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3" r:id="rId11"/>
    <p:sldId id="2146847060"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6"/>
    <p:restoredTop sz="94710"/>
  </p:normalViewPr>
  <p:slideViewPr>
    <p:cSldViewPr snapToGrid="0">
      <p:cViewPr varScale="1">
        <p:scale>
          <a:sx n="150" d="100"/>
          <a:sy n="150" d="100"/>
        </p:scale>
        <p:origin x="184" y="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1654629" y="4586365"/>
            <a:ext cx="94430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 </a:t>
            </a:r>
            <a:r>
              <a:rPr lang="en-US" sz="2000" dirty="0">
                <a:solidFill>
                  <a:srgbClr val="FFFF00"/>
                </a:solidFill>
                <a:latin typeface="Times New Roman" panose="02020603050405020304" pitchFamily="18" charset="0"/>
                <a:cs typeface="Times New Roman" panose="02020603050405020304" pitchFamily="18" charset="0"/>
              </a:rPr>
              <a:t>Anshuka Vashishtha </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Student Name : </a:t>
            </a:r>
            <a:r>
              <a:rPr lang="en-US" sz="2000" dirty="0">
                <a:solidFill>
                  <a:srgbClr val="FFFF00"/>
                </a:solidFill>
                <a:latin typeface="Times New Roman" panose="02020603050405020304" pitchFamily="18" charset="0"/>
                <a:cs typeface="Times New Roman" panose="02020603050405020304" pitchFamily="18" charset="0"/>
              </a:rPr>
              <a:t>Anshuka Vashishtha </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a:t>
            </a:r>
            <a:r>
              <a:rPr lang="en-US" sz="2000" dirty="0">
                <a:solidFill>
                  <a:srgbClr val="FFFF00"/>
                </a:solidFill>
                <a:latin typeface="Times New Roman" panose="02020603050405020304" pitchFamily="18" charset="0"/>
                <a:cs typeface="Times New Roman" panose="02020603050405020304" pitchFamily="18" charset="0"/>
              </a:rPr>
              <a:t>The </a:t>
            </a:r>
            <a:r>
              <a:rPr lang="en-US" sz="2000" dirty="0" err="1">
                <a:solidFill>
                  <a:srgbClr val="FFFF00"/>
                </a:solidFill>
                <a:latin typeface="Times New Roman" panose="02020603050405020304" pitchFamily="18" charset="0"/>
                <a:cs typeface="Times New Roman" panose="02020603050405020304" pitchFamily="18" charset="0"/>
              </a:rPr>
              <a:t>NorthCap</a:t>
            </a:r>
            <a:r>
              <a:rPr lang="en-US" sz="2000" dirty="0">
                <a:solidFill>
                  <a:srgbClr val="FFFF00"/>
                </a:solidFill>
                <a:latin typeface="Times New Roman" panose="02020603050405020304" pitchFamily="18" charset="0"/>
                <a:cs typeface="Times New Roman" panose="02020603050405020304" pitchFamily="18" charset="0"/>
              </a:rPr>
              <a:t> University (</a:t>
            </a:r>
            <a:r>
              <a:rPr lang="en-US" sz="2000" dirty="0" err="1">
                <a:solidFill>
                  <a:srgbClr val="FFFF00"/>
                </a:solidFill>
                <a:latin typeface="Times New Roman" panose="02020603050405020304" pitchFamily="18" charset="0"/>
                <a:cs typeface="Times New Roman" panose="02020603050405020304" pitchFamily="18" charset="0"/>
              </a:rPr>
              <a:t>B.Tech</a:t>
            </a:r>
            <a:r>
              <a:rPr lang="en-US" sz="2000" dirty="0">
                <a:solidFill>
                  <a:srgbClr val="FFFF00"/>
                </a:solidFill>
                <a:latin typeface="Times New Roman" panose="02020603050405020304" pitchFamily="18" charset="0"/>
                <a:cs typeface="Times New Roman" panose="02020603050405020304" pitchFamily="18" charset="0"/>
              </a:rPr>
              <a:t> CSE)</a:t>
            </a:r>
          </a:p>
          <a:p>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FBA95-D6EF-2BDD-6CBD-23A3EEFD6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0D7A8B-3FB7-4537-A81A-090554B6504D}"/>
              </a:ext>
            </a:extLst>
          </p:cNvPr>
          <p:cNvSpPr>
            <a:spLocks noGrp="1"/>
          </p:cNvSpPr>
          <p:nvPr>
            <p:ph type="title"/>
          </p:nvPr>
        </p:nvSpPr>
        <p:spPr/>
        <p:txBody>
          <a:bodyPr/>
          <a:lstStyle/>
          <a:p>
            <a:r>
              <a:rPr lang="en-IN" b="1" dirty="0">
                <a:solidFill>
                  <a:schemeClr val="accent1"/>
                </a:solidFill>
                <a:latin typeface="Times New Roman" panose="02020603050405020304" pitchFamily="18" charset="0"/>
                <a:cs typeface="Times New Roman" panose="02020603050405020304" pitchFamily="18" charset="0"/>
              </a:rPr>
              <a:t>Results</a:t>
            </a:r>
          </a:p>
        </p:txBody>
      </p:sp>
      <p:sp>
        <p:nvSpPr>
          <p:cNvPr id="6" name="Rectangle 5">
            <a:extLst>
              <a:ext uri="{FF2B5EF4-FFF2-40B4-BE49-F238E27FC236}">
                <a16:creationId xmlns:a16="http://schemas.microsoft.com/office/drawing/2014/main" id="{541D3DFE-0A47-03E5-A444-61D072BCC2AC}"/>
              </a:ext>
            </a:extLst>
          </p:cNvPr>
          <p:cNvSpPr/>
          <p:nvPr/>
        </p:nvSpPr>
        <p:spPr>
          <a:xfrm>
            <a:off x="4981718" y="967304"/>
            <a:ext cx="2228563"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IN" sz="2800" b="1" dirty="0">
                <a:ln/>
                <a:solidFill>
                  <a:schemeClr val="accent4"/>
                </a:solidFill>
                <a:latin typeface="Times New Roman" panose="02020603050405020304" pitchFamily="18" charset="0"/>
                <a:cs typeface="Times New Roman" panose="02020603050405020304" pitchFamily="18" charset="0"/>
              </a:rPr>
              <a:t>GUI</a:t>
            </a:r>
          </a:p>
        </p:txBody>
      </p:sp>
      <p:pic>
        <p:nvPicPr>
          <p:cNvPr id="3" name="Picture 2">
            <a:extLst>
              <a:ext uri="{FF2B5EF4-FFF2-40B4-BE49-F238E27FC236}">
                <a16:creationId xmlns:a16="http://schemas.microsoft.com/office/drawing/2014/main" id="{59B3EC79-E6E7-C4CD-AD1B-A1A9C4A55E95}"/>
              </a:ext>
            </a:extLst>
          </p:cNvPr>
          <p:cNvPicPr>
            <a:picLocks noChangeAspect="1"/>
          </p:cNvPicPr>
          <p:nvPr/>
        </p:nvPicPr>
        <p:blipFill>
          <a:blip r:embed="rId2"/>
          <a:stretch>
            <a:fillRect/>
          </a:stretch>
        </p:blipFill>
        <p:spPr>
          <a:xfrm>
            <a:off x="2147224" y="1708117"/>
            <a:ext cx="3051990" cy="2476348"/>
          </a:xfrm>
          <a:prstGeom prst="rect">
            <a:avLst/>
          </a:prstGeom>
        </p:spPr>
      </p:pic>
      <p:pic>
        <p:nvPicPr>
          <p:cNvPr id="4" name="Picture 3">
            <a:extLst>
              <a:ext uri="{FF2B5EF4-FFF2-40B4-BE49-F238E27FC236}">
                <a16:creationId xmlns:a16="http://schemas.microsoft.com/office/drawing/2014/main" id="{C7E60728-A35D-6E2D-A68B-9D9C7A104B97}"/>
              </a:ext>
            </a:extLst>
          </p:cNvPr>
          <p:cNvPicPr>
            <a:picLocks noChangeAspect="1"/>
          </p:cNvPicPr>
          <p:nvPr/>
        </p:nvPicPr>
        <p:blipFill>
          <a:blip r:embed="rId3"/>
          <a:stretch>
            <a:fillRect/>
          </a:stretch>
        </p:blipFill>
        <p:spPr>
          <a:xfrm>
            <a:off x="2565897" y="4355922"/>
            <a:ext cx="6250436" cy="2391165"/>
          </a:xfrm>
          <a:prstGeom prst="rect">
            <a:avLst/>
          </a:prstGeom>
        </p:spPr>
      </p:pic>
      <p:pic>
        <p:nvPicPr>
          <p:cNvPr id="9" name="Picture 8">
            <a:extLst>
              <a:ext uri="{FF2B5EF4-FFF2-40B4-BE49-F238E27FC236}">
                <a16:creationId xmlns:a16="http://schemas.microsoft.com/office/drawing/2014/main" id="{71F43F0C-1DD3-3276-5502-BEAB7B2F1CE8}"/>
              </a:ext>
            </a:extLst>
          </p:cNvPr>
          <p:cNvPicPr>
            <a:picLocks noChangeAspect="1"/>
          </p:cNvPicPr>
          <p:nvPr/>
        </p:nvPicPr>
        <p:blipFill>
          <a:blip r:embed="rId4"/>
          <a:stretch>
            <a:fillRect/>
          </a:stretch>
        </p:blipFill>
        <p:spPr>
          <a:xfrm>
            <a:off x="5760755" y="1708117"/>
            <a:ext cx="3367370" cy="2476348"/>
          </a:xfrm>
          <a:prstGeom prst="rect">
            <a:avLst/>
          </a:prstGeom>
        </p:spPr>
      </p:pic>
    </p:spTree>
    <p:extLst>
      <p:ext uri="{BB962C8B-B14F-4D97-AF65-F5344CB8AC3E}">
        <p14:creationId xmlns:p14="http://schemas.microsoft.com/office/powerpoint/2010/main" val="384675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b="1"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This project successfully demonstrates secure data hiding using steganography, embedding secret messages within images at the pixel level. By implementing passcode-protected decryption, it ensures only authorized users can retrieve the hidden data. Unlike traditional encryption methods, this approach remains visually undetectable while maintaining the original file size. The project is Mac-optimized, offline, and secure, making it ideal for privacy-conscious users, journalists, researchers, and cybersecurity enthusiasts. Overall, it provides an efficient, simple, and effective solution for covert data transmission.</a:t>
            </a:r>
          </a:p>
        </p:txBody>
      </p:sp>
    </p:spTree>
    <p:extLst>
      <p:ext uri="{BB962C8B-B14F-4D97-AF65-F5344CB8AC3E}">
        <p14:creationId xmlns:p14="http://schemas.microsoft.com/office/powerpoint/2010/main" val="4233882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b="1" dirty="0">
                <a:solidFill>
                  <a:schemeClr val="accent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Make sure that there should be readme file</a:t>
            </a:r>
          </a:p>
        </p:txBody>
      </p:sp>
    </p:spTree>
    <p:extLst>
      <p:ext uri="{BB962C8B-B14F-4D97-AF65-F5344CB8AC3E}">
        <p14:creationId xmlns:p14="http://schemas.microsoft.com/office/powerpoint/2010/main" val="2230664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itchFamily="2" charset="2"/>
              <a:buChar char="v"/>
            </a:pPr>
            <a:r>
              <a:rPr lang="en-US" b="1" dirty="0">
                <a:latin typeface="Times New Roman" panose="02020603050405020304" pitchFamily="18" charset="0"/>
                <a:cs typeface="Times New Roman" panose="02020603050405020304" pitchFamily="18" charset="0"/>
              </a:rPr>
              <a:t>Multi-Layer Encryption – </a:t>
            </a:r>
            <a:r>
              <a:rPr lang="en-US" dirty="0">
                <a:latin typeface="Times New Roman" panose="02020603050405020304" pitchFamily="18" charset="0"/>
                <a:cs typeface="Times New Roman" panose="02020603050405020304" pitchFamily="18" charset="0"/>
              </a:rPr>
              <a:t>Combine steganography with encryption for added security.</a:t>
            </a:r>
          </a:p>
          <a:p>
            <a:pPr>
              <a:buFont typeface="Wingdings" pitchFamily="2" charset="2"/>
              <a:buChar char="v"/>
            </a:pPr>
            <a:r>
              <a:rPr lang="en-US" b="1" dirty="0">
                <a:latin typeface="Times New Roman" panose="02020603050405020304" pitchFamily="18" charset="0"/>
                <a:cs typeface="Times New Roman" panose="02020603050405020304" pitchFamily="18" charset="0"/>
              </a:rPr>
              <a:t>Image-Based Key Authentication – </a:t>
            </a:r>
            <a:r>
              <a:rPr lang="en-US" dirty="0">
                <a:latin typeface="Times New Roman" panose="02020603050405020304" pitchFamily="18" charset="0"/>
                <a:cs typeface="Times New Roman" panose="02020603050405020304" pitchFamily="18" charset="0"/>
              </a:rPr>
              <a:t>Use an image instead of a passcode for decryption.</a:t>
            </a:r>
          </a:p>
          <a:p>
            <a:pPr>
              <a:buFont typeface="Wingdings" pitchFamily="2" charset="2"/>
              <a:buChar char="v"/>
            </a:pPr>
            <a:r>
              <a:rPr lang="en-US" b="1" dirty="0">
                <a:latin typeface="Times New Roman" panose="02020603050405020304" pitchFamily="18" charset="0"/>
                <a:cs typeface="Times New Roman" panose="02020603050405020304" pitchFamily="18" charset="0"/>
              </a:rPr>
              <a:t>Support for More File Formats – </a:t>
            </a:r>
            <a:r>
              <a:rPr lang="en-US" dirty="0">
                <a:latin typeface="Times New Roman" panose="02020603050405020304" pitchFamily="18" charset="0"/>
                <a:cs typeface="Times New Roman" panose="02020603050405020304" pitchFamily="18" charset="0"/>
              </a:rPr>
              <a:t>Extend to videos, audio, and PDFs.</a:t>
            </a:r>
          </a:p>
          <a:p>
            <a:pPr>
              <a:buFont typeface="Wingdings" pitchFamily="2" charset="2"/>
              <a:buChar char="v"/>
            </a:pPr>
            <a:r>
              <a:rPr lang="en-US" b="1" dirty="0">
                <a:latin typeface="Times New Roman" panose="02020603050405020304" pitchFamily="18" charset="0"/>
                <a:cs typeface="Times New Roman" panose="02020603050405020304" pitchFamily="18" charset="0"/>
              </a:rPr>
              <a:t>AI-Powered Steganalysis Prevention – </a:t>
            </a:r>
            <a:r>
              <a:rPr lang="en-US" dirty="0">
                <a:latin typeface="Times New Roman" panose="02020603050405020304" pitchFamily="18" charset="0"/>
                <a:cs typeface="Times New Roman" panose="02020603050405020304" pitchFamily="18" charset="0"/>
              </a:rPr>
              <a:t>Make detection even harder using AI techniques.</a:t>
            </a:r>
          </a:p>
          <a:p>
            <a:pPr>
              <a:buFont typeface="Wingdings" pitchFamily="2" charset="2"/>
              <a:buChar char="v"/>
            </a:pPr>
            <a:r>
              <a:rPr lang="en-US" b="1" dirty="0">
                <a:latin typeface="Times New Roman" panose="02020603050405020304" pitchFamily="18" charset="0"/>
                <a:cs typeface="Times New Roman" panose="02020603050405020304" pitchFamily="18" charset="0"/>
              </a:rPr>
              <a:t>Mobile App Development – </a:t>
            </a:r>
            <a:r>
              <a:rPr lang="en-US" dirty="0">
                <a:latin typeface="Times New Roman" panose="02020603050405020304" pitchFamily="18" charset="0"/>
                <a:cs typeface="Times New Roman" panose="02020603050405020304" pitchFamily="18" charset="0"/>
              </a:rPr>
              <a:t>Create an app for easy use.</a:t>
            </a:r>
          </a:p>
          <a:p>
            <a:pPr>
              <a:buFont typeface="Wingdings" pitchFamily="2" charset="2"/>
              <a:buChar char="v"/>
            </a:pPr>
            <a:r>
              <a:rPr lang="en-US" b="1" dirty="0">
                <a:latin typeface="Times New Roman" panose="02020603050405020304" pitchFamily="18" charset="0"/>
                <a:cs typeface="Times New Roman" panose="02020603050405020304" pitchFamily="18" charset="0"/>
              </a:rPr>
              <a:t>Cloud Integration – </a:t>
            </a:r>
            <a:r>
              <a:rPr lang="en-US" dirty="0">
                <a:latin typeface="Times New Roman" panose="02020603050405020304" pitchFamily="18" charset="0"/>
                <a:cs typeface="Times New Roman" panose="02020603050405020304" pitchFamily="18" charset="0"/>
              </a:rPr>
              <a:t>Securely store and retrieve encrypted images online.</a:t>
            </a:r>
          </a:p>
          <a:p>
            <a:pPr>
              <a:buFont typeface="Wingdings" pitchFamily="2" charset="2"/>
              <a:buChar char="v"/>
            </a:pPr>
            <a:r>
              <a:rPr lang="en-US" b="1" dirty="0">
                <a:latin typeface="Times New Roman" panose="02020603050405020304" pitchFamily="18" charset="0"/>
                <a:cs typeface="Times New Roman" panose="02020603050405020304" pitchFamily="18" charset="0"/>
              </a:rPr>
              <a:t>Different Color Channel Encoding – </a:t>
            </a:r>
            <a:r>
              <a:rPr lang="en-US" dirty="0">
                <a:latin typeface="Times New Roman" panose="02020603050405020304" pitchFamily="18" charset="0"/>
                <a:cs typeface="Times New Roman" panose="02020603050405020304" pitchFamily="18" charset="0"/>
              </a:rPr>
              <a:t>Use multiple channels for improved flexibility.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scope(optional)</a:t>
            </a:r>
          </a:p>
        </p:txBody>
      </p:sp>
    </p:spTree>
    <p:extLst>
      <p:ext uri="{BB962C8B-B14F-4D97-AF65-F5344CB8AC3E}">
        <p14:creationId xmlns:p14="http://schemas.microsoft.com/office/powerpoint/2010/main" val="61488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Times New Roman" panose="02020603050405020304" pitchFamily="18" charset="0"/>
              <a:ea typeface="+mn-lt"/>
              <a:cs typeface="Times New Roman" panose="02020603050405020304" pitchFamily="18" charset="0"/>
            </a:endParaRPr>
          </a:p>
          <a:p>
            <a:pPr marL="305435" indent="-305435"/>
            <a:endParaRPr lang="en-US" sz="2000" b="1" dirty="0">
              <a:latin typeface="Times New Roman" panose="02020603050405020304" pitchFamily="18" charset="0"/>
              <a:ea typeface="+mn-lt"/>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With the rise of digital communication, ensuring data security has become crucial. Traditional encryption methods are often susceptible to interception. This project implements steganography by embedding a secret message within an image at the pixel level. The encoded message can only be retrieved using a correct passcode, ensuring secure and covert data transmission.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962" y="1232452"/>
            <a:ext cx="11613485" cy="5563973"/>
          </a:xfrm>
        </p:spPr>
        <p:txBody>
          <a:bodyPr vert="horz" lIns="91440" tIns="45720" rIns="91440" bIns="45720" rtlCol="0" anchor="ctr">
            <a:noAutofit/>
          </a:bodyPr>
          <a:lstStyle/>
          <a:p>
            <a:pPr marL="0" indent="0">
              <a:buNone/>
            </a:pPr>
            <a:r>
              <a:rPr lang="en-IN" b="1" dirty="0">
                <a:latin typeface="Times New Roman" panose="02020603050405020304" pitchFamily="18" charset="0"/>
                <a:cs typeface="Times New Roman" panose="02020603050405020304" pitchFamily="18" charset="0"/>
              </a:rPr>
              <a:t>Libraries:</a:t>
            </a:r>
          </a:p>
          <a:p>
            <a:pPr>
              <a:buFont typeface="Wingdings" pitchFamily="2" charset="2"/>
              <a:buChar char="v"/>
            </a:pPr>
            <a:r>
              <a:rPr lang="en-IN" dirty="0">
                <a:latin typeface="Times New Roman" panose="02020603050405020304" pitchFamily="18" charset="0"/>
                <a:cs typeface="Times New Roman" panose="02020603050405020304" pitchFamily="18" charset="0"/>
              </a:rPr>
              <a:t>OpenCV (cv2): For image processing and pixel-level data embedding.</a:t>
            </a:r>
          </a:p>
          <a:p>
            <a:pPr>
              <a:buFont typeface="Wingdings" pitchFamily="2" charset="2"/>
              <a:buChar char="v"/>
            </a:pPr>
            <a:r>
              <a:rPr lang="en-IN" dirty="0">
                <a:latin typeface="Times New Roman" panose="02020603050405020304" pitchFamily="18" charset="0"/>
                <a:cs typeface="Times New Roman" panose="02020603050405020304" pitchFamily="18" charset="0"/>
              </a:rPr>
              <a:t>OS: To handle file operations like opening the encrypted image.</a:t>
            </a:r>
          </a:p>
          <a:p>
            <a:pPr>
              <a:buFont typeface="Wingdings" pitchFamily="2" charset="2"/>
              <a:buChar char="v"/>
            </a:pPr>
            <a:r>
              <a:rPr lang="en-IN" dirty="0">
                <a:latin typeface="Times New Roman" panose="02020603050405020304" pitchFamily="18" charset="0"/>
                <a:cs typeface="Times New Roman" panose="02020603050405020304" pitchFamily="18" charset="0"/>
              </a:rPr>
              <a:t>String : For handling character-based operations.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Platforms:</a:t>
            </a:r>
          </a:p>
          <a:p>
            <a:pPr>
              <a:buFont typeface="Wingdings" pitchFamily="2" charset="2"/>
              <a:buChar char="v"/>
            </a:pPr>
            <a:r>
              <a:rPr lang="en-IN" dirty="0">
                <a:latin typeface="Times New Roman" panose="02020603050405020304" pitchFamily="18" charset="0"/>
                <a:cs typeface="Times New Roman" panose="02020603050405020304" pitchFamily="18" charset="0"/>
              </a:rPr>
              <a:t>Python : Installed via Homebrew or Anaconda.</a:t>
            </a:r>
          </a:p>
          <a:p>
            <a:pPr>
              <a:buFont typeface="Wingdings" pitchFamily="2" charset="2"/>
              <a:buChar char="v"/>
            </a:pPr>
            <a:r>
              <a:rPr lang="en-IN" dirty="0">
                <a:latin typeface="Times New Roman" panose="02020603050405020304" pitchFamily="18" charset="0"/>
                <a:cs typeface="Times New Roman" panose="02020603050405020304" pitchFamily="18" charset="0"/>
              </a:rPr>
              <a:t>macOS Terminal: Used for running scripts and file operations.</a:t>
            </a:r>
          </a:p>
          <a:p>
            <a:pPr>
              <a:buFont typeface="Wingdings" pitchFamily="2" charset="2"/>
              <a:buChar char="v"/>
            </a:pPr>
            <a:r>
              <a:rPr lang="en-IN" dirty="0">
                <a:latin typeface="Times New Roman" panose="02020603050405020304" pitchFamily="18" charset="0"/>
                <a:cs typeface="Times New Roman" panose="02020603050405020304" pitchFamily="18" charset="0"/>
              </a:rPr>
              <a:t>Preview App: Default macOS tool for viewing encrypted images.</a:t>
            </a:r>
          </a:p>
          <a:p>
            <a:pPr>
              <a:buFont typeface="Wingdings" pitchFamily="2" charset="2"/>
              <a:buChar char="v"/>
            </a:pPr>
            <a:r>
              <a:rPr lang="en-IN" dirty="0">
                <a:latin typeface="Times New Roman" panose="02020603050405020304" pitchFamily="18" charset="0"/>
                <a:cs typeface="Times New Roman" panose="02020603050405020304" pitchFamily="18" charset="0"/>
              </a:rPr>
              <a:t>Image Formats: Supports JPEG, PNG, and other OpenCV-compatible formats.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Hardware:</a:t>
            </a:r>
          </a:p>
          <a:p>
            <a:pPr>
              <a:buFont typeface="Wingdings" pitchFamily="2" charset="2"/>
              <a:buChar char="v"/>
            </a:pPr>
            <a:r>
              <a:rPr lang="en-IN" dirty="0">
                <a:latin typeface="Times New Roman" panose="02020603050405020304" pitchFamily="18" charset="0"/>
                <a:cs typeface="Times New Roman" panose="02020603050405020304" pitchFamily="18" charset="0"/>
              </a:rPr>
              <a:t>MacBook: Required for running Python scripts and processing images.</a:t>
            </a:r>
          </a:p>
          <a:p>
            <a:pPr>
              <a:buFont typeface="Wingdings" pitchFamily="2" charset="2"/>
              <a:buChar char="v"/>
            </a:pPr>
            <a:r>
              <a:rPr lang="en-IN" dirty="0">
                <a:latin typeface="Times New Roman" panose="02020603050405020304" pitchFamily="18" charset="0"/>
                <a:cs typeface="Times New Roman" panose="02020603050405020304" pitchFamily="18" charset="0"/>
              </a:rPr>
              <a:t>SSD Storage: Used to save and retrieve encrypted images efficiently.</a:t>
            </a:r>
          </a:p>
        </p:txBody>
      </p:sp>
    </p:spTree>
    <p:extLst>
      <p:ext uri="{BB962C8B-B14F-4D97-AF65-F5344CB8AC3E}">
        <p14:creationId xmlns:p14="http://schemas.microsoft.com/office/powerpoint/2010/main" val="3210358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23945"/>
            <a:ext cx="11029615" cy="5325197"/>
          </a:xfrm>
        </p:spPr>
        <p:txBody>
          <a:bodyPr>
            <a:normAutofit lnSpcReduction="10000"/>
          </a:bodyPr>
          <a:lstStyle/>
          <a:p>
            <a:pPr>
              <a:buFont typeface="Wingdings" pitchFamily="2" charset="2"/>
              <a:buChar char="v"/>
            </a:pPr>
            <a:r>
              <a:rPr lang="en-IN" sz="1800" b="1" dirty="0">
                <a:solidFill>
                  <a:srgbClr val="0F0F0F"/>
                </a:solidFill>
                <a:latin typeface="Times New Roman" panose="02020603050405020304" pitchFamily="18" charset="0"/>
                <a:cs typeface="Times New Roman" panose="02020603050405020304" pitchFamily="18" charset="0"/>
              </a:rPr>
              <a:t>Pixel-Level Steganography – </a:t>
            </a:r>
            <a:r>
              <a:rPr lang="en-IN" sz="1800" dirty="0">
                <a:solidFill>
                  <a:srgbClr val="0F0F0F"/>
                </a:solidFill>
                <a:latin typeface="Times New Roman" panose="02020603050405020304" pitchFamily="18" charset="0"/>
                <a:cs typeface="Times New Roman" panose="02020603050405020304" pitchFamily="18" charset="0"/>
              </a:rPr>
              <a:t>Hides messages in image pixels, making them undetectable.</a:t>
            </a:r>
          </a:p>
          <a:p>
            <a:pPr>
              <a:buFont typeface="Wingdings" pitchFamily="2" charset="2"/>
              <a:buChar char="v"/>
            </a:pPr>
            <a:endParaRPr lang="en-IN" sz="1800" dirty="0">
              <a:solidFill>
                <a:srgbClr val="0F0F0F"/>
              </a:solidFill>
              <a:latin typeface="Times New Roman" panose="02020603050405020304" pitchFamily="18" charset="0"/>
              <a:cs typeface="Times New Roman" panose="02020603050405020304" pitchFamily="18" charset="0"/>
            </a:endParaRPr>
          </a:p>
          <a:p>
            <a:pPr>
              <a:buFont typeface="Wingdings" pitchFamily="2" charset="2"/>
              <a:buChar char="v"/>
            </a:pPr>
            <a:r>
              <a:rPr lang="en-IN" sz="1800" b="1" dirty="0">
                <a:solidFill>
                  <a:srgbClr val="0F0F0F"/>
                </a:solidFill>
                <a:latin typeface="Times New Roman" panose="02020603050405020304" pitchFamily="18" charset="0"/>
                <a:cs typeface="Times New Roman" panose="02020603050405020304" pitchFamily="18" charset="0"/>
              </a:rPr>
              <a:t>Passcode-Protected Decryption – </a:t>
            </a:r>
            <a:r>
              <a:rPr lang="en-IN" sz="1800" dirty="0">
                <a:solidFill>
                  <a:srgbClr val="0F0F0F"/>
                </a:solidFill>
                <a:latin typeface="Times New Roman" panose="02020603050405020304" pitchFamily="18" charset="0"/>
                <a:cs typeface="Times New Roman" panose="02020603050405020304" pitchFamily="18" charset="0"/>
              </a:rPr>
              <a:t>Ensures only authorized users can retrieve the message.</a:t>
            </a:r>
          </a:p>
          <a:p>
            <a:pPr>
              <a:buFont typeface="Wingdings" pitchFamily="2" charset="2"/>
              <a:buChar char="v"/>
            </a:pPr>
            <a:endParaRPr lang="en-IN" sz="1800" dirty="0">
              <a:solidFill>
                <a:srgbClr val="0F0F0F"/>
              </a:solidFill>
              <a:latin typeface="Times New Roman" panose="02020603050405020304" pitchFamily="18" charset="0"/>
              <a:cs typeface="Times New Roman" panose="02020603050405020304" pitchFamily="18" charset="0"/>
            </a:endParaRPr>
          </a:p>
          <a:p>
            <a:pPr>
              <a:buFont typeface="Wingdings" pitchFamily="2" charset="2"/>
              <a:buChar char="v"/>
            </a:pPr>
            <a:r>
              <a:rPr lang="en-IN" sz="1800" b="1" dirty="0">
                <a:solidFill>
                  <a:srgbClr val="0F0F0F"/>
                </a:solidFill>
                <a:latin typeface="Times New Roman" panose="02020603050405020304" pitchFamily="18" charset="0"/>
                <a:cs typeface="Times New Roman" panose="02020603050405020304" pitchFamily="18" charset="0"/>
              </a:rPr>
              <a:t>Mac-Optimized Execution – </a:t>
            </a:r>
            <a:r>
              <a:rPr lang="en-IN" sz="1800" dirty="0">
                <a:solidFill>
                  <a:srgbClr val="0F0F0F"/>
                </a:solidFill>
                <a:latin typeface="Times New Roman" panose="02020603050405020304" pitchFamily="18" charset="0"/>
                <a:cs typeface="Times New Roman" panose="02020603050405020304" pitchFamily="18" charset="0"/>
              </a:rPr>
              <a:t>Seamlessly integrates with macOS tools like Preview and Terminal.</a:t>
            </a:r>
          </a:p>
          <a:p>
            <a:pPr>
              <a:buFont typeface="Wingdings" pitchFamily="2" charset="2"/>
              <a:buChar char="v"/>
            </a:pPr>
            <a:endParaRPr lang="en-IN" sz="1800" dirty="0">
              <a:solidFill>
                <a:srgbClr val="0F0F0F"/>
              </a:solidFill>
              <a:latin typeface="Times New Roman" panose="02020603050405020304" pitchFamily="18" charset="0"/>
              <a:cs typeface="Times New Roman" panose="02020603050405020304" pitchFamily="18" charset="0"/>
            </a:endParaRPr>
          </a:p>
          <a:p>
            <a:pPr>
              <a:buFont typeface="Wingdings" pitchFamily="2" charset="2"/>
              <a:buChar char="v"/>
            </a:pPr>
            <a:r>
              <a:rPr lang="en-IN" sz="1800" b="1" dirty="0">
                <a:solidFill>
                  <a:srgbClr val="0F0F0F"/>
                </a:solidFill>
                <a:latin typeface="Times New Roman" panose="02020603050405020304" pitchFamily="18" charset="0"/>
                <a:cs typeface="Times New Roman" panose="02020603050405020304" pitchFamily="18" charset="0"/>
              </a:rPr>
              <a:t>Simple Yet Powerful Algorithm – </a:t>
            </a:r>
            <a:r>
              <a:rPr lang="en-IN" sz="1800" dirty="0">
                <a:solidFill>
                  <a:srgbClr val="0F0F0F"/>
                </a:solidFill>
                <a:latin typeface="Times New Roman" panose="02020603050405020304" pitchFamily="18" charset="0"/>
                <a:cs typeface="Times New Roman" panose="02020603050405020304" pitchFamily="18" charset="0"/>
              </a:rPr>
              <a:t>Easy to implement while maintaining high security.</a:t>
            </a:r>
          </a:p>
          <a:p>
            <a:pPr>
              <a:buFont typeface="Wingdings" pitchFamily="2" charset="2"/>
              <a:buChar char="v"/>
            </a:pPr>
            <a:endParaRPr lang="en-IN" sz="1800" dirty="0">
              <a:solidFill>
                <a:srgbClr val="0F0F0F"/>
              </a:solidFill>
              <a:latin typeface="Times New Roman" panose="02020603050405020304" pitchFamily="18" charset="0"/>
              <a:cs typeface="Times New Roman" panose="02020603050405020304" pitchFamily="18" charset="0"/>
            </a:endParaRPr>
          </a:p>
          <a:p>
            <a:pPr>
              <a:buFont typeface="Wingdings" pitchFamily="2" charset="2"/>
              <a:buChar char="v"/>
            </a:pPr>
            <a:r>
              <a:rPr lang="en-IN" sz="1800" b="1" dirty="0">
                <a:solidFill>
                  <a:srgbClr val="0F0F0F"/>
                </a:solidFill>
                <a:latin typeface="Times New Roman" panose="02020603050405020304" pitchFamily="18" charset="0"/>
                <a:cs typeface="Times New Roman" panose="02020603050405020304" pitchFamily="18" charset="0"/>
              </a:rPr>
              <a:t>No File Size Increase – </a:t>
            </a:r>
            <a:r>
              <a:rPr lang="en-IN" sz="1800" dirty="0">
                <a:solidFill>
                  <a:srgbClr val="0F0F0F"/>
                </a:solidFill>
                <a:latin typeface="Times New Roman" panose="02020603050405020304" pitchFamily="18" charset="0"/>
                <a:cs typeface="Times New Roman" panose="02020603050405020304" pitchFamily="18" charset="0"/>
              </a:rPr>
              <a:t>Embedding in the blue channel keeps the image size almost unchanged.</a:t>
            </a:r>
          </a:p>
          <a:p>
            <a:pPr>
              <a:buFont typeface="Wingdings" pitchFamily="2" charset="2"/>
              <a:buChar char="v"/>
            </a:pPr>
            <a:endParaRPr lang="en-IN" sz="1800" dirty="0">
              <a:solidFill>
                <a:srgbClr val="0F0F0F"/>
              </a:solidFill>
              <a:latin typeface="Times New Roman" panose="02020603050405020304" pitchFamily="18" charset="0"/>
              <a:cs typeface="Times New Roman" panose="02020603050405020304" pitchFamily="18" charset="0"/>
            </a:endParaRPr>
          </a:p>
          <a:p>
            <a:pPr>
              <a:buFont typeface="Wingdings" pitchFamily="2" charset="2"/>
              <a:buChar char="v"/>
            </a:pPr>
            <a:r>
              <a:rPr lang="en-IN" sz="1800" b="1" dirty="0">
                <a:solidFill>
                  <a:srgbClr val="0F0F0F"/>
                </a:solidFill>
                <a:latin typeface="Times New Roman" panose="02020603050405020304" pitchFamily="18" charset="0"/>
                <a:cs typeface="Times New Roman" panose="02020603050405020304" pitchFamily="18" charset="0"/>
              </a:rPr>
              <a:t>Cross-Platform Compatibility – </a:t>
            </a:r>
            <a:r>
              <a:rPr lang="en-IN" sz="1800" dirty="0">
                <a:solidFill>
                  <a:srgbClr val="0F0F0F"/>
                </a:solidFill>
                <a:latin typeface="Times New Roman" panose="02020603050405020304" pitchFamily="18" charset="0"/>
                <a:cs typeface="Times New Roman" panose="02020603050405020304" pitchFamily="18" charset="0"/>
              </a:rPr>
              <a:t>Works on macOS, Windows, and Linux.</a:t>
            </a:r>
          </a:p>
          <a:p>
            <a:pPr>
              <a:buFont typeface="Wingdings" pitchFamily="2" charset="2"/>
              <a:buChar char="v"/>
            </a:pPr>
            <a:endParaRPr lang="en-IN" sz="1800" dirty="0">
              <a:solidFill>
                <a:srgbClr val="0F0F0F"/>
              </a:solidFill>
              <a:latin typeface="Times New Roman" panose="02020603050405020304" pitchFamily="18" charset="0"/>
              <a:cs typeface="Times New Roman" panose="02020603050405020304" pitchFamily="18" charset="0"/>
            </a:endParaRPr>
          </a:p>
          <a:p>
            <a:pPr>
              <a:buFont typeface="Wingdings" pitchFamily="2" charset="2"/>
              <a:buChar char="v"/>
            </a:pPr>
            <a:r>
              <a:rPr lang="en-IN" sz="1800" b="1" dirty="0">
                <a:solidFill>
                  <a:srgbClr val="0F0F0F"/>
                </a:solidFill>
                <a:latin typeface="Times New Roman" panose="02020603050405020304" pitchFamily="18" charset="0"/>
                <a:cs typeface="Times New Roman" panose="02020603050405020304" pitchFamily="18" charset="0"/>
              </a:rPr>
              <a:t>Offline and Secure – </a:t>
            </a:r>
            <a:r>
              <a:rPr lang="en-IN" sz="1800" dirty="0">
                <a:solidFill>
                  <a:srgbClr val="0F0F0F"/>
                </a:solidFill>
                <a:latin typeface="Times New Roman" panose="02020603050405020304" pitchFamily="18" charset="0"/>
                <a:cs typeface="Times New Roman" panose="02020603050405020304" pitchFamily="18" charset="0"/>
              </a:rPr>
              <a:t>No internet needed, reducing the risk of hacking.</a:t>
            </a: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b="1" dirty="0">
                <a:solidFill>
                  <a:schemeClr val="accent1"/>
                </a:solidFill>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lnSpcReduction="10000"/>
          </a:bodyPr>
          <a:lstStyle/>
          <a:p>
            <a:endParaRPr lang="en-IN" dirty="0">
              <a:latin typeface="Times New Roman" panose="02020603050405020304" pitchFamily="18" charset="0"/>
              <a:cs typeface="Times New Roman" panose="02020603050405020304" pitchFamily="18" charset="0"/>
            </a:endParaRPr>
          </a:p>
          <a:p>
            <a:pPr>
              <a:buFont typeface="Wingdings" pitchFamily="2" charset="2"/>
              <a:buChar char="v"/>
            </a:pPr>
            <a:r>
              <a:rPr lang="en-IN" b="1" dirty="0">
                <a:latin typeface="Times New Roman" panose="02020603050405020304" pitchFamily="18" charset="0"/>
                <a:cs typeface="Times New Roman" panose="02020603050405020304" pitchFamily="18" charset="0"/>
              </a:rPr>
              <a:t>Journalists &amp; Activists – </a:t>
            </a:r>
            <a:r>
              <a:rPr lang="en-IN" dirty="0">
                <a:latin typeface="Times New Roman" panose="02020603050405020304" pitchFamily="18" charset="0"/>
                <a:cs typeface="Times New Roman" panose="02020603050405020304" pitchFamily="18" charset="0"/>
              </a:rPr>
              <a:t>To securely share sensitive information without detection.</a:t>
            </a:r>
          </a:p>
          <a:p>
            <a:pPr>
              <a:buFont typeface="Wingdings" pitchFamily="2" charset="2"/>
              <a:buChar char="v"/>
            </a:pPr>
            <a:endParaRPr lang="en-IN" dirty="0">
              <a:latin typeface="Times New Roman" panose="02020603050405020304" pitchFamily="18" charset="0"/>
              <a:cs typeface="Times New Roman" panose="02020603050405020304" pitchFamily="18" charset="0"/>
            </a:endParaRPr>
          </a:p>
          <a:p>
            <a:pPr>
              <a:buFont typeface="Wingdings" pitchFamily="2" charset="2"/>
              <a:buChar char="v"/>
            </a:pPr>
            <a:r>
              <a:rPr lang="en-IN" b="1" dirty="0">
                <a:latin typeface="Times New Roman" panose="02020603050405020304" pitchFamily="18" charset="0"/>
                <a:cs typeface="Times New Roman" panose="02020603050405020304" pitchFamily="18" charset="0"/>
              </a:rPr>
              <a:t>Cybersecurity Enthusiasts – </a:t>
            </a:r>
            <a:r>
              <a:rPr lang="en-IN" dirty="0">
                <a:latin typeface="Times New Roman" panose="02020603050405020304" pitchFamily="18" charset="0"/>
                <a:cs typeface="Times New Roman" panose="02020603050405020304" pitchFamily="18" charset="0"/>
              </a:rPr>
              <a:t>For learning and experimenting with steganography techniques.</a:t>
            </a:r>
          </a:p>
          <a:p>
            <a:pPr>
              <a:buFont typeface="Wingdings" pitchFamily="2" charset="2"/>
              <a:buChar char="v"/>
            </a:pPr>
            <a:endParaRPr lang="en-IN" dirty="0">
              <a:latin typeface="Times New Roman" panose="02020603050405020304" pitchFamily="18" charset="0"/>
              <a:cs typeface="Times New Roman" panose="02020603050405020304" pitchFamily="18" charset="0"/>
            </a:endParaRPr>
          </a:p>
          <a:p>
            <a:pPr>
              <a:buFont typeface="Wingdings" pitchFamily="2" charset="2"/>
              <a:buChar char="v"/>
            </a:pPr>
            <a:r>
              <a:rPr lang="en-IN" b="1" dirty="0">
                <a:latin typeface="Times New Roman" panose="02020603050405020304" pitchFamily="18" charset="0"/>
                <a:cs typeface="Times New Roman" panose="02020603050405020304" pitchFamily="18" charset="0"/>
              </a:rPr>
              <a:t>Students &amp; Researchers – </a:t>
            </a:r>
            <a:r>
              <a:rPr lang="en-IN" dirty="0">
                <a:latin typeface="Times New Roman" panose="02020603050405020304" pitchFamily="18" charset="0"/>
                <a:cs typeface="Times New Roman" panose="02020603050405020304" pitchFamily="18" charset="0"/>
              </a:rPr>
              <a:t>To explore data security and cryptography concepts.</a:t>
            </a:r>
          </a:p>
          <a:p>
            <a:pPr>
              <a:buFont typeface="Wingdings" pitchFamily="2" charset="2"/>
              <a:buChar char="v"/>
            </a:pPr>
            <a:endParaRPr lang="en-IN" dirty="0">
              <a:latin typeface="Times New Roman" panose="02020603050405020304" pitchFamily="18" charset="0"/>
              <a:cs typeface="Times New Roman" panose="02020603050405020304" pitchFamily="18" charset="0"/>
            </a:endParaRPr>
          </a:p>
          <a:p>
            <a:pPr>
              <a:buFont typeface="Wingdings" pitchFamily="2" charset="2"/>
              <a:buChar char="v"/>
            </a:pPr>
            <a:r>
              <a:rPr lang="en-IN" b="1" dirty="0">
                <a:latin typeface="Times New Roman" panose="02020603050405020304" pitchFamily="18" charset="0"/>
                <a:cs typeface="Times New Roman" panose="02020603050405020304" pitchFamily="18" charset="0"/>
              </a:rPr>
              <a:t>Government &amp; Intelligence Agencies – </a:t>
            </a:r>
            <a:r>
              <a:rPr lang="en-IN" dirty="0">
                <a:latin typeface="Times New Roman" panose="02020603050405020304" pitchFamily="18" charset="0"/>
                <a:cs typeface="Times New Roman" panose="02020603050405020304" pitchFamily="18" charset="0"/>
              </a:rPr>
              <a:t>For confidential data transmission.</a:t>
            </a:r>
          </a:p>
          <a:p>
            <a:pPr>
              <a:buFont typeface="Wingdings" pitchFamily="2" charset="2"/>
              <a:buChar char="v"/>
            </a:pPr>
            <a:endParaRPr lang="en-IN" dirty="0">
              <a:latin typeface="Times New Roman" panose="02020603050405020304" pitchFamily="18" charset="0"/>
              <a:cs typeface="Times New Roman" panose="02020603050405020304" pitchFamily="18" charset="0"/>
            </a:endParaRPr>
          </a:p>
          <a:p>
            <a:pPr>
              <a:buFont typeface="Wingdings" pitchFamily="2" charset="2"/>
              <a:buChar char="v"/>
            </a:pPr>
            <a:r>
              <a:rPr lang="en-IN" b="1" dirty="0">
                <a:latin typeface="Times New Roman" panose="02020603050405020304" pitchFamily="18" charset="0"/>
                <a:cs typeface="Times New Roman" panose="02020603050405020304" pitchFamily="18" charset="0"/>
              </a:rPr>
              <a:t>Businesses &amp; Corporations – </a:t>
            </a:r>
            <a:r>
              <a:rPr lang="en-IN" dirty="0">
                <a:latin typeface="Times New Roman" panose="02020603050405020304" pitchFamily="18" charset="0"/>
                <a:cs typeface="Times New Roman" panose="02020603050405020304" pitchFamily="18" charset="0"/>
              </a:rPr>
              <a:t>To protect internal communications and trade secrets.</a:t>
            </a:r>
          </a:p>
          <a:p>
            <a:pPr>
              <a:buFont typeface="Wingdings" pitchFamily="2" charset="2"/>
              <a:buChar char="v"/>
            </a:pPr>
            <a:endParaRPr lang="en-IN" dirty="0">
              <a:latin typeface="Times New Roman" panose="02020603050405020304" pitchFamily="18" charset="0"/>
              <a:cs typeface="Times New Roman" panose="02020603050405020304" pitchFamily="18" charset="0"/>
            </a:endParaRPr>
          </a:p>
          <a:p>
            <a:pPr>
              <a:buFont typeface="Wingdings" pitchFamily="2" charset="2"/>
              <a:buChar char="v"/>
            </a:pPr>
            <a:r>
              <a:rPr lang="en-IN" b="1" dirty="0">
                <a:latin typeface="Times New Roman" panose="02020603050405020304" pitchFamily="18" charset="0"/>
                <a:cs typeface="Times New Roman" panose="02020603050405020304" pitchFamily="18" charset="0"/>
              </a:rPr>
              <a:t>Individuals Concerned About Privacy – </a:t>
            </a:r>
            <a:r>
              <a:rPr lang="en-IN" dirty="0">
                <a:latin typeface="Times New Roman" panose="02020603050405020304" pitchFamily="18" charset="0"/>
                <a:cs typeface="Times New Roman" panose="02020603050405020304" pitchFamily="18" charset="0"/>
              </a:rPr>
              <a:t>For secure personal messaging without third-party access.</a:t>
            </a:r>
          </a:p>
        </p:txBody>
      </p:sp>
    </p:spTree>
    <p:extLst>
      <p:ext uri="{BB962C8B-B14F-4D97-AF65-F5344CB8AC3E}">
        <p14:creationId xmlns:p14="http://schemas.microsoft.com/office/powerpoint/2010/main" val="3819043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4D8B4-4C1B-5383-54C6-E7946D6632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BB459B-66CC-14D8-35CD-50B5CFCE532B}"/>
              </a:ext>
            </a:extLst>
          </p:cNvPr>
          <p:cNvSpPr>
            <a:spLocks noGrp="1"/>
          </p:cNvSpPr>
          <p:nvPr>
            <p:ph type="title"/>
          </p:nvPr>
        </p:nvSpPr>
        <p:spPr/>
        <p:txBody>
          <a:bodyPr/>
          <a:lstStyle/>
          <a:p>
            <a:r>
              <a:rPr lang="en-IN" b="1" dirty="0">
                <a:solidFill>
                  <a:schemeClr val="accent1"/>
                </a:solidFill>
                <a:latin typeface="Times New Roman" panose="02020603050405020304" pitchFamily="18" charset="0"/>
                <a:cs typeface="Times New Roman" panose="02020603050405020304" pitchFamily="18" charset="0"/>
              </a:rPr>
              <a:t>Results</a:t>
            </a:r>
          </a:p>
        </p:txBody>
      </p:sp>
      <p:sp>
        <p:nvSpPr>
          <p:cNvPr id="9" name="Rectangle 8">
            <a:extLst>
              <a:ext uri="{FF2B5EF4-FFF2-40B4-BE49-F238E27FC236}">
                <a16:creationId xmlns:a16="http://schemas.microsoft.com/office/drawing/2014/main" id="{F176B38B-E004-1FE5-A45C-34AC32381377}"/>
              </a:ext>
            </a:extLst>
          </p:cNvPr>
          <p:cNvSpPr/>
          <p:nvPr/>
        </p:nvSpPr>
        <p:spPr>
          <a:xfrm>
            <a:off x="581192" y="1302026"/>
            <a:ext cx="2894769"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IN" sz="2800" b="1" dirty="0">
                <a:ln/>
                <a:solidFill>
                  <a:schemeClr val="accent4"/>
                </a:solidFill>
                <a:latin typeface="Times New Roman" panose="02020603050405020304" pitchFamily="18" charset="0"/>
                <a:cs typeface="Times New Roman" panose="02020603050405020304" pitchFamily="18" charset="0"/>
              </a:rPr>
              <a:t>Encryption Code</a:t>
            </a:r>
          </a:p>
        </p:txBody>
      </p:sp>
      <p:pic>
        <p:nvPicPr>
          <p:cNvPr id="10" name="Picture 9">
            <a:extLst>
              <a:ext uri="{FF2B5EF4-FFF2-40B4-BE49-F238E27FC236}">
                <a16:creationId xmlns:a16="http://schemas.microsoft.com/office/drawing/2014/main" id="{36F0542B-3461-454F-7950-E8211D3CD06F}"/>
              </a:ext>
            </a:extLst>
          </p:cNvPr>
          <p:cNvPicPr>
            <a:picLocks noChangeAspect="1"/>
          </p:cNvPicPr>
          <p:nvPr/>
        </p:nvPicPr>
        <p:blipFill>
          <a:blip r:embed="rId2"/>
          <a:stretch>
            <a:fillRect/>
          </a:stretch>
        </p:blipFill>
        <p:spPr>
          <a:xfrm>
            <a:off x="581192" y="1981906"/>
            <a:ext cx="5259925" cy="4607305"/>
          </a:xfrm>
          <a:prstGeom prst="rect">
            <a:avLst/>
          </a:prstGeom>
        </p:spPr>
      </p:pic>
      <p:sp>
        <p:nvSpPr>
          <p:cNvPr id="3" name="Rectangle 2">
            <a:extLst>
              <a:ext uri="{FF2B5EF4-FFF2-40B4-BE49-F238E27FC236}">
                <a16:creationId xmlns:a16="http://schemas.microsoft.com/office/drawing/2014/main" id="{EBD8B210-9FC4-9EBF-C433-124389B2774E}"/>
              </a:ext>
            </a:extLst>
          </p:cNvPr>
          <p:cNvSpPr/>
          <p:nvPr/>
        </p:nvSpPr>
        <p:spPr>
          <a:xfrm>
            <a:off x="6254826" y="1302026"/>
            <a:ext cx="2894769"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IN" sz="2800" b="1" dirty="0">
                <a:ln/>
                <a:solidFill>
                  <a:schemeClr val="accent4"/>
                </a:solidFill>
                <a:latin typeface="Times New Roman" panose="02020603050405020304" pitchFamily="18" charset="0"/>
                <a:cs typeface="Times New Roman" panose="02020603050405020304" pitchFamily="18" charset="0"/>
              </a:rPr>
              <a:t>Decryption Code</a:t>
            </a:r>
          </a:p>
        </p:txBody>
      </p:sp>
      <p:pic>
        <p:nvPicPr>
          <p:cNvPr id="4" name="Picture 3">
            <a:extLst>
              <a:ext uri="{FF2B5EF4-FFF2-40B4-BE49-F238E27FC236}">
                <a16:creationId xmlns:a16="http://schemas.microsoft.com/office/drawing/2014/main" id="{09E1C541-7C9D-44C6-3075-555D057A8013}"/>
              </a:ext>
            </a:extLst>
          </p:cNvPr>
          <p:cNvPicPr>
            <a:picLocks noChangeAspect="1"/>
          </p:cNvPicPr>
          <p:nvPr/>
        </p:nvPicPr>
        <p:blipFill>
          <a:blip r:embed="rId3"/>
          <a:stretch>
            <a:fillRect/>
          </a:stretch>
        </p:blipFill>
        <p:spPr>
          <a:xfrm>
            <a:off x="6254826" y="1981906"/>
            <a:ext cx="5613400" cy="3238500"/>
          </a:xfrm>
          <a:prstGeom prst="rect">
            <a:avLst/>
          </a:prstGeom>
        </p:spPr>
      </p:pic>
    </p:spTree>
    <p:extLst>
      <p:ext uri="{BB962C8B-B14F-4D97-AF65-F5344CB8AC3E}">
        <p14:creationId xmlns:p14="http://schemas.microsoft.com/office/powerpoint/2010/main" val="3672453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b="1" dirty="0">
                <a:solidFill>
                  <a:schemeClr val="accent1"/>
                </a:solidFill>
                <a:latin typeface="Times New Roman" panose="02020603050405020304" pitchFamily="18" charset="0"/>
                <a:cs typeface="Times New Roman" panose="02020603050405020304" pitchFamily="18" charset="0"/>
              </a:rPr>
              <a:t>Results</a:t>
            </a:r>
          </a:p>
        </p:txBody>
      </p:sp>
      <p:pic>
        <p:nvPicPr>
          <p:cNvPr id="5" name="Picture 4" descr="A close up of a plant&#10;&#10;Description automatically generated">
            <a:extLst>
              <a:ext uri="{FF2B5EF4-FFF2-40B4-BE49-F238E27FC236}">
                <a16:creationId xmlns:a16="http://schemas.microsoft.com/office/drawing/2014/main" id="{DE0741B7-9666-4C57-75AB-3030DB08729F}"/>
              </a:ext>
            </a:extLst>
          </p:cNvPr>
          <p:cNvPicPr>
            <a:picLocks noChangeAspect="1"/>
          </p:cNvPicPr>
          <p:nvPr/>
        </p:nvPicPr>
        <p:blipFill>
          <a:blip r:embed="rId2"/>
          <a:stretch>
            <a:fillRect/>
          </a:stretch>
        </p:blipFill>
        <p:spPr>
          <a:xfrm>
            <a:off x="858990" y="1836437"/>
            <a:ext cx="2377341" cy="1485838"/>
          </a:xfrm>
          <a:prstGeom prst="rect">
            <a:avLst/>
          </a:prstGeom>
        </p:spPr>
      </p:pic>
      <p:sp>
        <p:nvSpPr>
          <p:cNvPr id="6" name="Rectangle 5">
            <a:extLst>
              <a:ext uri="{FF2B5EF4-FFF2-40B4-BE49-F238E27FC236}">
                <a16:creationId xmlns:a16="http://schemas.microsoft.com/office/drawing/2014/main" id="{CF667CCF-882D-BE7B-024B-03FCA018E48F}"/>
              </a:ext>
            </a:extLst>
          </p:cNvPr>
          <p:cNvSpPr/>
          <p:nvPr/>
        </p:nvSpPr>
        <p:spPr>
          <a:xfrm>
            <a:off x="933380" y="1294950"/>
            <a:ext cx="2228563"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IN" sz="2800" b="1" dirty="0">
                <a:ln/>
                <a:solidFill>
                  <a:schemeClr val="accent4"/>
                </a:solidFill>
                <a:latin typeface="Times New Roman" panose="02020603050405020304" pitchFamily="18" charset="0"/>
                <a:cs typeface="Times New Roman" panose="02020603050405020304" pitchFamily="18" charset="0"/>
              </a:rPr>
              <a:t>Input Image </a:t>
            </a:r>
          </a:p>
        </p:txBody>
      </p:sp>
      <p:sp>
        <p:nvSpPr>
          <p:cNvPr id="9" name="Rectangle 8">
            <a:extLst>
              <a:ext uri="{FF2B5EF4-FFF2-40B4-BE49-F238E27FC236}">
                <a16:creationId xmlns:a16="http://schemas.microsoft.com/office/drawing/2014/main" id="{7C44F121-EA01-ECD5-A1FF-730AE64D7C73}"/>
              </a:ext>
            </a:extLst>
          </p:cNvPr>
          <p:cNvSpPr/>
          <p:nvPr/>
        </p:nvSpPr>
        <p:spPr>
          <a:xfrm>
            <a:off x="6861190" y="1302026"/>
            <a:ext cx="2894769"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IN" sz="2800" b="1" dirty="0">
                <a:ln/>
                <a:solidFill>
                  <a:schemeClr val="accent4"/>
                </a:solidFill>
                <a:latin typeface="Times New Roman" panose="02020603050405020304" pitchFamily="18" charset="0"/>
                <a:cs typeface="Times New Roman" panose="02020603050405020304" pitchFamily="18" charset="0"/>
              </a:rPr>
              <a:t>Output</a:t>
            </a:r>
          </a:p>
        </p:txBody>
      </p:sp>
      <p:sp>
        <p:nvSpPr>
          <p:cNvPr id="11" name="Rectangle 10">
            <a:extLst>
              <a:ext uri="{FF2B5EF4-FFF2-40B4-BE49-F238E27FC236}">
                <a16:creationId xmlns:a16="http://schemas.microsoft.com/office/drawing/2014/main" id="{3ED442D4-8BF8-C424-3257-C4B46650EFCD}"/>
              </a:ext>
            </a:extLst>
          </p:cNvPr>
          <p:cNvSpPr/>
          <p:nvPr/>
        </p:nvSpPr>
        <p:spPr>
          <a:xfrm>
            <a:off x="3966421" y="3571124"/>
            <a:ext cx="2894769"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IN" sz="2800" b="1" dirty="0">
                <a:ln/>
                <a:solidFill>
                  <a:schemeClr val="accent4"/>
                </a:solidFill>
                <a:latin typeface="Times New Roman" panose="02020603050405020304" pitchFamily="18" charset="0"/>
                <a:cs typeface="Times New Roman" panose="02020603050405020304" pitchFamily="18" charset="0"/>
              </a:rPr>
              <a:t>Encrypted Image</a:t>
            </a:r>
          </a:p>
        </p:txBody>
      </p:sp>
      <p:pic>
        <p:nvPicPr>
          <p:cNvPr id="3" name="Picture 2">
            <a:extLst>
              <a:ext uri="{FF2B5EF4-FFF2-40B4-BE49-F238E27FC236}">
                <a16:creationId xmlns:a16="http://schemas.microsoft.com/office/drawing/2014/main" id="{E5AFA747-8495-169D-EAE6-5D770B329D0C}"/>
              </a:ext>
            </a:extLst>
          </p:cNvPr>
          <p:cNvPicPr>
            <a:picLocks noChangeAspect="1"/>
          </p:cNvPicPr>
          <p:nvPr/>
        </p:nvPicPr>
        <p:blipFill>
          <a:blip r:embed="rId3"/>
          <a:srcRect r="8687"/>
          <a:stretch/>
        </p:blipFill>
        <p:spPr>
          <a:xfrm>
            <a:off x="3838407" y="1863566"/>
            <a:ext cx="7959628" cy="1458709"/>
          </a:xfrm>
          <a:prstGeom prst="rect">
            <a:avLst/>
          </a:prstGeom>
        </p:spPr>
      </p:pic>
      <p:pic>
        <p:nvPicPr>
          <p:cNvPr id="4" name="Picture 3">
            <a:extLst>
              <a:ext uri="{FF2B5EF4-FFF2-40B4-BE49-F238E27FC236}">
                <a16:creationId xmlns:a16="http://schemas.microsoft.com/office/drawing/2014/main" id="{FA3B6919-EEB5-876C-D3A5-37D21DA92BAE}"/>
              </a:ext>
            </a:extLst>
          </p:cNvPr>
          <p:cNvPicPr>
            <a:picLocks noChangeAspect="1"/>
          </p:cNvPicPr>
          <p:nvPr/>
        </p:nvPicPr>
        <p:blipFill>
          <a:blip r:embed="rId4"/>
          <a:stretch>
            <a:fillRect/>
          </a:stretch>
        </p:blipFill>
        <p:spPr>
          <a:xfrm>
            <a:off x="2493795" y="4257737"/>
            <a:ext cx="6250436" cy="2391165"/>
          </a:xfrm>
          <a:prstGeom prst="rect">
            <a:avLst/>
          </a:prstGeom>
        </p:spPr>
      </p:pic>
    </p:spTree>
    <p:extLst>
      <p:ext uri="{BB962C8B-B14F-4D97-AF65-F5344CB8AC3E}">
        <p14:creationId xmlns:p14="http://schemas.microsoft.com/office/powerpoint/2010/main" val="2083715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69D6D-B44F-A1FC-72E5-E98495EE0B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B727D-80DA-FB90-BC1D-C9E044BCB956}"/>
              </a:ext>
            </a:extLst>
          </p:cNvPr>
          <p:cNvSpPr>
            <a:spLocks noGrp="1"/>
          </p:cNvSpPr>
          <p:nvPr>
            <p:ph type="title"/>
          </p:nvPr>
        </p:nvSpPr>
        <p:spPr/>
        <p:txBody>
          <a:bodyPr/>
          <a:lstStyle/>
          <a:p>
            <a:r>
              <a:rPr lang="en-IN" b="1" dirty="0">
                <a:solidFill>
                  <a:schemeClr val="accent1"/>
                </a:solidFill>
                <a:latin typeface="Times New Roman" panose="02020603050405020304" pitchFamily="18" charset="0"/>
                <a:cs typeface="Times New Roman" panose="02020603050405020304" pitchFamily="18" charset="0"/>
              </a:rPr>
              <a:t>Results</a:t>
            </a:r>
          </a:p>
        </p:txBody>
      </p:sp>
      <p:sp>
        <p:nvSpPr>
          <p:cNvPr id="6" name="Rectangle 5">
            <a:extLst>
              <a:ext uri="{FF2B5EF4-FFF2-40B4-BE49-F238E27FC236}">
                <a16:creationId xmlns:a16="http://schemas.microsoft.com/office/drawing/2014/main" id="{E2ADD761-77D8-B408-DA3A-D18FBCDBFD95}"/>
              </a:ext>
            </a:extLst>
          </p:cNvPr>
          <p:cNvSpPr/>
          <p:nvPr/>
        </p:nvSpPr>
        <p:spPr>
          <a:xfrm>
            <a:off x="4981718" y="1121357"/>
            <a:ext cx="2228563"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IN" sz="2800" b="1" dirty="0">
                <a:ln/>
                <a:solidFill>
                  <a:schemeClr val="accent4"/>
                </a:solidFill>
                <a:latin typeface="Times New Roman" panose="02020603050405020304" pitchFamily="18" charset="0"/>
                <a:cs typeface="Times New Roman" panose="02020603050405020304" pitchFamily="18" charset="0"/>
              </a:rPr>
              <a:t>GUI</a:t>
            </a:r>
          </a:p>
        </p:txBody>
      </p:sp>
      <p:pic>
        <p:nvPicPr>
          <p:cNvPr id="7" name="Picture 6">
            <a:extLst>
              <a:ext uri="{FF2B5EF4-FFF2-40B4-BE49-F238E27FC236}">
                <a16:creationId xmlns:a16="http://schemas.microsoft.com/office/drawing/2014/main" id="{21B8B1B1-D7FE-9A35-01DF-A7B5C4DD4A79}"/>
              </a:ext>
            </a:extLst>
          </p:cNvPr>
          <p:cNvPicPr>
            <a:picLocks noChangeAspect="1"/>
          </p:cNvPicPr>
          <p:nvPr/>
        </p:nvPicPr>
        <p:blipFill>
          <a:blip r:embed="rId2"/>
          <a:stretch>
            <a:fillRect/>
          </a:stretch>
        </p:blipFill>
        <p:spPr>
          <a:xfrm>
            <a:off x="287217" y="1880668"/>
            <a:ext cx="4806077" cy="4392159"/>
          </a:xfrm>
          <a:prstGeom prst="rect">
            <a:avLst/>
          </a:prstGeom>
        </p:spPr>
      </p:pic>
      <p:pic>
        <p:nvPicPr>
          <p:cNvPr id="8" name="Picture 7">
            <a:extLst>
              <a:ext uri="{FF2B5EF4-FFF2-40B4-BE49-F238E27FC236}">
                <a16:creationId xmlns:a16="http://schemas.microsoft.com/office/drawing/2014/main" id="{7797D5E3-F543-4582-8130-1A15638D1823}"/>
              </a:ext>
            </a:extLst>
          </p:cNvPr>
          <p:cNvPicPr>
            <a:picLocks noChangeAspect="1"/>
          </p:cNvPicPr>
          <p:nvPr/>
        </p:nvPicPr>
        <p:blipFill>
          <a:blip r:embed="rId3"/>
          <a:srcRect l="2195"/>
          <a:stretch/>
        </p:blipFill>
        <p:spPr>
          <a:xfrm>
            <a:off x="5722835" y="1880668"/>
            <a:ext cx="5608888" cy="4275176"/>
          </a:xfrm>
          <a:prstGeom prst="rect">
            <a:avLst/>
          </a:prstGeom>
        </p:spPr>
      </p:pic>
    </p:spTree>
    <p:extLst>
      <p:ext uri="{BB962C8B-B14F-4D97-AF65-F5344CB8AC3E}">
        <p14:creationId xmlns:p14="http://schemas.microsoft.com/office/powerpoint/2010/main" val="271973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90</TotalTime>
  <Words>597</Words>
  <Application>Microsoft Macintosh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anshuka23csu037</cp:lastModifiedBy>
  <cp:revision>33</cp:revision>
  <dcterms:created xsi:type="dcterms:W3CDTF">2021-05-26T16:50:10Z</dcterms:created>
  <dcterms:modified xsi:type="dcterms:W3CDTF">2025-03-02T02:06:54Z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