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71" r:id="rId6"/>
    <p:sldId id="261" r:id="rId7"/>
    <p:sldId id="262" r:id="rId8"/>
    <p:sldId id="268" r:id="rId9"/>
    <p:sldId id="269" r:id="rId10"/>
    <p:sldId id="270"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Gadugi" panose="020B0502040204020203" pitchFamily="3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6150" autoAdjust="0"/>
  </p:normalViewPr>
  <p:slideViewPr>
    <p:cSldViewPr>
      <p:cViewPr varScale="1">
        <p:scale>
          <a:sx n="55" d="100"/>
          <a:sy n="55" d="100"/>
        </p:scale>
        <p:origin x="51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D"/>
          </a:p>
        </p:txBody>
      </p:sp>
      <p:grpSp>
        <p:nvGrpSpPr>
          <p:cNvPr id="3" name="Group 3"/>
          <p:cNvGrpSpPr/>
          <p:nvPr/>
        </p:nvGrpSpPr>
        <p:grpSpPr>
          <a:xfrm>
            <a:off x="6705600" y="190500"/>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t>
            </a:r>
            <a:br>
              <a:rPr lang="en-US" sz="10533" spc="-105" dirty="0">
                <a:solidFill>
                  <a:srgbClr val="FFFFFF"/>
                </a:solidFill>
                <a:latin typeface="Graphik Regular" panose="020B0503030202060203" pitchFamily="34" charset="0"/>
              </a:rPr>
            </a:br>
            <a:r>
              <a:rPr lang="en-US" sz="10533" spc="-105" dirty="0">
                <a:solidFill>
                  <a:srgbClr val="FFFFFF"/>
                </a:solidFill>
                <a:latin typeface="Graphik Regular" panose="020B0503030202060203" pitchFamily="34" charset="0"/>
              </a:rPr>
              <a:t>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51091"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txBody>
          <a:bodyPr/>
          <a:lstStyle/>
          <a:p>
            <a:endParaRPr lang="en-ID"/>
          </a:p>
        </p:txBody>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D"/>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040717" y="2005583"/>
            <a:ext cx="11342283" cy="6275832"/>
          </a:xfrm>
          <a:prstGeom prst="rect">
            <a:avLst/>
          </a:prstGeom>
          <a:solidFill>
            <a:schemeClr val="bg1"/>
          </a:solidFill>
        </p:spPr>
        <p:txBody>
          <a:bodyPr/>
          <a:lstStyle/>
          <a:p>
            <a:r>
              <a:rPr lang="en-US" dirty="0"/>
              <a:t>                                                                                                            </a:t>
            </a:r>
          </a:p>
          <a:p>
            <a:endParaRPr lang="en-US" dirty="0"/>
          </a:p>
          <a:p>
            <a:endParaRPr lang="en-US" dirty="0"/>
          </a:p>
          <a:p>
            <a:endParaRPr lang="en-US" dirty="0"/>
          </a:p>
          <a:p>
            <a:endParaRPr lang="en-US" dirty="0"/>
          </a:p>
          <a:p>
            <a:endParaRPr lang="en-US" dirty="0"/>
          </a:p>
          <a:p>
            <a:r>
              <a:rPr lang="en-US" sz="2000" dirty="0"/>
              <a:t>                                                                      </a:t>
            </a:r>
            <a:r>
              <a:rPr lang="en-US" sz="2000" b="0" i="0" dirty="0">
                <a:solidFill>
                  <a:srgbClr val="374151"/>
                </a:solidFill>
                <a:effectLst/>
                <a:latin typeface="Söhne"/>
              </a:rPr>
              <a:t>Social Buzz, a rapidly expanding technology unicorn, that</a:t>
            </a:r>
          </a:p>
          <a:p>
            <a:r>
              <a:rPr lang="en-US" sz="2000" dirty="0">
                <a:solidFill>
                  <a:srgbClr val="374151"/>
                </a:solidFill>
                <a:latin typeface="Söhne"/>
              </a:rPr>
              <a:t>                                                                      </a:t>
            </a:r>
            <a:r>
              <a:rPr lang="en-US" sz="2000" b="0" i="0" dirty="0">
                <a:solidFill>
                  <a:srgbClr val="374151"/>
                </a:solidFill>
                <a:effectLst/>
                <a:latin typeface="Söhne"/>
              </a:rPr>
              <a:t>requires swift adaptation to its global expansion.</a:t>
            </a:r>
            <a:r>
              <a:rPr lang="en-US" sz="2000" dirty="0">
                <a:solidFill>
                  <a:srgbClr val="374151"/>
                </a:solidFill>
                <a:latin typeface="Söhne"/>
              </a:rPr>
              <a:t> Accenture</a:t>
            </a:r>
          </a:p>
          <a:p>
            <a:r>
              <a:rPr lang="en-US" sz="2000" dirty="0">
                <a:solidFill>
                  <a:srgbClr val="374151"/>
                </a:solidFill>
                <a:latin typeface="Söhne"/>
              </a:rPr>
              <a:t>                                                                      </a:t>
            </a:r>
            <a:r>
              <a:rPr lang="en-US" sz="2000" b="0" i="0" dirty="0">
                <a:solidFill>
                  <a:srgbClr val="374151"/>
                </a:solidFill>
                <a:effectLst/>
                <a:latin typeface="Söhne"/>
              </a:rPr>
              <a:t>has initiated a 3-month POC with these objectives:</a:t>
            </a:r>
          </a:p>
          <a:p>
            <a:endParaRPr lang="en-US" sz="2000" dirty="0">
              <a:solidFill>
                <a:srgbClr val="374151"/>
              </a:solidFill>
              <a:latin typeface="Söhne"/>
            </a:endParaRPr>
          </a:p>
          <a:p>
            <a:pPr algn="l">
              <a:buFont typeface="+mj-lt"/>
              <a:buAutoNum type="arabicPeriod"/>
            </a:pPr>
            <a:r>
              <a:rPr lang="en-US" sz="2000" dirty="0">
                <a:solidFill>
                  <a:srgbClr val="374151"/>
                </a:solidFill>
                <a:latin typeface="Söhne"/>
              </a:rPr>
              <a:t>                                                                         1. </a:t>
            </a:r>
            <a:r>
              <a:rPr lang="en-US" sz="2000" b="0" i="0" dirty="0">
                <a:solidFill>
                  <a:srgbClr val="374151"/>
                </a:solidFill>
                <a:effectLst/>
                <a:latin typeface="Söhne"/>
              </a:rPr>
              <a:t>Auditing Social Buzz's big data practices.</a:t>
            </a:r>
          </a:p>
          <a:p>
            <a:pPr algn="l">
              <a:buFont typeface="+mj-lt"/>
              <a:buAutoNum type="arabicPeriod"/>
            </a:pPr>
            <a:br>
              <a:rPr lang="en-US" sz="2000" dirty="0"/>
            </a:br>
            <a:r>
              <a:rPr lang="en-US" sz="2000" dirty="0">
                <a:solidFill>
                  <a:srgbClr val="374151"/>
                </a:solidFill>
                <a:latin typeface="Söhne"/>
              </a:rPr>
              <a:t>                                                                            2. </a:t>
            </a:r>
            <a:r>
              <a:rPr lang="en-ID" sz="2000" b="0" i="0" dirty="0">
                <a:solidFill>
                  <a:srgbClr val="374151"/>
                </a:solidFill>
                <a:effectLst/>
                <a:latin typeface="Söhne"/>
              </a:rPr>
              <a:t>Providing IPO success recommendations.</a:t>
            </a:r>
          </a:p>
          <a:p>
            <a:pPr algn="l">
              <a:buFont typeface="+mj-lt"/>
              <a:buAutoNum type="arabicPeriod"/>
            </a:pPr>
            <a:endParaRPr lang="en-ID" sz="2000" dirty="0">
              <a:solidFill>
                <a:srgbClr val="374151"/>
              </a:solidFill>
              <a:latin typeface="Söhne"/>
            </a:endParaRPr>
          </a:p>
          <a:p>
            <a:pPr algn="l">
              <a:buFont typeface="+mj-lt"/>
              <a:buAutoNum type="arabicPeriod"/>
            </a:pPr>
            <a:r>
              <a:rPr lang="en-ID" sz="2000" dirty="0">
                <a:solidFill>
                  <a:srgbClr val="374151"/>
                </a:solidFill>
                <a:latin typeface="Söhne"/>
              </a:rPr>
              <a:t>                                                                         3. </a:t>
            </a:r>
            <a:r>
              <a:rPr lang="en-US" sz="2000" b="0" i="0" dirty="0">
                <a:solidFill>
                  <a:srgbClr val="374151"/>
                </a:solidFill>
                <a:effectLst/>
                <a:latin typeface="Söhne"/>
              </a:rPr>
              <a:t>Conducting an analysis to identify Social Buzz's top 5 most popular content categories.</a:t>
            </a:r>
            <a:endParaRPr lang="en-US" sz="20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1126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CA0F2801-E17D-3B26-F97E-55885B3F7213}"/>
              </a:ext>
            </a:extLst>
          </p:cNvPr>
          <p:cNvSpPr txBox="1"/>
          <p:nvPr/>
        </p:nvSpPr>
        <p:spPr>
          <a:xfrm>
            <a:off x="3424445" y="4522795"/>
            <a:ext cx="45719" cy="369332"/>
          </a:xfrm>
          <a:prstGeom prst="rect">
            <a:avLst/>
          </a:prstGeom>
          <a:noFill/>
        </p:spPr>
        <p:txBody>
          <a:bodyPr wrap="square" rtlCol="0">
            <a:spAutoFit/>
          </a:bodyPr>
          <a:lstStyle/>
          <a:p>
            <a:endParaRPr lang="en-ID" dirty="0"/>
          </a:p>
        </p:txBody>
      </p:sp>
      <p:sp>
        <p:nvSpPr>
          <p:cNvPr id="23" name="TextBox 22">
            <a:extLst>
              <a:ext uri="{FF2B5EF4-FFF2-40B4-BE49-F238E27FC236}">
                <a16:creationId xmlns:a16="http://schemas.microsoft.com/office/drawing/2014/main" id="{E0A4CB6A-E972-055A-8784-EA789A2FE312}"/>
              </a:ext>
            </a:extLst>
          </p:cNvPr>
          <p:cNvSpPr txBox="1"/>
          <p:nvPr/>
        </p:nvSpPr>
        <p:spPr>
          <a:xfrm>
            <a:off x="3473319" y="5018771"/>
            <a:ext cx="8150541" cy="2054409"/>
          </a:xfrm>
          <a:prstGeom prst="rect">
            <a:avLst/>
          </a:prstGeom>
          <a:noFill/>
        </p:spPr>
        <p:txBody>
          <a:bodyPr wrap="square" rtlCol="0">
            <a:spAutoFit/>
          </a:bodyPr>
          <a:lstStyle/>
          <a:p>
            <a:r>
              <a:rPr lang="en-US" sz="2400" spc="-32" dirty="0">
                <a:solidFill>
                  <a:srgbClr val="FFFFFF"/>
                </a:solidFill>
                <a:latin typeface="Gadugi" panose="020B0502040204020203" pitchFamily="34" charset="0"/>
                <a:ea typeface="Gadugi" panose="020B0502040204020203" pitchFamily="34" charset="0"/>
              </a:rPr>
              <a:t>        Over </a:t>
            </a:r>
            <a:r>
              <a:rPr lang="en-US" sz="2400" u="sng" spc="-32" dirty="0">
                <a:solidFill>
                  <a:srgbClr val="FFFFFF"/>
                </a:solidFill>
                <a:latin typeface="Gadugi" panose="020B0502040204020203" pitchFamily="34" charset="0"/>
                <a:ea typeface="Gadugi" panose="020B0502040204020203" pitchFamily="34" charset="0"/>
              </a:rPr>
              <a:t>100000</a:t>
            </a:r>
            <a:r>
              <a:rPr lang="en-US" sz="2400" spc="-32" dirty="0">
                <a:solidFill>
                  <a:srgbClr val="FFFFFF"/>
                </a:solidFill>
                <a:latin typeface="Gadugi" panose="020B0502040204020203" pitchFamily="34" charset="0"/>
                <a:ea typeface="Gadugi" panose="020B0502040204020203" pitchFamily="34" charset="0"/>
              </a:rPr>
              <a:t> posts per day</a:t>
            </a:r>
          </a:p>
          <a:p>
            <a:endParaRPr lang="en-US" sz="2400" spc="-32" dirty="0">
              <a:solidFill>
                <a:srgbClr val="FFFFFF"/>
              </a:solidFill>
              <a:latin typeface="Gadugi" panose="020B0502040204020203" pitchFamily="34" charset="0"/>
              <a:ea typeface="Gadugi" panose="020B0502040204020203" pitchFamily="34" charset="0"/>
            </a:endParaRPr>
          </a:p>
          <a:p>
            <a:pPr>
              <a:lnSpc>
                <a:spcPts val="4480"/>
              </a:lnSpc>
              <a:spcBef>
                <a:spcPct val="0"/>
              </a:spcBef>
            </a:pPr>
            <a:r>
              <a:rPr lang="en-US" sz="2400" u="sng" spc="-32" dirty="0">
                <a:solidFill>
                  <a:srgbClr val="FFFFFF"/>
                </a:solidFill>
                <a:latin typeface="Gadugi" panose="020B0502040204020203" pitchFamily="34" charset="0"/>
                <a:ea typeface="Gadugi" panose="020B0502040204020203" pitchFamily="34" charset="0"/>
              </a:rPr>
              <a:t>36,500,000</a:t>
            </a:r>
            <a:r>
              <a:rPr lang="en-US" sz="2400" spc="-32" dirty="0">
                <a:solidFill>
                  <a:srgbClr val="FFFFFF"/>
                </a:solidFill>
                <a:latin typeface="Gadugi" panose="020B0502040204020203" pitchFamily="34" charset="0"/>
                <a:ea typeface="Gadugi" panose="020B0502040204020203" pitchFamily="34" charset="0"/>
              </a:rPr>
              <a:t> pieces of content per year!</a:t>
            </a:r>
          </a:p>
          <a:p>
            <a:endParaRPr lang="en-US" sz="2400" spc="-32" dirty="0">
              <a:solidFill>
                <a:srgbClr val="FFFFFF"/>
              </a:solidFill>
              <a:latin typeface="Gadugi" panose="020B0502040204020203" pitchFamily="34" charset="0"/>
              <a:ea typeface="Gadugi" panose="020B0502040204020203" pitchFamily="34" charset="0"/>
            </a:endParaRPr>
          </a:p>
          <a:p>
            <a:endParaRPr lang="en-ID" dirty="0"/>
          </a:p>
        </p:txBody>
      </p:sp>
      <p:sp>
        <p:nvSpPr>
          <p:cNvPr id="24" name="TextBox 23">
            <a:extLst>
              <a:ext uri="{FF2B5EF4-FFF2-40B4-BE49-F238E27FC236}">
                <a16:creationId xmlns:a16="http://schemas.microsoft.com/office/drawing/2014/main" id="{5630CE91-A6AC-7D37-3496-E923459073A1}"/>
              </a:ext>
            </a:extLst>
          </p:cNvPr>
          <p:cNvSpPr txBox="1"/>
          <p:nvPr/>
        </p:nvSpPr>
        <p:spPr>
          <a:xfrm flipV="1">
            <a:off x="3530985" y="5748011"/>
            <a:ext cx="4131498" cy="896708"/>
          </a:xfrm>
          <a:prstGeom prst="rect">
            <a:avLst/>
          </a:prstGeom>
          <a:noFill/>
        </p:spPr>
        <p:txBody>
          <a:bodyPr wrap="square" rtlCol="0">
            <a:spAutoFit/>
          </a:bodyPr>
          <a:lstStyle/>
          <a:p>
            <a:endParaRPr lang="en-ID" dirty="0"/>
          </a:p>
        </p:txBody>
      </p:sp>
      <p:sp>
        <p:nvSpPr>
          <p:cNvPr id="25" name="TextBox 24">
            <a:extLst>
              <a:ext uri="{FF2B5EF4-FFF2-40B4-BE49-F238E27FC236}">
                <a16:creationId xmlns:a16="http://schemas.microsoft.com/office/drawing/2014/main" id="{43C85A0F-91FF-2E6E-A128-135C5DF7D5C8}"/>
              </a:ext>
            </a:extLst>
          </p:cNvPr>
          <p:cNvSpPr txBox="1"/>
          <p:nvPr/>
        </p:nvSpPr>
        <p:spPr>
          <a:xfrm>
            <a:off x="2166728" y="7373814"/>
            <a:ext cx="8150541" cy="1631216"/>
          </a:xfrm>
          <a:prstGeom prst="rect">
            <a:avLst/>
          </a:prstGeom>
          <a:noFill/>
        </p:spPr>
        <p:txBody>
          <a:bodyPr wrap="square" rtlCol="0">
            <a:spAutoFit/>
          </a:bodyPr>
          <a:lstStyle/>
          <a:p>
            <a:r>
              <a:rPr lang="en-US" sz="2000" b="0" i="0" dirty="0">
                <a:solidFill>
                  <a:schemeClr val="bg1"/>
                </a:solidFill>
                <a:effectLst/>
                <a:latin typeface="Söhne"/>
              </a:rPr>
              <a:t>However, in the face of this abundance, how can we effectively leverage it? </a:t>
            </a:r>
          </a:p>
          <a:p>
            <a:endParaRPr lang="en-US" sz="2000" dirty="0">
              <a:solidFill>
                <a:schemeClr val="bg1"/>
              </a:solidFill>
              <a:latin typeface="Söhne"/>
            </a:endParaRPr>
          </a:p>
          <a:p>
            <a:r>
              <a:rPr lang="en-US" sz="2000" b="0" i="0" dirty="0">
                <a:solidFill>
                  <a:schemeClr val="bg1">
                    <a:lumMod val="95000"/>
                  </a:schemeClr>
                </a:solidFill>
                <a:effectLst/>
                <a:latin typeface="Söhne"/>
              </a:rPr>
              <a:t>This includes the analysis aimed at identifying </a:t>
            </a:r>
            <a:r>
              <a:rPr lang="en-US" sz="2000" b="0" i="0" dirty="0">
                <a:solidFill>
                  <a:schemeClr val="bg1"/>
                </a:solidFill>
                <a:effectLst/>
                <a:latin typeface="Söhne"/>
              </a:rPr>
              <a:t>the  </a:t>
            </a:r>
            <a:r>
              <a:rPr lang="en-ID" sz="2000" b="0" i="0" dirty="0">
                <a:solidFill>
                  <a:schemeClr val="bg1"/>
                </a:solidFill>
                <a:effectLst/>
                <a:latin typeface="Söhne"/>
              </a:rPr>
              <a:t>five most popular </a:t>
            </a:r>
          </a:p>
          <a:p>
            <a:endParaRPr lang="en-ID" sz="2000" dirty="0">
              <a:solidFill>
                <a:schemeClr val="bg1"/>
              </a:solidFill>
              <a:latin typeface="Söhne"/>
            </a:endParaRPr>
          </a:p>
          <a:p>
            <a:r>
              <a:rPr lang="en-ID" sz="2000" dirty="0">
                <a:solidFill>
                  <a:schemeClr val="bg1">
                    <a:lumMod val="95000"/>
                  </a:schemeClr>
                </a:solidFill>
                <a:latin typeface="Söhne"/>
              </a:rPr>
              <a:t>                          </a:t>
            </a:r>
            <a:r>
              <a:rPr lang="en-US" sz="2000" b="0" i="0" dirty="0">
                <a:solidFill>
                  <a:schemeClr val="bg1">
                    <a:lumMod val="95000"/>
                  </a:schemeClr>
                </a:solidFill>
                <a:effectLst/>
                <a:latin typeface="Söhne"/>
              </a:rPr>
              <a:t>content categories for Social Buzz.</a:t>
            </a:r>
            <a:endParaRPr lang="en-ID" sz="2000"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8102" y="471750"/>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D"/>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ANSHU KUMARI</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8" name="Picture 17" descr="Avatar Male Boy - Free vector graphic on Pixabay">
            <a:extLst>
              <a:ext uri="{FF2B5EF4-FFF2-40B4-BE49-F238E27FC236}">
                <a16:creationId xmlns:a16="http://schemas.microsoft.com/office/drawing/2014/main" id="{30184411-55EA-458D-ECB8-DAA988EAE6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54" y="4049186"/>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4CFE29F7-2287-09F2-7E3C-90AF5104C0D0}"/>
              </a:ext>
            </a:extLst>
          </p:cNvPr>
          <p:cNvPicPr>
            <a:picLocks noChangeAspect="1"/>
          </p:cNvPicPr>
          <p:nvPr/>
        </p:nvPicPr>
        <p:blipFill>
          <a:blip r:embed="rId7"/>
          <a:stretch>
            <a:fillRect/>
          </a:stretch>
        </p:blipFill>
        <p:spPr>
          <a:xfrm>
            <a:off x="11715840" y="1156011"/>
            <a:ext cx="2305050" cy="2314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D2FFC3F-0645-9206-7C5C-65D27CA0E3BA}"/>
              </a:ext>
            </a:extLst>
          </p:cNvPr>
          <p:cNvSpPr txBox="1"/>
          <p:nvPr/>
        </p:nvSpPr>
        <p:spPr>
          <a:xfrm>
            <a:off x="3752591" y="863010"/>
            <a:ext cx="14529646" cy="9848850"/>
          </a:xfrm>
          <a:prstGeom prst="rect">
            <a:avLst/>
          </a:prstGeom>
          <a:noFill/>
        </p:spPr>
        <p:txBody>
          <a:bodyPr wrap="square" rtlCol="0">
            <a:spAutoFit/>
          </a:bodyPr>
          <a:lstStyle/>
          <a:p>
            <a:endParaRPr lang="en-US" dirty="0"/>
          </a:p>
          <a:p>
            <a:endParaRPr lang="en-ID" dirty="0"/>
          </a:p>
          <a:p>
            <a:r>
              <a:rPr lang="en-ID" dirty="0"/>
              <a:t>     </a:t>
            </a:r>
            <a:r>
              <a:rPr lang="en-US" sz="2000" spc="-18" dirty="0">
                <a:solidFill>
                  <a:srgbClr val="FFFFFF"/>
                </a:solidFill>
                <a:latin typeface="Gadugi" panose="020B0502040204020203" pitchFamily="34" charset="0"/>
                <a:ea typeface="Gadugi" panose="020B0502040204020203" pitchFamily="34" charset="0"/>
              </a:rPr>
              <a:t>Data Understanding</a:t>
            </a: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r>
              <a:rPr lang="en-US" sz="2000" spc="-18" dirty="0">
                <a:solidFill>
                  <a:srgbClr val="FFFFFF"/>
                </a:solidFill>
                <a:latin typeface="Gadugi" panose="020B0502040204020203" pitchFamily="34" charset="0"/>
                <a:ea typeface="Gadugi" panose="020B0502040204020203" pitchFamily="34" charset="0"/>
              </a:rPr>
              <a:t>                           </a:t>
            </a:r>
          </a:p>
          <a:p>
            <a:r>
              <a:rPr lang="en-US" sz="2000" spc="-18" dirty="0">
                <a:solidFill>
                  <a:srgbClr val="FFFFFF"/>
                </a:solidFill>
                <a:latin typeface="Gadugi" panose="020B0502040204020203" pitchFamily="34" charset="0"/>
                <a:ea typeface="Gadugi" panose="020B0502040204020203" pitchFamily="34" charset="0"/>
              </a:rPr>
              <a:t>                               </a:t>
            </a:r>
            <a:r>
              <a:rPr lang="en-US" sz="2000" spc="-19" dirty="0">
                <a:solidFill>
                  <a:srgbClr val="FFFFFF"/>
                </a:solidFill>
                <a:latin typeface="Gadugi" panose="020B0502040204020203" pitchFamily="34" charset="0"/>
                <a:ea typeface="Gadugi" panose="020B0502040204020203" pitchFamily="34" charset="0"/>
              </a:rPr>
              <a:t>Data Cleaning</a:t>
            </a: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r>
              <a:rPr lang="en-US" sz="2000" spc="-19" dirty="0">
                <a:solidFill>
                  <a:srgbClr val="FFFFFF"/>
                </a:solidFill>
                <a:latin typeface="Gadugi" panose="020B0502040204020203" pitchFamily="34" charset="0"/>
                <a:ea typeface="Gadugi" panose="020B0502040204020203" pitchFamily="34" charset="0"/>
              </a:rPr>
              <a:t>                                                         Data Mining</a:t>
            </a: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r>
              <a:rPr lang="en-US" sz="2000" spc="-19" dirty="0">
                <a:solidFill>
                  <a:srgbClr val="FFFFFF"/>
                </a:solidFill>
                <a:latin typeface="Gadugi" panose="020B0502040204020203" pitchFamily="34" charset="0"/>
                <a:ea typeface="Gadugi" panose="020B0502040204020203" pitchFamily="34" charset="0"/>
              </a:rPr>
              <a:t>                                                                                    Data Analysis </a:t>
            </a: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endParaRPr lang="en-US" sz="2000" spc="-19" dirty="0">
              <a:solidFill>
                <a:srgbClr val="FFFFFF"/>
              </a:solidFill>
              <a:latin typeface="Gadugi" panose="020B0502040204020203" pitchFamily="34" charset="0"/>
              <a:ea typeface="Gadugi" panose="020B0502040204020203" pitchFamily="34" charset="0"/>
            </a:endParaRPr>
          </a:p>
          <a:p>
            <a:r>
              <a:rPr lang="en-US" sz="2000" spc="-19" dirty="0">
                <a:solidFill>
                  <a:srgbClr val="FFFFFF"/>
                </a:solidFill>
                <a:latin typeface="Gadugi" panose="020B0502040204020203" pitchFamily="34" charset="0"/>
                <a:ea typeface="Gadugi" panose="020B0502040204020203" pitchFamily="34" charset="0"/>
              </a:rPr>
              <a:t>                                                                                                               Uncover Insights</a:t>
            </a:r>
          </a:p>
          <a:p>
            <a:r>
              <a:rPr lang="en-US" sz="2000" spc="-19" dirty="0">
                <a:solidFill>
                  <a:srgbClr val="FFFFFF"/>
                </a:solidFill>
                <a:latin typeface="Gadugi" panose="020B0502040204020203" pitchFamily="34" charset="0"/>
                <a:ea typeface="Gadugi" panose="020B0502040204020203" pitchFamily="34" charset="0"/>
              </a:rPr>
              <a:t>                                                                  </a:t>
            </a: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endParaRPr lang="en-US" sz="2000" spc="-18" dirty="0">
              <a:solidFill>
                <a:srgbClr val="FFFFFF"/>
              </a:solidFill>
              <a:latin typeface="Gadugi" panose="020B0502040204020203" pitchFamily="34" charset="0"/>
              <a:ea typeface="Gadugi" panose="020B0502040204020203" pitchFamily="34" charset="0"/>
            </a:endParaRPr>
          </a:p>
          <a:p>
            <a:r>
              <a:rPr lang="en-US" sz="2000" spc="-18" dirty="0">
                <a:solidFill>
                  <a:srgbClr val="FFFFFF"/>
                </a:solidFill>
                <a:latin typeface="Gadugi" panose="020B0502040204020203" pitchFamily="34" charset="0"/>
                <a:ea typeface="Gadugi" panose="020B0502040204020203" pitchFamily="34" charset="0"/>
              </a:rPr>
              <a:t>                                     </a:t>
            </a:r>
          </a:p>
          <a:p>
            <a:endParaRPr lang="en-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5130A0B-67DB-8843-7859-431AB0EC49D7}"/>
              </a:ext>
            </a:extLst>
          </p:cNvPr>
          <p:cNvSpPr txBox="1"/>
          <p:nvPr/>
        </p:nvSpPr>
        <p:spPr>
          <a:xfrm>
            <a:off x="1557231" y="2697740"/>
            <a:ext cx="14660881" cy="2277547"/>
          </a:xfrm>
          <a:prstGeom prst="rect">
            <a:avLst/>
          </a:prstGeom>
          <a:noFill/>
        </p:spPr>
        <p:txBody>
          <a:bodyPr wrap="square" rtlCol="0">
            <a:spAutoFit/>
          </a:bodyPr>
          <a:lstStyle/>
          <a:p>
            <a:r>
              <a:rPr lang="en-US" sz="5400" b="1" dirty="0"/>
              <a:t>          </a:t>
            </a:r>
            <a:r>
              <a:rPr lang="en-US" sz="4800" b="1" dirty="0"/>
              <a:t>16                              1897                           JANUARY</a:t>
            </a:r>
          </a:p>
          <a:p>
            <a:endParaRPr lang="en-US" sz="3200" b="1" dirty="0"/>
          </a:p>
          <a:p>
            <a:r>
              <a:rPr lang="en-ID" sz="3200" dirty="0"/>
              <a:t>     </a:t>
            </a:r>
            <a:r>
              <a:rPr lang="en-ID" sz="3200" dirty="0">
                <a:latin typeface="Gadugi" panose="020B0502040204020203" pitchFamily="34" charset="0"/>
                <a:ea typeface="Gadugi" panose="020B0502040204020203" pitchFamily="34" charset="0"/>
              </a:rPr>
              <a:t>Unique </a:t>
            </a:r>
            <a:r>
              <a:rPr lang="en-US" sz="3200" dirty="0">
                <a:latin typeface="Gadugi" panose="020B0502040204020203" pitchFamily="34" charset="0"/>
                <a:ea typeface="Gadugi" panose="020B0502040204020203" pitchFamily="34" charset="0"/>
              </a:rPr>
              <a:t>Categories           </a:t>
            </a:r>
            <a:r>
              <a:rPr lang="en-US" sz="2400" spc="-24" dirty="0">
                <a:latin typeface="Gadugi" panose="020B0502040204020203" pitchFamily="34" charset="0"/>
                <a:ea typeface="Gadugi" panose="020B0502040204020203" pitchFamily="34" charset="0"/>
              </a:rPr>
              <a:t>REACTIONS TO "ANIMAL" POSTS             Month with Most posts</a:t>
            </a:r>
          </a:p>
          <a:p>
            <a:endParaRPr lang="en-ID"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
        <p:nvSpPr>
          <p:cNvPr id="22" name="AutoShape 22">
            <a:extLst>
              <a:ext uri="{FF2B5EF4-FFF2-40B4-BE49-F238E27FC236}">
                <a16:creationId xmlns:a16="http://schemas.microsoft.com/office/drawing/2014/main" id="{F02D805B-7E67-F2D6-D5AB-199817EF5F7F}"/>
              </a:ext>
            </a:extLst>
          </p:cNvPr>
          <p:cNvSpPr/>
          <p:nvPr/>
        </p:nvSpPr>
        <p:spPr>
          <a:xfrm>
            <a:off x="0" y="0"/>
            <a:ext cx="2386482" cy="10287000"/>
          </a:xfrm>
          <a:prstGeom prst="rect">
            <a:avLst/>
          </a:prstGeom>
          <a:solidFill>
            <a:srgbClr val="A100FF"/>
          </a:solidFill>
        </p:spPr>
        <p:txBody>
          <a:bodyPr/>
          <a:lstStyle/>
          <a:p>
            <a:endParaRPr lang="en-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D"/>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
        <p:nvSpPr>
          <p:cNvPr id="22" name="AutoShape 22">
            <a:extLst>
              <a:ext uri="{FF2B5EF4-FFF2-40B4-BE49-F238E27FC236}">
                <a16:creationId xmlns:a16="http://schemas.microsoft.com/office/drawing/2014/main" id="{21727A2F-0F23-4ABE-60BE-30FDE5A68639}"/>
              </a:ext>
            </a:extLst>
          </p:cNvPr>
          <p:cNvSpPr/>
          <p:nvPr/>
        </p:nvSpPr>
        <p:spPr>
          <a:xfrm>
            <a:off x="0" y="0"/>
            <a:ext cx="2386482" cy="10287000"/>
          </a:xfrm>
          <a:prstGeom prst="rect">
            <a:avLst/>
          </a:prstGeom>
          <a:solidFill>
            <a:srgbClr val="A100FF"/>
          </a:solidFill>
        </p:spPr>
        <p:txBody>
          <a:bodyPr/>
          <a:lstStyle/>
          <a:p>
            <a:endParaRPr lang="en-ID"/>
          </a:p>
        </p:txBody>
      </p:sp>
    </p:spTree>
    <p:extLst>
      <p:ext uri="{BB962C8B-B14F-4D97-AF65-F5344CB8AC3E}">
        <p14:creationId xmlns:p14="http://schemas.microsoft.com/office/powerpoint/2010/main" val="280174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884</Words>
  <Application>Microsoft Office PowerPoint</Application>
  <PresentationFormat>Custom</PresentationFormat>
  <Paragraphs>133</Paragraphs>
  <Slides>11</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Graphik Regular</vt:lpstr>
      <vt:lpstr>Gadugi</vt:lpstr>
      <vt:lpstr>Clear Sans Regular Bold</vt:lpstr>
      <vt:lpstr>Söhne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Anshu Kumari</cp:lastModifiedBy>
  <cp:revision>13</cp:revision>
  <dcterms:created xsi:type="dcterms:W3CDTF">2006-08-16T00:00:00Z</dcterms:created>
  <dcterms:modified xsi:type="dcterms:W3CDTF">2023-08-23T09:48:55Z</dcterms:modified>
  <dc:identifier>DAEhDyfaYKE</dc:identifier>
</cp:coreProperties>
</file>