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0" r:id="rId7"/>
    <p:sldId id="257" r:id="rId8"/>
    <p:sldId id="259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shul Aggarwal" initials="AA" lastIdx="1" clrIdx="0">
    <p:extLst>
      <p:ext uri="{19B8F6BF-5375-455C-9EA6-DF929625EA0E}">
        <p15:presenceInfo xmlns:p15="http://schemas.microsoft.com/office/powerpoint/2012/main" userId="d6636703ccb4a9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19A8-3F04-4F50-8C36-A49D25FDA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20741"/>
            <a:ext cx="8825658" cy="203335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3000"/>
              </a:spcAft>
            </a:pPr>
            <a:r>
              <a:rPr lang="en-IN" sz="40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32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ONVOLUTIONAL</a:t>
            </a:r>
            <a:r>
              <a:rPr lang="en-IN" sz="36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0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32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EURAL</a:t>
            </a:r>
            <a:r>
              <a:rPr lang="en-IN" sz="36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0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32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ETWORK</a:t>
            </a:r>
            <a:r>
              <a:rPr lang="en-IN" sz="36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IN" sz="36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0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MAGE</a:t>
            </a:r>
            <a:r>
              <a:rPr lang="en-IN" sz="36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0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32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LASSIFICATION</a:t>
            </a:r>
            <a:r>
              <a:rPr lang="en-IN" sz="36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IN" sz="36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0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32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ENSOR</a:t>
            </a:r>
            <a:r>
              <a:rPr lang="en-IN" sz="40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32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  <a:endParaRPr lang="en-IN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83F52-DEDF-45D5-BFF1-22BAFC6D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350916"/>
            <a:ext cx="8825658" cy="2620116"/>
          </a:xfrm>
        </p:spPr>
        <p:txBody>
          <a:bodyPr/>
          <a:lstStyle/>
          <a:p>
            <a:pPr algn="ctr"/>
            <a:r>
              <a:rPr lang="en-IN" b="1" dirty="0"/>
              <a:t>UCS742 Deep Learning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399AC9-B07F-499E-9006-85196573C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14"/>
          <a:stretch/>
        </p:blipFill>
        <p:spPr>
          <a:xfrm>
            <a:off x="2945373" y="4083121"/>
            <a:ext cx="5244822" cy="126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1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E47C794-DD90-4D91-829F-2F92D74D4C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A91F91-27C6-4301-95BB-38D75819E4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46DDC2-5A93-4B50-B8F4-B5311F9EC5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9AA3227-4C96-4188-B279-CBD4D28FA0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943AC8-1C36-402E-9CF9-236EC89947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07455A9-9423-4813-B4F5-5987FC507E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523852" y="18006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53DE0C0-A442-421A-BC88-7C91FBC0D81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612744" y="27763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D557BDA-150C-4379-BDD2-E2131259005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0185738-6E78-45B5-A9DB-35B4652CC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328" y="1695323"/>
            <a:ext cx="4017216" cy="348493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90D4F95-AC40-4C7F-8794-DF2B6F7500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7A2E7-BC81-4397-8961-50AEEF70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425580" cy="1622322"/>
          </a:xfrm>
        </p:spPr>
        <p:txBody>
          <a:bodyPr>
            <a:normAutofit/>
          </a:bodyPr>
          <a:lstStyle/>
          <a:p>
            <a:r>
              <a:rPr lang="en-IN" dirty="0"/>
              <a:t>Artificial Neural Networks (ANN)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D404-565A-4E5E-BDF5-73F3E16AF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456769" cy="3811740"/>
          </a:xfrm>
        </p:spPr>
        <p:txBody>
          <a:bodyPr anchor="ctr">
            <a:normAutofit/>
          </a:bodyPr>
          <a:lstStyle/>
          <a:p>
            <a:pPr algn="just"/>
            <a:r>
              <a:rPr lang="en-IN" dirty="0">
                <a:solidFill>
                  <a:schemeClr val="bg1"/>
                </a:solidFill>
              </a:rPr>
              <a:t>ANN is an information processing paradigm, to predict outcomes for certain input scenarios. </a:t>
            </a:r>
          </a:p>
          <a:p>
            <a:pPr algn="just"/>
            <a:r>
              <a:rPr lang="en-IN" dirty="0">
                <a:solidFill>
                  <a:schemeClr val="bg1"/>
                </a:solidFill>
              </a:rPr>
              <a:t>It is inspired by the way biological nervous systems, such as the brain, process information.</a:t>
            </a:r>
          </a:p>
          <a:p>
            <a:pPr algn="just"/>
            <a:r>
              <a:rPr lang="en-IN" dirty="0">
                <a:solidFill>
                  <a:schemeClr val="bg1"/>
                </a:solidFill>
              </a:rPr>
              <a:t>ANN is configured for a specific application, such as pattern recognition or data classification, through a learning process.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D1458-37ED-46AF-812A-3FB6585E16EE}"/>
              </a:ext>
            </a:extLst>
          </p:cNvPr>
          <p:cNvSpPr txBox="1"/>
          <p:nvPr/>
        </p:nvSpPr>
        <p:spPr>
          <a:xfrm>
            <a:off x="7707606" y="5132415"/>
            <a:ext cx="3643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dirty="0"/>
              <a:t>A fully-connected Artificial Neural Network, with 5 inputs, 1 output, and one hidden layer with 3 neurons.</a:t>
            </a:r>
          </a:p>
        </p:txBody>
      </p:sp>
    </p:spTree>
    <p:extLst>
      <p:ext uri="{BB962C8B-B14F-4D97-AF65-F5344CB8AC3E}">
        <p14:creationId xmlns:p14="http://schemas.microsoft.com/office/powerpoint/2010/main" val="14262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25">
            <a:extLst>
              <a:ext uri="{FF2B5EF4-FFF2-40B4-BE49-F238E27FC236}">
                <a16:creationId xmlns:a16="http://schemas.microsoft.com/office/drawing/2014/main" id="{5E47C794-DD90-4D91-829F-2F92D74D4C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9A91F91-27C6-4301-95BB-38D75819E4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146DDC2-5A93-4B50-B8F4-B5311F9EC5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9AA3227-4C96-4188-B279-CBD4D28FA0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3943AC8-1C36-402E-9CF9-236EC89947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107455A9-9423-4813-B4F5-5987FC507E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523852" y="18006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553DE0C0-A442-421A-BC88-7C91FBC0D81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612744" y="27763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0D557BDA-150C-4379-BDD2-E2131259005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8DBDFAA-FF6E-45F1-887E-B406BC1DF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328" y="2724735"/>
            <a:ext cx="4017216" cy="1426111"/>
          </a:xfrm>
          <a:prstGeom prst="rect">
            <a:avLst/>
          </a:prstGeom>
        </p:spPr>
      </p:pic>
      <p:sp>
        <p:nvSpPr>
          <p:cNvPr id="38" name="Rectangle 34">
            <a:extLst>
              <a:ext uri="{FF2B5EF4-FFF2-40B4-BE49-F238E27FC236}">
                <a16:creationId xmlns:a16="http://schemas.microsoft.com/office/drawing/2014/main" id="{190D4F95-AC40-4C7F-8794-DF2B6F7500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DEEF8-24A4-479C-BCAD-3BF88BF6C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425580" cy="1622322"/>
          </a:xfrm>
        </p:spPr>
        <p:txBody>
          <a:bodyPr>
            <a:normAutofit/>
          </a:bodyPr>
          <a:lstStyle/>
          <a:p>
            <a:r>
              <a:rPr lang="en-IN" dirty="0"/>
              <a:t>Convolutional Neural Networks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6C30A-7AEA-43FC-814B-610EDD673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456769" cy="3811740"/>
          </a:xfrm>
        </p:spPr>
        <p:txBody>
          <a:bodyPr anchor="ctr">
            <a:normAutofit/>
          </a:bodyPr>
          <a:lstStyle/>
          <a:p>
            <a:pPr algn="just"/>
            <a:r>
              <a:rPr lang="en-IN" dirty="0">
                <a:solidFill>
                  <a:schemeClr val="bg1"/>
                </a:solidFill>
              </a:rPr>
              <a:t>CNNs take only images as input and they constrain the architecture in a more sensible way, to aid image processing.</a:t>
            </a:r>
          </a:p>
          <a:p>
            <a:pPr algn="just"/>
            <a:r>
              <a:rPr lang="en-IN" dirty="0">
                <a:solidFill>
                  <a:schemeClr val="bg1"/>
                </a:solidFill>
              </a:rPr>
              <a:t>The layers of a CNN have neurons arranged in 3 dimensions: width, height, depth.</a:t>
            </a:r>
          </a:p>
          <a:p>
            <a:pPr algn="just"/>
            <a:r>
              <a:rPr lang="en-IN" dirty="0">
                <a:solidFill>
                  <a:schemeClr val="bg1"/>
                </a:solidFill>
              </a:rPr>
              <a:t>Neurons in a layer are connected only to a small region of the layer before it, instead of all the neurons in a fully-connected manner.</a:t>
            </a:r>
          </a:p>
          <a:p>
            <a:pPr algn="just"/>
            <a:r>
              <a:rPr lang="en-IN" dirty="0">
                <a:solidFill>
                  <a:schemeClr val="bg1"/>
                </a:solidFill>
              </a:rPr>
              <a:t>The final output reduces the full image into a single vector of class scores, arranged along the depth dimension.</a:t>
            </a:r>
          </a:p>
        </p:txBody>
      </p:sp>
    </p:spTree>
    <p:extLst>
      <p:ext uri="{BB962C8B-B14F-4D97-AF65-F5344CB8AC3E}">
        <p14:creationId xmlns:p14="http://schemas.microsoft.com/office/powerpoint/2010/main" val="247611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D7FD-2214-4288-BB22-D78A58EC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IN"/>
              <a:t>Characteristics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A5F67-4E56-46CF-B560-46E4C6C84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50388"/>
            <a:ext cx="8761412" cy="3449828"/>
          </a:xfrm>
        </p:spPr>
        <p:txBody>
          <a:bodyPr>
            <a:normAutofit/>
          </a:bodyPr>
          <a:lstStyle/>
          <a:p>
            <a:pPr lvl="0" algn="just"/>
            <a:r>
              <a:rPr lang="en-IN" dirty="0"/>
              <a:t>A CNN architecture is in the simplest case a list of Layers that transform the image volume into an output volume (e.g. holding the class scores)</a:t>
            </a:r>
          </a:p>
          <a:p>
            <a:pPr lvl="0" algn="just"/>
            <a:r>
              <a:rPr lang="en-IN" dirty="0"/>
              <a:t>There are a few distinct types of Layers (e.g. CONV/FC/</a:t>
            </a:r>
            <a:r>
              <a:rPr lang="en-IN" dirty="0" err="1"/>
              <a:t>ReLU</a:t>
            </a:r>
            <a:r>
              <a:rPr lang="en-IN" dirty="0"/>
              <a:t>/POOL are by far the most popular)</a:t>
            </a:r>
          </a:p>
          <a:p>
            <a:pPr lvl="0" algn="just"/>
            <a:r>
              <a:rPr lang="en-IN" dirty="0"/>
              <a:t>Each Layer accepts an input 3D volume and transforms it to an output 3D volume through a differentiable function</a:t>
            </a:r>
          </a:p>
          <a:p>
            <a:pPr lvl="0" algn="just"/>
            <a:r>
              <a:rPr lang="en-IN" dirty="0"/>
              <a:t>Each Layer may or may not have parameters (e.g. CONV/FC do, </a:t>
            </a:r>
            <a:r>
              <a:rPr lang="en-IN" dirty="0" err="1"/>
              <a:t>ReLU</a:t>
            </a:r>
            <a:r>
              <a:rPr lang="en-IN" dirty="0"/>
              <a:t>/POOL don’t)</a:t>
            </a:r>
          </a:p>
          <a:p>
            <a:pPr lvl="0" algn="just"/>
            <a:r>
              <a:rPr lang="en-IN" dirty="0"/>
              <a:t>Each Layer may or may not have additional hyperparameters (e.g. CONV/FC/POOL do, </a:t>
            </a:r>
            <a:r>
              <a:rPr lang="en-IN" dirty="0" err="1"/>
              <a:t>ReLU</a:t>
            </a:r>
            <a:r>
              <a:rPr lang="en-IN" dirty="0"/>
              <a:t> doesn’t)</a:t>
            </a:r>
          </a:p>
        </p:txBody>
      </p:sp>
    </p:spTree>
    <p:extLst>
      <p:ext uri="{BB962C8B-B14F-4D97-AF65-F5344CB8AC3E}">
        <p14:creationId xmlns:p14="http://schemas.microsoft.com/office/powerpoint/2010/main" val="363546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85A1-C142-4813-B62A-4CBA01BF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 of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93910-3B2A-4C14-8466-FB01971CB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879596"/>
          </a:xfrm>
        </p:spPr>
        <p:txBody>
          <a:bodyPr>
            <a:normAutofit/>
          </a:bodyPr>
          <a:lstStyle/>
          <a:p>
            <a:pPr lvl="0"/>
            <a:r>
              <a:rPr lang="en-IN" dirty="0"/>
              <a:t>Need a large dataset</a:t>
            </a:r>
          </a:p>
          <a:p>
            <a:pPr lvl="0"/>
            <a:r>
              <a:rPr lang="en-IN" dirty="0"/>
              <a:t>Because of the large dataset, training time is usually significantly high</a:t>
            </a:r>
          </a:p>
          <a:p>
            <a:pPr lvl="0"/>
            <a:r>
              <a:rPr lang="en-IN" dirty="0"/>
              <a:t>The scale of a network's weights (and of the weight updates) is very important for performance. </a:t>
            </a:r>
          </a:p>
          <a:p>
            <a:pPr lvl="1"/>
            <a:r>
              <a:rPr lang="en-IN" dirty="0"/>
              <a:t>When the features are of the same type (pixels, word counts, etc), this is not a problem. </a:t>
            </a:r>
          </a:p>
          <a:p>
            <a:pPr lvl="1"/>
            <a:r>
              <a:rPr lang="en-IN" dirty="0"/>
              <a:t>However, when the features are heterogeneous, weights and updates will all be on different scales.</a:t>
            </a:r>
          </a:p>
          <a:p>
            <a:pPr lvl="0"/>
            <a:r>
              <a:rPr lang="en-IN" dirty="0"/>
              <a:t>Parameters are hard to interpret - although there is progress being made.</a:t>
            </a:r>
          </a:p>
          <a:p>
            <a:pPr lvl="0"/>
            <a:r>
              <a:rPr lang="en-IN" dirty="0"/>
              <a:t>Hyper-parameter tuning is non-trivial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10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07B4-B122-4501-854E-3FEE2CC4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9D61-BD86-4267-B46E-FB8486430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MNIST Dataset of handwritten digits.</a:t>
            </a:r>
          </a:p>
          <a:p>
            <a:r>
              <a:rPr lang="en-IN" dirty="0"/>
              <a:t>60,000 sample images, size 28 x 28.</a:t>
            </a:r>
          </a:p>
          <a:p>
            <a:pPr lvl="1"/>
            <a:r>
              <a:rPr lang="en-IN" dirty="0"/>
              <a:t>50,000 images in Training Set</a:t>
            </a:r>
          </a:p>
          <a:p>
            <a:pPr lvl="1"/>
            <a:r>
              <a:rPr lang="en-IN" dirty="0"/>
              <a:t>10,000 images in Test Set</a:t>
            </a:r>
          </a:p>
          <a:p>
            <a:r>
              <a:rPr lang="en-IN" dirty="0"/>
              <a:t>Images pre-processed – normalized for size and centered.</a:t>
            </a:r>
          </a:p>
          <a:p>
            <a:r>
              <a:rPr lang="en-IN" dirty="0"/>
              <a:t>10 categories, corresponding to 10 digits (0-9).</a:t>
            </a:r>
          </a:p>
          <a:p>
            <a:r>
              <a:rPr lang="en-IN" dirty="0"/>
              <a:t>Dataset produced by 250 writers. No writers common in Training and Test Sets.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89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BFA6-4F6A-49BB-B09D-F6719777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of Network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F779-DAEA-4766-9C9B-0DF96EA1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578612"/>
          </a:xfrm>
        </p:spPr>
        <p:txBody>
          <a:bodyPr/>
          <a:lstStyle/>
          <a:p>
            <a:r>
              <a:rPr lang="en-IN" dirty="0"/>
              <a:t>2 Convolution layers, 2 fully connected layers.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05ABF2-516C-49E0-A9F6-F1BC1CEEA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20331"/>
              </p:ext>
            </p:extLst>
          </p:nvPr>
        </p:nvGraphicFramePr>
        <p:xfrm>
          <a:off x="1326000" y="3298274"/>
          <a:ext cx="95400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000">
                  <a:extLst>
                    <a:ext uri="{9D8B030D-6E8A-4147-A177-3AD203B41FA5}">
                      <a16:colId xmlns:a16="http://schemas.microsoft.com/office/drawing/2014/main" val="3205272644"/>
                    </a:ext>
                  </a:extLst>
                </a:gridCol>
                <a:gridCol w="2385000">
                  <a:extLst>
                    <a:ext uri="{9D8B030D-6E8A-4147-A177-3AD203B41FA5}">
                      <a16:colId xmlns:a16="http://schemas.microsoft.com/office/drawing/2014/main" val="3983061520"/>
                    </a:ext>
                  </a:extLst>
                </a:gridCol>
                <a:gridCol w="2385000">
                  <a:extLst>
                    <a:ext uri="{9D8B030D-6E8A-4147-A177-3AD203B41FA5}">
                      <a16:colId xmlns:a16="http://schemas.microsoft.com/office/drawing/2014/main" val="1060208392"/>
                    </a:ext>
                  </a:extLst>
                </a:gridCol>
                <a:gridCol w="2385000">
                  <a:extLst>
                    <a:ext uri="{9D8B030D-6E8A-4147-A177-3AD203B41FA5}">
                      <a16:colId xmlns:a16="http://schemas.microsoft.com/office/drawing/2014/main" val="315631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58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Convolution Layer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Image, 28 x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 features, 14 x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 Filters, 5 x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7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Convolution Layer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Feature, 14 x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 features, 7 x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 Filters, 5 x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77445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IN" i="1" dirty="0"/>
                        <a:t>Flattening, 36 features of 7 x 7 dimension to one vector of size 1764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43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Fully Connected Layer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Flattened vector, 1764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Fully connected to last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128 neurons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3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Fully Connected Layer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Inputs from first FC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Confidence values for each of 10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 neurons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31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73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45274E-51BA-45DB-A1AF-D9D2D3070B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3D49CA-BEDE-4AD1-B156-6E1CD672F56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C3C4EA-B476-435A-9415-082AC434982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EDCF7B-9A1F-4B83-876B-10DF260AC9D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1E3788-48C7-46E5-B8FC-F6A199D6D12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6700828" y="402165"/>
              <a:ext cx="506783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BB7126D-A3C9-40BF-BC31-9252390750B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57AC479E-6526-40E2-B438-017CD542F2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8512C16-E8B7-4D79-8ADA-20C4FDD933B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C672E24-8B13-4A8E-B06C-184C3D785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603" y="972101"/>
            <a:ext cx="4509319" cy="2710388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6C8333-48DF-4952-921C-7FB7F4818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603" y="3657934"/>
            <a:ext cx="4509319" cy="271038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1522963-0F54-4F24-84CB-4C262BF1FC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3EAAE-8420-4851-BD13-EFC046F6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IN" dirty="0"/>
              <a:t>Accuracy With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FA05-344E-4832-851D-2EA051901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The accuracy (both on training set and test set) increases significantly with increasing number of optimization iterations, up to a certain level. This can be seen with the accuracy change for 1,000 (top) and 5,000 (bottom) iterations.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The model is ideally run until the accuracy achieved doesn’t start dropping significantly (early stopping).</a:t>
            </a:r>
          </a:p>
        </p:txBody>
      </p:sp>
    </p:spTree>
    <p:extLst>
      <p:ext uri="{BB962C8B-B14F-4D97-AF65-F5344CB8AC3E}">
        <p14:creationId xmlns:p14="http://schemas.microsoft.com/office/powerpoint/2010/main" val="252603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252F-37D9-4C24-945F-EC8FE29F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125" y="2887662"/>
            <a:ext cx="2793159" cy="1082675"/>
          </a:xfrm>
        </p:spPr>
        <p:txBody>
          <a:bodyPr/>
          <a:lstStyle/>
          <a:p>
            <a:r>
              <a:rPr lang="en-IN" sz="3600" dirty="0"/>
              <a:t>Erroneous Predictions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5609F294-F3DC-4196-BB9D-B2F99B8498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819517"/>
              </p:ext>
            </p:extLst>
          </p:nvPr>
        </p:nvGraphicFramePr>
        <p:xfrm>
          <a:off x="5269890" y="1284732"/>
          <a:ext cx="5767155" cy="528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" name="Document" r:id="rId3" imgW="5287300" imgH="4847951" progId="Word.Document.12">
                  <p:embed/>
                </p:oleObj>
              </mc:Choice>
              <mc:Fallback>
                <p:oleObj name="Document" r:id="rId3" imgW="5287300" imgH="48479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9890" y="1284732"/>
                        <a:ext cx="5767155" cy="528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6012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106</TotalTime>
  <Words>640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Ion Boardroom</vt:lpstr>
      <vt:lpstr>Paintbrush Picture</vt:lpstr>
      <vt:lpstr>Microsoft Word Document</vt:lpstr>
      <vt:lpstr>CONVOLUTIONAL NEURAL NETWORK FOR IMAGE CLASSIFICATION USING TENSORFLOW</vt:lpstr>
      <vt:lpstr>Artificial Neural Networks (ANN)</vt:lpstr>
      <vt:lpstr>Convolutional Neural Networks (CNN)</vt:lpstr>
      <vt:lpstr>Characteristics</vt:lpstr>
      <vt:lpstr>Limitations of Neural Networks</vt:lpstr>
      <vt:lpstr>Dataset</vt:lpstr>
      <vt:lpstr>Architecture of Network implemented</vt:lpstr>
      <vt:lpstr>Accuracy With Optimization</vt:lpstr>
      <vt:lpstr>Erroneous Predictions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 FOR IMAGE CLASSIFICATION USING TENSORFLOW</dc:title>
  <dc:creator>Anshul Aggarwal</dc:creator>
  <cp:lastModifiedBy>Anshul Aggarwal</cp:lastModifiedBy>
  <cp:revision>19</cp:revision>
  <dcterms:created xsi:type="dcterms:W3CDTF">2017-11-28T05:39:28Z</dcterms:created>
  <dcterms:modified xsi:type="dcterms:W3CDTF">2017-11-28T07:26:15Z</dcterms:modified>
</cp:coreProperties>
</file>