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257" r:id="rId3"/>
    <p:sldId id="258" r:id="rId4"/>
    <p:sldId id="259" r:id="rId5"/>
    <p:sldId id="260" r:id="rId6"/>
    <p:sldId id="261" r:id="rId7"/>
    <p:sldId id="268" r:id="rId8"/>
    <p:sldId id="265" r:id="rId9"/>
    <p:sldId id="269" r:id="rId10"/>
    <p:sldId id="266" r:id="rId11"/>
    <p:sldId id="270" r:id="rId12"/>
    <p:sldId id="267" r:id="rId13"/>
    <p:sldId id="263" r:id="rId14"/>
    <p:sldId id="262" r:id="rId15"/>
    <p:sldId id="271" r:id="rId16"/>
    <p:sldId id="272" r:id="rId17"/>
    <p:sldId id="27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32" autoAdjust="0"/>
  </p:normalViewPr>
  <p:slideViewPr>
    <p:cSldViewPr snapToGrid="0">
      <p:cViewPr>
        <p:scale>
          <a:sx n="66" d="100"/>
          <a:sy n="66" d="100"/>
        </p:scale>
        <p:origin x="1253" y="355"/>
      </p:cViewPr>
      <p:guideLst/>
    </p:cSldViewPr>
  </p:slideViewPr>
  <p:outlineViewPr>
    <p:cViewPr>
      <p:scale>
        <a:sx n="33" d="100"/>
        <a:sy n="33" d="100"/>
      </p:scale>
      <p:origin x="0" y="-13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F49B0-1DC4-444E-9D70-6D27E192814C}" type="datetimeFigureOut">
              <a:rPr lang="en-SG" smtClean="0"/>
              <a:t>16/11/2018</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4D9A2-B1E4-44A6-B6BB-18CFF86A4529}" type="slidenum">
              <a:rPr lang="en-SG" smtClean="0"/>
              <a:t>‹#›</a:t>
            </a:fld>
            <a:endParaRPr lang="en-SG" dirty="0"/>
          </a:p>
        </p:txBody>
      </p:sp>
    </p:spTree>
    <p:extLst>
      <p:ext uri="{BB962C8B-B14F-4D97-AF65-F5344CB8AC3E}">
        <p14:creationId xmlns:p14="http://schemas.microsoft.com/office/powerpoint/2010/main" val="396722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84D9A2-B1E4-44A6-B6BB-18CFF86A4529}" type="slidenum">
              <a:rPr lang="en-SG" smtClean="0"/>
              <a:t>4</a:t>
            </a:fld>
            <a:endParaRPr lang="en-SG"/>
          </a:p>
        </p:txBody>
      </p:sp>
    </p:spTree>
    <p:extLst>
      <p:ext uri="{BB962C8B-B14F-4D97-AF65-F5344CB8AC3E}">
        <p14:creationId xmlns:p14="http://schemas.microsoft.com/office/powerpoint/2010/main" val="34649834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11/16/2018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11/16/2018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11/16/2018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11/16/2018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4592-927A-410E-8210-BFC6A59E9A00}"/>
              </a:ext>
            </a:extLst>
          </p:cNvPr>
          <p:cNvSpPr>
            <a:spLocks noGrp="1"/>
          </p:cNvSpPr>
          <p:nvPr>
            <p:ph type="ctrTitle"/>
          </p:nvPr>
        </p:nvSpPr>
        <p:spPr>
          <a:xfrm>
            <a:off x="1069848" y="1353311"/>
            <a:ext cx="9966960" cy="3035808"/>
          </a:xfrm>
        </p:spPr>
        <p:txBody>
          <a:bodyPr/>
          <a:lstStyle/>
          <a:p>
            <a:r>
              <a:rPr lang="en-SG" sz="8000" dirty="0"/>
              <a:t>Structural Reconstruction of a ruined building</a:t>
            </a:r>
          </a:p>
        </p:txBody>
      </p:sp>
      <p:sp>
        <p:nvSpPr>
          <p:cNvPr id="3" name="Subtitle 2">
            <a:extLst>
              <a:ext uri="{FF2B5EF4-FFF2-40B4-BE49-F238E27FC236}">
                <a16:creationId xmlns:a16="http://schemas.microsoft.com/office/drawing/2014/main" id="{B8ABE27E-9679-4A47-AD8D-AE27794F72D1}"/>
              </a:ext>
            </a:extLst>
          </p:cNvPr>
          <p:cNvSpPr>
            <a:spLocks noGrp="1"/>
          </p:cNvSpPr>
          <p:nvPr>
            <p:ph type="subTitle" idx="1"/>
          </p:nvPr>
        </p:nvSpPr>
        <p:spPr>
          <a:xfrm>
            <a:off x="1069848" y="4519747"/>
            <a:ext cx="7891272" cy="1806408"/>
          </a:xfrm>
        </p:spPr>
        <p:txBody>
          <a:bodyPr>
            <a:normAutofit fontScale="85000" lnSpcReduction="20000"/>
          </a:bodyPr>
          <a:lstStyle/>
          <a:p>
            <a:r>
              <a:rPr lang="en-SG" dirty="0"/>
              <a:t>Project team: P-03</a:t>
            </a:r>
          </a:p>
          <a:p>
            <a:r>
              <a:rPr lang="en-SG" dirty="0"/>
              <a:t>Team members:  Anshul Aggarwal A0191501R</a:t>
            </a:r>
          </a:p>
          <a:p>
            <a:r>
              <a:rPr lang="en-SG" dirty="0"/>
              <a:t>		 </a:t>
            </a:r>
            <a:r>
              <a:rPr lang="en-SG" dirty="0" err="1"/>
              <a:t>Gogula</a:t>
            </a:r>
            <a:r>
              <a:rPr lang="en-SG" dirty="0"/>
              <a:t> Krishnan Saravanan A0191385X</a:t>
            </a:r>
          </a:p>
          <a:p>
            <a:r>
              <a:rPr lang="en-SG" dirty="0"/>
              <a:t>		 Manasa Kashyap A0178462W</a:t>
            </a:r>
          </a:p>
          <a:p>
            <a:r>
              <a:rPr lang="en-SG" dirty="0"/>
              <a:t>                               Meenakshi Sundaram Viswanathan A0191324L</a:t>
            </a:r>
          </a:p>
        </p:txBody>
      </p:sp>
    </p:spTree>
    <p:extLst>
      <p:ext uri="{BB962C8B-B14F-4D97-AF65-F5344CB8AC3E}">
        <p14:creationId xmlns:p14="http://schemas.microsoft.com/office/powerpoint/2010/main" val="125243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920A-8F7B-465B-B391-F3A8A2F6F436}"/>
              </a:ext>
            </a:extLst>
          </p:cNvPr>
          <p:cNvSpPr>
            <a:spLocks noGrp="1"/>
          </p:cNvSpPr>
          <p:nvPr>
            <p:ph type="title"/>
          </p:nvPr>
        </p:nvSpPr>
        <p:spPr/>
        <p:txBody>
          <a:bodyPr/>
          <a:lstStyle/>
          <a:p>
            <a:r>
              <a:rPr lang="en-SG" dirty="0"/>
              <a:t>Algorithm</a:t>
            </a:r>
          </a:p>
        </p:txBody>
      </p:sp>
      <p:sp>
        <p:nvSpPr>
          <p:cNvPr id="3" name="Content Placeholder 2">
            <a:extLst>
              <a:ext uri="{FF2B5EF4-FFF2-40B4-BE49-F238E27FC236}">
                <a16:creationId xmlns:a16="http://schemas.microsoft.com/office/drawing/2014/main" id="{B162D4DD-45A3-4C23-9796-6C8CE419F152}"/>
              </a:ext>
            </a:extLst>
          </p:cNvPr>
          <p:cNvSpPr>
            <a:spLocks noGrp="1"/>
          </p:cNvSpPr>
          <p:nvPr>
            <p:ph idx="1"/>
          </p:nvPr>
        </p:nvSpPr>
        <p:spPr>
          <a:xfrm>
            <a:off x="967211" y="1915477"/>
            <a:ext cx="10058400" cy="4050792"/>
          </a:xfrm>
        </p:spPr>
        <p:txBody>
          <a:bodyPr/>
          <a:lstStyle/>
          <a:p>
            <a:pPr>
              <a:lnSpc>
                <a:spcPct val="150000"/>
              </a:lnSpc>
            </a:pPr>
            <a:r>
              <a:rPr lang="en-SG" dirty="0"/>
              <a:t>Reconstruction</a:t>
            </a:r>
          </a:p>
          <a:p>
            <a:pPr lvl="1">
              <a:lnSpc>
                <a:spcPct val="150000"/>
              </a:lnSpc>
            </a:pPr>
            <a:r>
              <a:rPr lang="en-SG" dirty="0"/>
              <a:t>Find surface bounds</a:t>
            </a:r>
          </a:p>
          <a:p>
            <a:pPr lvl="1">
              <a:lnSpc>
                <a:spcPct val="150000"/>
              </a:lnSpc>
            </a:pPr>
            <a:r>
              <a:rPr lang="en-SG" dirty="0"/>
              <a:t>Recreate a dense point cloud, with missing features reconstructed</a:t>
            </a:r>
          </a:p>
          <a:p>
            <a:pPr marL="0" indent="0">
              <a:lnSpc>
                <a:spcPct val="150000"/>
              </a:lnSpc>
              <a:buNone/>
            </a:pPr>
            <a:endParaRPr lang="en-SG" dirty="0"/>
          </a:p>
        </p:txBody>
      </p:sp>
      <p:pic>
        <p:nvPicPr>
          <p:cNvPr id="4" name="Picture 3">
            <a:extLst>
              <a:ext uri="{FF2B5EF4-FFF2-40B4-BE49-F238E27FC236}">
                <a16:creationId xmlns:a16="http://schemas.microsoft.com/office/drawing/2014/main" id="{72261437-2B57-4F52-909B-E2429994E176}"/>
              </a:ext>
            </a:extLst>
          </p:cNvPr>
          <p:cNvPicPr>
            <a:picLocks noChangeAspect="1"/>
          </p:cNvPicPr>
          <p:nvPr/>
        </p:nvPicPr>
        <p:blipFill rotWithShape="1">
          <a:blip r:embed="rId2"/>
          <a:srcRect l="4915" t="7788"/>
          <a:stretch/>
        </p:blipFill>
        <p:spPr>
          <a:xfrm>
            <a:off x="6543675" y="4248150"/>
            <a:ext cx="2016000" cy="1809297"/>
          </a:xfrm>
          <a:prstGeom prst="rect">
            <a:avLst/>
          </a:prstGeom>
        </p:spPr>
      </p:pic>
      <p:pic>
        <p:nvPicPr>
          <p:cNvPr id="6" name="Picture 5">
            <a:extLst>
              <a:ext uri="{FF2B5EF4-FFF2-40B4-BE49-F238E27FC236}">
                <a16:creationId xmlns:a16="http://schemas.microsoft.com/office/drawing/2014/main" id="{C7D60631-3A6B-4801-A844-4FB02F79CE5D}"/>
              </a:ext>
            </a:extLst>
          </p:cNvPr>
          <p:cNvPicPr>
            <a:picLocks noChangeAspect="1"/>
          </p:cNvPicPr>
          <p:nvPr/>
        </p:nvPicPr>
        <p:blipFill rotWithShape="1">
          <a:blip r:embed="rId3"/>
          <a:srcRect t="4136"/>
          <a:stretch/>
        </p:blipFill>
        <p:spPr>
          <a:xfrm>
            <a:off x="2449348" y="4266227"/>
            <a:ext cx="2016000" cy="1791220"/>
          </a:xfrm>
          <a:prstGeom prst="rect">
            <a:avLst/>
          </a:prstGeom>
        </p:spPr>
      </p:pic>
      <p:cxnSp>
        <p:nvCxnSpPr>
          <p:cNvPr id="7" name="Straight Arrow Connector 6">
            <a:extLst>
              <a:ext uri="{FF2B5EF4-FFF2-40B4-BE49-F238E27FC236}">
                <a16:creationId xmlns:a16="http://schemas.microsoft.com/office/drawing/2014/main" id="{3DD2009F-0F17-4B8E-BF2F-647661B4B6A1}"/>
              </a:ext>
            </a:extLst>
          </p:cNvPr>
          <p:cNvCxnSpPr/>
          <p:nvPr/>
        </p:nvCxnSpPr>
        <p:spPr>
          <a:xfrm>
            <a:off x="4781550" y="5171362"/>
            <a:ext cx="143827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80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70A82C-F3B0-4CC3-96FB-0511C72EE76D}"/>
              </a:ext>
            </a:extLst>
          </p:cNvPr>
          <p:cNvPicPr>
            <a:picLocks noChangeAspect="1"/>
          </p:cNvPicPr>
          <p:nvPr/>
        </p:nvPicPr>
        <p:blipFill>
          <a:blip r:embed="rId2"/>
          <a:stretch>
            <a:fillRect/>
          </a:stretch>
        </p:blipFill>
        <p:spPr>
          <a:xfrm>
            <a:off x="786000" y="2041441"/>
            <a:ext cx="10620000" cy="2775117"/>
          </a:xfrm>
          <a:prstGeom prst="rect">
            <a:avLst/>
          </a:prstGeom>
        </p:spPr>
      </p:pic>
    </p:spTree>
    <p:extLst>
      <p:ext uri="{BB962C8B-B14F-4D97-AF65-F5344CB8AC3E}">
        <p14:creationId xmlns:p14="http://schemas.microsoft.com/office/powerpoint/2010/main" val="151595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2273-5E0B-4A30-8032-5C528DCACA39}"/>
              </a:ext>
            </a:extLst>
          </p:cNvPr>
          <p:cNvSpPr>
            <a:spLocks noGrp="1"/>
          </p:cNvSpPr>
          <p:nvPr>
            <p:ph type="title"/>
          </p:nvPr>
        </p:nvSpPr>
        <p:spPr/>
        <p:txBody>
          <a:bodyPr/>
          <a:lstStyle/>
          <a:p>
            <a:r>
              <a:rPr lang="en-SG" dirty="0"/>
              <a:t>Compiled Algorithm</a:t>
            </a:r>
          </a:p>
        </p:txBody>
      </p:sp>
      <p:pic>
        <p:nvPicPr>
          <p:cNvPr id="6" name="Picture 5">
            <a:extLst>
              <a:ext uri="{FF2B5EF4-FFF2-40B4-BE49-F238E27FC236}">
                <a16:creationId xmlns:a16="http://schemas.microsoft.com/office/drawing/2014/main" id="{DABFE58D-5792-4BAA-AF11-E4045E56EB20}"/>
              </a:ext>
            </a:extLst>
          </p:cNvPr>
          <p:cNvPicPr>
            <a:picLocks noChangeAspect="1"/>
          </p:cNvPicPr>
          <p:nvPr/>
        </p:nvPicPr>
        <p:blipFill>
          <a:blip r:embed="rId2"/>
          <a:stretch>
            <a:fillRect/>
          </a:stretch>
        </p:blipFill>
        <p:spPr>
          <a:xfrm>
            <a:off x="786000" y="2661539"/>
            <a:ext cx="10620000" cy="1534922"/>
          </a:xfrm>
          <a:prstGeom prst="rect">
            <a:avLst/>
          </a:prstGeom>
        </p:spPr>
      </p:pic>
    </p:spTree>
    <p:extLst>
      <p:ext uri="{BB962C8B-B14F-4D97-AF65-F5344CB8AC3E}">
        <p14:creationId xmlns:p14="http://schemas.microsoft.com/office/powerpoint/2010/main" val="70511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AF72DA4-5AC7-4B8B-89B8-C727E67682ED}"/>
              </a:ext>
            </a:extLst>
          </p:cNvPr>
          <p:cNvPicPr>
            <a:picLocks noChangeAspect="1"/>
          </p:cNvPicPr>
          <p:nvPr/>
        </p:nvPicPr>
        <p:blipFill rotWithShape="1">
          <a:blip r:embed="rId2"/>
          <a:srcRect l="16245" t="4739" r="16307" b="4540"/>
          <a:stretch/>
        </p:blipFill>
        <p:spPr>
          <a:xfrm>
            <a:off x="7147311" y="1953596"/>
            <a:ext cx="4254114" cy="3814723"/>
          </a:xfrm>
          <a:prstGeom prst="rect">
            <a:avLst/>
          </a:prstGeom>
        </p:spPr>
      </p:pic>
      <p:sp>
        <p:nvSpPr>
          <p:cNvPr id="11" name="Content Placeholder 10">
            <a:extLst>
              <a:ext uri="{FF2B5EF4-FFF2-40B4-BE49-F238E27FC236}">
                <a16:creationId xmlns:a16="http://schemas.microsoft.com/office/drawing/2014/main" id="{DEC30DAB-A4DB-455C-989F-1AFDD6DAD228}"/>
              </a:ext>
            </a:extLst>
          </p:cNvPr>
          <p:cNvSpPr>
            <a:spLocks noGrp="1"/>
          </p:cNvSpPr>
          <p:nvPr>
            <p:ph idx="1"/>
          </p:nvPr>
        </p:nvSpPr>
        <p:spPr>
          <a:xfrm>
            <a:off x="1069848" y="2121408"/>
            <a:ext cx="5711952" cy="4050792"/>
          </a:xfrm>
        </p:spPr>
        <p:txBody>
          <a:bodyPr/>
          <a:lstStyle/>
          <a:p>
            <a:pPr algn="just">
              <a:lnSpc>
                <a:spcPct val="150000"/>
              </a:lnSpc>
            </a:pPr>
            <a:r>
              <a:rPr lang="en-SG" dirty="0"/>
              <a:t>Regions that have zero point density might be difficult to represent in computational terms</a:t>
            </a:r>
          </a:p>
          <a:p>
            <a:pPr algn="just">
              <a:lnSpc>
                <a:spcPct val="150000"/>
              </a:lnSpc>
            </a:pPr>
            <a:r>
              <a:rPr lang="en-SG" dirty="0"/>
              <a:t>We used data fitting to obtain surfaces that give the best fit</a:t>
            </a:r>
          </a:p>
          <a:p>
            <a:pPr algn="just">
              <a:lnSpc>
                <a:spcPct val="150000"/>
              </a:lnSpc>
            </a:pPr>
            <a:r>
              <a:rPr lang="en-SG" dirty="0"/>
              <a:t>The missing points are recovered by the points on the obtained surfaces</a:t>
            </a:r>
          </a:p>
        </p:txBody>
      </p:sp>
      <p:sp>
        <p:nvSpPr>
          <p:cNvPr id="2" name="Title 1">
            <a:extLst>
              <a:ext uri="{FF2B5EF4-FFF2-40B4-BE49-F238E27FC236}">
                <a16:creationId xmlns:a16="http://schemas.microsoft.com/office/drawing/2014/main" id="{02268FE7-D703-48E0-92BD-ED3C1346B299}"/>
              </a:ext>
            </a:extLst>
          </p:cNvPr>
          <p:cNvSpPr>
            <a:spLocks noGrp="1"/>
          </p:cNvSpPr>
          <p:nvPr>
            <p:ph type="title"/>
          </p:nvPr>
        </p:nvSpPr>
        <p:spPr/>
        <p:txBody>
          <a:bodyPr/>
          <a:lstStyle/>
          <a:p>
            <a:r>
              <a:rPr lang="en-SG" dirty="0"/>
              <a:t>Problem Instances</a:t>
            </a:r>
          </a:p>
        </p:txBody>
      </p:sp>
    </p:spTree>
    <p:extLst>
      <p:ext uri="{BB962C8B-B14F-4D97-AF65-F5344CB8AC3E}">
        <p14:creationId xmlns:p14="http://schemas.microsoft.com/office/powerpoint/2010/main" val="155335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2A9E-1101-4E6F-A94A-23171526D107}"/>
              </a:ext>
            </a:extLst>
          </p:cNvPr>
          <p:cNvSpPr>
            <a:spLocks noGrp="1"/>
          </p:cNvSpPr>
          <p:nvPr>
            <p:ph type="title"/>
          </p:nvPr>
        </p:nvSpPr>
        <p:spPr/>
        <p:txBody>
          <a:bodyPr/>
          <a:lstStyle/>
          <a:p>
            <a:r>
              <a:rPr lang="en-SG" dirty="0"/>
              <a:t>Issues</a:t>
            </a:r>
          </a:p>
        </p:txBody>
      </p:sp>
      <p:sp>
        <p:nvSpPr>
          <p:cNvPr id="3" name="Content Placeholder 2">
            <a:extLst>
              <a:ext uri="{FF2B5EF4-FFF2-40B4-BE49-F238E27FC236}">
                <a16:creationId xmlns:a16="http://schemas.microsoft.com/office/drawing/2014/main" id="{61EC124F-8EEF-4996-8AB3-EEA15154291B}"/>
              </a:ext>
            </a:extLst>
          </p:cNvPr>
          <p:cNvSpPr>
            <a:spLocks noGrp="1"/>
          </p:cNvSpPr>
          <p:nvPr>
            <p:ph idx="1"/>
          </p:nvPr>
        </p:nvSpPr>
        <p:spPr>
          <a:xfrm>
            <a:off x="1069848" y="1912776"/>
            <a:ext cx="10058400" cy="4259424"/>
          </a:xfrm>
        </p:spPr>
        <p:txBody>
          <a:bodyPr/>
          <a:lstStyle/>
          <a:p>
            <a:pPr>
              <a:lnSpc>
                <a:spcPct val="150000"/>
              </a:lnSpc>
            </a:pPr>
            <a:r>
              <a:rPr lang="en-SG" dirty="0"/>
              <a:t>A part of the building where there is complete loss of information cannot be reconstructed</a:t>
            </a:r>
          </a:p>
          <a:p>
            <a:pPr>
              <a:lnSpc>
                <a:spcPct val="150000"/>
              </a:lnSpc>
            </a:pPr>
            <a:r>
              <a:rPr lang="en-SG" dirty="0"/>
              <a:t>For example, if an asymmetric corner of the building is completely lost, it is not possible to reconstruct it and therefore, the reconstructed model of the ruin might not be an accurate representation.</a:t>
            </a:r>
          </a:p>
        </p:txBody>
      </p:sp>
      <p:sp>
        <p:nvSpPr>
          <p:cNvPr id="4" name="TextBox 3">
            <a:extLst>
              <a:ext uri="{FF2B5EF4-FFF2-40B4-BE49-F238E27FC236}">
                <a16:creationId xmlns:a16="http://schemas.microsoft.com/office/drawing/2014/main" id="{2D1BB480-BBAF-4AD0-93AE-B70335489C3E}"/>
              </a:ext>
            </a:extLst>
          </p:cNvPr>
          <p:cNvSpPr txBox="1"/>
          <p:nvPr/>
        </p:nvSpPr>
        <p:spPr>
          <a:xfrm>
            <a:off x="1143000" y="4867656"/>
            <a:ext cx="9985248" cy="369332"/>
          </a:xfrm>
          <a:prstGeom prst="rect">
            <a:avLst/>
          </a:prstGeom>
          <a:noFill/>
        </p:spPr>
        <p:txBody>
          <a:bodyPr wrap="square" rtlCol="0">
            <a:spAutoFit/>
          </a:bodyPr>
          <a:lstStyle/>
          <a:p>
            <a:pPr algn="ctr"/>
            <a:r>
              <a:rPr lang="en-IN" dirty="0"/>
              <a:t>Extent of damage matters.</a:t>
            </a:r>
          </a:p>
        </p:txBody>
      </p:sp>
    </p:spTree>
    <p:extLst>
      <p:ext uri="{BB962C8B-B14F-4D97-AF65-F5344CB8AC3E}">
        <p14:creationId xmlns:p14="http://schemas.microsoft.com/office/powerpoint/2010/main" val="136545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465897-9DBE-476B-895C-DA98481757F8}"/>
              </a:ext>
            </a:extLst>
          </p:cNvPr>
          <p:cNvPicPr>
            <a:picLocks noChangeAspect="1"/>
          </p:cNvPicPr>
          <p:nvPr/>
        </p:nvPicPr>
        <p:blipFill>
          <a:blip r:embed="rId2"/>
          <a:stretch>
            <a:fillRect/>
          </a:stretch>
        </p:blipFill>
        <p:spPr>
          <a:xfrm>
            <a:off x="5792561" y="1567931"/>
            <a:ext cx="5794310" cy="3475654"/>
          </a:xfrm>
          <a:prstGeom prst="rect">
            <a:avLst/>
          </a:prstGeom>
        </p:spPr>
      </p:pic>
      <p:pic>
        <p:nvPicPr>
          <p:cNvPr id="3" name="Picture 2">
            <a:extLst>
              <a:ext uri="{FF2B5EF4-FFF2-40B4-BE49-F238E27FC236}">
                <a16:creationId xmlns:a16="http://schemas.microsoft.com/office/drawing/2014/main" id="{CAFDD567-6362-47FB-AF9D-86056BBCBBAA}"/>
              </a:ext>
            </a:extLst>
          </p:cNvPr>
          <p:cNvPicPr>
            <a:picLocks noChangeAspect="1"/>
          </p:cNvPicPr>
          <p:nvPr/>
        </p:nvPicPr>
        <p:blipFill>
          <a:blip r:embed="rId3"/>
          <a:stretch>
            <a:fillRect/>
          </a:stretch>
        </p:blipFill>
        <p:spPr>
          <a:xfrm>
            <a:off x="455451" y="1567932"/>
            <a:ext cx="6103344" cy="3475654"/>
          </a:xfrm>
          <a:prstGeom prst="rect">
            <a:avLst/>
          </a:prstGeom>
        </p:spPr>
      </p:pic>
    </p:spTree>
    <p:extLst>
      <p:ext uri="{BB962C8B-B14F-4D97-AF65-F5344CB8AC3E}">
        <p14:creationId xmlns:p14="http://schemas.microsoft.com/office/powerpoint/2010/main" val="203882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amaged building comparison before and after">
            <a:extLst>
              <a:ext uri="{FF2B5EF4-FFF2-40B4-BE49-F238E27FC236}">
                <a16:creationId xmlns:a16="http://schemas.microsoft.com/office/drawing/2014/main" id="{07A3F1FB-B07F-42DB-BCC1-DF7CB493F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57300"/>
            <a:ext cx="7620000" cy="434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F5617A-86D8-4B05-BC6F-DE5A5AC29B76}"/>
              </a:ext>
            </a:extLst>
          </p:cNvPr>
          <p:cNvSpPr txBox="1"/>
          <p:nvPr/>
        </p:nvSpPr>
        <p:spPr>
          <a:xfrm>
            <a:off x="2286000" y="5667375"/>
            <a:ext cx="7620000" cy="646331"/>
          </a:xfrm>
          <a:prstGeom prst="rect">
            <a:avLst/>
          </a:prstGeom>
          <a:noFill/>
        </p:spPr>
        <p:txBody>
          <a:bodyPr wrap="square" rtlCol="0">
            <a:spAutoFit/>
          </a:bodyPr>
          <a:lstStyle/>
          <a:p>
            <a:pPr algn="ctr"/>
            <a:r>
              <a:rPr lang="en-IN" dirty="0"/>
              <a:t>Difficult to get a good reconstruction in such cases</a:t>
            </a:r>
          </a:p>
          <a:p>
            <a:pPr algn="ctr"/>
            <a:r>
              <a:rPr lang="en-IN" dirty="0"/>
              <a:t>Image: Syrian Civil War, 2015</a:t>
            </a:r>
          </a:p>
        </p:txBody>
      </p:sp>
    </p:spTree>
    <p:extLst>
      <p:ext uri="{BB962C8B-B14F-4D97-AF65-F5344CB8AC3E}">
        <p14:creationId xmlns:p14="http://schemas.microsoft.com/office/powerpoint/2010/main" val="2168372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maged building before and after">
            <a:extLst>
              <a:ext uri="{FF2B5EF4-FFF2-40B4-BE49-F238E27FC236}">
                <a16:creationId xmlns:a16="http://schemas.microsoft.com/office/drawing/2014/main" id="{BCECF0BC-61B6-450C-B425-E0819AE34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38275"/>
            <a:ext cx="9296400" cy="3981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7A5695E-8BCD-4DCC-89F9-EC5595C1E56B}"/>
              </a:ext>
            </a:extLst>
          </p:cNvPr>
          <p:cNvSpPr txBox="1"/>
          <p:nvPr/>
        </p:nvSpPr>
        <p:spPr>
          <a:xfrm>
            <a:off x="2286000" y="5667375"/>
            <a:ext cx="7620000" cy="646331"/>
          </a:xfrm>
          <a:prstGeom prst="rect">
            <a:avLst/>
          </a:prstGeom>
          <a:noFill/>
        </p:spPr>
        <p:txBody>
          <a:bodyPr wrap="square" rtlCol="0">
            <a:spAutoFit/>
          </a:bodyPr>
          <a:lstStyle/>
          <a:p>
            <a:pPr algn="ctr"/>
            <a:r>
              <a:rPr lang="en-IN" dirty="0"/>
              <a:t>Easier to reconstruct</a:t>
            </a:r>
          </a:p>
          <a:p>
            <a:pPr algn="ctr"/>
            <a:r>
              <a:rPr lang="en-IN" dirty="0"/>
              <a:t>Image: Italy earthquake, August 2016</a:t>
            </a:r>
          </a:p>
        </p:txBody>
      </p:sp>
    </p:spTree>
    <p:extLst>
      <p:ext uri="{BB962C8B-B14F-4D97-AF65-F5344CB8AC3E}">
        <p14:creationId xmlns:p14="http://schemas.microsoft.com/office/powerpoint/2010/main" val="3511132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089A-7C35-47D4-ACC8-CE9D59C58E7F}"/>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F917156E-2ED3-48CF-B5BF-F2753390FE1E}"/>
              </a:ext>
            </a:extLst>
          </p:cNvPr>
          <p:cNvSpPr>
            <a:spLocks noGrp="1"/>
          </p:cNvSpPr>
          <p:nvPr>
            <p:ph idx="1"/>
          </p:nvPr>
        </p:nvSpPr>
        <p:spPr>
          <a:xfrm>
            <a:off x="1069848" y="2121408"/>
            <a:ext cx="10058400" cy="1974342"/>
          </a:xfrm>
        </p:spPr>
        <p:txBody>
          <a:bodyPr/>
          <a:lstStyle/>
          <a:p>
            <a:pPr>
              <a:lnSpc>
                <a:spcPct val="150000"/>
              </a:lnSpc>
            </a:pPr>
            <a:r>
              <a:rPr lang="en-SG" dirty="0"/>
              <a:t>Reconstructed models for damaged or ruined buildings.</a:t>
            </a:r>
          </a:p>
          <a:p>
            <a:pPr>
              <a:lnSpc>
                <a:spcPct val="150000"/>
              </a:lnSpc>
            </a:pPr>
            <a:r>
              <a:rPr lang="en-SG" dirty="0"/>
              <a:t>Three step process.</a:t>
            </a:r>
          </a:p>
          <a:p>
            <a:pPr>
              <a:lnSpc>
                <a:spcPct val="150000"/>
              </a:lnSpc>
            </a:pPr>
            <a:r>
              <a:rPr lang="en-SG" dirty="0"/>
              <a:t>Reconstruction quality depends on the extent of damage.</a:t>
            </a:r>
          </a:p>
        </p:txBody>
      </p:sp>
    </p:spTree>
    <p:extLst>
      <p:ext uri="{BB962C8B-B14F-4D97-AF65-F5344CB8AC3E}">
        <p14:creationId xmlns:p14="http://schemas.microsoft.com/office/powerpoint/2010/main" val="92421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FBAA-9856-4766-B1D2-027AC9C51D70}"/>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71850891-FE97-49AF-BE4E-EDB2DF562340}"/>
              </a:ext>
            </a:extLst>
          </p:cNvPr>
          <p:cNvSpPr>
            <a:spLocks noGrp="1"/>
          </p:cNvSpPr>
          <p:nvPr>
            <p:ph idx="1"/>
          </p:nvPr>
        </p:nvSpPr>
        <p:spPr/>
        <p:txBody>
          <a:bodyPr/>
          <a:lstStyle/>
          <a:p>
            <a:r>
              <a:rPr lang="en-SG" dirty="0"/>
              <a:t>Ruins are the remains of a man-made building</a:t>
            </a:r>
          </a:p>
          <a:p>
            <a:pPr marL="0" indent="0">
              <a:buNone/>
            </a:pPr>
            <a:endParaRPr lang="en-SG" dirty="0"/>
          </a:p>
          <a:p>
            <a:r>
              <a:rPr lang="en-SG" dirty="0"/>
              <a:t>Buildings might be ruined overtime due to:</a:t>
            </a:r>
          </a:p>
          <a:p>
            <a:pPr marL="731520" lvl="1" indent="-457200">
              <a:buFont typeface="+mj-lt"/>
              <a:buAutoNum type="arabicPeriod"/>
            </a:pPr>
            <a:r>
              <a:rPr lang="en-SG" dirty="0"/>
              <a:t>Lack of maintenance</a:t>
            </a:r>
          </a:p>
          <a:p>
            <a:pPr marL="731520" lvl="1" indent="-457200">
              <a:buFont typeface="+mj-lt"/>
              <a:buAutoNum type="arabicPeriod"/>
            </a:pPr>
            <a:r>
              <a:rPr lang="en-SG" dirty="0"/>
              <a:t>Acts of destruction</a:t>
            </a:r>
          </a:p>
          <a:p>
            <a:pPr marL="731520" lvl="1" indent="-457200">
              <a:buFont typeface="+mj-lt"/>
              <a:buAutoNum type="arabicPeriod"/>
            </a:pPr>
            <a:r>
              <a:rPr lang="en-SG" dirty="0"/>
              <a:t>Natural disaster</a:t>
            </a:r>
          </a:p>
          <a:p>
            <a:pPr marL="731520" lvl="1" indent="-457200">
              <a:buFont typeface="+mj-lt"/>
              <a:buAutoNum type="arabicPeriod"/>
            </a:pPr>
            <a:r>
              <a:rPr lang="en-SG" dirty="0"/>
              <a:t>Weathering.</a:t>
            </a:r>
          </a:p>
          <a:p>
            <a:pPr marL="274320" lvl="1" indent="0">
              <a:buNone/>
            </a:pPr>
            <a:endParaRPr lang="en-SG" dirty="0"/>
          </a:p>
          <a:p>
            <a:r>
              <a:rPr lang="en-SG" dirty="0"/>
              <a:t>Aim : Reconstruct the defining structure of any ruined building efficiently by employing data/model fitting techniques.</a:t>
            </a:r>
          </a:p>
          <a:p>
            <a:pPr marL="0" indent="0">
              <a:buNone/>
            </a:pPr>
            <a:endParaRPr lang="en-SG" dirty="0"/>
          </a:p>
          <a:p>
            <a:endParaRPr lang="en-SG" dirty="0"/>
          </a:p>
          <a:p>
            <a:endParaRPr lang="en-SG" dirty="0"/>
          </a:p>
        </p:txBody>
      </p:sp>
    </p:spTree>
    <p:extLst>
      <p:ext uri="{BB962C8B-B14F-4D97-AF65-F5344CB8AC3E}">
        <p14:creationId xmlns:p14="http://schemas.microsoft.com/office/powerpoint/2010/main" val="309491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9DD9-04E5-407C-9AC7-02ED63BCD2D7}"/>
              </a:ext>
            </a:extLst>
          </p:cNvPr>
          <p:cNvSpPr>
            <a:spLocks noGrp="1"/>
          </p:cNvSpPr>
          <p:nvPr>
            <p:ph type="title"/>
          </p:nvPr>
        </p:nvSpPr>
        <p:spPr/>
        <p:txBody>
          <a:bodyPr/>
          <a:lstStyle/>
          <a:p>
            <a:r>
              <a:rPr lang="en-SG" dirty="0"/>
              <a:t>Applications</a:t>
            </a:r>
          </a:p>
        </p:txBody>
      </p:sp>
      <p:sp>
        <p:nvSpPr>
          <p:cNvPr id="3" name="Content Placeholder 2">
            <a:extLst>
              <a:ext uri="{FF2B5EF4-FFF2-40B4-BE49-F238E27FC236}">
                <a16:creationId xmlns:a16="http://schemas.microsoft.com/office/drawing/2014/main" id="{D9D4CCD2-957B-47A4-9E11-543803B08EBB}"/>
              </a:ext>
            </a:extLst>
          </p:cNvPr>
          <p:cNvSpPr>
            <a:spLocks noGrp="1"/>
          </p:cNvSpPr>
          <p:nvPr>
            <p:ph idx="1"/>
          </p:nvPr>
        </p:nvSpPr>
        <p:spPr/>
        <p:txBody>
          <a:bodyPr>
            <a:normAutofit/>
          </a:bodyPr>
          <a:lstStyle/>
          <a:p>
            <a:pPr>
              <a:lnSpc>
                <a:spcPct val="150000"/>
              </a:lnSpc>
            </a:pPr>
            <a:r>
              <a:rPr lang="en-SG" dirty="0"/>
              <a:t>Reconstruction of ruins of ancient building will help historians and archaeologists to better understand civilisation and style of architecture.</a:t>
            </a:r>
          </a:p>
          <a:p>
            <a:pPr marL="0" indent="0">
              <a:lnSpc>
                <a:spcPct val="150000"/>
              </a:lnSpc>
              <a:buNone/>
            </a:pPr>
            <a:endParaRPr lang="en-SG" dirty="0"/>
          </a:p>
          <a:p>
            <a:pPr>
              <a:lnSpc>
                <a:spcPct val="150000"/>
              </a:lnSpc>
            </a:pPr>
            <a:r>
              <a:rPr lang="en-SG" dirty="0"/>
              <a:t>Structural Engineers could use the reconstructed model to better study the building and type of repairs required</a:t>
            </a:r>
          </a:p>
        </p:txBody>
      </p:sp>
    </p:spTree>
    <p:extLst>
      <p:ext uri="{BB962C8B-B14F-4D97-AF65-F5344CB8AC3E}">
        <p14:creationId xmlns:p14="http://schemas.microsoft.com/office/powerpoint/2010/main" val="42311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7ABA-5F87-488A-A837-BB99770A20D9}"/>
              </a:ext>
            </a:extLst>
          </p:cNvPr>
          <p:cNvSpPr>
            <a:spLocks noGrp="1"/>
          </p:cNvSpPr>
          <p:nvPr>
            <p:ph type="title"/>
          </p:nvPr>
        </p:nvSpPr>
        <p:spPr/>
        <p:txBody>
          <a:bodyPr/>
          <a:lstStyle/>
          <a:p>
            <a:r>
              <a:rPr lang="en-SG" dirty="0"/>
              <a:t>Problem definition</a:t>
            </a:r>
          </a:p>
        </p:txBody>
      </p:sp>
      <p:sp>
        <p:nvSpPr>
          <p:cNvPr id="3" name="Content Placeholder 2">
            <a:extLst>
              <a:ext uri="{FF2B5EF4-FFF2-40B4-BE49-F238E27FC236}">
                <a16:creationId xmlns:a16="http://schemas.microsoft.com/office/drawing/2014/main" id="{A56481ED-1C31-440E-8A98-C4B101109220}"/>
              </a:ext>
            </a:extLst>
          </p:cNvPr>
          <p:cNvSpPr>
            <a:spLocks noGrp="1"/>
          </p:cNvSpPr>
          <p:nvPr>
            <p:ph idx="1"/>
          </p:nvPr>
        </p:nvSpPr>
        <p:spPr/>
        <p:txBody>
          <a:bodyPr/>
          <a:lstStyle/>
          <a:p>
            <a:r>
              <a:rPr lang="en-SG" dirty="0"/>
              <a:t>Objective: Obtain surface functions of the building in order to recreate the model of the building</a:t>
            </a:r>
          </a:p>
          <a:p>
            <a:pPr marL="0" indent="0">
              <a:buNone/>
            </a:pPr>
            <a:endParaRPr lang="en-SG" dirty="0"/>
          </a:p>
          <a:p>
            <a:r>
              <a:rPr lang="en-SG" dirty="0"/>
              <a:t>Inputs:</a:t>
            </a:r>
          </a:p>
          <a:p>
            <a:pPr marL="731520" lvl="1" indent="-457200">
              <a:buFont typeface="+mj-lt"/>
              <a:buAutoNum type="arabicPeriod"/>
            </a:pPr>
            <a:r>
              <a:rPr lang="en-SG" dirty="0"/>
              <a:t>Point cloud , S= {p</a:t>
            </a:r>
            <a:r>
              <a:rPr lang="en-SG" baseline="-25000" dirty="0"/>
              <a:t>1</a:t>
            </a:r>
            <a:r>
              <a:rPr lang="en-SG" dirty="0"/>
              <a:t>,p</a:t>
            </a:r>
            <a:r>
              <a:rPr lang="en-SG" baseline="-25000" dirty="0"/>
              <a:t>2</a:t>
            </a:r>
            <a:r>
              <a:rPr lang="en-SG" dirty="0"/>
              <a:t>…..,</a:t>
            </a:r>
            <a:r>
              <a:rPr lang="en-SG" dirty="0" err="1"/>
              <a:t>p</a:t>
            </a:r>
            <a:r>
              <a:rPr lang="en-SG" baseline="-25000" dirty="0" err="1"/>
              <a:t>n</a:t>
            </a:r>
            <a:r>
              <a:rPr lang="en-SG" dirty="0"/>
              <a:t>} where p</a:t>
            </a:r>
            <a:r>
              <a:rPr lang="en-SG" baseline="-25000" dirty="0"/>
              <a:t>i</a:t>
            </a:r>
            <a:r>
              <a:rPr lang="en-SG" dirty="0"/>
              <a:t> = (</a:t>
            </a:r>
            <a:r>
              <a:rPr lang="en-SG" dirty="0" err="1"/>
              <a:t>x</a:t>
            </a:r>
            <a:r>
              <a:rPr lang="en-SG" baseline="-25000" dirty="0" err="1"/>
              <a:t>i</a:t>
            </a:r>
            <a:r>
              <a:rPr lang="en-SG" dirty="0" err="1"/>
              <a:t>,y</a:t>
            </a:r>
            <a:r>
              <a:rPr lang="en-SG" baseline="-25000" dirty="0" err="1"/>
              <a:t>i</a:t>
            </a:r>
            <a:r>
              <a:rPr lang="en-SG" dirty="0" err="1"/>
              <a:t>,z</a:t>
            </a:r>
            <a:r>
              <a:rPr lang="en-SG" baseline="-25000" dirty="0" err="1"/>
              <a:t>i</a:t>
            </a:r>
            <a:r>
              <a:rPr lang="en-SG" dirty="0"/>
              <a:t>) , </a:t>
            </a:r>
            <a:r>
              <a:rPr lang="en-SG" dirty="0" err="1"/>
              <a:t>i</a:t>
            </a:r>
            <a:r>
              <a:rPr lang="en-SG" dirty="0"/>
              <a:t>= 1,2…..n</a:t>
            </a:r>
          </a:p>
          <a:p>
            <a:pPr marL="731520" lvl="1" indent="-457200">
              <a:buFont typeface="+mj-lt"/>
              <a:buAutoNum type="arabicPeriod"/>
            </a:pPr>
            <a:r>
              <a:rPr lang="en-SG" dirty="0"/>
              <a:t>Number of surfaces k</a:t>
            </a:r>
          </a:p>
          <a:p>
            <a:pPr marL="731520" lvl="1" indent="-457200">
              <a:buFont typeface="+mj-lt"/>
              <a:buAutoNum type="arabicPeriod"/>
            </a:pPr>
            <a:r>
              <a:rPr lang="en-SG" dirty="0"/>
              <a:t>Centroids of each surface </a:t>
            </a:r>
            <a:r>
              <a:rPr lang="en-SG" dirty="0" err="1"/>
              <a:t>c</a:t>
            </a:r>
            <a:r>
              <a:rPr lang="en-SG" baseline="-25000" dirty="0" err="1"/>
              <a:t>j</a:t>
            </a:r>
            <a:r>
              <a:rPr lang="en-SG" dirty="0"/>
              <a:t>, j = 1,2…..k</a:t>
            </a:r>
          </a:p>
        </p:txBody>
      </p:sp>
    </p:spTree>
    <p:extLst>
      <p:ext uri="{BB962C8B-B14F-4D97-AF65-F5344CB8AC3E}">
        <p14:creationId xmlns:p14="http://schemas.microsoft.com/office/powerpoint/2010/main" val="31429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CA79-E1C9-4EFF-AF20-CAF6FE955A75}"/>
              </a:ext>
            </a:extLst>
          </p:cNvPr>
          <p:cNvSpPr>
            <a:spLocks noGrp="1"/>
          </p:cNvSpPr>
          <p:nvPr>
            <p:ph type="title"/>
          </p:nvPr>
        </p:nvSpPr>
        <p:spPr/>
        <p:txBody>
          <a:bodyPr/>
          <a:lstStyle/>
          <a:p>
            <a:r>
              <a:rPr lang="en-SG" dirty="0"/>
              <a:t>Problem definition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9D2142-3006-4137-8228-A4C706480E49}"/>
                  </a:ext>
                </a:extLst>
              </p:cNvPr>
              <p:cNvSpPr>
                <a:spLocks noGrp="1"/>
              </p:cNvSpPr>
              <p:nvPr>
                <p:ph idx="1"/>
              </p:nvPr>
            </p:nvSpPr>
            <p:spPr/>
            <p:txBody>
              <a:bodyPr/>
              <a:lstStyle/>
              <a:p>
                <a:r>
                  <a:rPr lang="en-SG" dirty="0"/>
                  <a:t>Outputs:</a:t>
                </a:r>
              </a:p>
              <a:p>
                <a:pPr marL="617220" lvl="1" indent="-342900">
                  <a:buFont typeface="+mj-lt"/>
                  <a:buAutoNum type="arabicPeriod"/>
                </a:pPr>
                <a:r>
                  <a:rPr lang="en-SG" dirty="0"/>
                  <a:t>k segmented set of points </a:t>
                </a:r>
                <a:r>
                  <a:rPr lang="en-SG" dirty="0" err="1"/>
                  <a:t>S</a:t>
                </a:r>
                <a:r>
                  <a:rPr lang="en-SG" baseline="-25000" dirty="0" err="1"/>
                  <a:t>j</a:t>
                </a:r>
                <a:r>
                  <a:rPr lang="en-SG" dirty="0"/>
                  <a:t>  which is a subset of S, j = 1,2,….k all belong to the same surface</a:t>
                </a:r>
              </a:p>
              <a:p>
                <a:pPr marL="617220" lvl="1" indent="-342900">
                  <a:buFont typeface="+mj-lt"/>
                  <a:buAutoNum type="arabicPeriod"/>
                </a:pPr>
                <a:r>
                  <a:rPr lang="en-SG" dirty="0"/>
                  <a:t>Boundary limits of </a:t>
                </a:r>
                <a:r>
                  <a:rPr lang="en-SG" dirty="0" err="1"/>
                  <a:t>S</a:t>
                </a:r>
                <a:r>
                  <a:rPr lang="en-SG" baseline="-25000" dirty="0" err="1"/>
                  <a:t>j</a:t>
                </a:r>
                <a:r>
                  <a:rPr lang="en-SG" baseline="-25000" dirty="0"/>
                  <a:t> </a:t>
                </a:r>
                <a:r>
                  <a:rPr lang="en-SG" dirty="0"/>
                  <a:t>given by polyhedron </a:t>
                </a:r>
                <a:r>
                  <a:rPr lang="en-SG" dirty="0" err="1"/>
                  <a:t>B</a:t>
                </a:r>
                <a:r>
                  <a:rPr lang="en-SG" baseline="-25000" dirty="0" err="1"/>
                  <a:t>j</a:t>
                </a:r>
                <a:endParaRPr lang="en-SG" baseline="-25000" dirty="0"/>
              </a:p>
              <a:p>
                <a:pPr marL="617220" lvl="1" indent="-342900">
                  <a:buFont typeface="+mj-lt"/>
                  <a:buAutoNum type="arabicPeriod"/>
                </a:pPr>
                <a:r>
                  <a:rPr lang="en-SG" dirty="0"/>
                  <a:t>k linear or non-linear surface functions f</a:t>
                </a:r>
                <a:r>
                  <a:rPr lang="en-SG" baseline="-25000" dirty="0"/>
                  <a:t>j</a:t>
                </a:r>
                <a:r>
                  <a:rPr lang="en-SG" dirty="0"/>
                  <a:t>(p), j = 1,2,….k</a:t>
                </a:r>
              </a:p>
              <a:p>
                <a:pPr marL="0" indent="0">
                  <a:buNone/>
                </a:pPr>
                <a:endParaRPr lang="en-SG" dirty="0"/>
              </a:p>
              <a:p>
                <a:r>
                  <a:rPr lang="en-SG" dirty="0"/>
                  <a:t>Constraints:</a:t>
                </a:r>
              </a:p>
              <a:p>
                <a:pPr marL="617220" lvl="1" indent="-342900">
                  <a:buFont typeface="+mj-lt"/>
                  <a:buAutoNum type="arabicPeriod"/>
                </a:pPr>
                <a:r>
                  <a:rPr lang="en-SG" dirty="0"/>
                  <a:t>For each surface f</a:t>
                </a:r>
                <a:r>
                  <a:rPr lang="en-SG" baseline="-25000" dirty="0"/>
                  <a:t>j</a:t>
                </a:r>
                <a:r>
                  <a:rPr lang="en-SG" dirty="0"/>
                  <a:t>, j = 1,2,…..k, minimise the error </a:t>
                </a:r>
                <a:r>
                  <a:rPr lang="en-SG" dirty="0" err="1"/>
                  <a:t>E</a:t>
                </a:r>
                <a:r>
                  <a:rPr lang="en-SG" baseline="-25000" dirty="0" err="1"/>
                  <a:t>j</a:t>
                </a:r>
                <a:endParaRPr lang="en-SG" baseline="-25000" dirty="0"/>
              </a:p>
              <a:p>
                <a:pPr marL="274320" lvl="1" indent="0">
                  <a:buNone/>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𝐸</m:t>
                      </m:r>
                      <m:r>
                        <a:rPr lang="en-SG" b="0" i="1" baseline="-25000" smtClean="0">
                          <a:latin typeface="Cambria Math" panose="02040503050406030204" pitchFamily="18" charset="0"/>
                        </a:rPr>
                        <m:t>𝑗</m:t>
                      </m:r>
                      <m:r>
                        <a:rPr lang="en-SG" b="0" i="1" smtClean="0">
                          <a:latin typeface="Cambria Math" panose="02040503050406030204" pitchFamily="18" charset="0"/>
                        </a:rPr>
                        <m:t>= </m:t>
                      </m:r>
                      <m:nary>
                        <m:naryPr>
                          <m:chr m:val="∑"/>
                          <m:supHide m:val="on"/>
                          <m:ctrlPr>
                            <a:rPr lang="en-SG" b="0" i="1" smtClean="0">
                              <a:latin typeface="Cambria Math" panose="02040503050406030204" pitchFamily="18" charset="0"/>
                            </a:rPr>
                          </m:ctrlPr>
                        </m:naryPr>
                        <m:sub>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𝑖</m:t>
                              </m:r>
                            </m:sub>
                          </m:sSub>
                          <m:r>
                            <m:rPr>
                              <m:brk m:alnAt="7"/>
                            </m:rP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𝑆</m:t>
                              </m:r>
                            </m:e>
                            <m:sub>
                              <m:r>
                                <a:rPr lang="en-SG" b="0" i="1" smtClean="0">
                                  <a:latin typeface="Cambria Math" panose="02040503050406030204" pitchFamily="18" charset="0"/>
                                  <a:ea typeface="Cambria Math" panose="02040503050406030204" pitchFamily="18" charset="0"/>
                                </a:rPr>
                                <m:t>𝑗</m:t>
                              </m:r>
                            </m:sub>
                          </m:sSub>
                        </m:sub>
                        <m:sup/>
                        <m:e>
                          <m:sSup>
                            <m:sSupPr>
                              <m:ctrlPr>
                                <a:rPr lang="en-SG" b="0" i="1" smtClean="0">
                                  <a:latin typeface="Cambria Math" panose="02040503050406030204" pitchFamily="18" charset="0"/>
                                </a:rPr>
                              </m:ctrlPr>
                            </m:sSupPr>
                            <m:e>
                              <m:d>
                                <m:dPr>
                                  <m:begChr m:val="‖"/>
                                  <m:endChr m:val="‖"/>
                                  <m:ctrlPr>
                                    <a:rPr lang="en-SG" b="0" i="1" smtClean="0">
                                      <a:latin typeface="Cambria Math" panose="02040503050406030204" pitchFamily="18" charset="0"/>
                                    </a:rPr>
                                  </m:ctrlPr>
                                </m:d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𝑓</m:t>
                                      </m:r>
                                    </m:e>
                                    <m:sub>
                                      <m:r>
                                        <a:rPr lang="en-SG" b="0" i="1" smtClean="0">
                                          <a:latin typeface="Cambria Math" panose="02040503050406030204" pitchFamily="18" charset="0"/>
                                        </a:rPr>
                                        <m:t>𝑗</m:t>
                                      </m:r>
                                    </m:sub>
                                  </m:sSub>
                                  <m:d>
                                    <m:dPr>
                                      <m:ctrlPr>
                                        <a:rPr lang="en-SG" b="0" i="1" smtClean="0">
                                          <a:latin typeface="Cambria Math" panose="02040503050406030204" pitchFamily="18" charset="0"/>
                                        </a:rPr>
                                      </m:ctrlPr>
                                    </m:d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𝑖</m:t>
                                          </m:r>
                                        </m:sub>
                                      </m:sSub>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𝑖</m:t>
                                      </m:r>
                                    </m:sub>
                                  </m:sSub>
                                </m:e>
                              </m:d>
                            </m:e>
                            <m:sup>
                              <m:r>
                                <a:rPr lang="en-SG" b="0" i="1" smtClean="0">
                                  <a:latin typeface="Cambria Math" panose="02040503050406030204" pitchFamily="18" charset="0"/>
                                </a:rPr>
                                <m:t>2</m:t>
                              </m:r>
                            </m:sup>
                          </m:sSup>
                        </m:e>
                      </m:nary>
                    </m:oMath>
                  </m:oMathPara>
                </a14:m>
                <a:endParaRPr lang="en-SG" dirty="0"/>
              </a:p>
            </p:txBody>
          </p:sp>
        </mc:Choice>
        <mc:Fallback xmlns="">
          <p:sp>
            <p:nvSpPr>
              <p:cNvPr id="3" name="Content Placeholder 2">
                <a:extLst>
                  <a:ext uri="{FF2B5EF4-FFF2-40B4-BE49-F238E27FC236}">
                    <a16:creationId xmlns:a16="http://schemas.microsoft.com/office/drawing/2014/main" id="{B69D2142-3006-4137-8228-A4C706480E49}"/>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SG">
                    <a:noFill/>
                  </a:rPr>
                  <a:t> </a:t>
                </a:r>
              </a:p>
            </p:txBody>
          </p:sp>
        </mc:Fallback>
      </mc:AlternateContent>
    </p:spTree>
    <p:extLst>
      <p:ext uri="{BB962C8B-B14F-4D97-AF65-F5344CB8AC3E}">
        <p14:creationId xmlns:p14="http://schemas.microsoft.com/office/powerpoint/2010/main" val="346180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ACB0-F1E0-408E-B9EF-3C77E882010B}"/>
              </a:ext>
            </a:extLst>
          </p:cNvPr>
          <p:cNvSpPr>
            <a:spLocks noGrp="1"/>
          </p:cNvSpPr>
          <p:nvPr>
            <p:ph type="title"/>
          </p:nvPr>
        </p:nvSpPr>
        <p:spPr/>
        <p:txBody>
          <a:bodyPr/>
          <a:lstStyle/>
          <a:p>
            <a:r>
              <a:rPr lang="en-SG" dirty="0"/>
              <a:t>Algorithm</a:t>
            </a:r>
          </a:p>
        </p:txBody>
      </p:sp>
      <p:sp>
        <p:nvSpPr>
          <p:cNvPr id="3" name="Content Placeholder 2">
            <a:extLst>
              <a:ext uri="{FF2B5EF4-FFF2-40B4-BE49-F238E27FC236}">
                <a16:creationId xmlns:a16="http://schemas.microsoft.com/office/drawing/2014/main" id="{23AA838A-3D14-4417-8870-1A29222EA5C7}"/>
              </a:ext>
            </a:extLst>
          </p:cNvPr>
          <p:cNvSpPr>
            <a:spLocks noGrp="1"/>
          </p:cNvSpPr>
          <p:nvPr>
            <p:ph idx="1"/>
          </p:nvPr>
        </p:nvSpPr>
        <p:spPr>
          <a:xfrm>
            <a:off x="1063752" y="1905000"/>
            <a:ext cx="9310396" cy="3600000"/>
          </a:xfrm>
        </p:spPr>
        <p:txBody>
          <a:bodyPr/>
          <a:lstStyle/>
          <a:p>
            <a:pPr>
              <a:lnSpc>
                <a:spcPct val="150000"/>
              </a:lnSpc>
            </a:pPr>
            <a:r>
              <a:rPr lang="en-SG" b="1" dirty="0"/>
              <a:t>Point Cloud Segmentation</a:t>
            </a:r>
          </a:p>
          <a:p>
            <a:pPr lvl="1">
              <a:lnSpc>
                <a:spcPct val="150000"/>
              </a:lnSpc>
            </a:pPr>
            <a:r>
              <a:rPr lang="en-SG" dirty="0"/>
              <a:t>Divide Point Cloud into point sets</a:t>
            </a:r>
          </a:p>
          <a:p>
            <a:pPr lvl="1">
              <a:lnSpc>
                <a:spcPct val="150000"/>
              </a:lnSpc>
            </a:pPr>
            <a:r>
              <a:rPr lang="en-SG" dirty="0"/>
              <a:t>Each set contains points belonging to the same surface</a:t>
            </a:r>
          </a:p>
          <a:p>
            <a:pPr lvl="1">
              <a:lnSpc>
                <a:spcPct val="150000"/>
              </a:lnSpc>
            </a:pPr>
            <a:r>
              <a:rPr lang="en-SG" dirty="0"/>
              <a:t>Uses a modified region growing algorithm.</a:t>
            </a:r>
          </a:p>
        </p:txBody>
      </p:sp>
      <p:grpSp>
        <p:nvGrpSpPr>
          <p:cNvPr id="4" name="Group 3">
            <a:extLst>
              <a:ext uri="{FF2B5EF4-FFF2-40B4-BE49-F238E27FC236}">
                <a16:creationId xmlns:a16="http://schemas.microsoft.com/office/drawing/2014/main" id="{F79DFFE7-F820-44DE-8C97-D931D20C0B05}"/>
              </a:ext>
            </a:extLst>
          </p:cNvPr>
          <p:cNvGrpSpPr/>
          <p:nvPr/>
        </p:nvGrpSpPr>
        <p:grpSpPr>
          <a:xfrm>
            <a:off x="0" y="0"/>
            <a:ext cx="6645275" cy="113431"/>
            <a:chOff x="0" y="0"/>
            <a:chExt cx="6645605" cy="10122"/>
          </a:xfrm>
        </p:grpSpPr>
        <p:sp>
          <p:nvSpPr>
            <p:cNvPr id="5" name="Shape 272">
              <a:extLst>
                <a:ext uri="{FF2B5EF4-FFF2-40B4-BE49-F238E27FC236}">
                  <a16:creationId xmlns:a16="http://schemas.microsoft.com/office/drawing/2014/main" id="{468D7749-EC8B-4995-B875-7EDD375A271F}"/>
                </a:ext>
              </a:extLst>
            </p:cNvPr>
            <p:cNvSpPr/>
            <p:nvPr/>
          </p:nvSpPr>
          <p:spPr>
            <a:xfrm>
              <a:off x="0" y="0"/>
              <a:ext cx="6645605" cy="0"/>
            </a:xfrm>
            <a:custGeom>
              <a:avLst/>
              <a:gdLst/>
              <a:ahLst/>
              <a:cxnLst/>
              <a:rect l="0" t="0" r="0" b="0"/>
              <a:pathLst>
                <a:path w="6645605">
                  <a:moveTo>
                    <a:pt x="0" y="0"/>
                  </a:moveTo>
                  <a:lnTo>
                    <a:pt x="6645605" y="0"/>
                  </a:lnTo>
                </a:path>
              </a:pathLst>
            </a:custGeom>
            <a:ln w="10122" cap="flat">
              <a:miter lim="127000"/>
            </a:ln>
          </p:spPr>
          <p:style>
            <a:lnRef idx="1">
              <a:srgbClr val="000000"/>
            </a:lnRef>
            <a:fillRef idx="0">
              <a:srgbClr val="000000">
                <a:alpha val="0"/>
              </a:srgbClr>
            </a:fillRef>
            <a:effectRef idx="0">
              <a:scrgbClr r="0" g="0" b="0"/>
            </a:effectRef>
            <a:fontRef idx="none"/>
          </p:style>
          <p:txBody>
            <a:bodyPr/>
            <a:lstStyle/>
            <a:p>
              <a:endParaRPr lang="en-SG"/>
            </a:p>
          </p:txBody>
        </p:sp>
      </p:grpSp>
      <p:grpSp>
        <p:nvGrpSpPr>
          <p:cNvPr id="6" name="Group 5">
            <a:extLst>
              <a:ext uri="{FF2B5EF4-FFF2-40B4-BE49-F238E27FC236}">
                <a16:creationId xmlns:a16="http://schemas.microsoft.com/office/drawing/2014/main" id="{7B005F33-8591-4110-A521-23DFFBBA2050}"/>
              </a:ext>
            </a:extLst>
          </p:cNvPr>
          <p:cNvGrpSpPr/>
          <p:nvPr/>
        </p:nvGrpSpPr>
        <p:grpSpPr>
          <a:xfrm>
            <a:off x="0" y="0"/>
            <a:ext cx="6645275" cy="52934"/>
            <a:chOff x="0" y="0"/>
            <a:chExt cx="6645605" cy="5055"/>
          </a:xfrm>
        </p:grpSpPr>
        <p:sp>
          <p:nvSpPr>
            <p:cNvPr id="7" name="Shape 275">
              <a:extLst>
                <a:ext uri="{FF2B5EF4-FFF2-40B4-BE49-F238E27FC236}">
                  <a16:creationId xmlns:a16="http://schemas.microsoft.com/office/drawing/2014/main" id="{8B377222-1981-4DD2-B7BE-7406D22E2F4C}"/>
                </a:ext>
              </a:extLst>
            </p:cNvPr>
            <p:cNvSpPr/>
            <p:nvPr/>
          </p:nvSpPr>
          <p:spPr>
            <a:xfrm>
              <a:off x="0" y="0"/>
              <a:ext cx="6645605" cy="0"/>
            </a:xfrm>
            <a:custGeom>
              <a:avLst/>
              <a:gdLst/>
              <a:ahLst/>
              <a:cxnLst/>
              <a:rect l="0" t="0" r="0" b="0"/>
              <a:pathLst>
                <a:path w="6645605">
                  <a:moveTo>
                    <a:pt x="0" y="0"/>
                  </a:moveTo>
                  <a:lnTo>
                    <a:pt x="6645605"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SG"/>
            </a:p>
          </p:txBody>
        </p:sp>
      </p:grpSp>
      <p:sp>
        <p:nvSpPr>
          <p:cNvPr id="8" name="Rectangle 5">
            <a:extLst>
              <a:ext uri="{FF2B5EF4-FFF2-40B4-BE49-F238E27FC236}">
                <a16:creationId xmlns:a16="http://schemas.microsoft.com/office/drawing/2014/main" id="{E5DAFFAB-BF0F-4CF2-8750-E49F2FA7473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0" name="Picture 9">
            <a:extLst>
              <a:ext uri="{FF2B5EF4-FFF2-40B4-BE49-F238E27FC236}">
                <a16:creationId xmlns:a16="http://schemas.microsoft.com/office/drawing/2014/main" id="{178D464B-D300-4DDA-81A7-2DCC53E0FE8E}"/>
              </a:ext>
            </a:extLst>
          </p:cNvPr>
          <p:cNvPicPr>
            <a:picLocks noChangeAspect="1"/>
          </p:cNvPicPr>
          <p:nvPr/>
        </p:nvPicPr>
        <p:blipFill rotWithShape="1">
          <a:blip r:embed="rId2"/>
          <a:srcRect l="5361" t="13746" r="7628" b="3863"/>
          <a:stretch/>
        </p:blipFill>
        <p:spPr>
          <a:xfrm>
            <a:off x="1817852" y="4410075"/>
            <a:ext cx="2009775" cy="1828800"/>
          </a:xfrm>
          <a:prstGeom prst="rect">
            <a:avLst/>
          </a:prstGeom>
        </p:spPr>
      </p:pic>
      <p:pic>
        <p:nvPicPr>
          <p:cNvPr id="11" name="Picture 10">
            <a:extLst>
              <a:ext uri="{FF2B5EF4-FFF2-40B4-BE49-F238E27FC236}">
                <a16:creationId xmlns:a16="http://schemas.microsoft.com/office/drawing/2014/main" id="{666AC1EE-9216-47E7-80C4-3475ECF8BEF2}"/>
              </a:ext>
            </a:extLst>
          </p:cNvPr>
          <p:cNvPicPr>
            <a:picLocks noChangeAspect="1"/>
          </p:cNvPicPr>
          <p:nvPr/>
        </p:nvPicPr>
        <p:blipFill rotWithShape="1">
          <a:blip r:embed="rId3"/>
          <a:srcRect t="4136"/>
          <a:stretch/>
        </p:blipFill>
        <p:spPr>
          <a:xfrm>
            <a:off x="5783098" y="4410075"/>
            <a:ext cx="2016000" cy="1791220"/>
          </a:xfrm>
          <a:prstGeom prst="rect">
            <a:avLst/>
          </a:prstGeom>
        </p:spPr>
      </p:pic>
      <p:cxnSp>
        <p:nvCxnSpPr>
          <p:cNvPr id="14" name="Straight Arrow Connector 13">
            <a:extLst>
              <a:ext uri="{FF2B5EF4-FFF2-40B4-BE49-F238E27FC236}">
                <a16:creationId xmlns:a16="http://schemas.microsoft.com/office/drawing/2014/main" id="{ADC570EE-C381-4A7D-8129-B659FA1BE2E3}"/>
              </a:ext>
            </a:extLst>
          </p:cNvPr>
          <p:cNvCxnSpPr/>
          <p:nvPr/>
        </p:nvCxnSpPr>
        <p:spPr>
          <a:xfrm>
            <a:off x="4086225" y="5305685"/>
            <a:ext cx="143827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36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104974-8F84-4576-A18F-56E27F697A07}"/>
              </a:ext>
            </a:extLst>
          </p:cNvPr>
          <p:cNvPicPr>
            <a:picLocks noChangeAspect="1"/>
          </p:cNvPicPr>
          <p:nvPr/>
        </p:nvPicPr>
        <p:blipFill>
          <a:blip r:embed="rId2"/>
          <a:stretch>
            <a:fillRect/>
          </a:stretch>
        </p:blipFill>
        <p:spPr>
          <a:xfrm>
            <a:off x="786000" y="1423185"/>
            <a:ext cx="10620000" cy="4011630"/>
          </a:xfrm>
          <a:prstGeom prst="rect">
            <a:avLst/>
          </a:prstGeom>
        </p:spPr>
      </p:pic>
    </p:spTree>
    <p:extLst>
      <p:ext uri="{BB962C8B-B14F-4D97-AF65-F5344CB8AC3E}">
        <p14:creationId xmlns:p14="http://schemas.microsoft.com/office/powerpoint/2010/main" val="271025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5443-921B-4846-949E-E91E91793DB9}"/>
              </a:ext>
            </a:extLst>
          </p:cNvPr>
          <p:cNvSpPr>
            <a:spLocks noGrp="1"/>
          </p:cNvSpPr>
          <p:nvPr>
            <p:ph type="title"/>
          </p:nvPr>
        </p:nvSpPr>
        <p:spPr/>
        <p:txBody>
          <a:bodyPr/>
          <a:lstStyle/>
          <a:p>
            <a:r>
              <a:rPr lang="en-SG" dirty="0"/>
              <a:t>Algorithm</a:t>
            </a:r>
          </a:p>
        </p:txBody>
      </p:sp>
      <p:sp>
        <p:nvSpPr>
          <p:cNvPr id="3" name="Content Placeholder 2">
            <a:extLst>
              <a:ext uri="{FF2B5EF4-FFF2-40B4-BE49-F238E27FC236}">
                <a16:creationId xmlns:a16="http://schemas.microsoft.com/office/drawing/2014/main" id="{C0365D8B-54D0-4833-B30C-331169661C23}"/>
              </a:ext>
            </a:extLst>
          </p:cNvPr>
          <p:cNvSpPr>
            <a:spLocks noGrp="1"/>
          </p:cNvSpPr>
          <p:nvPr>
            <p:ph idx="1"/>
          </p:nvPr>
        </p:nvSpPr>
        <p:spPr>
          <a:xfrm>
            <a:off x="883236" y="1990780"/>
            <a:ext cx="10058400" cy="4050792"/>
          </a:xfrm>
        </p:spPr>
        <p:txBody>
          <a:bodyPr/>
          <a:lstStyle/>
          <a:p>
            <a:pPr>
              <a:lnSpc>
                <a:spcPct val="150000"/>
              </a:lnSpc>
            </a:pPr>
            <a:r>
              <a:rPr lang="en-SG" dirty="0"/>
              <a:t>Piecewise Robust Polynomial Fitting</a:t>
            </a:r>
          </a:p>
          <a:p>
            <a:pPr lvl="1">
              <a:lnSpc>
                <a:spcPct val="150000"/>
              </a:lnSpc>
            </a:pPr>
            <a:r>
              <a:rPr lang="en-SG" dirty="0"/>
              <a:t>Piecewise polynomial fitting</a:t>
            </a:r>
          </a:p>
          <a:p>
            <a:pPr lvl="1">
              <a:lnSpc>
                <a:spcPct val="150000"/>
              </a:lnSpc>
            </a:pPr>
            <a:r>
              <a:rPr lang="en-SG" dirty="0"/>
              <a:t>Fit surfaces over smaller neighbourhoods</a:t>
            </a:r>
          </a:p>
          <a:p>
            <a:pPr lvl="1">
              <a:lnSpc>
                <a:spcPct val="150000"/>
              </a:lnSpc>
            </a:pPr>
            <a:r>
              <a:rPr lang="en-SG" dirty="0"/>
              <a:t>Remove outliers in the process, that affect the quality of the fitting.</a:t>
            </a:r>
          </a:p>
        </p:txBody>
      </p:sp>
      <p:grpSp>
        <p:nvGrpSpPr>
          <p:cNvPr id="5" name="Group 4">
            <a:extLst>
              <a:ext uri="{FF2B5EF4-FFF2-40B4-BE49-F238E27FC236}">
                <a16:creationId xmlns:a16="http://schemas.microsoft.com/office/drawing/2014/main" id="{C2C32755-2ECE-4C79-98E6-0995EAFE3C37}"/>
              </a:ext>
            </a:extLst>
          </p:cNvPr>
          <p:cNvGrpSpPr/>
          <p:nvPr/>
        </p:nvGrpSpPr>
        <p:grpSpPr>
          <a:xfrm>
            <a:off x="0" y="0"/>
            <a:ext cx="6645275" cy="4445"/>
            <a:chOff x="0" y="0"/>
            <a:chExt cx="6645605" cy="5055"/>
          </a:xfrm>
        </p:grpSpPr>
        <p:sp>
          <p:nvSpPr>
            <p:cNvPr id="6" name="Shape 684">
              <a:extLst>
                <a:ext uri="{FF2B5EF4-FFF2-40B4-BE49-F238E27FC236}">
                  <a16:creationId xmlns:a16="http://schemas.microsoft.com/office/drawing/2014/main" id="{4ADC7F3F-071A-4AFD-B960-43806DC59826}"/>
                </a:ext>
              </a:extLst>
            </p:cNvPr>
            <p:cNvSpPr/>
            <p:nvPr/>
          </p:nvSpPr>
          <p:spPr>
            <a:xfrm>
              <a:off x="0" y="0"/>
              <a:ext cx="6645605" cy="0"/>
            </a:xfrm>
            <a:custGeom>
              <a:avLst/>
              <a:gdLst/>
              <a:ahLst/>
              <a:cxnLst/>
              <a:rect l="0" t="0" r="0" b="0"/>
              <a:pathLst>
                <a:path w="6645605">
                  <a:moveTo>
                    <a:pt x="0" y="0"/>
                  </a:moveTo>
                  <a:lnTo>
                    <a:pt x="6645605"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SG"/>
            </a:p>
          </p:txBody>
        </p:sp>
      </p:grpSp>
    </p:spTree>
    <p:extLst>
      <p:ext uri="{BB962C8B-B14F-4D97-AF65-F5344CB8AC3E}">
        <p14:creationId xmlns:p14="http://schemas.microsoft.com/office/powerpoint/2010/main" val="122910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AE1497-9570-4720-81F7-1DE187178CAC}"/>
              </a:ext>
            </a:extLst>
          </p:cNvPr>
          <p:cNvPicPr>
            <a:picLocks noChangeAspect="1"/>
          </p:cNvPicPr>
          <p:nvPr/>
        </p:nvPicPr>
        <p:blipFill>
          <a:blip r:embed="rId2"/>
          <a:stretch>
            <a:fillRect/>
          </a:stretch>
        </p:blipFill>
        <p:spPr>
          <a:xfrm>
            <a:off x="786000" y="1569257"/>
            <a:ext cx="10620000" cy="3719485"/>
          </a:xfrm>
          <a:prstGeom prst="rect">
            <a:avLst/>
          </a:prstGeom>
        </p:spPr>
      </p:pic>
    </p:spTree>
    <p:extLst>
      <p:ext uri="{BB962C8B-B14F-4D97-AF65-F5344CB8AC3E}">
        <p14:creationId xmlns:p14="http://schemas.microsoft.com/office/powerpoint/2010/main" val="2709727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350</TotalTime>
  <Words>452</Words>
  <Application>Microsoft Office PowerPoint</Application>
  <PresentationFormat>Widescreen</PresentationFormat>
  <Paragraphs>69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Rockwell</vt:lpstr>
      <vt:lpstr>Rockwell Condensed</vt:lpstr>
      <vt:lpstr>Wingdings</vt:lpstr>
      <vt:lpstr>Wood Type</vt:lpstr>
      <vt:lpstr>Structural Reconstruction of a ruined building</vt:lpstr>
      <vt:lpstr>Introduction</vt:lpstr>
      <vt:lpstr>Applications</vt:lpstr>
      <vt:lpstr>Problem definition</vt:lpstr>
      <vt:lpstr>Problem definition </vt:lpstr>
      <vt:lpstr>Algorithm</vt:lpstr>
      <vt:lpstr>PowerPoint Presentation</vt:lpstr>
      <vt:lpstr>Algorithm</vt:lpstr>
      <vt:lpstr>PowerPoint Presentation</vt:lpstr>
      <vt:lpstr>Algorithm</vt:lpstr>
      <vt:lpstr>PowerPoint Presentation</vt:lpstr>
      <vt:lpstr>Compiled Algorithm</vt:lpstr>
      <vt:lpstr>Problem Instances</vt:lpstr>
      <vt:lpstr>Issues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Reconstruction of a ruined building</dc:title>
  <dc:creator>Manasa Kashyap</dc:creator>
  <cp:lastModifiedBy>Anshul Aggarwal</cp:lastModifiedBy>
  <cp:revision>44</cp:revision>
  <dcterms:created xsi:type="dcterms:W3CDTF">2018-11-16T03:06:40Z</dcterms:created>
  <dcterms:modified xsi:type="dcterms:W3CDTF">2018-11-16T16:05:45Z</dcterms:modified>
</cp:coreProperties>
</file>