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2" r:id="rId1"/>
  </p:sldMasterIdLst>
  <p:notesMasterIdLst>
    <p:notesMasterId r:id="rId45"/>
  </p:notesMasterIdLst>
  <p:sldIdLst>
    <p:sldId id="256" r:id="rId2"/>
    <p:sldId id="286" r:id="rId3"/>
    <p:sldId id="259" r:id="rId4"/>
    <p:sldId id="258" r:id="rId5"/>
    <p:sldId id="257" r:id="rId6"/>
    <p:sldId id="260" r:id="rId7"/>
    <p:sldId id="261" r:id="rId8"/>
    <p:sldId id="265" r:id="rId9"/>
    <p:sldId id="263" r:id="rId10"/>
    <p:sldId id="262" r:id="rId11"/>
    <p:sldId id="269" r:id="rId12"/>
    <p:sldId id="268" r:id="rId13"/>
    <p:sldId id="266" r:id="rId14"/>
    <p:sldId id="274" r:id="rId15"/>
    <p:sldId id="297" r:id="rId16"/>
    <p:sldId id="279" r:id="rId17"/>
    <p:sldId id="296" r:id="rId18"/>
    <p:sldId id="295" r:id="rId19"/>
    <p:sldId id="280" r:id="rId20"/>
    <p:sldId id="267" r:id="rId21"/>
    <p:sldId id="270" r:id="rId22"/>
    <p:sldId id="298" r:id="rId23"/>
    <p:sldId id="272" r:id="rId24"/>
    <p:sldId id="273" r:id="rId25"/>
    <p:sldId id="299" r:id="rId26"/>
    <p:sldId id="275" r:id="rId27"/>
    <p:sldId id="276" r:id="rId28"/>
    <p:sldId id="277" r:id="rId29"/>
    <p:sldId id="278" r:id="rId30"/>
    <p:sldId id="281" r:id="rId31"/>
    <p:sldId id="284" r:id="rId32"/>
    <p:sldId id="282" r:id="rId33"/>
    <p:sldId id="283" r:id="rId34"/>
    <p:sldId id="285" r:id="rId35"/>
    <p:sldId id="287" r:id="rId36"/>
    <p:sldId id="289" r:id="rId37"/>
    <p:sldId id="288" r:id="rId38"/>
    <p:sldId id="290" r:id="rId39"/>
    <p:sldId id="291" r:id="rId40"/>
    <p:sldId id="292" r:id="rId41"/>
    <p:sldId id="293" r:id="rId42"/>
    <p:sldId id="294" r:id="rId43"/>
    <p:sldId id="264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43" autoAdjust="0"/>
  </p:normalViewPr>
  <p:slideViewPr>
    <p:cSldViewPr snapToGrid="0">
      <p:cViewPr varScale="1">
        <p:scale>
          <a:sx n="78" d="100"/>
          <a:sy n="78" d="100"/>
        </p:scale>
        <p:origin x="15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1E26-51B5-4318-B12B-B384688EAABC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F675E-93EF-40C2-A1E1-86E6EC985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42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F675E-93EF-40C2-A1E1-86E6EC985AA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47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F675E-93EF-40C2-A1E1-86E6EC985AAE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915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F675E-93EF-40C2-A1E1-86E6EC985AAE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57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F675E-93EF-40C2-A1E1-86E6EC985AAE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815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F675E-93EF-40C2-A1E1-86E6EC985AAE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4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NNP: Proper Noun Singular</a:t>
            </a:r>
          </a:p>
          <a:p>
            <a:r>
              <a:rPr lang="en-IN" dirty="0"/>
              <a:t>VBD: Verb (Past Tense)</a:t>
            </a:r>
          </a:p>
          <a:p>
            <a:r>
              <a:rPr lang="en-IN" dirty="0"/>
              <a:t>DT: Determinant</a:t>
            </a:r>
          </a:p>
          <a:p>
            <a:r>
              <a:rPr lang="en-IN" dirty="0"/>
              <a:t>CC: Coordinating Conjunction</a:t>
            </a:r>
          </a:p>
          <a:p>
            <a:r>
              <a:rPr lang="en-IN" dirty="0"/>
              <a:t>TO: to</a:t>
            </a:r>
          </a:p>
          <a:p>
            <a:r>
              <a:rPr lang="en-IN" dirty="0"/>
              <a:t>PRP: Personal pronoun</a:t>
            </a:r>
          </a:p>
          <a:p>
            <a:r>
              <a:rPr lang="en-IN" dirty="0"/>
              <a:t>IN: Preposition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F675E-93EF-40C2-A1E1-86E6EC985AA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11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EE3FA2-9B87-4847-91F4-CA9B2CD327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E0D03-F1AF-4B68-A932-B72B3ADAF1C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0594" name="Rectangle 7">
            <a:extLst>
              <a:ext uri="{FF2B5EF4-FFF2-40B4-BE49-F238E27FC236}">
                <a16:creationId xmlns:a16="http://schemas.microsoft.com/office/drawing/2014/main" id="{119550FC-3058-44F9-BF95-1CCE8BFB344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F72398EC-DD71-4A2F-9FBA-C0FC111E6562}" type="slidenum">
              <a:rPr lang="en-US" altLang="en-US" sz="1200"/>
              <a:pPr algn="r" eaLnBrk="1" hangingPunct="1"/>
              <a:t>21</a:t>
            </a:fld>
            <a:endParaRPr lang="en-US" altLang="en-US" sz="12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AD03A348-7D4F-41E2-83F8-0E21CD48FC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AB6FC2E8-4E0C-4FB4-99E2-D040E948E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87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Mention Left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F675E-93EF-40C2-A1E1-86E6EC985AA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296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F675E-93EF-40C2-A1E1-86E6EC985AA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204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7D0C0E36-2914-417F-BA81-F39AE149D7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A5F9438-BA41-4AD0-B89B-C729D784182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703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9D169914-D6A0-4700-BA6C-D230C8E4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0292C2D-E872-4DC9-9E8B-BDAB4E91395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979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9E4333B0-208B-45B2-8271-31EBDBF7A7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5C8BD739-D447-411C-B017-106970F845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134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396D18-0A3E-41B6-98D2-6C3F0B6F9F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0BA1E-2F93-4A62-93EC-BA946D5FD8E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1077DB40-FBC4-4167-98A8-5C20F3E48F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722E5CA-D56E-4DEB-BCF7-CA78969B57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Of course it is a difficult area to evaluate the performance of systems as different people have different ideas as to what constitutes an answer, especially if the systems are trying to return </a:t>
            </a:r>
            <a:r>
              <a:rPr lang="en-GB" altLang="en-US" i="1" dirty="0"/>
              <a:t>exact</a:t>
            </a:r>
            <a:r>
              <a:rPr lang="en-GB" altLang="en-US" dirty="0"/>
              <a:t> answers.</a:t>
            </a:r>
          </a:p>
        </p:txBody>
      </p:sp>
    </p:spTree>
    <p:extLst>
      <p:ext uri="{BB962C8B-B14F-4D97-AF65-F5344CB8AC3E}">
        <p14:creationId xmlns:p14="http://schemas.microsoft.com/office/powerpoint/2010/main" val="230422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91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7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2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0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14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5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4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8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8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1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102F-4FDD-48C3-8492-6CDE6DEE8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>
            <a:normAutofit/>
          </a:bodyPr>
          <a:lstStyle/>
          <a:p>
            <a:r>
              <a:rPr lang="en-IN" sz="5400"/>
              <a:t>NATURAL LANGUAGE PROCESSING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EDA2C-2938-482F-BAB1-6B20F621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>
            <a:normAutofit/>
          </a:bodyPr>
          <a:lstStyle/>
          <a:p>
            <a:r>
              <a:rPr lang="en-IN" sz="3200"/>
              <a:t>ANSHUL AGGARWAL</a:t>
            </a:r>
            <a:endParaRPr lang="en-IN" sz="3200" dirty="0"/>
          </a:p>
        </p:txBody>
      </p:sp>
      <p:pic>
        <p:nvPicPr>
          <p:cNvPr id="1026" name="Picture 2" descr="Image result for ieee student chapter">
            <a:extLst>
              <a:ext uri="{FF2B5EF4-FFF2-40B4-BE49-F238E27FC236}">
                <a16:creationId xmlns:a16="http://schemas.microsoft.com/office/drawing/2014/main" id="{A6DB6829-45D0-43C4-AD59-F4309181A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1168" y="191716"/>
            <a:ext cx="1800000" cy="53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05CF86-78BF-490D-BA9D-3D0BE5D3F4EB}"/>
              </a:ext>
            </a:extLst>
          </p:cNvPr>
          <p:cNvSpPr/>
          <p:nvPr/>
        </p:nvSpPr>
        <p:spPr>
          <a:xfrm>
            <a:off x="201168" y="723278"/>
            <a:ext cx="1800000" cy="317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730" b="1" dirty="0"/>
              <a:t>STUDENT CHAPTER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FB770-9D28-43DE-A232-A0EDC9710580}"/>
              </a:ext>
            </a:extLst>
          </p:cNvPr>
          <p:cNvSpPr txBox="1"/>
          <p:nvPr/>
        </p:nvSpPr>
        <p:spPr>
          <a:xfrm>
            <a:off x="6912864" y="209696"/>
            <a:ext cx="20388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N" sz="2800" b="1" dirty="0">
                <a:solidFill>
                  <a:schemeClr val="bg1"/>
                </a:solidFill>
              </a:rPr>
              <a:t>THAPAR UNIVERSITY</a:t>
            </a:r>
          </a:p>
        </p:txBody>
      </p:sp>
    </p:spTree>
    <p:extLst>
      <p:ext uri="{BB962C8B-B14F-4D97-AF65-F5344CB8AC3E}">
        <p14:creationId xmlns:p14="http://schemas.microsoft.com/office/powerpoint/2010/main" val="325815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C9E5-766D-4D9C-AB9F-6B12D63F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Morpheme, Stem AND 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FFE1-CFAE-409C-992A-267A0A6D2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8019288" cy="40233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IN" dirty="0"/>
              <a:t>The smallest meaningful grammatical unit of a language is called </a:t>
            </a:r>
            <a:r>
              <a:rPr lang="en-IN" b="1" dirty="0"/>
              <a:t>Morpheme. </a:t>
            </a:r>
          </a:p>
          <a:p>
            <a:pPr>
              <a:spcBef>
                <a:spcPts val="600"/>
              </a:spcBef>
            </a:pPr>
            <a:r>
              <a:rPr lang="en-IN" dirty="0"/>
              <a:t>E.g.</a:t>
            </a:r>
          </a:p>
          <a:p>
            <a:pPr>
              <a:spcBef>
                <a:spcPts val="600"/>
              </a:spcBef>
            </a:pPr>
            <a:endParaRPr lang="en-IN" dirty="0"/>
          </a:p>
          <a:p>
            <a:pPr>
              <a:spcBef>
                <a:spcPts val="600"/>
              </a:spcBef>
            </a:pPr>
            <a:r>
              <a:rPr lang="en-IN" i="1" dirty="0"/>
              <a:t>un</a:t>
            </a:r>
            <a:r>
              <a:rPr lang="en-IN" dirty="0"/>
              <a:t>, </a:t>
            </a:r>
            <a:r>
              <a:rPr lang="en-IN" i="1" dirty="0"/>
              <a:t>inspire</a:t>
            </a:r>
            <a:r>
              <a:rPr lang="en-IN" dirty="0"/>
              <a:t> and </a:t>
            </a:r>
            <a:r>
              <a:rPr lang="en-IN" i="1" dirty="0" err="1"/>
              <a:t>ing</a:t>
            </a:r>
            <a:r>
              <a:rPr lang="en-IN" dirty="0"/>
              <a:t> are all morphemes</a:t>
            </a:r>
          </a:p>
          <a:p>
            <a:pPr>
              <a:spcBef>
                <a:spcPts val="600"/>
              </a:spcBef>
            </a:pPr>
            <a:endParaRPr lang="en-IN" b="1" dirty="0"/>
          </a:p>
          <a:p>
            <a:pPr>
              <a:spcBef>
                <a:spcPts val="600"/>
              </a:spcBef>
            </a:pPr>
            <a:r>
              <a:rPr lang="en-IN" b="1" dirty="0"/>
              <a:t>Stem </a:t>
            </a:r>
            <a:r>
              <a:rPr lang="en-IN" dirty="0"/>
              <a:t>is the basic meaningful unit of a word.</a:t>
            </a:r>
          </a:p>
          <a:p>
            <a:pPr>
              <a:spcBef>
                <a:spcPts val="600"/>
              </a:spcBef>
            </a:pPr>
            <a:r>
              <a:rPr lang="en-IN" dirty="0"/>
              <a:t>In the above example, </a:t>
            </a:r>
            <a:r>
              <a:rPr lang="en-IN" i="1" dirty="0"/>
              <a:t>inspire</a:t>
            </a:r>
            <a:r>
              <a:rPr lang="en-IN" dirty="0"/>
              <a:t> is the stem</a:t>
            </a:r>
          </a:p>
          <a:p>
            <a:pPr>
              <a:spcBef>
                <a:spcPts val="600"/>
              </a:spcBef>
            </a:pPr>
            <a:endParaRPr lang="en-IN" dirty="0"/>
          </a:p>
          <a:p>
            <a:pPr>
              <a:spcBef>
                <a:spcPts val="600"/>
              </a:spcBef>
            </a:pPr>
            <a:r>
              <a:rPr lang="en-IN" dirty="0"/>
              <a:t>Lemma is the dictionary form of the stem.</a:t>
            </a:r>
          </a:p>
          <a:p>
            <a:pPr>
              <a:spcBef>
                <a:spcPts val="600"/>
              </a:spcBef>
            </a:pPr>
            <a:r>
              <a:rPr lang="en-IN" dirty="0"/>
              <a:t>E.g.: The dictionary form of </a:t>
            </a:r>
            <a:r>
              <a:rPr lang="en-IN" i="1" dirty="0"/>
              <a:t>better </a:t>
            </a:r>
            <a:r>
              <a:rPr lang="en-IN" dirty="0"/>
              <a:t>is</a:t>
            </a:r>
            <a:r>
              <a:rPr lang="en-IN" i="1" dirty="0"/>
              <a:t> good.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14BDA-55E2-48E0-AEEB-59186990B7EB}"/>
              </a:ext>
            </a:extLst>
          </p:cNvPr>
          <p:cNvSpPr txBox="1"/>
          <p:nvPr/>
        </p:nvSpPr>
        <p:spPr>
          <a:xfrm>
            <a:off x="3172850" y="2712642"/>
            <a:ext cx="282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un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IN" sz="3600" dirty="0" err="1"/>
              <a:t>inspir</a:t>
            </a:r>
            <a:r>
              <a:rPr lang="en-IN" sz="3600" dirty="0"/>
              <a:t>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IN" sz="3600" dirty="0" err="1"/>
              <a:t>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05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0AE3-E999-424D-9E84-7FE087E0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D1174-A0DD-41E3-94E7-0EE935EC1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2286000"/>
            <a:ext cx="7290054" cy="4023360"/>
          </a:xfrm>
        </p:spPr>
        <p:txBody>
          <a:bodyPr/>
          <a:lstStyle/>
          <a:p>
            <a:r>
              <a:rPr lang="en-IN" dirty="0"/>
              <a:t>Plural - </a:t>
            </a:r>
            <a:r>
              <a:rPr lang="en-IN" i="1" dirty="0"/>
              <a:t>corpora</a:t>
            </a:r>
          </a:p>
          <a:p>
            <a:r>
              <a:rPr lang="en-IN" dirty="0"/>
              <a:t>A collection of text documents, generally related in genre, is a </a:t>
            </a:r>
            <a:r>
              <a:rPr lang="en-IN" b="1" dirty="0"/>
              <a:t>corpus</a:t>
            </a:r>
            <a:r>
              <a:rPr lang="en-IN" dirty="0"/>
              <a:t>.</a:t>
            </a:r>
          </a:p>
          <a:p>
            <a:r>
              <a:rPr lang="en-IN" dirty="0"/>
              <a:t>E.g.: The Reuters News Corpus, Shakespeare Corpus, etc.</a:t>
            </a:r>
          </a:p>
          <a:p>
            <a:endParaRPr lang="en-IN" dirty="0"/>
          </a:p>
          <a:p>
            <a:r>
              <a:rPr lang="en-IN" dirty="0"/>
              <a:t>A corpus may contain additional information about the text contained, from metadata of the documents to part-of-speech tags for words.</a:t>
            </a:r>
          </a:p>
          <a:p>
            <a:r>
              <a:rPr lang="en-IN" dirty="0"/>
              <a:t>These corpora can also be used as the training dataset for creating different Machine Learning models for various uses.</a:t>
            </a:r>
          </a:p>
        </p:txBody>
      </p:sp>
    </p:spTree>
    <p:extLst>
      <p:ext uri="{BB962C8B-B14F-4D97-AF65-F5344CB8AC3E}">
        <p14:creationId xmlns:p14="http://schemas.microsoft.com/office/powerpoint/2010/main" val="169263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64CA-FCB1-4A98-A0F4-41812CBF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PLATFORM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A05E-CB59-45E5-B651-D20ECF23E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IN" sz="2400" b="1" dirty="0"/>
              <a:t>Natural Language Toolkit (NLTK) &amp; Python3</a:t>
            </a:r>
          </a:p>
          <a:p>
            <a:pPr algn="ctr"/>
            <a:r>
              <a:rPr lang="en-IN" dirty="0"/>
              <a:t>http://www.nltk.org/</a:t>
            </a:r>
          </a:p>
          <a:p>
            <a:pPr algn="ctr"/>
            <a:r>
              <a:rPr lang="en-IN" sz="1600" dirty="0"/>
              <a:t>(Alternatives: Stanford </a:t>
            </a:r>
            <a:r>
              <a:rPr lang="en-IN" sz="1600" dirty="0" err="1"/>
              <a:t>CoreNLP</a:t>
            </a:r>
            <a:r>
              <a:rPr lang="en-IN" sz="1600" dirty="0"/>
              <a:t> - Java, Apache </a:t>
            </a:r>
            <a:r>
              <a:rPr lang="en-IN" sz="1600" dirty="0" err="1"/>
              <a:t>OpenNLP</a:t>
            </a:r>
            <a:r>
              <a:rPr lang="en-IN" sz="1600" dirty="0"/>
              <a:t> – Java )</a:t>
            </a:r>
          </a:p>
        </p:txBody>
      </p:sp>
    </p:spTree>
    <p:extLst>
      <p:ext uri="{BB962C8B-B14F-4D97-AF65-F5344CB8AC3E}">
        <p14:creationId xmlns:p14="http://schemas.microsoft.com/office/powerpoint/2010/main" val="271513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406-253A-4556-8C9A-04944A56AE4E}"/>
              </a:ext>
            </a:extLst>
          </p:cNvPr>
          <p:cNvSpPr txBox="1">
            <a:spLocks/>
          </p:cNvSpPr>
          <p:nvPr/>
        </p:nvSpPr>
        <p:spPr>
          <a:xfrm>
            <a:off x="342900" y="5266943"/>
            <a:ext cx="5829300" cy="900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5400" dirty="0"/>
              <a:t>Syntax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3DEBA-4B25-4E33-B11F-CF4A0D28885D}"/>
              </a:ext>
            </a:extLst>
          </p:cNvPr>
          <p:cNvSpPr txBox="1">
            <a:spLocks/>
          </p:cNvSpPr>
          <p:nvPr/>
        </p:nvSpPr>
        <p:spPr>
          <a:xfrm>
            <a:off x="6457950" y="5266943"/>
            <a:ext cx="2009394" cy="900001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91440" indent="-9144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5400" dirty="0">
                <a:solidFill>
                  <a:srgbClr val="0070C0"/>
                </a:solidFill>
                <a:latin typeface="+mj-lt"/>
              </a:rPr>
              <a:t>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B6F0DA-CEF7-43C1-8BF1-DF5DB5248947}"/>
              </a:ext>
            </a:extLst>
          </p:cNvPr>
          <p:cNvCxnSpPr>
            <a:cxnSpLocks/>
          </p:cNvCxnSpPr>
          <p:nvPr/>
        </p:nvCxnSpPr>
        <p:spPr>
          <a:xfrm>
            <a:off x="6291072" y="5266944"/>
            <a:ext cx="0" cy="900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11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12A9-FEEE-4D0A-AF45-027513CF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Tokenization and Sentence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AD69-1C49-44C1-912B-A94729787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05000"/>
            <a:ext cx="7775830" cy="4886325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600"/>
              </a:spcBef>
            </a:pPr>
            <a:r>
              <a:rPr lang="en-IN" sz="2400" b="1" dirty="0"/>
              <a:t>Tokenization: </a:t>
            </a:r>
            <a:r>
              <a:rPr lang="en-IN" sz="2400" dirty="0"/>
              <a:t>The process of segmenting text into independent words.</a:t>
            </a:r>
          </a:p>
          <a:p>
            <a:pPr algn="just">
              <a:spcBef>
                <a:spcPts val="600"/>
              </a:spcBef>
            </a:pPr>
            <a:r>
              <a:rPr lang="en-IN" sz="2400" dirty="0"/>
              <a:t>E.g.: The above sentence is tokenized into </a:t>
            </a:r>
            <a:r>
              <a:rPr lang="en-IN" sz="2400" dirty="0">
                <a:solidFill>
                  <a:schemeClr val="accent2"/>
                </a:solidFill>
              </a:rPr>
              <a:t>“The”, “process”, “of”, “segmenting”, “text”, “into”, “independent”, “words”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IN" sz="2400" dirty="0"/>
              <a:t>This is done with the help of whitespaces. All punctuation is removed in this process. </a:t>
            </a:r>
            <a:endParaRPr lang="en-IN" sz="1000" dirty="0"/>
          </a:p>
          <a:p>
            <a:pPr algn="just"/>
            <a:r>
              <a:rPr lang="en-IN" sz="2400" b="1" dirty="0"/>
              <a:t>Sentence Segmentation: </a:t>
            </a:r>
            <a:r>
              <a:rPr lang="en-IN" sz="2400" dirty="0"/>
              <a:t>The process of separating individual sentences in the document. This is done with the help of punctuation marks like ‘?’, ‘!’, ‘.’ which are followed by whitespaces.</a:t>
            </a:r>
          </a:p>
          <a:p>
            <a:pPr algn="just">
              <a:spcBef>
                <a:spcPts val="600"/>
              </a:spcBef>
            </a:pPr>
            <a:r>
              <a:rPr lang="en-IN" sz="2400" dirty="0"/>
              <a:t>E.g.: “His name is Mr. John Doe. He is a professional cricket player.” is segmented into</a:t>
            </a:r>
          </a:p>
          <a:p>
            <a:pPr marL="128019" lvl="1" indent="0" algn="just">
              <a:buNone/>
            </a:pPr>
            <a:r>
              <a:rPr lang="en-IN" sz="1800" dirty="0"/>
              <a:t>	</a:t>
            </a:r>
            <a:r>
              <a:rPr lang="en-IN" sz="2000" dirty="0">
                <a:solidFill>
                  <a:schemeClr val="accent2"/>
                </a:solidFill>
              </a:rPr>
              <a:t>1. His name is Mr. John Doe.</a:t>
            </a:r>
          </a:p>
          <a:p>
            <a:pPr marL="128019" lvl="1" indent="0" algn="just">
              <a:buNone/>
            </a:pPr>
            <a:r>
              <a:rPr lang="en-IN" sz="2000" dirty="0">
                <a:solidFill>
                  <a:schemeClr val="accent2"/>
                </a:solidFill>
              </a:rPr>
              <a:t>	2. He is a professional cricket player.</a:t>
            </a:r>
          </a:p>
        </p:txBody>
      </p:sp>
    </p:spTree>
    <p:extLst>
      <p:ext uri="{BB962C8B-B14F-4D97-AF65-F5344CB8AC3E}">
        <p14:creationId xmlns:p14="http://schemas.microsoft.com/office/powerpoint/2010/main" val="298707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82DA-06C5-4908-932D-3CF7CAD8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IN"/>
              <a:t>Sample code - 1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A2F09-44D3-4B20-A437-404DE3FB59E7}"/>
              </a:ext>
            </a:extLst>
          </p:cNvPr>
          <p:cNvSpPr txBox="1"/>
          <p:nvPr/>
        </p:nvSpPr>
        <p:spPr>
          <a:xfrm>
            <a:off x="768097" y="2084832"/>
            <a:ext cx="81497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Consolas" panose="020B0609020204030204" pitchFamily="49" charset="0"/>
              </a:rPr>
              <a:t>from </a:t>
            </a:r>
            <a:r>
              <a:rPr lang="en-IN" sz="1500" dirty="0" err="1">
                <a:latin typeface="Consolas" panose="020B0609020204030204" pitchFamily="49" charset="0"/>
              </a:rPr>
              <a:t>nltk.tokenize</a:t>
            </a:r>
            <a:r>
              <a:rPr lang="en-IN" sz="1500" dirty="0">
                <a:latin typeface="Consolas" panose="020B0609020204030204" pitchFamily="49" charset="0"/>
              </a:rPr>
              <a:t> import </a:t>
            </a:r>
            <a:r>
              <a:rPr lang="en-IN" sz="1500" dirty="0" err="1">
                <a:latin typeface="Consolas" panose="020B0609020204030204" pitchFamily="49" charset="0"/>
              </a:rPr>
              <a:t>word_tokenize</a:t>
            </a:r>
            <a:r>
              <a:rPr lang="en-IN" sz="1500" dirty="0">
                <a:latin typeface="Consolas" panose="020B0609020204030204" pitchFamily="49" charset="0"/>
              </a:rPr>
              <a:t>, </a:t>
            </a:r>
            <a:r>
              <a:rPr lang="en-IN" sz="1500" dirty="0" err="1">
                <a:latin typeface="Consolas" panose="020B0609020204030204" pitchFamily="49" charset="0"/>
              </a:rPr>
              <a:t>sent_tokenize</a:t>
            </a:r>
            <a:endParaRPr lang="en-IN" sz="1500" dirty="0">
              <a:latin typeface="Consolas" panose="020B0609020204030204" pitchFamily="49" charset="0"/>
            </a:endParaRPr>
          </a:p>
          <a:p>
            <a:r>
              <a:rPr lang="en-IN" sz="1500" dirty="0">
                <a:latin typeface="Consolas" panose="020B0609020204030204" pitchFamily="49" charset="0"/>
              </a:rPr>
              <a:t>print("---WORD TOKENIZATION---")</a:t>
            </a:r>
          </a:p>
          <a:p>
            <a:r>
              <a:rPr lang="en-IN" sz="1500" dirty="0">
                <a:latin typeface="Consolas" panose="020B0609020204030204" pitchFamily="49" charset="0"/>
              </a:rPr>
              <a:t>sentence = "The process of segmenting text into independent words."</a:t>
            </a:r>
          </a:p>
          <a:p>
            <a:r>
              <a:rPr lang="en-IN" sz="1500" dirty="0">
                <a:latin typeface="Consolas" panose="020B0609020204030204" pitchFamily="49" charset="0"/>
              </a:rPr>
              <a:t>words = </a:t>
            </a:r>
            <a:r>
              <a:rPr lang="en-IN" sz="1500" dirty="0" err="1">
                <a:latin typeface="Consolas" panose="020B0609020204030204" pitchFamily="49" charset="0"/>
              </a:rPr>
              <a:t>word_tokenize</a:t>
            </a:r>
            <a:r>
              <a:rPr lang="en-IN" sz="1500" dirty="0">
                <a:latin typeface="Consolas" panose="020B0609020204030204" pitchFamily="49" charset="0"/>
              </a:rPr>
              <a:t>(sentence)</a:t>
            </a:r>
          </a:p>
          <a:p>
            <a:r>
              <a:rPr lang="en-IN" sz="1500" dirty="0">
                <a:latin typeface="Consolas" panose="020B0609020204030204" pitchFamily="49" charset="0"/>
              </a:rPr>
              <a:t>print(words)</a:t>
            </a:r>
          </a:p>
          <a:p>
            <a:r>
              <a:rPr lang="en-IN" sz="1500" dirty="0">
                <a:latin typeface="Consolas" panose="020B0609020204030204" pitchFamily="49" charset="0"/>
              </a:rPr>
              <a:t>paragraph = "His name is Mr. John Doe. He is a professional cricket player."</a:t>
            </a:r>
          </a:p>
          <a:p>
            <a:r>
              <a:rPr lang="en-IN" sz="1500" dirty="0">
                <a:latin typeface="Consolas" panose="020B0609020204030204" pitchFamily="49" charset="0"/>
              </a:rPr>
              <a:t>sentences = </a:t>
            </a:r>
            <a:r>
              <a:rPr lang="en-IN" sz="1500" dirty="0" err="1">
                <a:latin typeface="Consolas" panose="020B0609020204030204" pitchFamily="49" charset="0"/>
              </a:rPr>
              <a:t>sent_tokenize</a:t>
            </a:r>
            <a:r>
              <a:rPr lang="en-IN" sz="1500" dirty="0">
                <a:latin typeface="Consolas" panose="020B0609020204030204" pitchFamily="49" charset="0"/>
              </a:rPr>
              <a:t>(paragraph)</a:t>
            </a:r>
          </a:p>
          <a:p>
            <a:r>
              <a:rPr lang="en-IN" sz="1500" dirty="0">
                <a:latin typeface="Consolas" panose="020B0609020204030204" pitchFamily="49" charset="0"/>
              </a:rPr>
              <a:t>print("---SENTENCE TOKENIZATION---")</a:t>
            </a:r>
          </a:p>
          <a:p>
            <a:r>
              <a:rPr lang="en-IN" sz="1500" dirty="0">
                <a:latin typeface="Consolas" panose="020B0609020204030204" pitchFamily="49" charset="0"/>
              </a:rPr>
              <a:t>for sent in sentences:</a:t>
            </a:r>
          </a:p>
          <a:p>
            <a:r>
              <a:rPr lang="en-IN" sz="1500" dirty="0">
                <a:latin typeface="Consolas" panose="020B0609020204030204" pitchFamily="49" charset="0"/>
              </a:rPr>
              <a:t>    print(sent)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3C915-67CC-4CB4-A67D-400B2227B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9" y="4984956"/>
            <a:ext cx="9001501" cy="134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3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1EE3-514D-4AF4-B7C2-0DBBDAA6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E36E-26FD-444A-8EEB-59EEC832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759973"/>
            <a:ext cx="7290055" cy="4878951"/>
          </a:xfrm>
        </p:spPr>
        <p:txBody>
          <a:bodyPr/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en-US" dirty="0"/>
              <a:t>Words can be viewed as consisting of:</a:t>
            </a:r>
          </a:p>
          <a:p>
            <a:pPr marL="447675" lvl="1" indent="-180975">
              <a:buFont typeface="Wingdings" panose="05000000000000000000" pitchFamily="2" charset="2"/>
              <a:buChar char="§"/>
            </a:pPr>
            <a:r>
              <a:rPr lang="en-US" altLang="en-US" dirty="0"/>
              <a:t>A </a:t>
            </a:r>
            <a:r>
              <a:rPr lang="en-US" altLang="en-US" b="1" dirty="0"/>
              <a:t>Stem</a:t>
            </a:r>
          </a:p>
          <a:p>
            <a:pPr marL="447675" lvl="1" indent="-180975">
              <a:buFont typeface="Wingdings" panose="05000000000000000000" pitchFamily="2" charset="2"/>
              <a:buChar char="§"/>
            </a:pPr>
            <a:r>
              <a:rPr lang="en-US" altLang="en-US" dirty="0"/>
              <a:t>One or more Affixes – </a:t>
            </a:r>
            <a:r>
              <a:rPr lang="en-US" altLang="en-US" b="1" dirty="0"/>
              <a:t>Prefixes</a:t>
            </a:r>
            <a:r>
              <a:rPr lang="en-US" altLang="en-US" dirty="0"/>
              <a:t>, </a:t>
            </a:r>
            <a:r>
              <a:rPr lang="en-US" altLang="en-US" b="1" dirty="0"/>
              <a:t>Suffixes</a:t>
            </a:r>
            <a:r>
              <a:rPr lang="en-US" altLang="en-US" dirty="0"/>
              <a:t> or both</a:t>
            </a:r>
            <a:endParaRPr lang="en-IN" dirty="0"/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en-IN" dirty="0"/>
              <a:t>Stemming extracts the stem from any word.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en-IN" dirty="0"/>
              <a:t>Popular stemming algorithms: Porter Stemmer, Snowball Stemmer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en-IN" dirty="0"/>
              <a:t>This process involves a set of rules, that are applied if they satisfy some condition. One such rule, concerning ‘s’ at the end, 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350A8-8A36-48A7-9B16-85B98FEF23A8}"/>
              </a:ext>
            </a:extLst>
          </p:cNvPr>
          <p:cNvSpPr txBox="1"/>
          <p:nvPr/>
        </p:nvSpPr>
        <p:spPr>
          <a:xfrm>
            <a:off x="3263516" y="4337867"/>
            <a:ext cx="23182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SSES 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dirty="0">
                <a:solidFill>
                  <a:schemeClr val="accent2"/>
                </a:solidFill>
              </a:rPr>
              <a:t> SS</a:t>
            </a:r>
          </a:p>
          <a:p>
            <a:pPr lvl="1"/>
            <a:r>
              <a:rPr lang="en-US" altLang="en-US" i="1" dirty="0"/>
              <a:t>caresses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dirty="0"/>
              <a:t> </a:t>
            </a:r>
            <a:r>
              <a:rPr lang="en-US" altLang="en-US" i="1" dirty="0"/>
              <a:t>caress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IES 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dirty="0">
                <a:solidFill>
                  <a:schemeClr val="accent2"/>
                </a:solidFill>
              </a:rPr>
              <a:t> I</a:t>
            </a:r>
          </a:p>
          <a:p>
            <a:pPr lvl="1"/>
            <a:r>
              <a:rPr lang="en-US" altLang="en-US" i="1" dirty="0"/>
              <a:t>ponies</a:t>
            </a:r>
            <a:r>
              <a:rPr lang="en-US" altLang="en-US" dirty="0"/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dirty="0"/>
              <a:t> </a:t>
            </a:r>
            <a:r>
              <a:rPr lang="en-US" altLang="en-US" i="1" dirty="0" err="1"/>
              <a:t>poni</a:t>
            </a:r>
            <a:endParaRPr lang="en-US" altLang="en-US" i="1" dirty="0"/>
          </a:p>
          <a:p>
            <a:r>
              <a:rPr lang="en-US" altLang="en-US" dirty="0">
                <a:solidFill>
                  <a:schemeClr val="accent2"/>
                </a:solidFill>
              </a:rPr>
              <a:t>SS 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dirty="0">
                <a:solidFill>
                  <a:schemeClr val="accent2"/>
                </a:solidFill>
              </a:rPr>
              <a:t>SS</a:t>
            </a:r>
          </a:p>
          <a:p>
            <a:pPr lvl="1"/>
            <a:r>
              <a:rPr lang="en-US" altLang="en-US" i="1" dirty="0"/>
              <a:t>caress</a:t>
            </a:r>
            <a:r>
              <a:rPr lang="en-US" altLang="en-US" dirty="0"/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dirty="0"/>
              <a:t> </a:t>
            </a:r>
            <a:r>
              <a:rPr lang="en-US" altLang="en-US" i="1" dirty="0"/>
              <a:t>caress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>
                <a:solidFill>
                  <a:schemeClr val="accent2"/>
                </a:solidFill>
              </a:rPr>
              <a:t>S 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dirty="0">
                <a:solidFill>
                  <a:schemeClr val="accent2"/>
                </a:solidFill>
              </a:rPr>
              <a:t> є</a:t>
            </a:r>
          </a:p>
          <a:p>
            <a:pPr lvl="1"/>
            <a:r>
              <a:rPr lang="en-US" altLang="en-US" i="1" dirty="0"/>
              <a:t>cats</a:t>
            </a:r>
            <a:r>
              <a:rPr lang="en-US" altLang="en-US" dirty="0"/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dirty="0"/>
              <a:t> </a:t>
            </a:r>
            <a:r>
              <a:rPr lang="en-US" altLang="en-US" i="1" dirty="0"/>
              <a:t>cat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3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63C96-DDFC-4027-98A4-78212C80F7EC}"/>
              </a:ext>
            </a:extLst>
          </p:cNvPr>
          <p:cNvSpPr txBox="1"/>
          <p:nvPr/>
        </p:nvSpPr>
        <p:spPr>
          <a:xfrm>
            <a:off x="1524000" y="2487969"/>
            <a:ext cx="61366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import </a:t>
            </a:r>
            <a:r>
              <a:rPr lang="en-IN" dirty="0" err="1">
                <a:latin typeface="Consolas" panose="020B0609020204030204" pitchFamily="49" charset="0"/>
              </a:rPr>
              <a:t>nltk</a:t>
            </a:r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from </a:t>
            </a:r>
            <a:r>
              <a:rPr lang="en-IN" dirty="0" err="1">
                <a:latin typeface="Consolas" panose="020B0609020204030204" pitchFamily="49" charset="0"/>
              </a:rPr>
              <a:t>nltk.stem.snowball</a:t>
            </a:r>
            <a:r>
              <a:rPr lang="en-IN" dirty="0">
                <a:latin typeface="Consolas" panose="020B0609020204030204" pitchFamily="49" charset="0"/>
              </a:rPr>
              <a:t> import </a:t>
            </a:r>
            <a:r>
              <a:rPr lang="en-IN" dirty="0" err="1">
                <a:latin typeface="Consolas" panose="020B0609020204030204" pitchFamily="49" charset="0"/>
              </a:rPr>
              <a:t>SnowballStemmer</a:t>
            </a:r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stemmer = </a:t>
            </a:r>
            <a:r>
              <a:rPr lang="en-IN" dirty="0" err="1">
                <a:latin typeface="Consolas" panose="020B0609020204030204" pitchFamily="49" charset="0"/>
              </a:rPr>
              <a:t>SnowballStemmer</a:t>
            </a:r>
            <a:r>
              <a:rPr lang="en-IN" dirty="0">
                <a:latin typeface="Consolas" panose="020B0609020204030204" pitchFamily="49" charset="0"/>
              </a:rPr>
              <a:t>("</a:t>
            </a:r>
            <a:r>
              <a:rPr lang="en-IN" dirty="0" err="1">
                <a:latin typeface="Consolas" panose="020B0609020204030204" pitchFamily="49" charset="0"/>
              </a:rPr>
              <a:t>english</a:t>
            </a:r>
            <a:r>
              <a:rPr lang="en-IN" dirty="0">
                <a:latin typeface="Consolas" panose="020B0609020204030204" pitchFamily="49" charset="0"/>
              </a:rPr>
              <a:t>")</a:t>
            </a:r>
          </a:p>
          <a:p>
            <a:r>
              <a:rPr lang="en-IN" dirty="0">
                <a:latin typeface="Consolas" panose="020B0609020204030204" pitchFamily="49" charset="0"/>
              </a:rPr>
              <a:t>words = ['caresses', 'ponies', '</a:t>
            </a:r>
            <a:r>
              <a:rPr lang="en-IN" dirty="0" err="1">
                <a:latin typeface="Consolas" panose="020B0609020204030204" pitchFamily="49" charset="0"/>
              </a:rPr>
              <a:t>caress','cats</a:t>
            </a:r>
            <a:r>
              <a:rPr lang="en-IN" dirty="0">
                <a:latin typeface="Consolas" panose="020B0609020204030204" pitchFamily="49" charset="0"/>
              </a:rPr>
              <a:t>']</a:t>
            </a:r>
          </a:p>
          <a:p>
            <a:r>
              <a:rPr lang="en-IN" dirty="0">
                <a:latin typeface="Consolas" panose="020B0609020204030204" pitchFamily="49" charset="0"/>
              </a:rPr>
              <a:t>for word in words:</a:t>
            </a:r>
          </a:p>
          <a:p>
            <a:r>
              <a:rPr lang="en-IN" dirty="0">
                <a:latin typeface="Consolas" panose="020B0609020204030204" pitchFamily="49" charset="0"/>
              </a:rPr>
              <a:t>    print(word, "-&gt;", </a:t>
            </a:r>
            <a:r>
              <a:rPr lang="en-IN" dirty="0" err="1">
                <a:latin typeface="Consolas" panose="020B0609020204030204" pitchFamily="49" charset="0"/>
              </a:rPr>
              <a:t>stemmer.stem</a:t>
            </a:r>
            <a:r>
              <a:rPr lang="en-IN" dirty="0">
                <a:latin typeface="Consolas" panose="020B0609020204030204" pitchFamily="49" charset="0"/>
              </a:rPr>
              <a:t>(word))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D0364-21DA-43B7-BCE6-AA0EF3500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85" y="4645433"/>
            <a:ext cx="3163446" cy="165704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C44B0C-F437-412A-87E2-75B22BCE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Code - 2</a:t>
            </a:r>
          </a:p>
        </p:txBody>
      </p:sp>
    </p:spTree>
    <p:extLst>
      <p:ext uri="{BB962C8B-B14F-4D97-AF65-F5344CB8AC3E}">
        <p14:creationId xmlns:p14="http://schemas.microsoft.com/office/powerpoint/2010/main" val="2605855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E5CD8-0095-43EB-B124-A70176ADCBA2}"/>
              </a:ext>
            </a:extLst>
          </p:cNvPr>
          <p:cNvSpPr txBox="1"/>
          <p:nvPr/>
        </p:nvSpPr>
        <p:spPr>
          <a:xfrm>
            <a:off x="2579334" y="2241755"/>
            <a:ext cx="4003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accent2"/>
                </a:solidFill>
              </a:rPr>
              <a:t>Fill in the blank: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420DD-313B-4FDC-8EDC-CD79FFC861A5}"/>
              </a:ext>
            </a:extLst>
          </p:cNvPr>
          <p:cNvSpPr txBox="1"/>
          <p:nvPr/>
        </p:nvSpPr>
        <p:spPr>
          <a:xfrm>
            <a:off x="1515132" y="3372464"/>
            <a:ext cx="6131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/>
              <a:t>Microsoft issued a new security ____</a:t>
            </a:r>
          </a:p>
        </p:txBody>
      </p:sp>
    </p:spTree>
    <p:extLst>
      <p:ext uri="{BB962C8B-B14F-4D97-AF65-F5344CB8AC3E}">
        <p14:creationId xmlns:p14="http://schemas.microsoft.com/office/powerpoint/2010/main" val="3278812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FEDE-2DB7-414E-BD7C-26616231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N-GRAM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5506-534F-4AD2-967B-ADEFDA606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1956619"/>
            <a:ext cx="7290054" cy="4352741"/>
          </a:xfrm>
        </p:spPr>
        <p:txBody>
          <a:bodyPr>
            <a:norm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altLang="en-US" sz="2400" dirty="0"/>
              <a:t>A useful part of the knowledge needed to allow Word Prediction can be captured using simple statistical techniques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altLang="en-US" sz="2400" dirty="0"/>
              <a:t>We'll rely on the notion of the probability of a sequence (a phrase, a sentence)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IN" altLang="en-US" sz="2400" dirty="0"/>
              <a:t>N-Grams are sequences of tokens.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IN" altLang="en-US" sz="2400" dirty="0"/>
              <a:t>The N stands for how many terms are used</a:t>
            </a:r>
          </a:p>
          <a:p>
            <a:pPr marL="452438" lvl="1" indent="0">
              <a:buNone/>
            </a:pPr>
            <a:r>
              <a:rPr lang="en-IN" altLang="en-US" sz="2000" dirty="0"/>
              <a:t>Unigram: 1 term          Bigram: 2 terms          Trigrams: 3 terms</a:t>
            </a:r>
            <a:endParaRPr lang="en-US" altLang="en-US" sz="2000" dirty="0"/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altLang="en-US" sz="2400" dirty="0"/>
              <a:t>N-Grams give us some idea of the context around the token we are looking at.</a:t>
            </a:r>
          </a:p>
        </p:txBody>
      </p:sp>
    </p:spTree>
    <p:extLst>
      <p:ext uri="{BB962C8B-B14F-4D97-AF65-F5344CB8AC3E}">
        <p14:creationId xmlns:p14="http://schemas.microsoft.com/office/powerpoint/2010/main" val="246776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4A1BB-2DEB-4266-BF6A-C7290DF0439D}"/>
              </a:ext>
            </a:extLst>
          </p:cNvPr>
          <p:cNvSpPr txBox="1"/>
          <p:nvPr/>
        </p:nvSpPr>
        <p:spPr>
          <a:xfrm>
            <a:off x="0" y="263536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solidFill>
                  <a:schemeClr val="accent2"/>
                </a:solidFill>
              </a:rPr>
              <a:t>What is AI?</a:t>
            </a:r>
          </a:p>
        </p:txBody>
      </p:sp>
    </p:spTree>
    <p:extLst>
      <p:ext uri="{BB962C8B-B14F-4D97-AF65-F5344CB8AC3E}">
        <p14:creationId xmlns:p14="http://schemas.microsoft.com/office/powerpoint/2010/main" val="537299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49B2-F7E3-4C58-AD52-46BCE46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Part-of-speech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80B5B-DF2F-4236-828E-1315142D3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n-US" altLang="en-US" sz="2400" dirty="0"/>
              <a:t>Annotate each word in a sentence with a part-of-speech marker.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US" altLang="en-US" sz="2400" dirty="0"/>
              <a:t>Lowest level of syntactic analysis. E.g.: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182563" indent="-182563"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500" dirty="0"/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US" altLang="en-US" sz="2400" dirty="0"/>
              <a:t>Useful for subsequent syntactic parsing and word sense disambiguation.</a:t>
            </a:r>
          </a:p>
          <a:p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DCFBD81E-3B7E-499E-A592-AB337FF62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82" y="3630803"/>
            <a:ext cx="778159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 u="sng" dirty="0"/>
              <a:t>Amit  saw  the  saw  and  decided  to  take  it     to   the   table.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 dirty="0">
                <a:solidFill>
                  <a:srgbClr val="0070C0"/>
                </a:solidFill>
              </a:rPr>
              <a:t>NNP VBD DT  NN  CC    VBD   TO  VB  PRP IN  DT   NN</a:t>
            </a:r>
          </a:p>
        </p:txBody>
      </p:sp>
    </p:spTree>
    <p:extLst>
      <p:ext uri="{BB962C8B-B14F-4D97-AF65-F5344CB8AC3E}">
        <p14:creationId xmlns:p14="http://schemas.microsoft.com/office/powerpoint/2010/main" val="617246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5">
            <a:extLst>
              <a:ext uri="{FF2B5EF4-FFF2-40B4-BE49-F238E27FC236}">
                <a16:creationId xmlns:a16="http://schemas.microsoft.com/office/drawing/2014/main" id="{ED52F33E-913B-44FC-B8A2-C143EB026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 TAGS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dirty="0"/>
              <a:t> Some Examples</a:t>
            </a:r>
          </a:p>
        </p:txBody>
      </p:sp>
      <p:sp>
        <p:nvSpPr>
          <p:cNvPr id="109570" name="Rectangle 3">
            <a:extLst>
              <a:ext uri="{FF2B5EF4-FFF2-40B4-BE49-F238E27FC236}">
                <a16:creationId xmlns:a16="http://schemas.microsoft.com/office/drawing/2014/main" id="{BFBE2D3F-EAB5-40E1-B3B1-939217DEC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55588"/>
            <a:r>
              <a:rPr lang="en-US" altLang="en-US" dirty="0"/>
              <a:t>NN		noun		</a:t>
            </a:r>
            <a:r>
              <a:rPr lang="en-US" altLang="en-US" dirty="0">
                <a:solidFill>
                  <a:srgbClr val="0070C0"/>
                </a:solidFill>
              </a:rPr>
              <a:t>chair, bandwidth, pacing</a:t>
            </a:r>
          </a:p>
          <a:p>
            <a:pPr marL="365125" indent="-255588"/>
            <a:r>
              <a:rPr lang="en-US" altLang="en-US" dirty="0"/>
              <a:t>VB		verb		</a:t>
            </a:r>
            <a:r>
              <a:rPr lang="en-US" altLang="en-US" dirty="0">
                <a:solidFill>
                  <a:srgbClr val="0070C0"/>
                </a:solidFill>
              </a:rPr>
              <a:t>study, debate, munch</a:t>
            </a:r>
          </a:p>
          <a:p>
            <a:pPr marL="365125" indent="-255588"/>
            <a:r>
              <a:rPr lang="en-US" altLang="en-US" dirty="0"/>
              <a:t>JJ		adjective	</a:t>
            </a:r>
            <a:r>
              <a:rPr lang="en-US" altLang="en-US" dirty="0">
                <a:solidFill>
                  <a:srgbClr val="0070C0"/>
                </a:solidFill>
              </a:rPr>
              <a:t>purple, tall, ridiculous</a:t>
            </a:r>
          </a:p>
          <a:p>
            <a:pPr marL="365125" indent="-255588"/>
            <a:r>
              <a:rPr lang="en-US" altLang="en-US" dirty="0"/>
              <a:t>RB		adverb		</a:t>
            </a:r>
            <a:r>
              <a:rPr lang="en-US" altLang="en-US" dirty="0">
                <a:solidFill>
                  <a:srgbClr val="0070C0"/>
                </a:solidFill>
              </a:rPr>
              <a:t>unfortunately, slowly</a:t>
            </a:r>
          </a:p>
          <a:p>
            <a:pPr marL="365125" indent="-255588"/>
            <a:r>
              <a:rPr lang="en-US" altLang="en-US" dirty="0"/>
              <a:t>IN		preposition	</a:t>
            </a:r>
            <a:r>
              <a:rPr lang="en-US" altLang="en-US" dirty="0">
                <a:solidFill>
                  <a:srgbClr val="0070C0"/>
                </a:solidFill>
              </a:rPr>
              <a:t>of, by, to</a:t>
            </a:r>
          </a:p>
          <a:p>
            <a:pPr marL="365125" indent="-255588"/>
            <a:r>
              <a:rPr lang="en-US" altLang="en-US" dirty="0"/>
              <a:t>PRP		pronoun		</a:t>
            </a:r>
            <a:r>
              <a:rPr lang="en-US" altLang="en-US" dirty="0">
                <a:solidFill>
                  <a:srgbClr val="0070C0"/>
                </a:solidFill>
              </a:rPr>
              <a:t>I, me, mine</a:t>
            </a:r>
          </a:p>
          <a:p>
            <a:pPr marL="365125" indent="-255588"/>
            <a:r>
              <a:rPr lang="en-US" altLang="en-US" dirty="0"/>
              <a:t>DT		determiner	</a:t>
            </a:r>
            <a:r>
              <a:rPr lang="en-US" altLang="en-US" dirty="0">
                <a:solidFill>
                  <a:srgbClr val="0070C0"/>
                </a:solidFill>
              </a:rPr>
              <a:t>the, a, that, those</a:t>
            </a:r>
          </a:p>
        </p:txBody>
      </p:sp>
      <p:sp>
        <p:nvSpPr>
          <p:cNvPr id="109571" name="Slide Number Placeholder 4">
            <a:extLst>
              <a:ext uri="{FF2B5EF4-FFF2-40B4-BE49-F238E27FC236}">
                <a16:creationId xmlns:a16="http://schemas.microsoft.com/office/drawing/2014/main" id="{355E0D7B-836F-4BDF-9FF1-B35554FAF6FF}"/>
              </a:ext>
            </a:extLst>
          </p:cNvPr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62012BAB-F6F9-462F-B1B9-F5D9A26900ED}" type="slidenum">
              <a:rPr lang="en-US" altLang="en-US" sz="1000">
                <a:latin typeface="Arial" panose="020B0604020202020204" pitchFamily="34" charset="0"/>
              </a:rPr>
              <a:pPr algn="r" eaLnBrk="1" hangingPunct="1"/>
              <a:t>21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792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755F-C5BC-4E31-90E6-9919609D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Code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55F458-2602-492D-8647-9E3321D09E43}"/>
              </a:ext>
            </a:extLst>
          </p:cNvPr>
          <p:cNvSpPr txBox="1"/>
          <p:nvPr/>
        </p:nvSpPr>
        <p:spPr>
          <a:xfrm>
            <a:off x="768096" y="2084832"/>
            <a:ext cx="7846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import </a:t>
            </a:r>
            <a:r>
              <a:rPr lang="en-IN" dirty="0" err="1">
                <a:latin typeface="Consolas" panose="020B0609020204030204" pitchFamily="49" charset="0"/>
              </a:rPr>
              <a:t>nltk</a:t>
            </a:r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from </a:t>
            </a:r>
            <a:r>
              <a:rPr lang="en-IN" dirty="0" err="1">
                <a:latin typeface="Consolas" panose="020B0609020204030204" pitchFamily="49" charset="0"/>
              </a:rPr>
              <a:t>nltk</a:t>
            </a:r>
            <a:r>
              <a:rPr lang="en-IN" dirty="0">
                <a:latin typeface="Consolas" panose="020B0609020204030204" pitchFamily="49" charset="0"/>
              </a:rPr>
              <a:t> import </a:t>
            </a:r>
            <a:r>
              <a:rPr lang="en-IN" dirty="0" err="1">
                <a:latin typeface="Consolas" panose="020B0609020204030204" pitchFamily="49" charset="0"/>
              </a:rPr>
              <a:t>word_tokenize</a:t>
            </a:r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txt = Hello my name is John Doe and my favourite number is twenty-seven"</a:t>
            </a:r>
          </a:p>
          <a:p>
            <a:r>
              <a:rPr lang="en-IN" dirty="0">
                <a:latin typeface="Consolas" panose="020B0609020204030204" pitchFamily="49" charset="0"/>
              </a:rPr>
              <a:t>tokens = </a:t>
            </a:r>
            <a:r>
              <a:rPr lang="en-IN" dirty="0" err="1">
                <a:latin typeface="Consolas" panose="020B0609020204030204" pitchFamily="49" charset="0"/>
              </a:rPr>
              <a:t>word_tokenize</a:t>
            </a:r>
            <a:r>
              <a:rPr lang="en-IN" dirty="0">
                <a:latin typeface="Consolas" panose="020B0609020204030204" pitchFamily="49" charset="0"/>
              </a:rPr>
              <a:t>(txt)</a:t>
            </a:r>
          </a:p>
          <a:p>
            <a:r>
              <a:rPr lang="en-IN" dirty="0" err="1">
                <a:latin typeface="Consolas" panose="020B0609020204030204" pitchFamily="49" charset="0"/>
              </a:rPr>
              <a:t>pos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dirty="0" err="1">
                <a:latin typeface="Consolas" panose="020B0609020204030204" pitchFamily="49" charset="0"/>
              </a:rPr>
              <a:t>nltk.pos_tag</a:t>
            </a:r>
            <a:r>
              <a:rPr lang="en-IN" dirty="0">
                <a:latin typeface="Consolas" panose="020B0609020204030204" pitchFamily="49" charset="0"/>
              </a:rPr>
              <a:t>(tokens)</a:t>
            </a:r>
          </a:p>
          <a:p>
            <a:r>
              <a:rPr lang="en-IN" dirty="0">
                <a:latin typeface="Consolas" panose="020B0609020204030204" pitchFamily="49" charset="0"/>
              </a:rPr>
              <a:t>print(</a:t>
            </a:r>
            <a:r>
              <a:rPr lang="en-IN" dirty="0" err="1">
                <a:latin typeface="Consolas" panose="020B0609020204030204" pitchFamily="49" charset="0"/>
              </a:rPr>
              <a:t>pos</a:t>
            </a:r>
            <a:r>
              <a:rPr lang="en-IN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CD442-DB48-4502-B45F-4CC9DE0DA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96"/>
          <a:stretch/>
        </p:blipFill>
        <p:spPr>
          <a:xfrm>
            <a:off x="123468" y="4620257"/>
            <a:ext cx="8942339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7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E606-03CA-4273-939D-256E0688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9A64-3751-4AFD-B144-C12B64A95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5998"/>
            <a:ext cx="7290055" cy="4152901"/>
          </a:xfrm>
        </p:spPr>
        <p:txBody>
          <a:bodyPr>
            <a:norm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en-IN" sz="2800" dirty="0"/>
              <a:t>Every language needs a set of rules to form valid sentences, called grammar.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en-IN" sz="2800" dirty="0"/>
              <a:t>The sentence should conform to the grammar, to be a part of a language.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en-IN" sz="2800" dirty="0"/>
              <a:t>As a prerequisite of understanding the meaning of a sentence, we need to parse the sentence, using some defined grammar rules.</a:t>
            </a:r>
          </a:p>
        </p:txBody>
      </p:sp>
    </p:spTree>
    <p:extLst>
      <p:ext uri="{BB962C8B-B14F-4D97-AF65-F5344CB8AC3E}">
        <p14:creationId xmlns:p14="http://schemas.microsoft.com/office/powerpoint/2010/main" val="1827704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C04A-B865-4479-9953-A650F12E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Parsing Using grammar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C4952-3F1E-4722-B6B3-7846B5BA1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75" y="2210942"/>
            <a:ext cx="2362200" cy="36278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en-US" sz="2000" b="1" u="sng" kern="0" dirty="0">
                <a:solidFill>
                  <a:srgbClr val="0070C0"/>
                </a:solidFill>
                <a:latin typeface="+mn-lt"/>
              </a:rPr>
              <a:t>GRAMMAR RULES</a:t>
            </a:r>
            <a:endParaRPr kumimoji="1" lang="en-US" sz="1050" kern="0" dirty="0">
              <a:solidFill>
                <a:srgbClr val="0070C0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en-US" sz="1800" kern="0" dirty="0">
                <a:latin typeface="+mn-lt"/>
              </a:rPr>
              <a:t>S </a:t>
            </a:r>
            <a:r>
              <a:rPr kumimoji="1" lang="en-US" sz="1800" kern="0" dirty="0">
                <a:latin typeface="+mn-lt"/>
                <a:sym typeface="Wingdings" pitchFamily="2" charset="2"/>
              </a:rPr>
              <a:t> NP VP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en-US" sz="1800" kern="0" dirty="0">
                <a:latin typeface="+mn-lt"/>
                <a:sym typeface="Wingdings" pitchFamily="2" charset="2"/>
              </a:rPr>
              <a:t>NP  DT NN | NP PP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en-US" sz="1800" kern="0" dirty="0">
                <a:latin typeface="+mn-lt"/>
                <a:sym typeface="Wingdings" pitchFamily="2" charset="2"/>
              </a:rPr>
              <a:t>VP  VB NP | VP PP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en-US" sz="1800" kern="0" dirty="0">
                <a:latin typeface="+mn-lt"/>
                <a:sym typeface="Wingdings" pitchFamily="2" charset="2"/>
              </a:rPr>
              <a:t>PP  P NP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en-US" sz="1800" kern="0" dirty="0">
                <a:latin typeface="+mn-lt"/>
              </a:rPr>
              <a:t>NP </a:t>
            </a:r>
            <a:r>
              <a:rPr kumimoji="1" lang="en-US" sz="1800" kern="0" dirty="0">
                <a:latin typeface="+mn-lt"/>
                <a:sym typeface="Wingdings" pitchFamily="2" charset="2"/>
              </a:rPr>
              <a:t> papa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en-US" sz="1800" kern="0" dirty="0">
                <a:latin typeface="+mn-lt"/>
                <a:sym typeface="Wingdings" pitchFamily="2" charset="2"/>
              </a:rPr>
              <a:t>NN  caviar | spoon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en-US" sz="1800" kern="0" dirty="0">
                <a:latin typeface="+mn-lt"/>
                <a:sym typeface="Wingdings" pitchFamily="2" charset="2"/>
              </a:rPr>
              <a:t>VB  spoon | ate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en-US" sz="1800" kern="0" dirty="0">
                <a:latin typeface="+mn-lt"/>
                <a:sym typeface="Wingdings" pitchFamily="2" charset="2"/>
              </a:rPr>
              <a:t>P  with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en-US" sz="1800" kern="0" dirty="0">
                <a:latin typeface="+mn-lt"/>
                <a:sym typeface="Wingdings" pitchFamily="2" charset="2"/>
              </a:rPr>
              <a:t>DT  the | a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endParaRPr kumimoji="1" lang="en-US" sz="1800" kern="0" dirty="0">
              <a:latin typeface="+mn-lt"/>
            </a:endParaRPr>
          </a:p>
        </p:txBody>
      </p:sp>
      <p:sp>
        <p:nvSpPr>
          <p:cNvPr id="5" name="Rectangle 50">
            <a:extLst>
              <a:ext uri="{FF2B5EF4-FFF2-40B4-BE49-F238E27FC236}">
                <a16:creationId xmlns:a16="http://schemas.microsoft.com/office/drawing/2014/main" id="{8110C07D-69DA-46FE-9F25-586CEF345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274" y="1885950"/>
            <a:ext cx="3642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latin typeface="+mn-lt"/>
              </a:rPr>
              <a:t>S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352918C9-A8C5-4082-9B26-F07E50E8C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11" y="3876675"/>
            <a:ext cx="9797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solidFill>
                  <a:srgbClr val="0070C0"/>
                </a:solidFill>
                <a:latin typeface="+mn-lt"/>
              </a:rPr>
              <a:t>papa</a:t>
            </a:r>
          </a:p>
        </p:txBody>
      </p:sp>
      <p:sp>
        <p:nvSpPr>
          <p:cNvPr id="7" name="Rectangle 52">
            <a:extLst>
              <a:ext uri="{FF2B5EF4-FFF2-40B4-BE49-F238E27FC236}">
                <a16:creationId xmlns:a16="http://schemas.microsoft.com/office/drawing/2014/main" id="{1F21569A-CABD-4E31-84CD-428CD9055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75" y="2868613"/>
            <a:ext cx="603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latin typeface="+mn-lt"/>
              </a:rPr>
              <a:t>NP</a:t>
            </a:r>
          </a:p>
        </p:txBody>
      </p:sp>
      <p:cxnSp>
        <p:nvCxnSpPr>
          <p:cNvPr id="8" name="Straight Connector 54">
            <a:extLst>
              <a:ext uri="{FF2B5EF4-FFF2-40B4-BE49-F238E27FC236}">
                <a16:creationId xmlns:a16="http://schemas.microsoft.com/office/drawing/2014/main" id="{EF054B8D-50F0-4295-BCC0-BD6A3A79C6A8}"/>
              </a:ext>
            </a:extLst>
          </p:cNvPr>
          <p:cNvCxnSpPr>
            <a:cxnSpLocks noChangeShapeType="1"/>
            <a:stCxn id="7" idx="2"/>
            <a:endCxn id="6" idx="0"/>
          </p:cNvCxnSpPr>
          <p:nvPr/>
        </p:nvCxnSpPr>
        <p:spPr bwMode="auto">
          <a:xfrm flipH="1">
            <a:off x="1182689" y="3391833"/>
            <a:ext cx="11111" cy="4848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59">
            <a:extLst>
              <a:ext uri="{FF2B5EF4-FFF2-40B4-BE49-F238E27FC236}">
                <a16:creationId xmlns:a16="http://schemas.microsoft.com/office/drawing/2014/main" id="{07E4CD1C-A220-4C3F-A5BE-ED2744DE4DF5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 flipH="1">
            <a:off x="1193800" y="2409170"/>
            <a:ext cx="1298576" cy="4594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60">
            <a:extLst>
              <a:ext uri="{FF2B5EF4-FFF2-40B4-BE49-F238E27FC236}">
                <a16:creationId xmlns:a16="http://schemas.microsoft.com/office/drawing/2014/main" id="{27B575B5-B889-4CE2-B082-8476E63E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353" y="2876550"/>
            <a:ext cx="580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latin typeface="+mn-lt"/>
              </a:rPr>
              <a:t>VP</a:t>
            </a:r>
          </a:p>
        </p:txBody>
      </p:sp>
      <p:cxnSp>
        <p:nvCxnSpPr>
          <p:cNvPr id="11" name="Straight Connector 62">
            <a:extLst>
              <a:ext uri="{FF2B5EF4-FFF2-40B4-BE49-F238E27FC236}">
                <a16:creationId xmlns:a16="http://schemas.microsoft.com/office/drawing/2014/main" id="{0297243F-2277-4705-89AA-78314A83E1A4}"/>
              </a:ext>
            </a:extLst>
          </p:cNvPr>
          <p:cNvCxnSpPr>
            <a:cxnSpLocks noChangeShapeType="1"/>
            <a:stCxn id="5" idx="2"/>
            <a:endCxn id="10" idx="0"/>
          </p:cNvCxnSpPr>
          <p:nvPr/>
        </p:nvCxnSpPr>
        <p:spPr bwMode="auto">
          <a:xfrm>
            <a:off x="2492376" y="2409170"/>
            <a:ext cx="1361281" cy="4673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63">
            <a:extLst>
              <a:ext uri="{FF2B5EF4-FFF2-40B4-BE49-F238E27FC236}">
                <a16:creationId xmlns:a16="http://schemas.microsoft.com/office/drawing/2014/main" id="{CCFD269C-FE69-48E5-A062-76CCB4C69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196" y="3863975"/>
            <a:ext cx="580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latin typeface="+mn-lt"/>
              </a:rPr>
              <a:t>VP</a:t>
            </a:r>
          </a:p>
        </p:txBody>
      </p:sp>
      <p:sp>
        <p:nvSpPr>
          <p:cNvPr id="13" name="Rectangle 64">
            <a:extLst>
              <a:ext uri="{FF2B5EF4-FFF2-40B4-BE49-F238E27FC236}">
                <a16:creationId xmlns:a16="http://schemas.microsoft.com/office/drawing/2014/main" id="{3C17704D-E085-4CBB-AFC4-119A49A68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109" y="4687888"/>
            <a:ext cx="580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latin typeface="+mn-lt"/>
              </a:rPr>
              <a:t>VB</a:t>
            </a:r>
          </a:p>
        </p:txBody>
      </p:sp>
      <p:sp>
        <p:nvSpPr>
          <p:cNvPr id="14" name="Rectangle 65">
            <a:extLst>
              <a:ext uri="{FF2B5EF4-FFF2-40B4-BE49-F238E27FC236}">
                <a16:creationId xmlns:a16="http://schemas.microsoft.com/office/drawing/2014/main" id="{DC442751-801B-437E-B0CD-136EE8D57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669" y="4691063"/>
            <a:ext cx="603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latin typeface="+mn-lt"/>
              </a:rPr>
              <a:t>NP</a:t>
            </a:r>
          </a:p>
        </p:txBody>
      </p:sp>
      <p:sp>
        <p:nvSpPr>
          <p:cNvPr id="15" name="Rectangle 67">
            <a:extLst>
              <a:ext uri="{FF2B5EF4-FFF2-40B4-BE49-F238E27FC236}">
                <a16:creationId xmlns:a16="http://schemas.microsoft.com/office/drawing/2014/main" id="{561B4DB4-D2D8-4546-93A8-9A5302975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330" y="5464175"/>
            <a:ext cx="5581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latin typeface="+mn-lt"/>
              </a:rPr>
              <a:t>DT</a:t>
            </a:r>
          </a:p>
        </p:txBody>
      </p:sp>
      <p:sp>
        <p:nvSpPr>
          <p:cNvPr id="16" name="Rectangle 68">
            <a:extLst>
              <a:ext uri="{FF2B5EF4-FFF2-40B4-BE49-F238E27FC236}">
                <a16:creationId xmlns:a16="http://schemas.microsoft.com/office/drawing/2014/main" id="{1BDFCE4C-355E-433E-A462-96D7BAA5A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482" y="5467350"/>
            <a:ext cx="6623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latin typeface="+mn-lt"/>
              </a:rPr>
              <a:t>NN</a:t>
            </a:r>
          </a:p>
        </p:txBody>
      </p:sp>
      <p:sp>
        <p:nvSpPr>
          <p:cNvPr id="17" name="Rectangle 69">
            <a:extLst>
              <a:ext uri="{FF2B5EF4-FFF2-40B4-BE49-F238E27FC236}">
                <a16:creationId xmlns:a16="http://schemas.microsoft.com/office/drawing/2014/main" id="{C1C30B5B-0E98-4AAA-A630-760FDD844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079" y="6229350"/>
            <a:ext cx="6190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solidFill>
                  <a:srgbClr val="0070C0"/>
                </a:solidFill>
                <a:latin typeface="+mn-lt"/>
              </a:rPr>
              <a:t>the</a:t>
            </a:r>
          </a:p>
        </p:txBody>
      </p:sp>
      <p:sp>
        <p:nvSpPr>
          <p:cNvPr id="18" name="Rectangle 70">
            <a:extLst>
              <a:ext uri="{FF2B5EF4-FFF2-40B4-BE49-F238E27FC236}">
                <a16:creationId xmlns:a16="http://schemas.microsoft.com/office/drawing/2014/main" id="{53A04680-2A03-4B7C-A36A-8D690CDB9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107" y="6234113"/>
            <a:ext cx="10759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solidFill>
                  <a:srgbClr val="0070C0"/>
                </a:solidFill>
                <a:latin typeface="+mn-lt"/>
              </a:rPr>
              <a:t>caviar</a:t>
            </a:r>
          </a:p>
        </p:txBody>
      </p:sp>
      <p:cxnSp>
        <p:nvCxnSpPr>
          <p:cNvPr id="19" name="Straight Connector 72">
            <a:extLst>
              <a:ext uri="{FF2B5EF4-FFF2-40B4-BE49-F238E27FC236}">
                <a16:creationId xmlns:a16="http://schemas.microsoft.com/office/drawing/2014/main" id="{94BEC8E9-4639-43F0-824C-1F9696BB7737}"/>
              </a:ext>
            </a:extLst>
          </p:cNvPr>
          <p:cNvCxnSpPr>
            <a:cxnSpLocks noChangeShapeType="1"/>
            <a:stCxn id="15" idx="2"/>
            <a:endCxn id="17" idx="0"/>
          </p:cNvCxnSpPr>
          <p:nvPr/>
        </p:nvCxnSpPr>
        <p:spPr bwMode="auto">
          <a:xfrm flipH="1">
            <a:off x="2918619" y="5987395"/>
            <a:ext cx="794" cy="2419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74">
            <a:extLst>
              <a:ext uri="{FF2B5EF4-FFF2-40B4-BE49-F238E27FC236}">
                <a16:creationId xmlns:a16="http://schemas.microsoft.com/office/drawing/2014/main" id="{24FBD3C2-4428-435A-A0F3-526B1B0DAB04}"/>
              </a:ext>
            </a:extLst>
          </p:cNvPr>
          <p:cNvCxnSpPr>
            <a:cxnSpLocks noChangeShapeType="1"/>
            <a:stCxn id="16" idx="2"/>
            <a:endCxn id="18" idx="0"/>
          </p:cNvCxnSpPr>
          <p:nvPr/>
        </p:nvCxnSpPr>
        <p:spPr bwMode="auto">
          <a:xfrm flipH="1">
            <a:off x="3775075" y="5990570"/>
            <a:ext cx="1588" cy="2435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76">
            <a:extLst>
              <a:ext uri="{FF2B5EF4-FFF2-40B4-BE49-F238E27FC236}">
                <a16:creationId xmlns:a16="http://schemas.microsoft.com/office/drawing/2014/main" id="{A88687FF-F7BC-41F8-B571-9E396C7163D9}"/>
              </a:ext>
            </a:extLst>
          </p:cNvPr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2919413" y="5214283"/>
            <a:ext cx="408781" cy="2498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78">
            <a:extLst>
              <a:ext uri="{FF2B5EF4-FFF2-40B4-BE49-F238E27FC236}">
                <a16:creationId xmlns:a16="http://schemas.microsoft.com/office/drawing/2014/main" id="{743A3A9F-643E-47D6-A501-D8F7DFD18AAD}"/>
              </a:ext>
            </a:extLst>
          </p:cNvPr>
          <p:cNvCxnSpPr>
            <a:cxnSpLocks noChangeShapeType="1"/>
            <a:stCxn id="14" idx="2"/>
            <a:endCxn id="16" idx="0"/>
          </p:cNvCxnSpPr>
          <p:nvPr/>
        </p:nvCxnSpPr>
        <p:spPr bwMode="auto">
          <a:xfrm>
            <a:off x="3328194" y="5214283"/>
            <a:ext cx="448469" cy="2530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79">
            <a:extLst>
              <a:ext uri="{FF2B5EF4-FFF2-40B4-BE49-F238E27FC236}">
                <a16:creationId xmlns:a16="http://schemas.microsoft.com/office/drawing/2014/main" id="{624C5D88-A27E-4C68-8B8F-3E4C8C242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282" y="4691063"/>
            <a:ext cx="603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latin typeface="+mn-lt"/>
              </a:rPr>
              <a:t>NP</a:t>
            </a:r>
          </a:p>
        </p:txBody>
      </p:sp>
      <p:sp>
        <p:nvSpPr>
          <p:cNvPr id="24" name="Rectangle 80">
            <a:extLst>
              <a:ext uri="{FF2B5EF4-FFF2-40B4-BE49-F238E27FC236}">
                <a16:creationId xmlns:a16="http://schemas.microsoft.com/office/drawing/2014/main" id="{0F18D39D-9BAC-48B6-A197-992B3E2F9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05" y="5464175"/>
            <a:ext cx="5581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latin typeface="+mn-lt"/>
              </a:rPr>
              <a:t>DT</a:t>
            </a:r>
          </a:p>
        </p:txBody>
      </p:sp>
      <p:sp>
        <p:nvSpPr>
          <p:cNvPr id="25" name="Rectangle 81">
            <a:extLst>
              <a:ext uri="{FF2B5EF4-FFF2-40B4-BE49-F238E27FC236}">
                <a16:creationId xmlns:a16="http://schemas.microsoft.com/office/drawing/2014/main" id="{4DEEB076-D11D-4701-9D99-0289FC627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8913" y="5467350"/>
            <a:ext cx="6623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latin typeface="+mn-lt"/>
              </a:rPr>
              <a:t>NN</a:t>
            </a:r>
          </a:p>
        </p:txBody>
      </p:sp>
      <p:sp>
        <p:nvSpPr>
          <p:cNvPr id="26" name="Rectangle 82">
            <a:extLst>
              <a:ext uri="{FF2B5EF4-FFF2-40B4-BE49-F238E27FC236}">
                <a16:creationId xmlns:a16="http://schemas.microsoft.com/office/drawing/2014/main" id="{FBC8F66B-341D-4D3B-84C0-74BE63D62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044" y="6229350"/>
            <a:ext cx="383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0070C0"/>
                </a:solidFill>
                <a:latin typeface="+mn-lt"/>
              </a:rPr>
              <a:t>a</a:t>
            </a:r>
          </a:p>
        </p:txBody>
      </p:sp>
      <p:sp>
        <p:nvSpPr>
          <p:cNvPr id="27" name="Rectangle 83">
            <a:extLst>
              <a:ext uri="{FF2B5EF4-FFF2-40B4-BE49-F238E27FC236}">
                <a16:creationId xmlns:a16="http://schemas.microsoft.com/office/drawing/2014/main" id="{30B3DBE4-6F63-4F8F-88CD-89EA77376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6234113"/>
            <a:ext cx="996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70C0"/>
                </a:solidFill>
              </a:rPr>
              <a:t>spoon</a:t>
            </a:r>
          </a:p>
        </p:txBody>
      </p:sp>
      <p:cxnSp>
        <p:nvCxnSpPr>
          <p:cNvPr id="28" name="Straight Connector 84">
            <a:extLst>
              <a:ext uri="{FF2B5EF4-FFF2-40B4-BE49-F238E27FC236}">
                <a16:creationId xmlns:a16="http://schemas.microsoft.com/office/drawing/2014/main" id="{15FA604E-78F9-4E90-BA87-CC6041F8FAD9}"/>
              </a:ext>
            </a:extLst>
          </p:cNvPr>
          <p:cNvCxnSpPr>
            <a:cxnSpLocks noChangeShapeType="1"/>
            <a:stCxn id="24" idx="2"/>
            <a:endCxn id="26" idx="0"/>
          </p:cNvCxnSpPr>
          <p:nvPr/>
        </p:nvCxnSpPr>
        <p:spPr bwMode="auto">
          <a:xfrm>
            <a:off x="5081588" y="5987395"/>
            <a:ext cx="3175" cy="2419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85">
            <a:extLst>
              <a:ext uri="{FF2B5EF4-FFF2-40B4-BE49-F238E27FC236}">
                <a16:creationId xmlns:a16="http://schemas.microsoft.com/office/drawing/2014/main" id="{65DE6BDE-0FCB-4A32-830F-5CF88A2150F0}"/>
              </a:ext>
            </a:extLst>
          </p:cNvPr>
          <p:cNvCxnSpPr>
            <a:cxnSpLocks noChangeShapeType="1"/>
            <a:stCxn id="25" idx="2"/>
            <a:endCxn id="27" idx="0"/>
          </p:cNvCxnSpPr>
          <p:nvPr/>
        </p:nvCxnSpPr>
        <p:spPr bwMode="auto">
          <a:xfrm flipH="1">
            <a:off x="5829300" y="5990570"/>
            <a:ext cx="794" cy="2435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86">
            <a:extLst>
              <a:ext uri="{FF2B5EF4-FFF2-40B4-BE49-F238E27FC236}">
                <a16:creationId xmlns:a16="http://schemas.microsoft.com/office/drawing/2014/main" id="{1470D290-EEA7-4159-BCF2-6EC64B174A6A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 flipH="1">
            <a:off x="5081588" y="5214283"/>
            <a:ext cx="353219" cy="2498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87">
            <a:extLst>
              <a:ext uri="{FF2B5EF4-FFF2-40B4-BE49-F238E27FC236}">
                <a16:creationId xmlns:a16="http://schemas.microsoft.com/office/drawing/2014/main" id="{5E271C81-52D2-49CD-8247-5400F2021AF6}"/>
              </a:ext>
            </a:extLst>
          </p:cNvPr>
          <p:cNvCxnSpPr>
            <a:cxnSpLocks noChangeShapeType="1"/>
            <a:stCxn id="23" idx="2"/>
            <a:endCxn id="25" idx="0"/>
          </p:cNvCxnSpPr>
          <p:nvPr/>
        </p:nvCxnSpPr>
        <p:spPr bwMode="auto">
          <a:xfrm>
            <a:off x="5434807" y="5214283"/>
            <a:ext cx="395287" cy="2530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88">
            <a:extLst>
              <a:ext uri="{FF2B5EF4-FFF2-40B4-BE49-F238E27FC236}">
                <a16:creationId xmlns:a16="http://schemas.microsoft.com/office/drawing/2014/main" id="{C3FBFE3E-78BB-4F3D-BF4E-05D93DBD6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003" y="5476875"/>
            <a:ext cx="6607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solidFill>
                  <a:srgbClr val="0070C0"/>
                </a:solidFill>
                <a:latin typeface="+mn-lt"/>
              </a:rPr>
              <a:t>ate</a:t>
            </a:r>
          </a:p>
        </p:txBody>
      </p:sp>
      <p:cxnSp>
        <p:nvCxnSpPr>
          <p:cNvPr id="33" name="Straight Connector 89">
            <a:extLst>
              <a:ext uri="{FF2B5EF4-FFF2-40B4-BE49-F238E27FC236}">
                <a16:creationId xmlns:a16="http://schemas.microsoft.com/office/drawing/2014/main" id="{22999B05-B065-4C2B-A0FD-DC70C57270F1}"/>
              </a:ext>
            </a:extLst>
          </p:cNvPr>
          <p:cNvCxnSpPr>
            <a:cxnSpLocks noChangeShapeType="1"/>
            <a:stCxn id="13" idx="2"/>
            <a:endCxn id="32" idx="0"/>
          </p:cNvCxnSpPr>
          <p:nvPr/>
        </p:nvCxnSpPr>
        <p:spPr bwMode="auto">
          <a:xfrm>
            <a:off x="2284413" y="5211108"/>
            <a:ext cx="3969" cy="2657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Connector 98">
            <a:extLst>
              <a:ext uri="{FF2B5EF4-FFF2-40B4-BE49-F238E27FC236}">
                <a16:creationId xmlns:a16="http://schemas.microsoft.com/office/drawing/2014/main" id="{38A6F533-398D-4EF1-9BA0-D5A008CC0295}"/>
              </a:ext>
            </a:extLst>
          </p:cNvPr>
          <p:cNvCxnSpPr>
            <a:cxnSpLocks noChangeShapeType="1"/>
            <a:stCxn id="12" idx="2"/>
            <a:endCxn id="13" idx="0"/>
          </p:cNvCxnSpPr>
          <p:nvPr/>
        </p:nvCxnSpPr>
        <p:spPr bwMode="auto">
          <a:xfrm flipH="1">
            <a:off x="2284413" y="4387195"/>
            <a:ext cx="573087" cy="30069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101">
            <a:extLst>
              <a:ext uri="{FF2B5EF4-FFF2-40B4-BE49-F238E27FC236}">
                <a16:creationId xmlns:a16="http://schemas.microsoft.com/office/drawing/2014/main" id="{FD9CE062-0B16-4F87-8AE1-F2E8B66A3DAA}"/>
              </a:ext>
            </a:extLst>
          </p:cNvPr>
          <p:cNvCxnSpPr>
            <a:cxnSpLocks noChangeShapeType="1"/>
            <a:stCxn id="12" idx="2"/>
            <a:endCxn id="14" idx="0"/>
          </p:cNvCxnSpPr>
          <p:nvPr/>
        </p:nvCxnSpPr>
        <p:spPr bwMode="auto">
          <a:xfrm>
            <a:off x="2857500" y="4387195"/>
            <a:ext cx="470694" cy="3038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103">
            <a:extLst>
              <a:ext uri="{FF2B5EF4-FFF2-40B4-BE49-F238E27FC236}">
                <a16:creationId xmlns:a16="http://schemas.microsoft.com/office/drawing/2014/main" id="{79DE2EFF-C58C-423F-BC70-D964A29AD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3993" y="386715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latin typeface="+mn-lt"/>
              </a:rPr>
              <a:t>PP</a:t>
            </a:r>
          </a:p>
        </p:txBody>
      </p:sp>
      <p:sp>
        <p:nvSpPr>
          <p:cNvPr id="37" name="Rectangle 104">
            <a:extLst>
              <a:ext uri="{FF2B5EF4-FFF2-40B4-BE49-F238E27FC236}">
                <a16:creationId xmlns:a16="http://schemas.microsoft.com/office/drawing/2014/main" id="{05D6905C-AF5F-4161-86C7-50C5351D0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293" y="4691063"/>
            <a:ext cx="3642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latin typeface="+mn-lt"/>
              </a:rPr>
              <a:t>P</a:t>
            </a:r>
          </a:p>
        </p:txBody>
      </p:sp>
      <p:sp>
        <p:nvSpPr>
          <p:cNvPr id="38" name="Rectangle 105">
            <a:extLst>
              <a:ext uri="{FF2B5EF4-FFF2-40B4-BE49-F238E27FC236}">
                <a16:creationId xmlns:a16="http://schemas.microsoft.com/office/drawing/2014/main" id="{450A9090-8FB9-4A0D-B5F8-5EAB57818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957" y="5476875"/>
            <a:ext cx="75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solidFill>
                  <a:srgbClr val="0070C0"/>
                </a:solidFill>
                <a:latin typeface="+mn-lt"/>
              </a:rPr>
              <a:t>with</a:t>
            </a:r>
          </a:p>
        </p:txBody>
      </p:sp>
      <p:cxnSp>
        <p:nvCxnSpPr>
          <p:cNvPr id="39" name="Straight Connector 106">
            <a:extLst>
              <a:ext uri="{FF2B5EF4-FFF2-40B4-BE49-F238E27FC236}">
                <a16:creationId xmlns:a16="http://schemas.microsoft.com/office/drawing/2014/main" id="{4CA30221-E3A6-4EE3-968B-3429B7DD71CE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 flipH="1">
            <a:off x="4543426" y="5214283"/>
            <a:ext cx="3969" cy="2625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107">
            <a:extLst>
              <a:ext uri="{FF2B5EF4-FFF2-40B4-BE49-F238E27FC236}">
                <a16:creationId xmlns:a16="http://schemas.microsoft.com/office/drawing/2014/main" id="{B63DF488-1D1F-4B2A-B1A9-B9C4CD7FE1B1}"/>
              </a:ext>
            </a:extLst>
          </p:cNvPr>
          <p:cNvCxnSpPr>
            <a:cxnSpLocks noChangeShapeType="1"/>
            <a:stCxn id="36" idx="2"/>
            <a:endCxn id="37" idx="0"/>
          </p:cNvCxnSpPr>
          <p:nvPr/>
        </p:nvCxnSpPr>
        <p:spPr bwMode="auto">
          <a:xfrm flipH="1">
            <a:off x="4547395" y="4390370"/>
            <a:ext cx="448468" cy="30069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108">
            <a:extLst>
              <a:ext uri="{FF2B5EF4-FFF2-40B4-BE49-F238E27FC236}">
                <a16:creationId xmlns:a16="http://schemas.microsoft.com/office/drawing/2014/main" id="{119BAE01-9BFA-42D0-85F3-FEA869F4C7C0}"/>
              </a:ext>
            </a:extLst>
          </p:cNvPr>
          <p:cNvCxnSpPr>
            <a:cxnSpLocks noChangeShapeType="1"/>
            <a:stCxn id="36" idx="2"/>
            <a:endCxn id="23" idx="0"/>
          </p:cNvCxnSpPr>
          <p:nvPr/>
        </p:nvCxnSpPr>
        <p:spPr bwMode="auto">
          <a:xfrm>
            <a:off x="4995863" y="4390370"/>
            <a:ext cx="438944" cy="30069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111">
            <a:extLst>
              <a:ext uri="{FF2B5EF4-FFF2-40B4-BE49-F238E27FC236}">
                <a16:creationId xmlns:a16="http://schemas.microsoft.com/office/drawing/2014/main" id="{5ACCE4F1-A813-4674-B4EF-4770DF8DDBC0}"/>
              </a:ext>
            </a:extLst>
          </p:cNvPr>
          <p:cNvCxnSpPr>
            <a:cxnSpLocks noChangeShapeType="1"/>
            <a:stCxn id="10" idx="2"/>
            <a:endCxn id="12" idx="0"/>
          </p:cNvCxnSpPr>
          <p:nvPr/>
        </p:nvCxnSpPr>
        <p:spPr bwMode="auto">
          <a:xfrm flipH="1">
            <a:off x="2857500" y="3399770"/>
            <a:ext cx="996157" cy="464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114">
            <a:extLst>
              <a:ext uri="{FF2B5EF4-FFF2-40B4-BE49-F238E27FC236}">
                <a16:creationId xmlns:a16="http://schemas.microsoft.com/office/drawing/2014/main" id="{B1275BA4-0463-491C-9FB2-7B1A75298BD4}"/>
              </a:ext>
            </a:extLst>
          </p:cNvPr>
          <p:cNvCxnSpPr>
            <a:cxnSpLocks noChangeShapeType="1"/>
            <a:stCxn id="10" idx="2"/>
            <a:endCxn id="36" idx="0"/>
          </p:cNvCxnSpPr>
          <p:nvPr/>
        </p:nvCxnSpPr>
        <p:spPr bwMode="auto">
          <a:xfrm>
            <a:off x="3853657" y="3399770"/>
            <a:ext cx="1142206" cy="4673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77257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2855-573B-4353-9269-90065646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code - 4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D177-5A2D-4836-887C-5819B3F6FE4A}"/>
              </a:ext>
            </a:extLst>
          </p:cNvPr>
          <p:cNvSpPr txBox="1"/>
          <p:nvPr/>
        </p:nvSpPr>
        <p:spPr>
          <a:xfrm>
            <a:off x="768096" y="1648219"/>
            <a:ext cx="8042586" cy="333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300" dirty="0">
                <a:latin typeface="Consolas" panose="020B0609020204030204" pitchFamily="49" charset="0"/>
              </a:rPr>
              <a:t>import </a:t>
            </a:r>
            <a:r>
              <a:rPr lang="en-IN" sz="1300" dirty="0" err="1">
                <a:latin typeface="Consolas" panose="020B0609020204030204" pitchFamily="49" charset="0"/>
              </a:rPr>
              <a:t>nltk</a:t>
            </a:r>
            <a:endParaRPr lang="en-IN" sz="13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IN" sz="1300" dirty="0">
                <a:latin typeface="Consolas" panose="020B0609020204030204" pitchFamily="49" charset="0"/>
              </a:rPr>
              <a:t>from </a:t>
            </a:r>
            <a:r>
              <a:rPr lang="en-IN" sz="1300" dirty="0" err="1">
                <a:latin typeface="Consolas" panose="020B0609020204030204" pitchFamily="49" charset="0"/>
              </a:rPr>
              <a:t>nltk</a:t>
            </a:r>
            <a:r>
              <a:rPr lang="en-IN" sz="1300" dirty="0">
                <a:latin typeface="Consolas" panose="020B0609020204030204" pitchFamily="49" charset="0"/>
              </a:rPr>
              <a:t> import CFG</a:t>
            </a:r>
          </a:p>
          <a:p>
            <a:pPr>
              <a:lnSpc>
                <a:spcPct val="90000"/>
              </a:lnSpc>
            </a:pPr>
            <a:r>
              <a:rPr lang="en-IN" sz="1300" dirty="0">
                <a:latin typeface="Consolas" panose="020B0609020204030204" pitchFamily="49" charset="0"/>
              </a:rPr>
              <a:t>grammar1 = </a:t>
            </a:r>
            <a:r>
              <a:rPr lang="en-IN" sz="1300" dirty="0" err="1">
                <a:latin typeface="Consolas" panose="020B0609020204030204" pitchFamily="49" charset="0"/>
              </a:rPr>
              <a:t>CFG.fromstring</a:t>
            </a:r>
            <a:r>
              <a:rPr lang="en-IN" sz="1300" dirty="0">
                <a:latin typeface="Consolas" panose="020B0609020204030204" pitchFamily="49" charset="0"/>
              </a:rPr>
              <a:t>("""</a:t>
            </a:r>
          </a:p>
          <a:p>
            <a:pPr>
              <a:lnSpc>
                <a:spcPct val="90000"/>
              </a:lnSpc>
            </a:pPr>
            <a:r>
              <a:rPr lang="en-IN" sz="1300" dirty="0">
                <a:latin typeface="Consolas" panose="020B0609020204030204" pitchFamily="49" charset="0"/>
              </a:rPr>
              <a:t>S -&gt; NP VP</a:t>
            </a:r>
          </a:p>
          <a:p>
            <a:pPr>
              <a:lnSpc>
                <a:spcPct val="90000"/>
              </a:lnSpc>
            </a:pPr>
            <a:r>
              <a:rPr lang="en-IN" sz="1300" dirty="0">
                <a:latin typeface="Consolas" panose="020B0609020204030204" pitchFamily="49" charset="0"/>
              </a:rPr>
              <a:t>NP -&gt; </a:t>
            </a:r>
            <a:r>
              <a:rPr lang="en-IN" sz="1300" dirty="0" err="1">
                <a:latin typeface="Consolas" panose="020B0609020204030204" pitchFamily="49" charset="0"/>
              </a:rPr>
              <a:t>Det</a:t>
            </a:r>
            <a:r>
              <a:rPr lang="en-IN" sz="1300" dirty="0">
                <a:latin typeface="Consolas" panose="020B0609020204030204" pitchFamily="49" charset="0"/>
              </a:rPr>
              <a:t> Nom | </a:t>
            </a:r>
            <a:r>
              <a:rPr lang="en-IN" sz="1300" dirty="0" err="1">
                <a:latin typeface="Consolas" panose="020B0609020204030204" pitchFamily="49" charset="0"/>
              </a:rPr>
              <a:t>PropN</a:t>
            </a:r>
            <a:endParaRPr lang="en-IN" sz="13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IN" sz="1300" dirty="0">
                <a:latin typeface="Consolas" panose="020B0609020204030204" pitchFamily="49" charset="0"/>
              </a:rPr>
              <a:t>Nom -&gt; </a:t>
            </a:r>
            <a:r>
              <a:rPr lang="en-IN" sz="1300" dirty="0" err="1">
                <a:latin typeface="Consolas" panose="020B0609020204030204" pitchFamily="49" charset="0"/>
              </a:rPr>
              <a:t>Adj</a:t>
            </a:r>
            <a:r>
              <a:rPr lang="en-IN" sz="1300" dirty="0">
                <a:latin typeface="Consolas" panose="020B0609020204030204" pitchFamily="49" charset="0"/>
              </a:rPr>
              <a:t> Nom | N</a:t>
            </a:r>
          </a:p>
          <a:p>
            <a:pPr>
              <a:lnSpc>
                <a:spcPct val="90000"/>
              </a:lnSpc>
            </a:pPr>
            <a:r>
              <a:rPr lang="en-IN" sz="1300" dirty="0">
                <a:latin typeface="Consolas" panose="020B0609020204030204" pitchFamily="49" charset="0"/>
              </a:rPr>
              <a:t>VP -&gt; V </a:t>
            </a:r>
            <a:r>
              <a:rPr lang="en-IN" sz="1300" dirty="0" err="1">
                <a:latin typeface="Consolas" panose="020B0609020204030204" pitchFamily="49" charset="0"/>
              </a:rPr>
              <a:t>Adj</a:t>
            </a:r>
            <a:r>
              <a:rPr lang="en-IN" sz="1300" dirty="0">
                <a:latin typeface="Consolas" panose="020B0609020204030204" pitchFamily="49" charset="0"/>
              </a:rPr>
              <a:t> | V NP | V S | V NP PP</a:t>
            </a:r>
          </a:p>
          <a:p>
            <a:pPr>
              <a:lnSpc>
                <a:spcPct val="90000"/>
              </a:lnSpc>
            </a:pPr>
            <a:r>
              <a:rPr lang="en-IN" sz="1300" dirty="0">
                <a:latin typeface="Consolas" panose="020B0609020204030204" pitchFamily="49" charset="0"/>
              </a:rPr>
              <a:t>PP -&gt; P NP</a:t>
            </a:r>
          </a:p>
          <a:p>
            <a:pPr>
              <a:lnSpc>
                <a:spcPct val="90000"/>
              </a:lnSpc>
            </a:pPr>
            <a:r>
              <a:rPr lang="en-IN" sz="1300" dirty="0" err="1">
                <a:latin typeface="Consolas" panose="020B0609020204030204" pitchFamily="49" charset="0"/>
              </a:rPr>
              <a:t>Det</a:t>
            </a:r>
            <a:r>
              <a:rPr lang="en-IN" sz="1300" dirty="0">
                <a:latin typeface="Consolas" panose="020B0609020204030204" pitchFamily="49" charset="0"/>
              </a:rPr>
              <a:t> -&gt; 'the' | 'an' | 'a'</a:t>
            </a:r>
          </a:p>
          <a:p>
            <a:pPr>
              <a:lnSpc>
                <a:spcPct val="90000"/>
              </a:lnSpc>
            </a:pPr>
            <a:r>
              <a:rPr lang="en-IN" sz="1300" dirty="0">
                <a:latin typeface="Consolas" panose="020B0609020204030204" pitchFamily="49" charset="0"/>
              </a:rPr>
              <a:t>N -&gt; 'bear' | 'squirrel' | 'tree'</a:t>
            </a:r>
          </a:p>
          <a:p>
            <a:pPr>
              <a:lnSpc>
                <a:spcPct val="90000"/>
              </a:lnSpc>
            </a:pPr>
            <a:r>
              <a:rPr lang="en-IN" sz="1300" dirty="0" err="1">
                <a:latin typeface="Consolas" panose="020B0609020204030204" pitchFamily="49" charset="0"/>
              </a:rPr>
              <a:t>Adj</a:t>
            </a:r>
            <a:r>
              <a:rPr lang="en-IN" sz="1300" dirty="0">
                <a:latin typeface="Consolas" panose="020B0609020204030204" pitchFamily="49" charset="0"/>
              </a:rPr>
              <a:t> -&gt; 'angry' | 'frightened' | 'little' | 'short'</a:t>
            </a:r>
          </a:p>
          <a:p>
            <a:pPr>
              <a:lnSpc>
                <a:spcPct val="90000"/>
              </a:lnSpc>
            </a:pPr>
            <a:r>
              <a:rPr lang="en-IN" sz="1300" dirty="0">
                <a:latin typeface="Consolas" panose="020B0609020204030204" pitchFamily="49" charset="0"/>
              </a:rPr>
              <a:t>V -&gt; 'chased'</a:t>
            </a:r>
          </a:p>
          <a:p>
            <a:pPr>
              <a:lnSpc>
                <a:spcPct val="90000"/>
              </a:lnSpc>
            </a:pPr>
            <a:r>
              <a:rPr lang="en-IN" sz="1300" dirty="0">
                <a:latin typeface="Consolas" panose="020B0609020204030204" pitchFamily="49" charset="0"/>
              </a:rPr>
              <a:t>P -&gt; 'on' | 'at'</a:t>
            </a:r>
          </a:p>
          <a:p>
            <a:pPr>
              <a:lnSpc>
                <a:spcPct val="90000"/>
              </a:lnSpc>
            </a:pPr>
            <a:r>
              <a:rPr lang="en-IN" sz="1300" dirty="0">
                <a:latin typeface="Consolas" panose="020B0609020204030204" pitchFamily="49" charset="0"/>
              </a:rPr>
              <a:t>""")</a:t>
            </a:r>
          </a:p>
          <a:p>
            <a:pPr>
              <a:lnSpc>
                <a:spcPct val="90000"/>
              </a:lnSpc>
            </a:pPr>
            <a:r>
              <a:rPr lang="en-IN" sz="1300" dirty="0">
                <a:latin typeface="Consolas" panose="020B0609020204030204" pitchFamily="49" charset="0"/>
              </a:rPr>
              <a:t>parser = </a:t>
            </a:r>
            <a:r>
              <a:rPr lang="en-IN" sz="1300" dirty="0" err="1">
                <a:latin typeface="Consolas" panose="020B0609020204030204" pitchFamily="49" charset="0"/>
              </a:rPr>
              <a:t>nltk.RecursiveDescentParser</a:t>
            </a:r>
            <a:r>
              <a:rPr lang="en-IN" sz="1300" dirty="0">
                <a:latin typeface="Consolas" panose="020B0609020204030204" pitchFamily="49" charset="0"/>
              </a:rPr>
              <a:t>(grammar1)</a:t>
            </a:r>
          </a:p>
          <a:p>
            <a:pPr>
              <a:lnSpc>
                <a:spcPct val="90000"/>
              </a:lnSpc>
            </a:pPr>
            <a:r>
              <a:rPr lang="en-IN" sz="1300" dirty="0">
                <a:latin typeface="Consolas" panose="020B0609020204030204" pitchFamily="49" charset="0"/>
              </a:rPr>
              <a:t>sentence1 = "the angry bear chased the frightened little squirrel on the </a:t>
            </a:r>
            <a:r>
              <a:rPr lang="en-IN" sz="1300" dirty="0" err="1">
                <a:latin typeface="Consolas" panose="020B0609020204030204" pitchFamily="49" charset="0"/>
              </a:rPr>
              <a:t>tree".split</a:t>
            </a:r>
            <a:r>
              <a:rPr lang="en-IN" sz="13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IN" sz="1300" dirty="0">
                <a:latin typeface="Consolas" panose="020B0609020204030204" pitchFamily="49" charset="0"/>
              </a:rPr>
              <a:t>for t in </a:t>
            </a:r>
            <a:r>
              <a:rPr lang="en-IN" sz="1300" dirty="0" err="1">
                <a:latin typeface="Consolas" panose="020B0609020204030204" pitchFamily="49" charset="0"/>
              </a:rPr>
              <a:t>parser.parse</a:t>
            </a:r>
            <a:r>
              <a:rPr lang="en-IN" sz="1300" dirty="0">
                <a:latin typeface="Consolas" panose="020B0609020204030204" pitchFamily="49" charset="0"/>
              </a:rPr>
              <a:t>(sentence1):</a:t>
            </a:r>
          </a:p>
          <a:p>
            <a:pPr>
              <a:lnSpc>
                <a:spcPct val="90000"/>
              </a:lnSpc>
            </a:pPr>
            <a:r>
              <a:rPr lang="en-IN" sz="1300" dirty="0">
                <a:latin typeface="Consolas" panose="020B0609020204030204" pitchFamily="49" charset="0"/>
              </a:rPr>
              <a:t>    print(t)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3B35E-CB4B-40AA-86DF-249656CC9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218" y="4981439"/>
            <a:ext cx="6897630" cy="187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18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E451-A045-4ACE-B75A-C8537EED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EC4C-C68C-4482-B11F-5F53E15B2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737729" cy="4400550"/>
          </a:xfrm>
        </p:spPr>
        <p:txBody>
          <a:bodyPr>
            <a:normAutofit lnSpcReduction="10000"/>
          </a:bodyPr>
          <a:lstStyle/>
          <a:p>
            <a:pPr marL="276225" indent="-276225" algn="just"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200" dirty="0"/>
              <a:t>A lexical semantic network relating word forms and lexicalized concepts.</a:t>
            </a:r>
          </a:p>
          <a:p>
            <a:pPr marL="276225" indent="-276225" algn="just"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3200" dirty="0"/>
              <a:t>Four main categories of relations:</a:t>
            </a:r>
          </a:p>
          <a:p>
            <a:pPr marL="640080" lvl="2" indent="-457200" algn="just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400" b="1" dirty="0"/>
              <a:t>Hyponyms:</a:t>
            </a:r>
            <a:r>
              <a:rPr lang="en-IN" altLang="en-US" sz="2400" dirty="0"/>
              <a:t> A more specific meaning for a generalized term. E.g.: </a:t>
            </a:r>
            <a:r>
              <a:rPr lang="en-IN" altLang="en-US" sz="2400" i="1" dirty="0"/>
              <a:t>Spoon </a:t>
            </a:r>
            <a:r>
              <a:rPr lang="en-IN" altLang="en-US" sz="2400" dirty="0"/>
              <a:t>and</a:t>
            </a:r>
            <a:r>
              <a:rPr lang="en-IN" altLang="en-US" sz="2400" i="1" dirty="0"/>
              <a:t> Cutlery</a:t>
            </a:r>
          </a:p>
          <a:p>
            <a:pPr marL="640080" lvl="2" indent="-457200" algn="just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400" b="1" dirty="0"/>
              <a:t>Meronyms:</a:t>
            </a:r>
            <a:r>
              <a:rPr lang="en-IN" altLang="en-US" sz="2400" dirty="0"/>
              <a:t> These words refer to the whole while mentioning a part. E.g.: “</a:t>
            </a:r>
            <a:r>
              <a:rPr lang="en-IN" sz="2400" i="1" dirty="0"/>
              <a:t>I see several familiar faces present.”</a:t>
            </a:r>
            <a:r>
              <a:rPr lang="en-IN" sz="2400" dirty="0"/>
              <a:t> Here, </a:t>
            </a:r>
            <a:r>
              <a:rPr lang="en-IN" sz="2400" i="1" dirty="0"/>
              <a:t>faces</a:t>
            </a:r>
            <a:r>
              <a:rPr lang="en-IN" sz="2400" dirty="0"/>
              <a:t> is a meronym for </a:t>
            </a:r>
            <a:r>
              <a:rPr lang="en-IN" sz="2400" i="1" dirty="0"/>
              <a:t>people.</a:t>
            </a:r>
          </a:p>
          <a:p>
            <a:pPr marL="640080" lvl="2" indent="-457200" algn="just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400" b="1" dirty="0"/>
              <a:t>Antonyms:</a:t>
            </a:r>
            <a:r>
              <a:rPr lang="en-IN" altLang="en-US" sz="2400" dirty="0"/>
              <a:t> Words with opposite meaning. E.g.: </a:t>
            </a:r>
            <a:r>
              <a:rPr lang="en-IN" altLang="en-US" sz="2400" i="1" dirty="0"/>
              <a:t>lose</a:t>
            </a:r>
            <a:r>
              <a:rPr lang="en-IN" altLang="en-US" sz="2400" dirty="0"/>
              <a:t> and </a:t>
            </a:r>
            <a:r>
              <a:rPr lang="en-IN" altLang="en-US" sz="2400" i="1" dirty="0"/>
              <a:t>win</a:t>
            </a:r>
          </a:p>
          <a:p>
            <a:pPr marL="640080" lvl="2" indent="-457200" algn="just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400" b="1" dirty="0"/>
              <a:t>Synonyms:</a:t>
            </a:r>
            <a:r>
              <a:rPr lang="en-IN" altLang="en-US" sz="2400" dirty="0"/>
              <a:t> Words with similar meaning. E.g.: </a:t>
            </a:r>
            <a:r>
              <a:rPr lang="en-IN" altLang="en-US" sz="2400" i="1" dirty="0"/>
              <a:t>win</a:t>
            </a:r>
            <a:r>
              <a:rPr lang="en-IN" altLang="en-US" sz="2400" dirty="0"/>
              <a:t> and </a:t>
            </a:r>
            <a:r>
              <a:rPr lang="en-IN" altLang="en-US" sz="2400" i="1" dirty="0"/>
              <a:t>victory</a:t>
            </a:r>
            <a:endParaRPr lang="en-GB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95978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1" name="Object 1">
            <a:extLst>
              <a:ext uri="{FF2B5EF4-FFF2-40B4-BE49-F238E27FC236}">
                <a16:creationId xmlns:a16="http://schemas.microsoft.com/office/drawing/2014/main" id="{4E49EB72-C280-4131-9EEA-19A6BC5F0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457280" y="-266039"/>
          <a:ext cx="12032640" cy="726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r:id="rId4" imgW="13268160" imgH="8010360" progId="">
                  <p:embed/>
                </p:oleObj>
              </mc:Choice>
              <mc:Fallback>
                <p:oleObj r:id="rId4" imgW="13268160" imgH="8010360" progId="">
                  <p:embed/>
                  <p:pic>
                    <p:nvPicPr>
                      <p:cNvPr id="5121" name="Object 1">
                        <a:extLst>
                          <a:ext uri="{FF2B5EF4-FFF2-40B4-BE49-F238E27FC236}">
                            <a16:creationId xmlns:a16="http://schemas.microsoft.com/office/drawing/2014/main" id="{4E49EB72-C280-4131-9EEA-19A6BC5F01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57280" y="-266039"/>
                        <a:ext cx="12032640" cy="7267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90693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5" name="Object 1">
            <a:extLst>
              <a:ext uri="{FF2B5EF4-FFF2-40B4-BE49-F238E27FC236}">
                <a16:creationId xmlns:a16="http://schemas.microsoft.com/office/drawing/2014/main" id="{252F1F76-FD83-4FBC-B893-E951D3C1DC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444320" y="-204119"/>
          <a:ext cx="12032641" cy="726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r:id="rId4" imgW="13268160" imgH="8010360" progId="">
                  <p:embed/>
                </p:oleObj>
              </mc:Choice>
              <mc:Fallback>
                <p:oleObj r:id="rId4" imgW="13268160" imgH="8010360" progId="">
                  <p:embed/>
                  <p:pic>
                    <p:nvPicPr>
                      <p:cNvPr id="6145" name="Object 1">
                        <a:extLst>
                          <a:ext uri="{FF2B5EF4-FFF2-40B4-BE49-F238E27FC236}">
                            <a16:creationId xmlns:a16="http://schemas.microsoft.com/office/drawing/2014/main" id="{252F1F76-FD83-4FBC-B893-E951D3C1DC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44320" y="-204119"/>
                        <a:ext cx="12032641" cy="7267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11648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9" name="Object 1">
            <a:extLst>
              <a:ext uri="{FF2B5EF4-FFF2-40B4-BE49-F238E27FC236}">
                <a16:creationId xmlns:a16="http://schemas.microsoft.com/office/drawing/2014/main" id="{AEC1775A-8CB1-4E25-B976-EA85F6E941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444320" y="-204119"/>
          <a:ext cx="12032641" cy="726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r:id="rId4" imgW="13268160" imgH="8010360" progId="">
                  <p:embed/>
                </p:oleObj>
              </mc:Choice>
              <mc:Fallback>
                <p:oleObj r:id="rId4" imgW="13268160" imgH="8010360" progId="">
                  <p:embed/>
                  <p:pic>
                    <p:nvPicPr>
                      <p:cNvPr id="7169" name="Object 1">
                        <a:extLst>
                          <a:ext uri="{FF2B5EF4-FFF2-40B4-BE49-F238E27FC236}">
                            <a16:creationId xmlns:a16="http://schemas.microsoft.com/office/drawing/2014/main" id="{AEC1775A-8CB1-4E25-B976-EA85F6E94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44320" y="-204119"/>
                        <a:ext cx="12032641" cy="7267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4202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406-253A-4556-8C9A-04944A56AE4E}"/>
              </a:ext>
            </a:extLst>
          </p:cNvPr>
          <p:cNvSpPr txBox="1">
            <a:spLocks/>
          </p:cNvSpPr>
          <p:nvPr/>
        </p:nvSpPr>
        <p:spPr>
          <a:xfrm>
            <a:off x="342900" y="5266943"/>
            <a:ext cx="5829300" cy="900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54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3DEBA-4B25-4E33-B11F-CF4A0D28885D}"/>
              </a:ext>
            </a:extLst>
          </p:cNvPr>
          <p:cNvSpPr txBox="1">
            <a:spLocks/>
          </p:cNvSpPr>
          <p:nvPr/>
        </p:nvSpPr>
        <p:spPr>
          <a:xfrm>
            <a:off x="6457950" y="5266943"/>
            <a:ext cx="2009394" cy="900001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91440" indent="-9144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5400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B6F0DA-CEF7-43C1-8BF1-DF5DB5248947}"/>
              </a:ext>
            </a:extLst>
          </p:cNvPr>
          <p:cNvCxnSpPr>
            <a:cxnSpLocks/>
          </p:cNvCxnSpPr>
          <p:nvPr/>
        </p:nvCxnSpPr>
        <p:spPr>
          <a:xfrm>
            <a:off x="6291072" y="5266944"/>
            <a:ext cx="0" cy="900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00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406-253A-4556-8C9A-04944A56AE4E}"/>
              </a:ext>
            </a:extLst>
          </p:cNvPr>
          <p:cNvSpPr txBox="1">
            <a:spLocks/>
          </p:cNvSpPr>
          <p:nvPr/>
        </p:nvSpPr>
        <p:spPr>
          <a:xfrm>
            <a:off x="342900" y="5266943"/>
            <a:ext cx="5829300" cy="900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5400" dirty="0"/>
              <a:t>SEMANTIC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3DEBA-4B25-4E33-B11F-CF4A0D28885D}"/>
              </a:ext>
            </a:extLst>
          </p:cNvPr>
          <p:cNvSpPr txBox="1">
            <a:spLocks/>
          </p:cNvSpPr>
          <p:nvPr/>
        </p:nvSpPr>
        <p:spPr>
          <a:xfrm>
            <a:off x="6457950" y="5266943"/>
            <a:ext cx="2009394" cy="900001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91440" indent="-9144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5400" dirty="0">
                <a:solidFill>
                  <a:srgbClr val="0070C0"/>
                </a:solidFill>
                <a:latin typeface="+mj-lt"/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B6F0DA-CEF7-43C1-8BF1-DF5DB5248947}"/>
              </a:ext>
            </a:extLst>
          </p:cNvPr>
          <p:cNvCxnSpPr>
            <a:cxnSpLocks/>
          </p:cNvCxnSpPr>
          <p:nvPr/>
        </p:nvCxnSpPr>
        <p:spPr>
          <a:xfrm>
            <a:off x="6291072" y="5266944"/>
            <a:ext cx="0" cy="900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520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75C4-27B5-4AFB-8239-536556AF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Named Entity Recognition (NER)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8590D-674A-48DB-BD2E-DBD19A5D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38325"/>
            <a:ext cx="7413879" cy="4924425"/>
          </a:xfrm>
        </p:spPr>
        <p:txBody>
          <a:bodyPr>
            <a:normAutofit lnSpcReduction="10000"/>
          </a:bodyPr>
          <a:lstStyle/>
          <a:p>
            <a:pPr marL="180975" indent="-180975" algn="just">
              <a:buFont typeface="Wingdings" panose="05000000000000000000" pitchFamily="2" charset="2"/>
              <a:buChar char="§"/>
            </a:pPr>
            <a:r>
              <a:rPr lang="en-IN" sz="2400" dirty="0"/>
              <a:t>Identifying named entities in text.</a:t>
            </a:r>
          </a:p>
          <a:p>
            <a:pPr marL="180975" indent="-180975" algn="just">
              <a:buFont typeface="Wingdings" panose="05000000000000000000" pitchFamily="2" charset="2"/>
              <a:buChar char="§"/>
            </a:pPr>
            <a:r>
              <a:rPr lang="en-IN" sz="2400" dirty="0"/>
              <a:t>Different from POS tagging, which identifies nouns at the word (token) level.</a:t>
            </a:r>
          </a:p>
          <a:p>
            <a:pPr marL="180975" indent="-180975" algn="just">
              <a:buFont typeface="Wingdings" panose="05000000000000000000" pitchFamily="2" charset="2"/>
              <a:buChar char="§"/>
            </a:pPr>
            <a:r>
              <a:rPr lang="en-IN" sz="2400" dirty="0"/>
              <a:t>NER identifies only entities, with meaning into consideration.</a:t>
            </a:r>
          </a:p>
          <a:p>
            <a:pPr algn="just"/>
            <a:endParaRPr lang="en-IN" sz="2800" dirty="0"/>
          </a:p>
          <a:p>
            <a:pPr algn="just"/>
            <a:r>
              <a:rPr lang="en-IN" sz="2400" dirty="0"/>
              <a:t>E.g.: </a:t>
            </a:r>
            <a:r>
              <a:rPr lang="en-IN" sz="2400" i="1" dirty="0"/>
              <a:t>The </a:t>
            </a:r>
            <a:r>
              <a:rPr lang="en-IN" sz="2400" b="1" i="1" dirty="0"/>
              <a:t>IEEE Student Chapter </a:t>
            </a:r>
            <a:r>
              <a:rPr lang="en-IN" sz="2400" i="1" dirty="0"/>
              <a:t>of </a:t>
            </a:r>
            <a:r>
              <a:rPr lang="en-IN" sz="2400" b="1" i="1" dirty="0"/>
              <a:t>Thapar University </a:t>
            </a:r>
            <a:r>
              <a:rPr lang="en-IN" sz="2400" i="1" dirty="0"/>
              <a:t>organized a seminar on </a:t>
            </a:r>
            <a:r>
              <a:rPr lang="en-IN" sz="2400" b="1" i="1" dirty="0"/>
              <a:t>Natural Language Processing</a:t>
            </a:r>
            <a:r>
              <a:rPr lang="en-IN" sz="2400" i="1" dirty="0"/>
              <a:t>.</a:t>
            </a:r>
          </a:p>
          <a:p>
            <a:pPr algn="just"/>
            <a:r>
              <a:rPr lang="en-IN" sz="2400" dirty="0"/>
              <a:t>Named Entities identified:</a:t>
            </a:r>
          </a:p>
          <a:p>
            <a:pPr marL="470919" lvl="1" indent="-342900" algn="just">
              <a:buFont typeface="+mj-lt"/>
              <a:buAutoNum type="arabicPeriod"/>
            </a:pPr>
            <a:r>
              <a:rPr lang="en-IN" sz="2000" dirty="0"/>
              <a:t>IEEE Student Chapter</a:t>
            </a:r>
          </a:p>
          <a:p>
            <a:pPr marL="470919" lvl="1" indent="-342900" algn="just">
              <a:buFont typeface="+mj-lt"/>
              <a:buAutoNum type="arabicPeriod"/>
            </a:pPr>
            <a:r>
              <a:rPr lang="en-IN" sz="2000" dirty="0"/>
              <a:t>Thapar University</a:t>
            </a:r>
          </a:p>
          <a:p>
            <a:pPr marL="470919" lvl="1" indent="-342900" algn="just">
              <a:buFont typeface="+mj-lt"/>
              <a:buAutoNum type="arabicPeriod"/>
            </a:pPr>
            <a:r>
              <a:rPr lang="en-IN" sz="2000" dirty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173702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9942-11DB-4543-9EA6-17F3C031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8D6AF-FA61-4BF3-AAB3-579674F1E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09750"/>
            <a:ext cx="7290055" cy="4023360"/>
          </a:xfrm>
        </p:spPr>
        <p:txBody>
          <a:bodyPr/>
          <a:lstStyle/>
          <a:p>
            <a:r>
              <a:rPr lang="en-IN" dirty="0"/>
              <a:t>Converting one natural language into another using a machine is Machine Translation (MT).</a:t>
            </a:r>
          </a:p>
          <a:p>
            <a:r>
              <a:rPr lang="en-IN" dirty="0"/>
              <a:t>Complete MT has not yet been achieved.</a:t>
            </a:r>
          </a:p>
          <a:p>
            <a:r>
              <a:rPr lang="en-IN" dirty="0"/>
              <a:t>Online platforms like Google Translate – some level of MT.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A00E7-24CB-4A46-A76C-AAE8361C8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9" y="3425753"/>
            <a:ext cx="8201025" cy="327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33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>
            <a:extLst>
              <a:ext uri="{FF2B5EF4-FFF2-40B4-BE49-F238E27FC236}">
                <a16:creationId xmlns:a16="http://schemas.microsoft.com/office/drawing/2014/main" id="{F24701F9-C048-4A52-AAFA-A67447753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Machine Translation triangle</a:t>
            </a:r>
          </a:p>
        </p:txBody>
      </p:sp>
      <p:sp>
        <p:nvSpPr>
          <p:cNvPr id="97285" name="AutoShape 5">
            <a:extLst>
              <a:ext uri="{FF2B5EF4-FFF2-40B4-BE49-F238E27FC236}">
                <a16:creationId xmlns:a16="http://schemas.microsoft.com/office/drawing/2014/main" id="{BA179115-B1FD-438D-BB03-C8E88706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609850"/>
            <a:ext cx="3657600" cy="3657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97286" name="Text Box 6">
            <a:extLst>
              <a:ext uri="{FF2B5EF4-FFF2-40B4-BE49-F238E27FC236}">
                <a16:creationId xmlns:a16="http://schemas.microsoft.com/office/drawing/2014/main" id="{AA4E8E78-C25A-48BE-B997-0880C23D7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962650"/>
            <a:ext cx="7160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Word</a:t>
            </a:r>
          </a:p>
        </p:txBody>
      </p:sp>
      <p:sp>
        <p:nvSpPr>
          <p:cNvPr id="97287" name="Text Box 7">
            <a:extLst>
              <a:ext uri="{FF2B5EF4-FFF2-40B4-BE49-F238E27FC236}">
                <a16:creationId xmlns:a16="http://schemas.microsoft.com/office/drawing/2014/main" id="{D9DACA14-54D0-41FC-AF72-856ED4394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03885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Word</a:t>
            </a:r>
          </a:p>
        </p:txBody>
      </p:sp>
      <p:sp>
        <p:nvSpPr>
          <p:cNvPr id="97290" name="Text Box 10">
            <a:extLst>
              <a:ext uri="{FF2B5EF4-FFF2-40B4-BE49-F238E27FC236}">
                <a16:creationId xmlns:a16="http://schemas.microsoft.com/office/drawing/2014/main" id="{3CDAF0A3-C0A6-4399-A09B-568BEB471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924050"/>
            <a:ext cx="106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Meaning</a:t>
            </a:r>
          </a:p>
        </p:txBody>
      </p:sp>
      <p:sp>
        <p:nvSpPr>
          <p:cNvPr id="97292" name="Line 12">
            <a:extLst>
              <a:ext uri="{FF2B5EF4-FFF2-40B4-BE49-F238E27FC236}">
                <a16:creationId xmlns:a16="http://schemas.microsoft.com/office/drawing/2014/main" id="{C30F150E-C5A1-4429-9239-2BC24B1F7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6115049"/>
            <a:ext cx="3348000" cy="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97293" name="Line 13">
            <a:extLst>
              <a:ext uri="{FF2B5EF4-FFF2-40B4-BE49-F238E27FC236}">
                <a16:creationId xmlns:a16="http://schemas.microsoft.com/office/drawing/2014/main" id="{A5730869-376D-4FDA-A15F-4F2551DB1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353050"/>
            <a:ext cx="2590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97294" name="Line 14">
            <a:extLst>
              <a:ext uri="{FF2B5EF4-FFF2-40B4-BE49-F238E27FC236}">
                <a16:creationId xmlns:a16="http://schemas.microsoft.com/office/drawing/2014/main" id="{14121C9C-C80F-440F-AB91-568A11C14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362450"/>
            <a:ext cx="165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97296" name="Text Box 16">
            <a:extLst>
              <a:ext uri="{FF2B5EF4-FFF2-40B4-BE49-F238E27FC236}">
                <a16:creationId xmlns:a16="http://schemas.microsoft.com/office/drawing/2014/main" id="{8716DF86-FE45-434B-AF72-6400787B9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905250"/>
            <a:ext cx="14199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</a:rPr>
              <a:t>Transfer-based</a:t>
            </a:r>
          </a:p>
        </p:txBody>
      </p:sp>
      <p:sp>
        <p:nvSpPr>
          <p:cNvPr id="97319" name="Text Box 39">
            <a:extLst>
              <a:ext uri="{FF2B5EF4-FFF2-40B4-BE49-F238E27FC236}">
                <a16:creationId xmlns:a16="http://schemas.microsoft.com/office/drawing/2014/main" id="{0A56A9C9-C025-4511-AE2C-0F0004986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972050"/>
            <a:ext cx="22437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bg1"/>
                </a:solidFill>
              </a:rPr>
              <a:t>Phrase-based SMT, EBMT</a:t>
            </a:r>
          </a:p>
        </p:txBody>
      </p:sp>
      <p:sp>
        <p:nvSpPr>
          <p:cNvPr id="97320" name="Text Box 40">
            <a:extLst>
              <a:ext uri="{FF2B5EF4-FFF2-40B4-BE49-F238E27FC236}">
                <a16:creationId xmlns:a16="http://schemas.microsoft.com/office/drawing/2014/main" id="{F9C4F018-4A1E-440D-B77C-3C139E740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734050"/>
            <a:ext cx="2454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chemeClr val="bg1"/>
                </a:solidFill>
              </a:rPr>
              <a:t>Word-based SMT, EBMT</a:t>
            </a:r>
          </a:p>
        </p:txBody>
      </p:sp>
      <p:sp>
        <p:nvSpPr>
          <p:cNvPr id="97321" name="Text Box 41">
            <a:extLst>
              <a:ext uri="{FF2B5EF4-FFF2-40B4-BE49-F238E27FC236}">
                <a16:creationId xmlns:a16="http://schemas.microsoft.com/office/drawing/2014/main" id="{DE6CC262-B245-4FD7-99C2-51413591A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2189163"/>
            <a:ext cx="1279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(interlingua)</a:t>
            </a:r>
          </a:p>
        </p:txBody>
      </p:sp>
      <p:sp>
        <p:nvSpPr>
          <p:cNvPr id="97325" name="Text Box 45">
            <a:extLst>
              <a:ext uri="{FF2B5EF4-FFF2-40B4-BE49-F238E27FC236}">
                <a16:creationId xmlns:a16="http://schemas.microsoft.com/office/drawing/2014/main" id="{2A6D372A-4305-4F52-8248-1276CC7F7C73}"/>
              </a:ext>
            </a:extLst>
          </p:cNvPr>
          <p:cNvSpPr txBox="1">
            <a:spLocks noChangeArrowheads="1"/>
          </p:cNvSpPr>
          <p:nvPr/>
        </p:nvSpPr>
        <p:spPr bwMode="auto">
          <a:xfrm rot="-3724751">
            <a:off x="2403313" y="3893704"/>
            <a:ext cx="15039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/>
              <a:t>Analysis</a:t>
            </a:r>
          </a:p>
        </p:txBody>
      </p:sp>
      <p:sp>
        <p:nvSpPr>
          <p:cNvPr id="97326" name="Text Box 46">
            <a:extLst>
              <a:ext uri="{FF2B5EF4-FFF2-40B4-BE49-F238E27FC236}">
                <a16:creationId xmlns:a16="http://schemas.microsoft.com/office/drawing/2014/main" id="{B0603C98-C6DB-4882-A1B7-F0FA9B20DA98}"/>
              </a:ext>
            </a:extLst>
          </p:cNvPr>
          <p:cNvSpPr txBox="1">
            <a:spLocks noChangeArrowheads="1"/>
          </p:cNvSpPr>
          <p:nvPr/>
        </p:nvSpPr>
        <p:spPr bwMode="auto">
          <a:xfrm rot="3767270">
            <a:off x="5130342" y="3682583"/>
            <a:ext cx="162651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/>
              <a:t>Synthesis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9CF50E-A8E7-446F-B634-1B9EDD8CBA54}"/>
              </a:ext>
            </a:extLst>
          </p:cNvPr>
          <p:cNvCxnSpPr>
            <a:cxnSpLocks/>
            <a:stCxn id="97286" idx="0"/>
            <a:endCxn id="97325" idx="1"/>
          </p:cNvCxnSpPr>
          <p:nvPr/>
        </p:nvCxnSpPr>
        <p:spPr>
          <a:xfrm flipV="1">
            <a:off x="2186815" y="4850546"/>
            <a:ext cx="616368" cy="111210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14DD70-ED63-45BF-B2C8-C140BBE7005E}"/>
              </a:ext>
            </a:extLst>
          </p:cNvPr>
          <p:cNvCxnSpPr>
            <a:cxnSpLocks/>
            <a:stCxn id="97325" idx="3"/>
          </p:cNvCxnSpPr>
          <p:nvPr/>
        </p:nvCxnSpPr>
        <p:spPr>
          <a:xfrm flipV="1">
            <a:off x="3507423" y="2501277"/>
            <a:ext cx="607377" cy="102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72EED3-F061-4B81-8101-6A87CFDD7351}"/>
              </a:ext>
            </a:extLst>
          </p:cNvPr>
          <p:cNvCxnSpPr>
            <a:cxnSpLocks/>
            <a:endCxn id="97326" idx="1"/>
          </p:cNvCxnSpPr>
          <p:nvPr/>
        </p:nvCxnSpPr>
        <p:spPr>
          <a:xfrm>
            <a:off x="5175250" y="2579542"/>
            <a:ext cx="396458" cy="6695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001E44-3D50-4260-BF66-C801D212E3DF}"/>
              </a:ext>
            </a:extLst>
          </p:cNvPr>
          <p:cNvCxnSpPr>
            <a:cxnSpLocks/>
            <a:stCxn id="97326" idx="3"/>
            <a:endCxn id="97287" idx="0"/>
          </p:cNvCxnSpPr>
          <p:nvPr/>
        </p:nvCxnSpPr>
        <p:spPr>
          <a:xfrm>
            <a:off x="6315491" y="4695548"/>
            <a:ext cx="679034" cy="134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45">
            <a:extLst>
              <a:ext uri="{FF2B5EF4-FFF2-40B4-BE49-F238E27FC236}">
                <a16:creationId xmlns:a16="http://schemas.microsoft.com/office/drawing/2014/main" id="{2DF7E5AA-EA56-472B-A455-D394BD4E43CF}"/>
              </a:ext>
            </a:extLst>
          </p:cNvPr>
          <p:cNvSpPr txBox="1">
            <a:spLocks noChangeArrowheads="1"/>
          </p:cNvSpPr>
          <p:nvPr/>
        </p:nvSpPr>
        <p:spPr bwMode="auto">
          <a:xfrm rot="-3724751">
            <a:off x="2066263" y="3693059"/>
            <a:ext cx="15039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/>
              <a:t>NLU</a:t>
            </a:r>
          </a:p>
        </p:txBody>
      </p:sp>
      <p:sp>
        <p:nvSpPr>
          <p:cNvPr id="23" name="Text Box 45">
            <a:extLst>
              <a:ext uri="{FF2B5EF4-FFF2-40B4-BE49-F238E27FC236}">
                <a16:creationId xmlns:a16="http://schemas.microsoft.com/office/drawing/2014/main" id="{53091661-1957-48B5-A27B-31ABC0D1A4E9}"/>
              </a:ext>
            </a:extLst>
          </p:cNvPr>
          <p:cNvSpPr txBox="1">
            <a:spLocks noChangeArrowheads="1"/>
          </p:cNvSpPr>
          <p:nvPr/>
        </p:nvSpPr>
        <p:spPr bwMode="auto">
          <a:xfrm rot="3674154">
            <a:off x="5559486" y="3531362"/>
            <a:ext cx="15039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/>
              <a:t>NLG</a:t>
            </a:r>
          </a:p>
        </p:txBody>
      </p:sp>
    </p:spTree>
    <p:extLst>
      <p:ext uri="{BB962C8B-B14F-4D97-AF65-F5344CB8AC3E}">
        <p14:creationId xmlns:p14="http://schemas.microsoft.com/office/powerpoint/2010/main" val="402505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nimBg="1"/>
      <p:bldP spid="97286" grpId="0"/>
      <p:bldP spid="97287" grpId="0"/>
      <p:bldP spid="97290" grpId="0"/>
      <p:bldP spid="97296" grpId="0"/>
      <p:bldP spid="97319" grpId="0"/>
      <p:bldP spid="97320" grpId="0"/>
      <p:bldP spid="97321" grpId="0"/>
      <p:bldP spid="97325" grpId="0"/>
      <p:bldP spid="97326" grpId="0"/>
      <p:bldP spid="22" grpId="0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D8F0717-B765-4C92-8D08-883CD16A6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Question Answering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DFCE146-CCD1-4EA4-9945-8601A632C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84832"/>
            <a:ext cx="8229600" cy="4512818"/>
          </a:xfrm>
        </p:spPr>
        <p:txBody>
          <a:bodyPr/>
          <a:lstStyle/>
          <a:p>
            <a:pPr marL="265113" indent="-265113" algn="just">
              <a:buFont typeface="Wingdings" panose="05000000000000000000" pitchFamily="2" charset="2"/>
              <a:buChar char="§"/>
            </a:pPr>
            <a:r>
              <a:rPr lang="en-GB" altLang="en-US" sz="2400" dirty="0"/>
              <a:t>The vastness pf the WWW brings a problem. It is becoming more and more difficult to find answers on the WWW using standard search engines.</a:t>
            </a:r>
          </a:p>
          <a:p>
            <a:pPr marL="265113" indent="-265113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altLang="en-US" sz="2400" dirty="0"/>
              <a:t>Aim - To present the user with a </a:t>
            </a:r>
            <a:r>
              <a:rPr lang="en-GB" altLang="en-US" sz="2400" b="1" dirty="0"/>
              <a:t>short answer </a:t>
            </a:r>
            <a:r>
              <a:rPr lang="en-GB" altLang="en-US" sz="2400" dirty="0"/>
              <a:t>to a question rather than a list of possibly relevant documents.</a:t>
            </a:r>
          </a:p>
          <a:p>
            <a:pPr marL="265113" indent="-265113" algn="just">
              <a:buFont typeface="Wingdings" panose="05000000000000000000" pitchFamily="2" charset="2"/>
              <a:buChar char="§"/>
            </a:pPr>
            <a:r>
              <a:rPr lang="en-IN" altLang="en-US" sz="2400" dirty="0"/>
              <a:t>Question answering can be approached from one of two existing NLP research areas:</a:t>
            </a:r>
          </a:p>
          <a:p>
            <a:pPr marL="594297" lvl="3" indent="-265113" algn="just">
              <a:buFont typeface="Wingdings" panose="05000000000000000000" pitchFamily="2" charset="2"/>
              <a:buChar char="§"/>
            </a:pPr>
            <a:r>
              <a:rPr lang="en-IN" altLang="en-US" sz="2200" b="1" dirty="0"/>
              <a:t>Information Retrieval: </a:t>
            </a:r>
            <a:r>
              <a:rPr lang="en-IN" altLang="en-US" sz="2200" dirty="0"/>
              <a:t>QA can be viewed as short passage retrieval.</a:t>
            </a:r>
          </a:p>
          <a:p>
            <a:pPr marL="594297" lvl="3" indent="-265113" algn="just">
              <a:buFont typeface="Wingdings" panose="05000000000000000000" pitchFamily="2" charset="2"/>
              <a:buChar char="§"/>
            </a:pPr>
            <a:r>
              <a:rPr lang="en-IN" altLang="en-US" sz="2200" b="1" dirty="0"/>
              <a:t>Information Extraction: </a:t>
            </a:r>
            <a:r>
              <a:rPr lang="en-IN" altLang="en-US" sz="2200" dirty="0"/>
              <a:t>QA can be viewed as open-domain information extraction.</a:t>
            </a:r>
          </a:p>
          <a:p>
            <a:pPr algn="just">
              <a:lnSpc>
                <a:spcPct val="90000"/>
              </a:lnSpc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9900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E24F-A76F-4380-B7F9-695641C8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Paragraph Segmentation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94AC-F5DC-4B7D-9AF8-C4AA29B65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2117035"/>
          </a:xfrm>
        </p:spPr>
        <p:txBody>
          <a:bodyPr/>
          <a:lstStyle/>
          <a:p>
            <a:pPr marL="179388" indent="-179388">
              <a:buFont typeface="Wingdings" panose="05000000000000000000" pitchFamily="2" charset="2"/>
              <a:buChar char="§"/>
            </a:pPr>
            <a:r>
              <a:rPr lang="en-IN" dirty="0"/>
              <a:t>Split a piece of text into paragraphs based on independence of content – </a:t>
            </a:r>
            <a:r>
              <a:rPr lang="en-IN" dirty="0" err="1"/>
              <a:t>TextTiling</a:t>
            </a:r>
            <a:r>
              <a:rPr lang="en-IN" dirty="0"/>
              <a:t>.</a:t>
            </a:r>
          </a:p>
          <a:p>
            <a:pPr marL="457200" indent="-457200">
              <a:buAutoNum type="arabicPeriod"/>
            </a:pPr>
            <a:r>
              <a:rPr lang="en-IN" dirty="0"/>
              <a:t>Block Comparison: Compare consecutive blocks of text, usually with the same word count.</a:t>
            </a:r>
          </a:p>
          <a:p>
            <a:pPr marL="457200" indent="-457200">
              <a:buAutoNum type="arabicPeriod"/>
            </a:pPr>
            <a:r>
              <a:rPr lang="en-IN" dirty="0"/>
              <a:t>Boundary Identification: Mark split point where there is significant difference.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1E5413-C8C1-4171-B011-92A984C9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134319"/>
              </p:ext>
            </p:extLst>
          </p:nvPr>
        </p:nvGraphicFramePr>
        <p:xfrm>
          <a:off x="1209123" y="5611189"/>
          <a:ext cx="640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000">
                  <a:extLst>
                    <a:ext uri="{9D8B030D-6E8A-4147-A177-3AD203B41FA5}">
                      <a16:colId xmlns:a16="http://schemas.microsoft.com/office/drawing/2014/main" val="957365111"/>
                    </a:ext>
                  </a:extLst>
                </a:gridCol>
                <a:gridCol w="1068000">
                  <a:extLst>
                    <a:ext uri="{9D8B030D-6E8A-4147-A177-3AD203B41FA5}">
                      <a16:colId xmlns:a16="http://schemas.microsoft.com/office/drawing/2014/main" val="2712532948"/>
                    </a:ext>
                  </a:extLst>
                </a:gridCol>
                <a:gridCol w="1068000">
                  <a:extLst>
                    <a:ext uri="{9D8B030D-6E8A-4147-A177-3AD203B41FA5}">
                      <a16:colId xmlns:a16="http://schemas.microsoft.com/office/drawing/2014/main" val="2199671668"/>
                    </a:ext>
                  </a:extLst>
                </a:gridCol>
                <a:gridCol w="1068000">
                  <a:extLst>
                    <a:ext uri="{9D8B030D-6E8A-4147-A177-3AD203B41FA5}">
                      <a16:colId xmlns:a16="http://schemas.microsoft.com/office/drawing/2014/main" val="681785195"/>
                    </a:ext>
                  </a:extLst>
                </a:gridCol>
                <a:gridCol w="1068000">
                  <a:extLst>
                    <a:ext uri="{9D8B030D-6E8A-4147-A177-3AD203B41FA5}">
                      <a16:colId xmlns:a16="http://schemas.microsoft.com/office/drawing/2014/main" val="1414916175"/>
                    </a:ext>
                  </a:extLst>
                </a:gridCol>
                <a:gridCol w="1068000">
                  <a:extLst>
                    <a:ext uri="{9D8B030D-6E8A-4147-A177-3AD203B41FA5}">
                      <a16:colId xmlns:a16="http://schemas.microsoft.com/office/drawing/2014/main" val="2516178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split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37193"/>
                  </a:ext>
                </a:extLst>
              </a:tr>
            </a:tbl>
          </a:graphicData>
        </a:graphic>
      </p:graphicFrame>
      <p:pic>
        <p:nvPicPr>
          <p:cNvPr id="4098" name="Picture 2" descr="http://universalscrapbook.com/Logos_Exchange/Images/2414105222182011.gif">
            <a:extLst>
              <a:ext uri="{FF2B5EF4-FFF2-40B4-BE49-F238E27FC236}">
                <a16:creationId xmlns:a16="http://schemas.microsoft.com/office/drawing/2014/main" id="{69A5DAE5-A6FD-4F28-BDDC-5FE873972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2" b="41674"/>
          <a:stretch/>
        </p:blipFill>
        <p:spPr bwMode="auto">
          <a:xfrm>
            <a:off x="1209123" y="5682309"/>
            <a:ext cx="1044000" cy="20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universalscrapbook.com/Logos_Exchange/Images/2414105222182011.gif">
            <a:extLst>
              <a:ext uri="{FF2B5EF4-FFF2-40B4-BE49-F238E27FC236}">
                <a16:creationId xmlns:a16="http://schemas.microsoft.com/office/drawing/2014/main" id="{40B19EA9-4133-4B89-B18E-2C86DB57A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2" b="41674"/>
          <a:stretch/>
        </p:blipFill>
        <p:spPr bwMode="auto">
          <a:xfrm>
            <a:off x="2282940" y="5673929"/>
            <a:ext cx="1044000" cy="20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universalscrapbook.com/Logos_Exchange/Images/2414105222182011.gif">
            <a:extLst>
              <a:ext uri="{FF2B5EF4-FFF2-40B4-BE49-F238E27FC236}">
                <a16:creationId xmlns:a16="http://schemas.microsoft.com/office/drawing/2014/main" id="{5857EEDD-09E8-44A7-82DB-E99EA655D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2" b="41674"/>
          <a:stretch/>
        </p:blipFill>
        <p:spPr bwMode="auto">
          <a:xfrm>
            <a:off x="3356757" y="5673929"/>
            <a:ext cx="1044000" cy="20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universalscrapbook.com/Logos_Exchange/Images/2414105222182011.gif">
            <a:extLst>
              <a:ext uri="{FF2B5EF4-FFF2-40B4-BE49-F238E27FC236}">
                <a16:creationId xmlns:a16="http://schemas.microsoft.com/office/drawing/2014/main" id="{A5759FDA-A9A5-4905-A1C5-2EA6B634C0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2" b="41674"/>
          <a:stretch/>
        </p:blipFill>
        <p:spPr bwMode="auto">
          <a:xfrm>
            <a:off x="5486940" y="5679679"/>
            <a:ext cx="1044000" cy="20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universalscrapbook.com/Logos_Exchange/Images/2414105222182011.gif">
            <a:extLst>
              <a:ext uri="{FF2B5EF4-FFF2-40B4-BE49-F238E27FC236}">
                <a16:creationId xmlns:a16="http://schemas.microsoft.com/office/drawing/2014/main" id="{882CFA15-3E8D-4A41-B390-9BFE79DD37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2" b="41674"/>
          <a:stretch/>
        </p:blipFill>
        <p:spPr bwMode="auto">
          <a:xfrm>
            <a:off x="6560757" y="5663671"/>
            <a:ext cx="1044000" cy="20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0E330DD4-298B-473F-9DB3-F5C38FCA94B8}"/>
              </a:ext>
            </a:extLst>
          </p:cNvPr>
          <p:cNvSpPr/>
          <p:nvPr/>
        </p:nvSpPr>
        <p:spPr>
          <a:xfrm>
            <a:off x="2688696" y="4994963"/>
            <a:ext cx="1177626" cy="1232452"/>
          </a:xfrm>
          <a:prstGeom prst="circularArrow">
            <a:avLst>
              <a:gd name="adj1" fmla="val 3297"/>
              <a:gd name="adj2" fmla="val 1142319"/>
              <a:gd name="adj3" fmla="val 20379846"/>
              <a:gd name="adj4" fmla="val 10800000"/>
              <a:gd name="adj5" fmla="val 60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Arrow: Circular 25">
            <a:extLst>
              <a:ext uri="{FF2B5EF4-FFF2-40B4-BE49-F238E27FC236}">
                <a16:creationId xmlns:a16="http://schemas.microsoft.com/office/drawing/2014/main" id="{14EB2C07-FF23-4A7E-B7D3-E5805CE26997}"/>
              </a:ext>
            </a:extLst>
          </p:cNvPr>
          <p:cNvSpPr/>
          <p:nvPr/>
        </p:nvSpPr>
        <p:spPr>
          <a:xfrm>
            <a:off x="6068471" y="4994963"/>
            <a:ext cx="1177626" cy="1232452"/>
          </a:xfrm>
          <a:prstGeom prst="circularArrow">
            <a:avLst>
              <a:gd name="adj1" fmla="val 3297"/>
              <a:gd name="adj2" fmla="val 1142319"/>
              <a:gd name="adj3" fmla="val 20379846"/>
              <a:gd name="adj4" fmla="val 10800000"/>
              <a:gd name="adj5" fmla="val 60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Arrow: Circular 26">
            <a:extLst>
              <a:ext uri="{FF2B5EF4-FFF2-40B4-BE49-F238E27FC236}">
                <a16:creationId xmlns:a16="http://schemas.microsoft.com/office/drawing/2014/main" id="{8DD67FE1-CFA1-4660-9606-45495FCFC881}"/>
              </a:ext>
            </a:extLst>
          </p:cNvPr>
          <p:cNvSpPr/>
          <p:nvPr/>
        </p:nvSpPr>
        <p:spPr>
          <a:xfrm>
            <a:off x="3930775" y="4651510"/>
            <a:ext cx="2137695" cy="1908313"/>
          </a:xfrm>
          <a:prstGeom prst="circularArrow">
            <a:avLst>
              <a:gd name="adj1" fmla="val 2013"/>
              <a:gd name="adj2" fmla="val 1142319"/>
              <a:gd name="adj3" fmla="val 20415786"/>
              <a:gd name="adj4" fmla="val 10800000"/>
              <a:gd name="adj5" fmla="val 50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C0832F-1E93-4EEE-92E6-506C7E579900}"/>
              </a:ext>
            </a:extLst>
          </p:cNvPr>
          <p:cNvSpPr txBox="1"/>
          <p:nvPr/>
        </p:nvSpPr>
        <p:spPr>
          <a:xfrm>
            <a:off x="2891024" y="508307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similar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FB0517-0EB6-4311-A7D5-9E1AE247229F}"/>
              </a:ext>
            </a:extLst>
          </p:cNvPr>
          <p:cNvSpPr txBox="1"/>
          <p:nvPr/>
        </p:nvSpPr>
        <p:spPr>
          <a:xfrm>
            <a:off x="6291478" y="508307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similar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B313C9-C792-45EC-A683-2245C74C02A9}"/>
              </a:ext>
            </a:extLst>
          </p:cNvPr>
          <p:cNvSpPr txBox="1"/>
          <p:nvPr/>
        </p:nvSpPr>
        <p:spPr>
          <a:xfrm>
            <a:off x="4441616" y="5083071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similar</a:t>
            </a:r>
          </a:p>
        </p:txBody>
      </p:sp>
    </p:spTree>
    <p:extLst>
      <p:ext uri="{BB962C8B-B14F-4D97-AF65-F5344CB8AC3E}">
        <p14:creationId xmlns:p14="http://schemas.microsoft.com/office/powerpoint/2010/main" val="3947234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E9B7-F057-4FA8-A28B-06F97B19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43760-5524-4ED9-899E-7671ACD0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1769165"/>
            <a:ext cx="7290053" cy="5009321"/>
          </a:xfrm>
        </p:spPr>
        <p:txBody>
          <a:bodyPr>
            <a:normAutofit/>
          </a:bodyPr>
          <a:lstStyle/>
          <a:p>
            <a:pPr marL="179388" indent="-179388" algn="just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en-IN" sz="2400" dirty="0"/>
              <a:t>Classification of pieces of text based on opinion – </a:t>
            </a:r>
            <a:r>
              <a:rPr lang="en-IN" sz="2400" b="1" dirty="0"/>
              <a:t>positive</a:t>
            </a:r>
            <a:r>
              <a:rPr lang="en-IN" sz="2400" dirty="0"/>
              <a:t>,</a:t>
            </a:r>
            <a:r>
              <a:rPr lang="en-IN" sz="2400" b="1" dirty="0"/>
              <a:t> negative </a:t>
            </a:r>
            <a:r>
              <a:rPr lang="en-IN" sz="2400" dirty="0"/>
              <a:t>or</a:t>
            </a:r>
            <a:r>
              <a:rPr lang="en-IN" sz="2400" b="1" dirty="0"/>
              <a:t> neutral/no sentiment</a:t>
            </a:r>
            <a:r>
              <a:rPr lang="en-IN" sz="2400" dirty="0"/>
              <a:t>.</a:t>
            </a:r>
          </a:p>
          <a:p>
            <a:pPr marL="179388" indent="-179388" algn="just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en-IN" sz="2400" dirty="0"/>
              <a:t>Use word-level semantics – whether a given word represents positive or negative emotion. E.g.: </a:t>
            </a:r>
            <a:r>
              <a:rPr lang="en-IN" sz="2400" i="1" dirty="0"/>
              <a:t>magnificent, wholesome</a:t>
            </a:r>
            <a:r>
              <a:rPr lang="en-IN" sz="2400" dirty="0"/>
              <a:t> (positive); </a:t>
            </a:r>
            <a:r>
              <a:rPr lang="en-IN" sz="2400" i="1" dirty="0"/>
              <a:t>abominable, shambles</a:t>
            </a:r>
            <a:r>
              <a:rPr lang="en-IN" sz="2400" dirty="0"/>
              <a:t> (negative).</a:t>
            </a:r>
          </a:p>
          <a:p>
            <a:pPr marL="179388" indent="-179388" algn="just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en-IN" sz="2400" dirty="0"/>
              <a:t>Consider negations while detecting sentiment words.   E.g.: </a:t>
            </a:r>
            <a:r>
              <a:rPr lang="en-IN" sz="2400" b="1" i="1" dirty="0"/>
              <a:t>not</a:t>
            </a:r>
            <a:r>
              <a:rPr lang="en-IN" sz="2400" i="1" dirty="0"/>
              <a:t> good, </a:t>
            </a:r>
            <a:r>
              <a:rPr lang="en-IN" sz="2400" b="1" i="1" dirty="0"/>
              <a:t>isn’t</a:t>
            </a:r>
            <a:r>
              <a:rPr lang="en-IN" sz="2400" i="1" dirty="0"/>
              <a:t> evil</a:t>
            </a:r>
            <a:r>
              <a:rPr lang="en-IN" sz="2400" dirty="0"/>
              <a:t>.</a:t>
            </a:r>
          </a:p>
          <a:p>
            <a:pPr marL="179388" indent="-179388" algn="just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en-IN" sz="2400" dirty="0"/>
              <a:t>Limitation: cannot detect sarcasm.</a:t>
            </a:r>
          </a:p>
          <a:p>
            <a:pPr marL="179388" indent="-179388" algn="just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en-IN" sz="2400" dirty="0"/>
              <a:t>Sentiment words and relations found in </a:t>
            </a:r>
            <a:r>
              <a:rPr lang="en-IN" sz="2400" dirty="0" err="1"/>
              <a:t>SentiWordNet</a:t>
            </a:r>
            <a:r>
              <a:rPr lang="en-IN" sz="2400" dirty="0"/>
              <a:t>.</a:t>
            </a:r>
          </a:p>
          <a:p>
            <a:pPr marL="179388" indent="-179388" algn="just">
              <a:spcBef>
                <a:spcPts val="9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400" dirty="0"/>
              <a:t>Other methods use machine learning and deep learning.</a:t>
            </a:r>
          </a:p>
          <a:p>
            <a:pPr marL="0" indent="0" algn="ctr">
              <a:buNone/>
            </a:pPr>
            <a:r>
              <a:rPr lang="en-IN" sz="3200" b="1" dirty="0">
                <a:solidFill>
                  <a:schemeClr val="accent2"/>
                </a:solidFill>
              </a:rPr>
              <a:t>Uses of Sentiment Analysis?</a:t>
            </a:r>
          </a:p>
        </p:txBody>
      </p:sp>
    </p:spTree>
    <p:extLst>
      <p:ext uri="{BB962C8B-B14F-4D97-AF65-F5344CB8AC3E}">
        <p14:creationId xmlns:p14="http://schemas.microsoft.com/office/powerpoint/2010/main" val="1855048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406-253A-4556-8C9A-04944A56AE4E}"/>
              </a:ext>
            </a:extLst>
          </p:cNvPr>
          <p:cNvSpPr txBox="1">
            <a:spLocks/>
          </p:cNvSpPr>
          <p:nvPr/>
        </p:nvSpPr>
        <p:spPr>
          <a:xfrm>
            <a:off x="342900" y="5266943"/>
            <a:ext cx="5829300" cy="900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5400" dirty="0"/>
              <a:t>Discourse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3DEBA-4B25-4E33-B11F-CF4A0D28885D}"/>
              </a:ext>
            </a:extLst>
          </p:cNvPr>
          <p:cNvSpPr txBox="1">
            <a:spLocks/>
          </p:cNvSpPr>
          <p:nvPr/>
        </p:nvSpPr>
        <p:spPr>
          <a:xfrm>
            <a:off x="6457950" y="5266943"/>
            <a:ext cx="2009394" cy="900001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91440" indent="-9144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5400" dirty="0">
                <a:solidFill>
                  <a:srgbClr val="0070C0"/>
                </a:solidFill>
                <a:latin typeface="+mj-lt"/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B6F0DA-CEF7-43C1-8BF1-DF5DB5248947}"/>
              </a:ext>
            </a:extLst>
          </p:cNvPr>
          <p:cNvCxnSpPr>
            <a:cxnSpLocks/>
          </p:cNvCxnSpPr>
          <p:nvPr/>
        </p:nvCxnSpPr>
        <p:spPr>
          <a:xfrm>
            <a:off x="6291072" y="5266944"/>
            <a:ext cx="0" cy="900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121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BCED-85CD-4FF7-B035-AC668F1B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0706-83B0-4624-980D-0708EB48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9388" indent="-179388" algn="just">
              <a:buFont typeface="Wingdings" panose="05000000000000000000" pitchFamily="2" charset="2"/>
              <a:buChar char="§"/>
            </a:pPr>
            <a:r>
              <a:rPr lang="en-IN" sz="2400" dirty="0"/>
              <a:t>Resolve references or pronouns to corresponding named-entities.</a:t>
            </a:r>
          </a:p>
          <a:p>
            <a:pPr marL="179388" indent="-179388" algn="just">
              <a:buFont typeface="Wingdings" panose="05000000000000000000" pitchFamily="2" charset="2"/>
              <a:buChar char="§"/>
            </a:pPr>
            <a:r>
              <a:rPr lang="en-IN" sz="2400" dirty="0"/>
              <a:t>Largely unsolved problem, but some progress made by using sentence structures.</a:t>
            </a:r>
          </a:p>
          <a:p>
            <a:pPr algn="just"/>
            <a:r>
              <a:rPr lang="en-IN" sz="2400" dirty="0"/>
              <a:t>E.g.: </a:t>
            </a:r>
          </a:p>
          <a:p>
            <a:pPr algn="just"/>
            <a:r>
              <a:rPr lang="en-IN" sz="2400" dirty="0">
                <a:solidFill>
                  <a:srgbClr val="FF0000"/>
                </a:solidFill>
              </a:rPr>
              <a:t>Victoria Chen</a:t>
            </a:r>
            <a:r>
              <a:rPr lang="en-IN" sz="2400" dirty="0"/>
              <a:t>, </a:t>
            </a:r>
            <a:r>
              <a:rPr lang="en-IN" sz="2400" dirty="0">
                <a:solidFill>
                  <a:srgbClr val="FF0000"/>
                </a:solidFill>
              </a:rPr>
              <a:t>Chief Financial Officer </a:t>
            </a:r>
            <a:r>
              <a:rPr lang="en-IN" sz="2400" dirty="0"/>
              <a:t>of </a:t>
            </a:r>
            <a:r>
              <a:rPr lang="en-IN" sz="2400" dirty="0">
                <a:solidFill>
                  <a:srgbClr val="0070C0"/>
                </a:solidFill>
              </a:rPr>
              <a:t>Megabucks Banking Corp</a:t>
            </a:r>
            <a:r>
              <a:rPr lang="en-IN" sz="2400" dirty="0"/>
              <a:t> since 2004, saw </a:t>
            </a:r>
            <a:r>
              <a:rPr lang="en-IN" sz="2400" dirty="0">
                <a:solidFill>
                  <a:srgbClr val="FF0000"/>
                </a:solidFill>
              </a:rPr>
              <a:t>her</a:t>
            </a:r>
            <a:r>
              <a:rPr lang="en-IN" sz="2400" dirty="0"/>
              <a:t> pay jump 20%, to $1.3 million, as the </a:t>
            </a:r>
            <a:r>
              <a:rPr lang="en-IN" sz="2400" dirty="0">
                <a:solidFill>
                  <a:srgbClr val="FF0000"/>
                </a:solidFill>
              </a:rPr>
              <a:t>37-year-old</a:t>
            </a:r>
            <a:r>
              <a:rPr lang="en-IN" sz="2400" dirty="0"/>
              <a:t> also became the </a:t>
            </a:r>
            <a:r>
              <a:rPr lang="en-IN" sz="2400" dirty="0">
                <a:solidFill>
                  <a:schemeClr val="accent2"/>
                </a:solidFill>
              </a:rPr>
              <a:t>Denver-based financial-services company’s </a:t>
            </a:r>
            <a:r>
              <a:rPr lang="en-IN" sz="2400" dirty="0">
                <a:solidFill>
                  <a:srgbClr val="FF0000"/>
                </a:solidFill>
              </a:rPr>
              <a:t>president</a:t>
            </a:r>
            <a:r>
              <a:rPr lang="en-IN" sz="2400" dirty="0"/>
              <a:t>. It has been ten years since </a:t>
            </a:r>
            <a:r>
              <a:rPr lang="en-IN" sz="2400" dirty="0">
                <a:solidFill>
                  <a:srgbClr val="FF0000"/>
                </a:solidFill>
              </a:rPr>
              <a:t>she</a:t>
            </a:r>
            <a:r>
              <a:rPr lang="en-IN" sz="2400" dirty="0"/>
              <a:t> came to </a:t>
            </a:r>
            <a:r>
              <a:rPr lang="en-IN" sz="2400" dirty="0">
                <a:solidFill>
                  <a:schemeClr val="accent2"/>
                </a:solidFill>
              </a:rPr>
              <a:t>Megabucks</a:t>
            </a:r>
            <a:r>
              <a:rPr lang="en-IN" sz="2400" dirty="0"/>
              <a:t> from rival </a:t>
            </a:r>
            <a:r>
              <a:rPr lang="en-IN" sz="2400" dirty="0" err="1">
                <a:solidFill>
                  <a:srgbClr val="00B050"/>
                </a:solidFill>
              </a:rPr>
              <a:t>Lotsabucks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743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FBA1-B0B0-4DBA-806F-4ECA67E0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Automatic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9B63-C890-480A-AAA9-9356C3784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38130"/>
            <a:ext cx="7978339" cy="4770783"/>
          </a:xfrm>
        </p:spPr>
        <p:txBody>
          <a:bodyPr>
            <a:normAutofit lnSpcReduction="10000"/>
          </a:bodyPr>
          <a:lstStyle/>
          <a:p>
            <a:pPr marL="179388" indent="-179388"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IN" sz="2800" dirty="0"/>
              <a:t>Generate a summary of any document, to convey the central idea or concept.</a:t>
            </a:r>
          </a:p>
          <a:p>
            <a:pPr marL="179388" indent="-179388"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IN" sz="2800" dirty="0"/>
              <a:t>Two types of Automatic Summarization:</a:t>
            </a:r>
          </a:p>
          <a:p>
            <a:pPr marL="640080" lvl="2" indent="-457200" algn="just">
              <a:lnSpc>
                <a:spcPct val="114000"/>
              </a:lnSpc>
              <a:buFont typeface="+mj-lt"/>
              <a:buAutoNum type="arabicPeriod"/>
            </a:pPr>
            <a:r>
              <a:rPr lang="en-IN" sz="2400" b="1" dirty="0"/>
              <a:t>Extractive</a:t>
            </a:r>
            <a:r>
              <a:rPr lang="en-IN" sz="2400" dirty="0"/>
              <a:t> - Pick the best, most informative sentences out of the whole document and use them as-is to form a summary. Use sentence scoring by giving scores to individual words, based on frequency of occurrence.</a:t>
            </a:r>
          </a:p>
          <a:p>
            <a:pPr marL="640080" lvl="2" indent="-457200" algn="just">
              <a:lnSpc>
                <a:spcPct val="114000"/>
              </a:lnSpc>
              <a:buFont typeface="+mj-lt"/>
              <a:buAutoNum type="arabicPeriod"/>
            </a:pPr>
            <a:r>
              <a:rPr lang="en-IN" sz="2400" b="1" dirty="0"/>
              <a:t>Abstractive</a:t>
            </a:r>
            <a:r>
              <a:rPr lang="en-IN" sz="2400" dirty="0"/>
              <a:t> - Construct a summary with completely new sentences. Closer to human-generated summaries. Somewhat unsolved problem.</a:t>
            </a:r>
          </a:p>
        </p:txBody>
      </p:sp>
    </p:spTree>
    <p:extLst>
      <p:ext uri="{BB962C8B-B14F-4D97-AF65-F5344CB8AC3E}">
        <p14:creationId xmlns:p14="http://schemas.microsoft.com/office/powerpoint/2010/main" val="211276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0935-2124-426E-AF1A-B7006920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8174736" cy="1499616"/>
          </a:xfrm>
        </p:spPr>
        <p:txBody>
          <a:bodyPr>
            <a:normAutofit/>
          </a:bodyPr>
          <a:lstStyle/>
          <a:p>
            <a:r>
              <a:rPr lang="en-IN" sz="4000" dirty="0"/>
              <a:t>Computer Language vs. Natural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8730-0C18-4DA8-B6BF-3565D2068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516368" cy="4233672"/>
          </a:xfrm>
        </p:spPr>
        <p:txBody>
          <a:bodyPr anchor="ctr"/>
          <a:lstStyle/>
          <a:p>
            <a:pPr marL="182563" indent="-182563" algn="just">
              <a:buFont typeface="Wingdings" panose="05000000000000000000" pitchFamily="2" charset="2"/>
              <a:buChar char="§"/>
            </a:pPr>
            <a:r>
              <a:rPr lang="en-IN" sz="2400" dirty="0"/>
              <a:t>Computer Language – 0s and 1s.</a:t>
            </a:r>
          </a:p>
          <a:p>
            <a:pPr marL="182563" indent="-182563" algn="just">
              <a:buFont typeface="Wingdings" panose="05000000000000000000" pitchFamily="2" charset="2"/>
              <a:buChar char="§"/>
            </a:pPr>
            <a:r>
              <a:rPr lang="en-IN" sz="2400" dirty="0"/>
              <a:t>Natural Language – The one we use in daily life.</a:t>
            </a:r>
          </a:p>
          <a:p>
            <a:pPr marL="182563" indent="-182563" algn="just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182563" indent="-182563" algn="just">
              <a:buFont typeface="Wingdings" panose="05000000000000000000" pitchFamily="2" charset="2"/>
              <a:buChar char="§"/>
            </a:pPr>
            <a:r>
              <a:rPr lang="en-IN" sz="2400" dirty="0"/>
              <a:t>Timeline of communication with a computer:</a:t>
            </a:r>
          </a:p>
          <a:p>
            <a:pPr marL="356299" lvl="1" indent="-1825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Manual binary inputs</a:t>
            </a:r>
          </a:p>
          <a:p>
            <a:pPr marL="356299" lvl="1" indent="-1825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Programming Languages</a:t>
            </a:r>
          </a:p>
          <a:p>
            <a:pPr marL="356299" lvl="1" indent="-1825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Natural Languages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DA00A1-B6C0-4A1A-92A2-841B607600CF}"/>
              </a:ext>
            </a:extLst>
          </p:cNvPr>
          <p:cNvCxnSpPr/>
          <p:nvPr/>
        </p:nvCxnSpPr>
        <p:spPr>
          <a:xfrm>
            <a:off x="4160520" y="4718304"/>
            <a:ext cx="0" cy="1444752"/>
          </a:xfrm>
          <a:prstGeom prst="straightConnector1">
            <a:avLst/>
          </a:prstGeom>
          <a:ln w="5715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342A04-EE07-439C-B354-95DB076DAA85}"/>
              </a:ext>
            </a:extLst>
          </p:cNvPr>
          <p:cNvSpPr txBox="1"/>
          <p:nvPr/>
        </p:nvSpPr>
        <p:spPr>
          <a:xfrm>
            <a:off x="4160520" y="459764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Early days of Computers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F76144-6870-4410-80A9-863F56945F98}"/>
              </a:ext>
            </a:extLst>
          </p:cNvPr>
          <p:cNvCxnSpPr/>
          <p:nvPr/>
        </p:nvCxnSpPr>
        <p:spPr>
          <a:xfrm>
            <a:off x="4032504" y="5715000"/>
            <a:ext cx="216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95BA86-DA25-4868-97F7-3F54D938E9ED}"/>
              </a:ext>
            </a:extLst>
          </p:cNvPr>
          <p:cNvSpPr txBox="1"/>
          <p:nvPr/>
        </p:nvSpPr>
        <p:spPr>
          <a:xfrm>
            <a:off x="4160520" y="5515725"/>
            <a:ext cx="79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364894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406-253A-4556-8C9A-04944A56AE4E}"/>
              </a:ext>
            </a:extLst>
          </p:cNvPr>
          <p:cNvSpPr txBox="1">
            <a:spLocks/>
          </p:cNvSpPr>
          <p:nvPr/>
        </p:nvSpPr>
        <p:spPr>
          <a:xfrm>
            <a:off x="342900" y="5266943"/>
            <a:ext cx="5829300" cy="900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5400" dirty="0"/>
              <a:t>Speech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3DEBA-4B25-4E33-B11F-CF4A0D28885D}"/>
              </a:ext>
            </a:extLst>
          </p:cNvPr>
          <p:cNvSpPr txBox="1">
            <a:spLocks/>
          </p:cNvSpPr>
          <p:nvPr/>
        </p:nvSpPr>
        <p:spPr>
          <a:xfrm>
            <a:off x="6457950" y="5266943"/>
            <a:ext cx="2009394" cy="900001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91440" indent="-9144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5400" dirty="0">
                <a:solidFill>
                  <a:srgbClr val="0070C0"/>
                </a:solidFill>
                <a:latin typeface="+mj-lt"/>
              </a:rPr>
              <a:t>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B6F0DA-CEF7-43C1-8BF1-DF5DB5248947}"/>
              </a:ext>
            </a:extLst>
          </p:cNvPr>
          <p:cNvCxnSpPr>
            <a:cxnSpLocks/>
          </p:cNvCxnSpPr>
          <p:nvPr/>
        </p:nvCxnSpPr>
        <p:spPr>
          <a:xfrm>
            <a:off x="6291072" y="5266944"/>
            <a:ext cx="0" cy="900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419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93FC-48A8-4180-A716-76A4584F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Text-to-speech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D1FD1-BC0D-4B10-88BB-9E34DA323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08923"/>
            <a:ext cx="7908765" cy="4740964"/>
          </a:xfrm>
        </p:spPr>
        <p:txBody>
          <a:bodyPr>
            <a:normAutofit fontScale="92500" lnSpcReduction="10000"/>
          </a:bodyPr>
          <a:lstStyle/>
          <a:p>
            <a:pPr marL="179388" indent="-179388" algn="just">
              <a:buFont typeface="Wingdings" panose="05000000000000000000" pitchFamily="2" charset="2"/>
              <a:buChar char="§"/>
            </a:pPr>
            <a:r>
              <a:rPr lang="en-IN" sz="2600" dirty="0"/>
              <a:t>Needs large sample dataset of narrated </a:t>
            </a:r>
            <a:r>
              <a:rPr lang="en-IN" sz="2600" dirty="0">
                <a:solidFill>
                  <a:schemeClr val="accent2"/>
                </a:solidFill>
              </a:rPr>
              <a:t>word-collocations</a:t>
            </a:r>
            <a:r>
              <a:rPr lang="en-IN" sz="2600" dirty="0"/>
              <a:t>, to build vocabulary. This generates a more “natural” sound.</a:t>
            </a:r>
          </a:p>
          <a:p>
            <a:pPr marL="179388" indent="-179388" algn="just">
              <a:buFont typeface="Wingdings" panose="05000000000000000000" pitchFamily="2" charset="2"/>
              <a:buChar char="§"/>
            </a:pPr>
            <a:r>
              <a:rPr lang="en-IN" sz="2600" dirty="0"/>
              <a:t>The voices are sampled from real recorded speech and split into phonemes, a small unit of human speech. This is called Concatenation synthesis. This is used for </a:t>
            </a:r>
            <a:r>
              <a:rPr lang="en-IN" sz="2600" b="1" dirty="0"/>
              <a:t>words not in vocabulary</a:t>
            </a:r>
            <a:r>
              <a:rPr lang="en-IN" sz="2600" dirty="0"/>
              <a:t>, where the word is broken down into syllables for speech synthesis. This generates a more “artificial” sound.</a:t>
            </a:r>
          </a:p>
          <a:p>
            <a:pPr marL="179388" indent="-179388" algn="just">
              <a:buFont typeface="Wingdings" panose="05000000000000000000" pitchFamily="2" charset="2"/>
              <a:buChar char="§"/>
            </a:pPr>
            <a:r>
              <a:rPr lang="en-IN" sz="2600" dirty="0"/>
              <a:t>These sounds are combined by altering pre-recorded frequencies for a smooth flow of sound.</a:t>
            </a:r>
          </a:p>
          <a:p>
            <a:pPr marL="179388" indent="-179388" algn="just">
              <a:buFont typeface="Wingdings" panose="05000000000000000000" pitchFamily="2" charset="2"/>
              <a:buChar char="§"/>
            </a:pPr>
            <a:endParaRPr lang="en-IN" sz="2600" dirty="0"/>
          </a:p>
          <a:p>
            <a:pPr marL="0" indent="0" algn="ctr">
              <a:buNone/>
            </a:pPr>
            <a:r>
              <a:rPr lang="en-IN" sz="3000" b="1" dirty="0"/>
              <a:t>Try speaking:</a:t>
            </a:r>
          </a:p>
          <a:p>
            <a:pPr marL="173736" lvl="1" indent="0" algn="ctr">
              <a:buNone/>
            </a:pPr>
            <a:r>
              <a:rPr lang="en-IN" sz="3000" b="1" i="1" dirty="0"/>
              <a:t>It is what it is.				What is it?</a:t>
            </a:r>
            <a:endParaRPr lang="en-IN" sz="2600" b="1" i="1" dirty="0"/>
          </a:p>
        </p:txBody>
      </p:sp>
    </p:spTree>
    <p:extLst>
      <p:ext uri="{BB962C8B-B14F-4D97-AF65-F5344CB8AC3E}">
        <p14:creationId xmlns:p14="http://schemas.microsoft.com/office/powerpoint/2010/main" val="1332046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9C15-94D5-42B0-99E1-391DF403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Speech-to-text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A7B4-162B-4C08-8FA0-11B0EB6C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67948"/>
            <a:ext cx="8306330" cy="4512365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IN" sz="2400" dirty="0"/>
              <a:t>This process involves four steps:</a:t>
            </a:r>
          </a:p>
          <a:p>
            <a:pPr marL="457200" indent="-457200">
              <a:spcBef>
                <a:spcPts val="900"/>
              </a:spcBef>
              <a:buFont typeface="+mj-lt"/>
              <a:buAutoNum type="arabicPeriod"/>
            </a:pPr>
            <a:r>
              <a:rPr lang="en-IN" sz="2400" b="1" dirty="0"/>
              <a:t>Signal processing: </a:t>
            </a:r>
            <a:r>
              <a:rPr lang="en-IN" sz="2400" dirty="0"/>
              <a:t>Convert the audio wave into a sequence of feature vectors</a:t>
            </a:r>
          </a:p>
          <a:p>
            <a:pPr marL="457200" indent="-457200">
              <a:spcBef>
                <a:spcPts val="900"/>
              </a:spcBef>
              <a:buFont typeface="+mj-lt"/>
              <a:buAutoNum type="arabicPeriod"/>
            </a:pPr>
            <a:r>
              <a:rPr lang="en-IN" sz="2400" b="1" dirty="0"/>
              <a:t>Speech recognition: </a:t>
            </a:r>
            <a:r>
              <a:rPr lang="en-IN" sz="2400" dirty="0"/>
              <a:t>Decode the sequence of feature vectors into a sequence of words</a:t>
            </a:r>
          </a:p>
          <a:p>
            <a:pPr marL="457200" indent="-457200">
              <a:spcBef>
                <a:spcPts val="900"/>
              </a:spcBef>
              <a:buFont typeface="+mj-lt"/>
              <a:buAutoNum type="arabicPeriod"/>
            </a:pPr>
            <a:r>
              <a:rPr lang="en-IN" sz="2400" b="1" dirty="0"/>
              <a:t>Semantic interpretation: </a:t>
            </a:r>
            <a:r>
              <a:rPr lang="en-IN" sz="2400" dirty="0"/>
              <a:t>Determine the meaning of the recognized words</a:t>
            </a:r>
          </a:p>
          <a:p>
            <a:pPr marL="457200" indent="-457200">
              <a:spcBef>
                <a:spcPts val="900"/>
              </a:spcBef>
              <a:buFont typeface="+mj-lt"/>
              <a:buAutoNum type="arabicPeriod"/>
            </a:pPr>
            <a:r>
              <a:rPr lang="en-IN" sz="2400" b="1" dirty="0"/>
              <a:t>Dialog Management: </a:t>
            </a:r>
            <a:r>
              <a:rPr lang="en-IN" sz="2400" dirty="0"/>
              <a:t>Correct errors and help get the task done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2400" dirty="0"/>
              <a:t>The process is assisted by word-collocation dictionaries, to correct errors or predict upcoming words.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588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AAEFEA-1E6D-474A-901B-1DB8369F3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6957" l="2522" r="97913">
                        <a14:foregroundMark x1="90087" y1="90522" x2="6870" y2="92261"/>
                        <a14:foregroundMark x1="65130" y1="86087" x2="40261" y2="93565"/>
                        <a14:foregroundMark x1="40261" y1="93565" x2="34435" y2="83043"/>
                        <a14:foregroundMark x1="91826" y1="94435" x2="69826" y2="82783"/>
                        <a14:foregroundMark x1="69826" y1="82783" x2="65130" y2="77826"/>
                        <a14:foregroundMark x1="94870" y1="90957" x2="72174" y2="99739"/>
                        <a14:foregroundMark x1="72174" y1="99739" x2="20174" y2="95565"/>
                        <a14:foregroundMark x1="20174" y1="95565" x2="33478" y2="76957"/>
                        <a14:foregroundMark x1="33478" y1="76957" x2="56087" y2="81304"/>
                        <a14:foregroundMark x1="56087" y1="81304" x2="80435" y2="80435"/>
                        <a14:foregroundMark x1="80435" y1="80435" x2="92696" y2="90522"/>
                        <a14:foregroundMark x1="2522" y1="94870" x2="14783" y2="97043"/>
                        <a14:foregroundMark x1="97913" y1="94435" x2="96609" y2="91826"/>
                      </a14:backgroundRemoval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5733" y="560829"/>
            <a:ext cx="2088000" cy="20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68F5B2-9CF6-4064-8ADF-6EB2438BDCF7}"/>
              </a:ext>
            </a:extLst>
          </p:cNvPr>
          <p:cNvSpPr txBox="1"/>
          <p:nvPr/>
        </p:nvSpPr>
        <p:spPr>
          <a:xfrm>
            <a:off x="3218688" y="820001"/>
            <a:ext cx="48920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Anshul Aggarwal</a:t>
            </a:r>
          </a:p>
          <a:p>
            <a:pPr>
              <a:lnSpc>
                <a:spcPct val="150000"/>
              </a:lnSpc>
            </a:pPr>
            <a:r>
              <a:rPr lang="en-IN" dirty="0"/>
              <a:t>anshulaggarwal987@gmail.com | 98144 99764</a:t>
            </a:r>
          </a:p>
          <a:p>
            <a:pPr>
              <a:lnSpc>
                <a:spcPct val="150000"/>
              </a:lnSpc>
            </a:pPr>
            <a:r>
              <a:rPr lang="en-IN" dirty="0"/>
              <a:t>linkedin.com/in/anshul-aggarwal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AB2E7-6B56-4E5C-BC91-9A2E482C3D84}"/>
              </a:ext>
            </a:extLst>
          </p:cNvPr>
          <p:cNvSpPr txBox="1"/>
          <p:nvPr/>
        </p:nvSpPr>
        <p:spPr>
          <a:xfrm>
            <a:off x="2046408" y="3520388"/>
            <a:ext cx="500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0070C0"/>
                </a:solidFill>
                <a:cs typeface="Arial" panose="020B0604020202020204" pitchFamily="34" charset="0"/>
              </a:rPr>
              <a:t>Thanks for your patience!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ACFD8-D80F-4306-BDE1-01D64B8E78B2}"/>
              </a:ext>
            </a:extLst>
          </p:cNvPr>
          <p:cNvSpPr txBox="1"/>
          <p:nvPr/>
        </p:nvSpPr>
        <p:spPr>
          <a:xfrm>
            <a:off x="1" y="4509953"/>
            <a:ext cx="9144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cs typeface="Arial" panose="020B0604020202020204" pitchFamily="34" charset="0"/>
              </a:rPr>
              <a:t>Content and Code Samples available at</a:t>
            </a:r>
          </a:p>
          <a:p>
            <a:pPr algn="ctr"/>
            <a:r>
              <a:rPr lang="en-IN" sz="2400" dirty="0">
                <a:cs typeface="Arial" panose="020B0604020202020204" pitchFamily="34" charset="0"/>
              </a:rPr>
              <a:t>github.com/anshul-aggarwal/NLP-IEEE-TU</a:t>
            </a:r>
          </a:p>
          <a:p>
            <a:pPr algn="ctr"/>
            <a:endParaRPr lang="en-IN" sz="2400" dirty="0"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cs typeface="Arial" panose="020B0604020202020204" pitchFamily="34" charset="0"/>
              </a:rPr>
              <a:t>Try building NLP applications without significant programming using IBM Watson</a:t>
            </a:r>
            <a:r>
              <a:rPr lang="en-IN" sz="2400" b="1" dirty="0"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IN" sz="2400" dirty="0">
                <a:cs typeface="Arial" panose="020B0604020202020204" pitchFamily="34" charset="0"/>
              </a:rPr>
              <a:t>https://www.ibm.com/watson/</a:t>
            </a:r>
          </a:p>
        </p:txBody>
      </p:sp>
    </p:spTree>
    <p:extLst>
      <p:ext uri="{BB962C8B-B14F-4D97-AF65-F5344CB8AC3E}">
        <p14:creationId xmlns:p14="http://schemas.microsoft.com/office/powerpoint/2010/main" val="139245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3846-BCC9-4417-BD1A-03D93AAF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Natural Language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2C87-2A60-44DD-BDB9-C0B2F453A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Two types of Assistive AIs:</a:t>
            </a:r>
          </a:p>
          <a:p>
            <a:pPr marL="539750" lvl="1" indent="-182563" algn="just"/>
            <a:r>
              <a:rPr lang="en-IN" sz="2400" dirty="0"/>
              <a:t>Passive</a:t>
            </a:r>
          </a:p>
          <a:p>
            <a:pPr marL="539750" lvl="1" indent="-182563" algn="just"/>
            <a:r>
              <a:rPr lang="en-IN" sz="2400" dirty="0"/>
              <a:t>Active</a:t>
            </a:r>
          </a:p>
          <a:p>
            <a:pPr marL="92075" lvl="1" indent="0" algn="just">
              <a:buNone/>
            </a:pPr>
            <a:endParaRPr lang="en-IN" sz="2400" dirty="0"/>
          </a:p>
          <a:p>
            <a:pPr marL="92075" lvl="1" indent="0" algn="just">
              <a:buNone/>
            </a:pPr>
            <a:r>
              <a:rPr lang="en-IN" sz="2400" b="1" dirty="0"/>
              <a:t>Passive AI: </a:t>
            </a:r>
            <a:r>
              <a:rPr lang="en-IN" sz="2400" dirty="0"/>
              <a:t>Lower level of interaction (“commanding”), somewhat hardcoded set of commands. </a:t>
            </a:r>
            <a:r>
              <a:rPr lang="en-IN" sz="2400" dirty="0" err="1"/>
              <a:t>Eg</a:t>
            </a:r>
            <a:r>
              <a:rPr lang="en-IN" sz="2400" dirty="0"/>
              <a:t>. Siri, Cortana, Google Assistant, chatbots.</a:t>
            </a:r>
          </a:p>
          <a:p>
            <a:pPr marL="92075" lvl="1" indent="0" algn="just">
              <a:buNone/>
            </a:pPr>
            <a:endParaRPr lang="en-IN" sz="2400" dirty="0"/>
          </a:p>
          <a:p>
            <a:pPr marL="92075" lvl="1" indent="0" algn="just">
              <a:buNone/>
            </a:pPr>
            <a:r>
              <a:rPr lang="en-IN" sz="2400" b="1" dirty="0"/>
              <a:t>Active AI: </a:t>
            </a:r>
            <a:r>
              <a:rPr lang="en-IN" sz="2400" dirty="0"/>
              <a:t>Conversational level of interaction (“talking”), not command based. Unachieved goal.</a:t>
            </a:r>
          </a:p>
        </p:txBody>
      </p:sp>
    </p:spTree>
    <p:extLst>
      <p:ext uri="{BB962C8B-B14F-4D97-AF65-F5344CB8AC3E}">
        <p14:creationId xmlns:p14="http://schemas.microsoft.com/office/powerpoint/2010/main" val="136098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4963-DCA6-420D-BB61-3E86F91D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NLP in Passive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1C4A2-028B-4FC7-8FB3-B0708809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18253"/>
            <a:ext cx="7869008" cy="4740964"/>
          </a:xfrm>
        </p:spPr>
        <p:txBody>
          <a:bodyPr/>
          <a:lstStyle/>
          <a:p>
            <a:r>
              <a:rPr lang="en-IN" dirty="0"/>
              <a:t>Objectives: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Convert speech to text, and text to speech.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Find keywords, and some contextual information to recognize commands.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2DF56-37B7-4529-BF10-AB4233C303E6}"/>
              </a:ext>
            </a:extLst>
          </p:cNvPr>
          <p:cNvSpPr txBox="1"/>
          <p:nvPr/>
        </p:nvSpPr>
        <p:spPr>
          <a:xfrm>
            <a:off x="3602736" y="4770045"/>
            <a:ext cx="2331720" cy="4086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Hey Siri, tell me a joke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09568F11-D8B9-4330-9AF7-1FB18B90F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8376" y="4677176"/>
            <a:ext cx="594360" cy="594360"/>
          </a:xfrm>
          <a:prstGeom prst="rect">
            <a:avLst/>
          </a:prstGeom>
        </p:spPr>
      </p:pic>
      <p:pic>
        <p:nvPicPr>
          <p:cNvPr id="9" name="Graphic 8" descr="Smart Phone">
            <a:extLst>
              <a:ext uri="{FF2B5EF4-FFF2-40B4-BE49-F238E27FC236}">
                <a16:creationId xmlns:a16="http://schemas.microsoft.com/office/drawing/2014/main" id="{45889B41-B078-47F2-ACC6-293485D3E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9632" y="5360013"/>
            <a:ext cx="594000" cy="59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BF07AE-5365-428D-BD6A-E5EA9A78306A}"/>
              </a:ext>
            </a:extLst>
          </p:cNvPr>
          <p:cNvSpPr txBox="1"/>
          <p:nvPr/>
        </p:nvSpPr>
        <p:spPr>
          <a:xfrm>
            <a:off x="4073825" y="5452701"/>
            <a:ext cx="2331720" cy="1021556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ysClr val="windowText" lastClr="000000"/>
                </a:solidFill>
              </a:rPr>
              <a:t>Why did the chicken cross the road?</a:t>
            </a:r>
          </a:p>
          <a:p>
            <a:r>
              <a:rPr lang="en-IN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EE9C58-7B38-4E50-802C-335AD8FA6076}"/>
              </a:ext>
            </a:extLst>
          </p:cNvPr>
          <p:cNvSpPr/>
          <p:nvPr/>
        </p:nvSpPr>
        <p:spPr>
          <a:xfrm>
            <a:off x="4073825" y="4770045"/>
            <a:ext cx="434167" cy="4391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B21B7B-E951-4114-BDBB-689C5EA25EF1}"/>
              </a:ext>
            </a:extLst>
          </p:cNvPr>
          <p:cNvSpPr/>
          <p:nvPr/>
        </p:nvSpPr>
        <p:spPr>
          <a:xfrm>
            <a:off x="5166360" y="4770045"/>
            <a:ext cx="647995" cy="4391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321328-20DB-4742-8F88-E989DFE2A1A4}"/>
              </a:ext>
            </a:extLst>
          </p:cNvPr>
          <p:cNvSpPr/>
          <p:nvPr/>
        </p:nvSpPr>
        <p:spPr>
          <a:xfrm>
            <a:off x="4518365" y="4770045"/>
            <a:ext cx="647995" cy="4391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5C0565-8D81-488C-B50F-03789F78CC54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040461" y="4344046"/>
            <a:ext cx="250448" cy="4259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C8E52D-E885-4138-B9E9-66E2D18D40C3}"/>
              </a:ext>
            </a:extLst>
          </p:cNvPr>
          <p:cNvSpPr txBox="1"/>
          <p:nvPr/>
        </p:nvSpPr>
        <p:spPr>
          <a:xfrm>
            <a:off x="3026670" y="3758561"/>
            <a:ext cx="115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Activation command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FF037DA-6D15-48F1-BB22-B5DE1EC511D3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16200000" flipV="1">
            <a:off x="5166361" y="4446047"/>
            <a:ext cx="12700" cy="647995"/>
          </a:xfrm>
          <a:prstGeom prst="curvedConnector3">
            <a:avLst>
              <a:gd name="adj1" fmla="val 180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12FA36-4D44-49CB-AA8E-741D34FF975E}"/>
              </a:ext>
            </a:extLst>
          </p:cNvPr>
          <p:cNvCxnSpPr>
            <a:cxnSpLocks/>
            <a:stCxn id="13" idx="0"/>
            <a:endCxn id="32" idx="2"/>
          </p:cNvCxnSpPr>
          <p:nvPr/>
        </p:nvCxnSpPr>
        <p:spPr>
          <a:xfrm flipH="1" flipV="1">
            <a:off x="4785487" y="4199976"/>
            <a:ext cx="56876" cy="5700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7A9B7F-D574-4966-84F0-ACB8792E3673}"/>
              </a:ext>
            </a:extLst>
          </p:cNvPr>
          <p:cNvCxnSpPr>
            <a:cxnSpLocks/>
            <a:stCxn id="12" idx="0"/>
            <a:endCxn id="30" idx="2"/>
          </p:cNvCxnSpPr>
          <p:nvPr/>
        </p:nvCxnSpPr>
        <p:spPr>
          <a:xfrm flipV="1">
            <a:off x="5490358" y="4171755"/>
            <a:ext cx="225813" cy="598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357AD8-7AA4-4869-834D-126275DFCE70}"/>
              </a:ext>
            </a:extLst>
          </p:cNvPr>
          <p:cNvSpPr txBox="1"/>
          <p:nvPr/>
        </p:nvSpPr>
        <p:spPr>
          <a:xfrm>
            <a:off x="5155342" y="3802423"/>
            <a:ext cx="112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item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A7D25F-DD0F-4BF2-81DC-A3528DAB250D}"/>
              </a:ext>
            </a:extLst>
          </p:cNvPr>
          <p:cNvSpPr txBox="1"/>
          <p:nvPr/>
        </p:nvSpPr>
        <p:spPr>
          <a:xfrm>
            <a:off x="4224658" y="3553645"/>
            <a:ext cx="112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Action command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26D59B-3506-4F82-B8BE-AB59540A0E69}"/>
              </a:ext>
            </a:extLst>
          </p:cNvPr>
          <p:cNvSpPr/>
          <p:nvPr/>
        </p:nvSpPr>
        <p:spPr>
          <a:xfrm>
            <a:off x="3867913" y="5374685"/>
            <a:ext cx="2409086" cy="11155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D5FDB9-7CBF-44D5-B5E9-60DD7B534A30}"/>
              </a:ext>
            </a:extLst>
          </p:cNvPr>
          <p:cNvCxnSpPr>
            <a:cxnSpLocks/>
            <a:stCxn id="34" idx="2"/>
            <a:endCxn id="38" idx="3"/>
          </p:cNvCxnSpPr>
          <p:nvPr/>
        </p:nvCxnSpPr>
        <p:spPr>
          <a:xfrm flipH="1">
            <a:off x="3401569" y="5932436"/>
            <a:ext cx="46634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6C44772-1C59-4825-B1F9-8EBC46F08CAD}"/>
              </a:ext>
            </a:extLst>
          </p:cNvPr>
          <p:cNvSpPr txBox="1"/>
          <p:nvPr/>
        </p:nvSpPr>
        <p:spPr>
          <a:xfrm>
            <a:off x="1508760" y="5470771"/>
            <a:ext cx="1892809" cy="92333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IN" dirty="0"/>
              <a:t>One of the pre-defined responses in category “joke”</a:t>
            </a:r>
          </a:p>
        </p:txBody>
      </p:sp>
    </p:spTree>
    <p:extLst>
      <p:ext uri="{BB962C8B-B14F-4D97-AF65-F5344CB8AC3E}">
        <p14:creationId xmlns:p14="http://schemas.microsoft.com/office/powerpoint/2010/main" val="375104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AD48-27E8-4EEC-9FF3-6C309602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ACTIVE AI - CONVERSATIONAL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36B14-8E62-460D-9808-8A4CF42AA69A}"/>
              </a:ext>
            </a:extLst>
          </p:cNvPr>
          <p:cNvSpPr txBox="1"/>
          <p:nvPr/>
        </p:nvSpPr>
        <p:spPr>
          <a:xfrm>
            <a:off x="1133856" y="2002536"/>
            <a:ext cx="2331720" cy="4086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Hey Siri, tell me a joke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95632527-81D1-4250-AD57-308CE0814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496" y="1909667"/>
            <a:ext cx="594360" cy="594360"/>
          </a:xfrm>
          <a:prstGeom prst="rect">
            <a:avLst/>
          </a:prstGeom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30E65629-4ECF-439F-BB61-52367BAB0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0752" y="2592504"/>
            <a:ext cx="594000" cy="59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58B4B4-56D3-4053-9DC7-73709D0E5B7F}"/>
              </a:ext>
            </a:extLst>
          </p:cNvPr>
          <p:cNvSpPr txBox="1"/>
          <p:nvPr/>
        </p:nvSpPr>
        <p:spPr>
          <a:xfrm>
            <a:off x="1604945" y="2685192"/>
            <a:ext cx="2331720" cy="1021556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ysClr val="windowText" lastClr="000000"/>
                </a:solidFill>
              </a:rPr>
              <a:t>Why did the chicken cross the road?</a:t>
            </a:r>
          </a:p>
          <a:p>
            <a:r>
              <a:rPr lang="en-IN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F2657C-40A8-4089-88E5-A9462F7C94C2}"/>
              </a:ext>
            </a:extLst>
          </p:cNvPr>
          <p:cNvSpPr txBox="1"/>
          <p:nvPr/>
        </p:nvSpPr>
        <p:spPr>
          <a:xfrm>
            <a:off x="5620512" y="2002536"/>
            <a:ext cx="2331720" cy="4086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Hey Siri, what’s funny?</a:t>
            </a: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A9D2363D-0AF6-48FA-BDD5-91E3A2E19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6152" y="1909667"/>
            <a:ext cx="594360" cy="594360"/>
          </a:xfrm>
          <a:prstGeom prst="rect">
            <a:avLst/>
          </a:prstGeom>
        </p:spPr>
      </p:pic>
      <p:pic>
        <p:nvPicPr>
          <p:cNvPr id="23" name="Graphic 22" descr="Smart Phone">
            <a:extLst>
              <a:ext uri="{FF2B5EF4-FFF2-40B4-BE49-F238E27FC236}">
                <a16:creationId xmlns:a16="http://schemas.microsoft.com/office/drawing/2014/main" id="{EF39957A-ABF8-44A1-ABD4-41C12D909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7408" y="2592504"/>
            <a:ext cx="594000" cy="594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F649360-757A-407E-AF4B-235045EEB469}"/>
              </a:ext>
            </a:extLst>
          </p:cNvPr>
          <p:cNvSpPr txBox="1"/>
          <p:nvPr/>
        </p:nvSpPr>
        <p:spPr>
          <a:xfrm>
            <a:off x="6091601" y="2685192"/>
            <a:ext cx="2331720" cy="1021556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ysClr val="windowText" lastClr="000000"/>
                </a:solidFill>
              </a:rPr>
              <a:t>Searching for “what’s funny” on the internet…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BBAEF7-611C-4421-97CB-46AC55419A67}"/>
              </a:ext>
            </a:extLst>
          </p:cNvPr>
          <p:cNvSpPr txBox="1"/>
          <p:nvPr/>
        </p:nvSpPr>
        <p:spPr>
          <a:xfrm>
            <a:off x="3288792" y="4203380"/>
            <a:ext cx="2331720" cy="4086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Hey Siri, what’s funny?</a:t>
            </a:r>
          </a:p>
        </p:txBody>
      </p: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3C028212-E68A-4E5F-B743-B5F0E71C7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4432" y="4110511"/>
            <a:ext cx="594360" cy="594360"/>
          </a:xfrm>
          <a:prstGeom prst="rect">
            <a:avLst/>
          </a:prstGeom>
        </p:spPr>
      </p:pic>
      <p:pic>
        <p:nvPicPr>
          <p:cNvPr id="27" name="Graphic 26" descr="Smart Phone">
            <a:extLst>
              <a:ext uri="{FF2B5EF4-FFF2-40B4-BE49-F238E27FC236}">
                <a16:creationId xmlns:a16="http://schemas.microsoft.com/office/drawing/2014/main" id="{7D8B5235-3020-4141-A7A1-FC197E019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4288" y="4617784"/>
            <a:ext cx="594000" cy="594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CCEFA02-0D43-49CB-A9FE-CCC95B33871F}"/>
              </a:ext>
            </a:extLst>
          </p:cNvPr>
          <p:cNvSpPr txBox="1"/>
          <p:nvPr/>
        </p:nvSpPr>
        <p:spPr>
          <a:xfrm>
            <a:off x="3517392" y="4710472"/>
            <a:ext cx="2802809" cy="715089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ysClr val="windowText" lastClr="000000"/>
                </a:solidFill>
              </a:rPr>
              <a:t>Tell me, why did the Roman chicken cross the road?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E6FF72-75E0-45D9-8A0B-2969D47605F2}"/>
              </a:ext>
            </a:extLst>
          </p:cNvPr>
          <p:cNvSpPr txBox="1"/>
          <p:nvPr/>
        </p:nvSpPr>
        <p:spPr>
          <a:xfrm>
            <a:off x="3288792" y="5498969"/>
            <a:ext cx="2331720" cy="4086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I don’t know</a:t>
            </a:r>
          </a:p>
        </p:txBody>
      </p:sp>
      <p:pic>
        <p:nvPicPr>
          <p:cNvPr id="30" name="Graphic 29" descr="User">
            <a:extLst>
              <a:ext uri="{FF2B5EF4-FFF2-40B4-BE49-F238E27FC236}">
                <a16:creationId xmlns:a16="http://schemas.microsoft.com/office/drawing/2014/main" id="{6C0622BE-030A-4A26-BB36-BCF6F62F0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4432" y="5406100"/>
            <a:ext cx="594360" cy="594360"/>
          </a:xfrm>
          <a:prstGeom prst="rect">
            <a:avLst/>
          </a:prstGeom>
        </p:spPr>
      </p:pic>
      <p:pic>
        <p:nvPicPr>
          <p:cNvPr id="31" name="Graphic 30" descr="Smart Phone">
            <a:extLst>
              <a:ext uri="{FF2B5EF4-FFF2-40B4-BE49-F238E27FC236}">
                <a16:creationId xmlns:a16="http://schemas.microsoft.com/office/drawing/2014/main" id="{9A4AEF0C-568D-4274-8C18-311BBF21A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4288" y="5908014"/>
            <a:ext cx="594000" cy="594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D63FF0A-595E-4ED7-A7B7-10F3CB1A90CF}"/>
              </a:ext>
            </a:extLst>
          </p:cNvPr>
          <p:cNvSpPr txBox="1"/>
          <p:nvPr/>
        </p:nvSpPr>
        <p:spPr>
          <a:xfrm>
            <a:off x="3883152" y="6000702"/>
            <a:ext cx="2437049" cy="715089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ysClr val="windowText" lastClr="000000"/>
                </a:solidFill>
              </a:rPr>
              <a:t>She was afraid someone would Caesar!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FA8C09-1124-41E2-B0B7-CE6EA338AB08}"/>
              </a:ext>
            </a:extLst>
          </p:cNvPr>
          <p:cNvSpPr/>
          <p:nvPr/>
        </p:nvSpPr>
        <p:spPr>
          <a:xfrm>
            <a:off x="576072" y="1819656"/>
            <a:ext cx="8321040" cy="20693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F007AC-192C-4251-BEE3-2DF6589CB7F5}"/>
              </a:ext>
            </a:extLst>
          </p:cNvPr>
          <p:cNvSpPr txBox="1"/>
          <p:nvPr/>
        </p:nvSpPr>
        <p:spPr>
          <a:xfrm>
            <a:off x="4091264" y="1705436"/>
            <a:ext cx="165506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IN" sz="1400" dirty="0"/>
              <a:t>PASSIVE AI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5C8C4F-6E96-4C58-9280-67A4F8728462}"/>
              </a:ext>
            </a:extLst>
          </p:cNvPr>
          <p:cNvSpPr/>
          <p:nvPr/>
        </p:nvSpPr>
        <p:spPr>
          <a:xfrm>
            <a:off x="576072" y="4082038"/>
            <a:ext cx="8321040" cy="27028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358FE4-F052-43B7-BAC9-A34F3A099809}"/>
              </a:ext>
            </a:extLst>
          </p:cNvPr>
          <p:cNvSpPr txBox="1"/>
          <p:nvPr/>
        </p:nvSpPr>
        <p:spPr>
          <a:xfrm>
            <a:off x="4091264" y="3943823"/>
            <a:ext cx="165506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IN" sz="1400" dirty="0"/>
              <a:t>ACTIVE AI</a:t>
            </a:r>
          </a:p>
        </p:txBody>
      </p:sp>
    </p:spTree>
    <p:extLst>
      <p:ext uri="{BB962C8B-B14F-4D97-AF65-F5344CB8AC3E}">
        <p14:creationId xmlns:p14="http://schemas.microsoft.com/office/powerpoint/2010/main" val="107953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23D5-9058-4278-9CCF-F4774B7A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02CC23-1951-4490-BE5B-2CB44856E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075596"/>
              </p:ext>
            </p:extLst>
          </p:nvPr>
        </p:nvGraphicFramePr>
        <p:xfrm>
          <a:off x="768096" y="2212848"/>
          <a:ext cx="7509256" cy="252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04553">
                  <a:extLst>
                    <a:ext uri="{9D8B030D-6E8A-4147-A177-3AD203B41FA5}">
                      <a16:colId xmlns:a16="http://schemas.microsoft.com/office/drawing/2014/main" val="1071807817"/>
                    </a:ext>
                  </a:extLst>
                </a:gridCol>
                <a:gridCol w="4404703">
                  <a:extLst>
                    <a:ext uri="{9D8B030D-6E8A-4147-A177-3AD203B41FA5}">
                      <a16:colId xmlns:a16="http://schemas.microsoft.com/office/drawing/2014/main" val="282808676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Human Language 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Equivalent NLP 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0409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Natural Language Understanding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402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Writing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Natural Language Generation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24857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Listening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Speech-to-text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95247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Speaking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Text-to-speech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010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05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406-253A-4556-8C9A-04944A56AE4E}"/>
              </a:ext>
            </a:extLst>
          </p:cNvPr>
          <p:cNvSpPr txBox="1">
            <a:spLocks/>
          </p:cNvSpPr>
          <p:nvPr/>
        </p:nvSpPr>
        <p:spPr>
          <a:xfrm>
            <a:off x="342900" y="5266943"/>
            <a:ext cx="5829300" cy="900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5400" dirty="0"/>
              <a:t>Key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3DEBA-4B25-4E33-B11F-CF4A0D28885D}"/>
              </a:ext>
            </a:extLst>
          </p:cNvPr>
          <p:cNvSpPr txBox="1">
            <a:spLocks/>
          </p:cNvSpPr>
          <p:nvPr/>
        </p:nvSpPr>
        <p:spPr>
          <a:xfrm>
            <a:off x="6457950" y="5266943"/>
            <a:ext cx="2009394" cy="900001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91440" indent="-9144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54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B6F0DA-CEF7-43C1-8BF1-DF5DB5248947}"/>
              </a:ext>
            </a:extLst>
          </p:cNvPr>
          <p:cNvCxnSpPr>
            <a:cxnSpLocks/>
          </p:cNvCxnSpPr>
          <p:nvPr/>
        </p:nvCxnSpPr>
        <p:spPr>
          <a:xfrm>
            <a:off x="6291072" y="5266944"/>
            <a:ext cx="0" cy="900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482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2355</TotalTime>
  <Words>2195</Words>
  <Application>Microsoft Office PowerPoint</Application>
  <PresentationFormat>On-screen Show (4:3)</PresentationFormat>
  <Paragraphs>330</Paragraphs>
  <Slides>43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Consolas</vt:lpstr>
      <vt:lpstr>Monotype Sorts</vt:lpstr>
      <vt:lpstr>Tahoma</vt:lpstr>
      <vt:lpstr>Times New Roman</vt:lpstr>
      <vt:lpstr>Tw Cen MT</vt:lpstr>
      <vt:lpstr>Tw Cen MT Condensed</vt:lpstr>
      <vt:lpstr>Wingdings</vt:lpstr>
      <vt:lpstr>Wingdings 3</vt:lpstr>
      <vt:lpstr>Integral</vt:lpstr>
      <vt:lpstr>NATURAL LANGUAGE PROCESSING</vt:lpstr>
      <vt:lpstr>PowerPoint Presentation</vt:lpstr>
      <vt:lpstr>PowerPoint Presentation</vt:lpstr>
      <vt:lpstr>Computer Language vs. Natural Language</vt:lpstr>
      <vt:lpstr>Natural Language Commands</vt:lpstr>
      <vt:lpstr>NLP in Passive AI</vt:lpstr>
      <vt:lpstr>ACTIVE AI - CONVERSATIONAL</vt:lpstr>
      <vt:lpstr>Language Processing</vt:lpstr>
      <vt:lpstr>PowerPoint Presentation</vt:lpstr>
      <vt:lpstr>Morpheme, Stem AND LEMMA</vt:lpstr>
      <vt:lpstr>CORPUS</vt:lpstr>
      <vt:lpstr>PLATFORM USED</vt:lpstr>
      <vt:lpstr>PowerPoint Presentation</vt:lpstr>
      <vt:lpstr>Tokenization and Sentence Segmentation</vt:lpstr>
      <vt:lpstr>Sample code - 1</vt:lpstr>
      <vt:lpstr>STEMMING</vt:lpstr>
      <vt:lpstr>Sample Code - 2</vt:lpstr>
      <vt:lpstr>PowerPoint Presentation</vt:lpstr>
      <vt:lpstr>N-GRAM</vt:lpstr>
      <vt:lpstr>Part-of-speech tagging</vt:lpstr>
      <vt:lpstr>POS TAGS – Some Examples</vt:lpstr>
      <vt:lpstr>Sample Code - 3</vt:lpstr>
      <vt:lpstr>Grammar Rules</vt:lpstr>
      <vt:lpstr>Parsing Using grammar rules</vt:lpstr>
      <vt:lpstr>Sample code - 4</vt:lpstr>
      <vt:lpstr>WordNet</vt:lpstr>
      <vt:lpstr>PowerPoint Presentation</vt:lpstr>
      <vt:lpstr>PowerPoint Presentation</vt:lpstr>
      <vt:lpstr>PowerPoint Presentation</vt:lpstr>
      <vt:lpstr>PowerPoint Presentation</vt:lpstr>
      <vt:lpstr>Named Entity Recognition (NER)</vt:lpstr>
      <vt:lpstr>MACHINE TRANSLATION</vt:lpstr>
      <vt:lpstr>The Machine Translation triangle</vt:lpstr>
      <vt:lpstr>Question Answering</vt:lpstr>
      <vt:lpstr>Paragraph Segmentation - </vt:lpstr>
      <vt:lpstr>SENTIMENT ANALYSIS</vt:lpstr>
      <vt:lpstr>PowerPoint Presentation</vt:lpstr>
      <vt:lpstr>reference Resolution</vt:lpstr>
      <vt:lpstr>Automatic Summarization</vt:lpstr>
      <vt:lpstr>PowerPoint Presentation</vt:lpstr>
      <vt:lpstr>Text-to-speech</vt:lpstr>
      <vt:lpstr>Speech-to-text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Anshul Aggarwal</dc:creator>
  <cp:lastModifiedBy>Anshul Aggarwal</cp:lastModifiedBy>
  <cp:revision>140</cp:revision>
  <dcterms:created xsi:type="dcterms:W3CDTF">2017-11-08T20:37:48Z</dcterms:created>
  <dcterms:modified xsi:type="dcterms:W3CDTF">2017-11-13T12:07:54Z</dcterms:modified>
</cp:coreProperties>
</file>