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7" r:id="rId11"/>
    <p:sldId id="270" r:id="rId12"/>
    <p:sldId id="271" r:id="rId13"/>
    <p:sldId id="264" r:id="rId14"/>
    <p:sldId id="272" r:id="rId15"/>
    <p:sldId id="273" r:id="rId16"/>
    <p:sldId id="274" r:id="rId17"/>
    <p:sldId id="265" r:id="rId18"/>
    <p:sldId id="275" r:id="rId19"/>
    <p:sldId id="276" r:id="rId20"/>
    <p:sldId id="277" r:id="rId21"/>
    <p:sldId id="279" r:id="rId22"/>
    <p:sldId id="280" r:id="rId23"/>
    <p:sldId id="281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6B7CD4-FB4B-404D-A801-CE0FCDD4CC8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79A172C-CF92-4C70-82B1-57CC9A601C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2017A8PS0420P – ANUJ HYDRABADI</a:t>
            </a:r>
          </a:p>
          <a:p>
            <a:r>
              <a:rPr lang="en-IN" dirty="0"/>
              <a:t>2017A3PS0232P – ANSHUL GARG</a:t>
            </a:r>
          </a:p>
          <a:p>
            <a:r>
              <a:rPr lang="en-IN" dirty="0"/>
              <a:t>2017A7PS0184P – TANMAY MOGHE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NNFL ASSIGNMENT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Accuracy (on validation data set) for task 1 with noisy inputs( gaussian noise) for velocity, d and beta was </a:t>
            </a:r>
            <a:r>
              <a:rPr lang="en-US" b="1" dirty="0"/>
              <a:t>87.6%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Accuracy (on validation data set) for task 1 with noisy inputs( gaussian noise for velocity and 100% error with probability 0.01 for d and beta) was </a:t>
            </a:r>
            <a:r>
              <a:rPr lang="en-US" b="1" dirty="0"/>
              <a:t>88.3%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36C0D6-BB29-4D23-82AE-FE11B3FA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825"/>
            <a:ext cx="9144000" cy="398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9D192-CD6F-45B5-985B-FAED7EEA9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8"/>
            <a:ext cx="9144000" cy="2996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E01F7B-64DA-477A-BA72-C2DC82253771}"/>
              </a:ext>
            </a:extLst>
          </p:cNvPr>
          <p:cNvSpPr/>
          <p:nvPr/>
        </p:nvSpPr>
        <p:spPr>
          <a:xfrm>
            <a:off x="3419872" y="3356992"/>
            <a:ext cx="1584176" cy="432048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8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CF669-49F2-47B0-B8C8-8BE5E267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" y="2215"/>
            <a:ext cx="9144000" cy="4002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569C0-8DFC-440A-879C-01D0348F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4"/>
            <a:ext cx="9144000" cy="2852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B5C162-1863-49C8-9FB5-58174A446948}"/>
              </a:ext>
            </a:extLst>
          </p:cNvPr>
          <p:cNvSpPr/>
          <p:nvPr/>
        </p:nvSpPr>
        <p:spPr>
          <a:xfrm>
            <a:off x="3635896" y="3429000"/>
            <a:ext cx="1584176" cy="504056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 – Generalized SLAM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16832"/>
            <a:ext cx="7772400" cy="453650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Localization in novel environments.</a:t>
            </a:r>
          </a:p>
          <a:p>
            <a:pPr>
              <a:lnSpc>
                <a:spcPct val="170000"/>
              </a:lnSpc>
            </a:pPr>
            <a:r>
              <a:rPr lang="en-IN" sz="1800" dirty="0"/>
              <a:t>The inputs to the network are the same as in task 1 except the coordinates of the polygon as the rat is not aware of the geometry of the polygon.</a:t>
            </a:r>
          </a:p>
          <a:p>
            <a:pPr>
              <a:lnSpc>
                <a:spcPct val="170000"/>
              </a:lnSpc>
            </a:pPr>
            <a:r>
              <a:rPr lang="en-IN" sz="1800" dirty="0"/>
              <a:t>The output of the network is the initial position of the rat (</a:t>
            </a:r>
            <a:r>
              <a:rPr lang="en-IN" sz="1800" dirty="0" err="1"/>
              <a:t>x,y</a:t>
            </a:r>
            <a:r>
              <a:rPr lang="en-IN" sz="1800" dirty="0"/>
              <a:t>).</a:t>
            </a:r>
          </a:p>
          <a:p>
            <a:pPr>
              <a:lnSpc>
                <a:spcPct val="170000"/>
              </a:lnSpc>
            </a:pPr>
            <a:r>
              <a:rPr lang="en-IN" sz="1800" dirty="0"/>
              <a:t>The network was given 200000 training samples (novel polygons) and was validated on a separate set of 1000 samples. Each of the sample involved data for 20 collisions.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Error – Mean Squared Error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Output in Activation – Linear Readout</a:t>
            </a:r>
            <a:endParaRPr lang="en-IN" sz="1800" dirty="0"/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Accuracy (on validation data set) for task 2 with noisy inputs (gaussian noise) for velocity, d and beta was </a:t>
            </a:r>
            <a:r>
              <a:rPr lang="en-US" b="1" dirty="0"/>
              <a:t>80.5%</a:t>
            </a:r>
            <a:r>
              <a:rPr lang="en-US" dirty="0"/>
              <a:t>. </a:t>
            </a:r>
          </a:p>
          <a:p>
            <a:pPr>
              <a:lnSpc>
                <a:spcPct val="200000"/>
              </a:lnSpc>
            </a:pPr>
            <a:r>
              <a:rPr lang="en-US" dirty="0"/>
              <a:t>Accuracy (on validation data set) for task 2 with noisy inputs (gaussian noise for velocity and 100% error with probability 0.01 for d and beta) was </a:t>
            </a:r>
            <a:r>
              <a:rPr lang="en-US" b="1" dirty="0"/>
              <a:t>81.8%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Training on a dataset with 10 collisions (for each sample) resulted in an accuracy of </a:t>
            </a:r>
            <a:r>
              <a:rPr lang="en-US" b="1" dirty="0"/>
              <a:t>68.4%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82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348-F948-4ADF-A098-09C7B5C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AA877-D384-44EA-A84A-84698AC91C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"/>
            <a:ext cx="9144000" cy="3856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5B748-28D8-4CAF-94E5-6172173A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" y="3861048"/>
            <a:ext cx="9144000" cy="2992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8AD324-5904-4F83-B712-04EAF9A3458F}"/>
              </a:ext>
            </a:extLst>
          </p:cNvPr>
          <p:cNvSpPr/>
          <p:nvPr/>
        </p:nvSpPr>
        <p:spPr>
          <a:xfrm>
            <a:off x="3347864" y="3284984"/>
            <a:ext cx="1584176" cy="504056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37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0F75-E5EC-40EC-917F-CE26C711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E0C23-E56B-42BD-A49A-C26C4B1725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861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4A145-6B5A-47B2-8791-B14D61A2F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7"/>
            <a:ext cx="9144000" cy="2996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69BCC-DDFF-466F-9512-0DF53F072F33}"/>
              </a:ext>
            </a:extLst>
          </p:cNvPr>
          <p:cNvSpPr/>
          <p:nvPr/>
        </p:nvSpPr>
        <p:spPr>
          <a:xfrm>
            <a:off x="3635896" y="3284984"/>
            <a:ext cx="1584176" cy="432048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 – Specialized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63824"/>
            <a:ext cx="7772400" cy="49335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/>
              <a:t>The rat is placed in one of 100 known environments. Its task is to identify (classify) the polygon it is placed in.</a:t>
            </a:r>
          </a:p>
          <a:p>
            <a:pPr>
              <a:lnSpc>
                <a:spcPct val="170000"/>
              </a:lnSpc>
            </a:pPr>
            <a:r>
              <a:rPr lang="en-IN" dirty="0"/>
              <a:t>The input is same as task 2.</a:t>
            </a:r>
          </a:p>
          <a:p>
            <a:pPr>
              <a:lnSpc>
                <a:spcPct val="170000"/>
              </a:lnSpc>
            </a:pPr>
            <a:r>
              <a:rPr lang="en-IN" dirty="0"/>
              <a:t>The output of the network is a one hot encoded layer of size 100 with each output node corresponding to one of the 100 polygons.</a:t>
            </a:r>
          </a:p>
          <a:p>
            <a:pPr>
              <a:lnSpc>
                <a:spcPct val="170000"/>
              </a:lnSpc>
            </a:pPr>
            <a:r>
              <a:rPr lang="en-IN" dirty="0"/>
              <a:t>The network was given 199000 training samples and was validated on a separate set of 1000 samples. Each of the sample involved data for 20 collisions.</a:t>
            </a:r>
          </a:p>
          <a:p>
            <a:pPr>
              <a:lnSpc>
                <a:spcPct val="170000"/>
              </a:lnSpc>
            </a:pPr>
            <a:r>
              <a:rPr lang="en-US" dirty="0"/>
              <a:t>Error – Cross Entropy</a:t>
            </a:r>
          </a:p>
          <a:p>
            <a:pPr>
              <a:lnSpc>
                <a:spcPct val="170000"/>
              </a:lnSpc>
            </a:pPr>
            <a:r>
              <a:rPr lang="en-US" dirty="0"/>
              <a:t>Output in Activation – </a:t>
            </a:r>
            <a:r>
              <a:rPr lang="en-US" dirty="0" err="1"/>
              <a:t>Softmax</a:t>
            </a:r>
            <a:endParaRPr lang="en-IN" dirty="0"/>
          </a:p>
          <a:p>
            <a:pPr>
              <a:lnSpc>
                <a:spcPct val="170000"/>
              </a:lnSpc>
            </a:pPr>
            <a:endParaRPr lang="en-IN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Accuracy (on validation data set) for task 3 with noisy inputs (gaussian noise) for velocity, d and beta was </a:t>
            </a:r>
            <a:r>
              <a:rPr lang="en-US" b="1" dirty="0"/>
              <a:t>96%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Accuracy (on validation data set) for task 3 with noisy inputs (gaussian noise for velocity and 100% error with probability 0.01 for d and beta) was </a:t>
            </a:r>
            <a:r>
              <a:rPr lang="en-US" b="1" dirty="0"/>
              <a:t>97.8%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83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E7C0-3384-4F4C-ADD4-269DE3B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41AAE-0A04-4F2F-9271-F7A20D70488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33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F3E21-B903-472D-8A21-C932FF1F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" y="3933056"/>
            <a:ext cx="9144000" cy="292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76F51F-2D1E-4BBF-BA73-22078747301B}"/>
              </a:ext>
            </a:extLst>
          </p:cNvPr>
          <p:cNvSpPr/>
          <p:nvPr/>
        </p:nvSpPr>
        <p:spPr>
          <a:xfrm>
            <a:off x="3419872" y="3429000"/>
            <a:ext cx="1584176" cy="432048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Training recurrent networks to generate hypotheses about how the brain solves hard navigation problems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SLAM – Simultaneous Location and Mapping</a:t>
            </a:r>
          </a:p>
          <a:p>
            <a:pPr>
              <a:buNone/>
            </a:pPr>
            <a:r>
              <a:rPr lang="en-US" dirty="0"/>
              <a:t>Our main task is self-localization during navigation with inputs from noisy sensors. Usually, SLAM-algorithms such as path integration, Bayesian estimator are employed to solve this task. </a:t>
            </a:r>
          </a:p>
          <a:p>
            <a:pPr>
              <a:buNone/>
            </a:pPr>
            <a:r>
              <a:rPr lang="en-US" dirty="0"/>
              <a:t>Our network is a solution to this problem and it uses a recurrent LSTM structure.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C1CE-4564-4A08-AD8E-E8EDB359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7BDD9-3115-42AB-902B-14A9B81F1A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6450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B595A3-23C1-487E-82A4-1FB6B324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32129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E7EA1A-D6A7-4DB9-9AAC-6E1367409712}"/>
              </a:ext>
            </a:extLst>
          </p:cNvPr>
          <p:cNvSpPr/>
          <p:nvPr/>
        </p:nvSpPr>
        <p:spPr>
          <a:xfrm>
            <a:off x="3635896" y="3140968"/>
            <a:ext cx="1584176" cy="432048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6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CEB-22F4-4EBA-A7B4-91B69259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Task 1 - 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CC77-694F-4667-A1F5-4D7EA992B5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Measure of d was changed to distance from nearest vertex instead of length of line segment. </a:t>
            </a:r>
          </a:p>
          <a:p>
            <a:pPr>
              <a:lnSpc>
                <a:spcPct val="200000"/>
              </a:lnSpc>
            </a:pPr>
            <a:r>
              <a:rPr lang="en-US" dirty="0"/>
              <a:t>Accuracy (on validation data set) for task 1 with noisy inputs( gaussian noise) for velocity, d and beta was </a:t>
            </a:r>
          </a:p>
          <a:p>
            <a:pPr>
              <a:lnSpc>
                <a:spcPct val="200000"/>
              </a:lnSpc>
            </a:pPr>
            <a:r>
              <a:rPr lang="en-US" dirty="0"/>
              <a:t>Accuracy (on validation data set) for task 1 with noisy inputs( gaussian noise for velocity and 100% error with probability 0.01 for d and beta) was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7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AB99C-2F77-4A71-B705-D98FD975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4248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BFF45-CC40-4DCB-9ED5-2FB4B422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149080"/>
            <a:ext cx="914400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59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7C467-99D5-480F-8D47-AA907CDD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16"/>
            <a:ext cx="9144000" cy="410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82312-B233-4D3F-97B6-ECE4C036F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F0593-BAFD-499D-BB67-042564686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274D8-84A6-4B51-AC1D-5378F21FC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4784"/>
            <a:ext cx="8229600" cy="147002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17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u="sng" dirty="0"/>
              <a:t>Step 1</a:t>
            </a:r>
            <a:r>
              <a:rPr lang="en-IN" b="1" dirty="0"/>
              <a:t> </a:t>
            </a:r>
            <a:r>
              <a:rPr lang="en-IN" dirty="0"/>
              <a:t>: Generating random 10-sided polygons. </a:t>
            </a:r>
          </a:p>
          <a:p>
            <a:r>
              <a:rPr lang="en-IN" dirty="0"/>
              <a:t>r = length of side (sampled using normal distribution - mean 1m and standard deviation also 1m)</a:t>
            </a:r>
          </a:p>
          <a:p>
            <a:r>
              <a:rPr lang="en-IN" dirty="0"/>
              <a:t>Points are of form (</a:t>
            </a:r>
            <a:r>
              <a:rPr lang="en-IN" dirty="0" err="1"/>
              <a:t>r,n</a:t>
            </a:r>
            <a:r>
              <a:rPr lang="en-IN" dirty="0"/>
              <a:t>*pi/10) (n is from 0 to 9)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B7F5F2-9ABC-4D7F-8EFE-2F804560B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/>
          <a:stretch/>
        </p:blipFill>
        <p:spPr>
          <a:xfrm>
            <a:off x="1333022" y="3429000"/>
            <a:ext cx="2436033" cy="3176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7E8ECF-CE58-479D-BAD7-89B42633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29000"/>
            <a:ext cx="2348645" cy="317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Step 2</a:t>
            </a:r>
            <a:r>
              <a:rPr lang="en-IN" b="1" dirty="0"/>
              <a:t> </a:t>
            </a:r>
            <a:r>
              <a:rPr lang="en-IN" dirty="0"/>
              <a:t>: Selecting a random point inside the polygon.</a:t>
            </a:r>
          </a:p>
          <a:p>
            <a:endParaRPr lang="en-IN" dirty="0"/>
          </a:p>
          <a:p>
            <a:r>
              <a:rPr lang="en-IN" b="1" u="sng" dirty="0"/>
              <a:t>Step 3</a:t>
            </a:r>
            <a:r>
              <a:rPr lang="en-IN" b="1" dirty="0"/>
              <a:t> </a:t>
            </a:r>
            <a:r>
              <a:rPr lang="en-IN" dirty="0"/>
              <a:t>: Giving a random velocity (magnitude and direction) from the above random point.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Speed was always held constant at 0.01m/s.  The random angle was between 0 and 2*pi (0,6.28). The network was provided with noisy input by adding Gaussian noise to speed (mean = 0, </a:t>
            </a:r>
            <a:r>
              <a:rPr lang="en-IN" dirty="0" err="1"/>
              <a:t>sd</a:t>
            </a:r>
            <a:r>
              <a:rPr lang="en-IN" dirty="0"/>
              <a:t> = 0.001) and angle (mean = 0, </a:t>
            </a:r>
            <a:r>
              <a:rPr lang="en-IN" dirty="0" err="1"/>
              <a:t>sd</a:t>
            </a:r>
            <a:r>
              <a:rPr lang="en-IN" dirty="0"/>
              <a:t> = 1).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1325-4F27-468D-8BFF-8A96B292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9CA3-A486-4BA6-B301-EF18BC6B98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r>
              <a:rPr lang="en-IN" b="1" u="sng" dirty="0"/>
              <a:t>Step 4</a:t>
            </a:r>
            <a:r>
              <a:rPr lang="en-IN" dirty="0"/>
              <a:t> – On every collision with the borders of a polygon, the rat changes its direction (assuming total internal reflection) and goes on until the next collision. This process is repeated until required. </a:t>
            </a:r>
          </a:p>
          <a:p>
            <a:r>
              <a:rPr lang="en-IN" dirty="0"/>
              <a:t>Input is given for each collision (each of them noisy)–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N" dirty="0"/>
              <a:t>Velocity (magnitude + direction) – noise specified earlier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N" dirty="0"/>
              <a:t>Time Stamp of Collision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N" dirty="0"/>
              <a:t>Boundary contact information at each collision - length of boundary (gaussian noise – mean = 0, </a:t>
            </a:r>
            <a:r>
              <a:rPr lang="en-IN" dirty="0" err="1"/>
              <a:t>sd</a:t>
            </a:r>
            <a:r>
              <a:rPr lang="en-IN" dirty="0"/>
              <a:t> = 0.01) and relative angle of collision (gaussian noise – mean = 0, </a:t>
            </a:r>
            <a:r>
              <a:rPr lang="en-IN" dirty="0" err="1"/>
              <a:t>sd</a:t>
            </a:r>
            <a:r>
              <a:rPr lang="en-IN" dirty="0"/>
              <a:t> = 0.5).</a:t>
            </a:r>
          </a:p>
          <a:p>
            <a:r>
              <a:rPr lang="en-IN" dirty="0"/>
              <a:t>Relative angle of collision is between o and pi. </a:t>
            </a:r>
          </a:p>
          <a:p>
            <a:pPr marL="788670" lvl="1" indent="-514350">
              <a:buFont typeface="+mj-lt"/>
              <a:buAutoNum type="arabicPeriod"/>
            </a:pPr>
            <a:endParaRPr lang="en-IN" dirty="0"/>
          </a:p>
          <a:p>
            <a:pPr marL="788670" lvl="1" indent="-514350">
              <a:buFont typeface="+mj-lt"/>
              <a:buAutoNum type="arabicPeriod"/>
            </a:pPr>
            <a:endParaRPr lang="en-IN" dirty="0"/>
          </a:p>
          <a:p>
            <a:pPr marL="78867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4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the environment</a:t>
            </a:r>
            <a:endParaRPr lang="en-US" dirty="0"/>
          </a:p>
        </p:txBody>
      </p:sp>
      <p:pic>
        <p:nvPicPr>
          <p:cNvPr id="4" name="Content Placeholder 3" descr="SS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2276872"/>
            <a:ext cx="6048671" cy="315784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</a:t>
            </a:r>
            <a:r>
              <a:rPr lang="en-IN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This is an X </a:t>
            </a:r>
            <a:r>
              <a:rPr lang="en-IN" dirty="0" err="1"/>
              <a:t>x</a:t>
            </a:r>
            <a:r>
              <a:rPr lang="en-IN" dirty="0"/>
              <a:t> Y x Z array.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X = the number of trials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Y = the number of collisions in each trial (time series data)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Z = number of features to be returned for each collision.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Layer 1 : Input layer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Layer 2 : Hidden LSTM layer with 256 LSTM units</a:t>
            </a:r>
          </a:p>
          <a:p>
            <a:endParaRPr lang="en-IN" dirty="0"/>
          </a:p>
          <a:p>
            <a:r>
              <a:rPr lang="en-IN" dirty="0"/>
              <a:t>Layer 3 : Output layer, varies depending on the task performed.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Network is trained using Adam’s Algorithm.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1 - Localization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9545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US" dirty="0"/>
              <a:t>Localization in a single familiar environment.</a:t>
            </a:r>
          </a:p>
          <a:p>
            <a:pPr>
              <a:lnSpc>
                <a:spcPct val="220000"/>
              </a:lnSpc>
            </a:pPr>
            <a:r>
              <a:rPr lang="en-US" dirty="0"/>
              <a:t>The rat is familiar with the geometry of the environment (coordinates of the polygon also given as input) but starts each trial at a random unknown location.</a:t>
            </a:r>
          </a:p>
          <a:p>
            <a:pPr>
              <a:lnSpc>
                <a:spcPct val="220000"/>
              </a:lnSpc>
            </a:pPr>
            <a:r>
              <a:rPr lang="en-IN" dirty="0"/>
              <a:t>The output of the network is the initial position of the rat (</a:t>
            </a:r>
            <a:r>
              <a:rPr lang="en-IN" dirty="0" err="1"/>
              <a:t>x,y</a:t>
            </a:r>
            <a:r>
              <a:rPr lang="en-IN" dirty="0"/>
              <a:t>).</a:t>
            </a:r>
          </a:p>
          <a:p>
            <a:pPr>
              <a:lnSpc>
                <a:spcPct val="220000"/>
              </a:lnSpc>
            </a:pPr>
            <a:r>
              <a:rPr lang="en-IN" dirty="0"/>
              <a:t>The network was given 5000 training samples and was validated on a separate set of 1000 samples. Each of the sample involved data for 6 collisions.</a:t>
            </a:r>
          </a:p>
          <a:p>
            <a:pPr>
              <a:lnSpc>
                <a:spcPct val="220000"/>
              </a:lnSpc>
            </a:pPr>
            <a:r>
              <a:rPr lang="en-US" dirty="0"/>
              <a:t>Error – Mean Squared Error</a:t>
            </a:r>
          </a:p>
          <a:p>
            <a:pPr>
              <a:lnSpc>
                <a:spcPct val="220000"/>
              </a:lnSpc>
            </a:pPr>
            <a:r>
              <a:rPr lang="en-US" dirty="0"/>
              <a:t>Output in Activation – Linear Readout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</TotalTime>
  <Words>1012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Franklin Gothic Book</vt:lpstr>
      <vt:lpstr>Perpetua</vt:lpstr>
      <vt:lpstr>Wingdings 2</vt:lpstr>
      <vt:lpstr>Equity</vt:lpstr>
      <vt:lpstr>NNFL ASSIGNMENT</vt:lpstr>
      <vt:lpstr>Problem Statement</vt:lpstr>
      <vt:lpstr>Simulating the Environment</vt:lpstr>
      <vt:lpstr>Simulating the Environment</vt:lpstr>
      <vt:lpstr>Simulating the Environment</vt:lpstr>
      <vt:lpstr>Simulating the environment</vt:lpstr>
      <vt:lpstr>Final Dataframe</vt:lpstr>
      <vt:lpstr>Structure of the Network</vt:lpstr>
      <vt:lpstr>Task 1 - Localization </vt:lpstr>
      <vt:lpstr>Result of Task 1</vt:lpstr>
      <vt:lpstr>PowerPoint Presentation</vt:lpstr>
      <vt:lpstr>PowerPoint Presentation</vt:lpstr>
      <vt:lpstr>Task 2 – Generalized SLAM </vt:lpstr>
      <vt:lpstr>Result of Task 2</vt:lpstr>
      <vt:lpstr>PowerPoint Presentation</vt:lpstr>
      <vt:lpstr>PowerPoint Presentation</vt:lpstr>
      <vt:lpstr>Task 3 – Specialized Task</vt:lpstr>
      <vt:lpstr>Result of Task 3</vt:lpstr>
      <vt:lpstr>PowerPoint Presentation</vt:lpstr>
      <vt:lpstr>PowerPoint Presentation</vt:lpstr>
      <vt:lpstr>Task 1 - Supplemental Information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NNFL ASSIGNMENT</dc:title>
  <dc:creator>tanma</dc:creator>
  <cp:lastModifiedBy>Anshul Garg</cp:lastModifiedBy>
  <cp:revision>18</cp:revision>
  <dcterms:created xsi:type="dcterms:W3CDTF">2019-11-16T17:46:08Z</dcterms:created>
  <dcterms:modified xsi:type="dcterms:W3CDTF">2019-11-26T13:11:51Z</dcterms:modified>
</cp:coreProperties>
</file>