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03" r:id="rId2"/>
    <p:sldId id="406" r:id="rId3"/>
    <p:sldId id="407" r:id="rId4"/>
    <p:sldId id="408" r:id="rId5"/>
    <p:sldId id="451" r:id="rId6"/>
    <p:sldId id="409" r:id="rId7"/>
    <p:sldId id="452" r:id="rId8"/>
    <p:sldId id="413" r:id="rId9"/>
    <p:sldId id="414" r:id="rId10"/>
    <p:sldId id="415" r:id="rId11"/>
    <p:sldId id="416" r:id="rId12"/>
    <p:sldId id="417" r:id="rId13"/>
    <p:sldId id="433" r:id="rId14"/>
    <p:sldId id="432" r:id="rId15"/>
    <p:sldId id="434" r:id="rId16"/>
    <p:sldId id="418" r:id="rId17"/>
    <p:sldId id="419" r:id="rId18"/>
    <p:sldId id="420" r:id="rId19"/>
    <p:sldId id="454" r:id="rId20"/>
    <p:sldId id="455" r:id="rId21"/>
    <p:sldId id="456" r:id="rId22"/>
    <p:sldId id="457" r:id="rId23"/>
    <p:sldId id="421" r:id="rId24"/>
    <p:sldId id="422" r:id="rId25"/>
    <p:sldId id="423" r:id="rId26"/>
    <p:sldId id="453" r:id="rId27"/>
    <p:sldId id="34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10" r:id="rId45"/>
    <p:sldId id="411" r:id="rId46"/>
    <p:sldId id="412" r:id="rId47"/>
    <p:sldId id="332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FF33CC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40DBBD-7E5F-4460-A8FE-79FCF3A8BBAB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F5880F-371A-429E-9AFA-CF91D463D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852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A927DE-4A8E-4503-BC60-12C7158A805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Strictly speaking, a “for each” loop is a syntactic shortcut for traversing a list using an iterator (Chapter 20), not using indices.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729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37DB64-9CAA-45EF-93D6-EB7A92FEE30C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Thus the “for each” loop has been added to Java 5 simply  for convenience.</a:t>
            </a:r>
          </a:p>
        </p:txBody>
      </p:sp>
    </p:spTree>
    <p:extLst>
      <p:ext uri="{BB962C8B-B14F-4D97-AF65-F5344CB8AC3E}">
        <p14:creationId xmlns:p14="http://schemas.microsoft.com/office/powerpoint/2010/main" val="317785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F05D-ECFE-4771-BAA7-AE62F45A1621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571F-F92A-4609-B2B5-478D9C1AB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6BE5-6CBE-448F-9C3D-33F16D77FFD8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A6B4E-17F6-463B-AEDB-C91CFB30F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83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2567B-8FDD-4FAB-B491-53E6594C65A8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EFC9-7609-4417-8EEC-1BE5D87D5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711F6-2D04-42BD-8D90-B7B735B9003A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EA60E-9738-406F-8DD2-5FB6B1C97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35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44587-710E-4B43-A925-D89F5449C6AE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2C0E9-7FDE-45B7-AA21-AC2B640EF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B051A-B05B-40B4-BD48-D92E9B64518E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32A74-2D42-4E7F-8981-74C77FE27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60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2080-807E-4F4F-AF28-C1AE4DF576F1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F2F7-D6A5-461A-87E5-35523C2F8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9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30861-9E4D-496F-BE90-49B216633F90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82C82-610E-44DE-B68E-25B9C06B9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12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DF97-7437-4FA8-AFEE-61EE0CF77A88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37B6-BE07-4C13-87C1-CC1B83168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35AD-8368-4E15-B123-CFD85800BA0D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275A-FB70-481C-917F-4FFFE8DCF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3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68F87-BB40-4594-9900-C23E8DA21FDD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42961-0896-442A-8E07-89CBEF3AF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00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437DF3-B625-4C45-8FBC-1170CC26A5C2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D539876-DA43-4270-A534-8B534C53B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Chapter </a:t>
            </a:r>
            <a:r>
              <a:rPr lang="en-US" altLang="en-US" b="1" dirty="0">
                <a:solidFill>
                  <a:srgbClr val="3333FF"/>
                </a:solidFill>
              </a:rPr>
              <a:t>7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JC08-07</a:t>
            </a: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815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Rotate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assumption when rotating is that the array is at </a:t>
            </a:r>
            <a:r>
              <a:rPr lang="en-US" altLang="en-US" b="1" i="1" dirty="0" smtClean="0"/>
              <a:t>full capacity</a:t>
            </a:r>
            <a:r>
              <a:rPr lang="en-US" altLang="en-US" dirty="0" smtClean="0"/>
              <a:t>, i.e., number of items = the array’s length</a:t>
            </a:r>
          </a:p>
          <a:p>
            <a:pPr eaLnBrk="1" hangingPunct="1"/>
            <a:r>
              <a:rPr lang="en-US" altLang="en-US" dirty="0" smtClean="0"/>
              <a:t>Save item at the last index to a temporary variable</a:t>
            </a:r>
          </a:p>
          <a:p>
            <a:pPr eaLnBrk="1" hangingPunct="1"/>
            <a:r>
              <a:rPr lang="en-US" altLang="en-US" dirty="0" smtClean="0"/>
              <a:t>Shift right, as if to insert item at index 0</a:t>
            </a:r>
          </a:p>
          <a:p>
            <a:pPr eaLnBrk="1" hangingPunct="1"/>
            <a:r>
              <a:rPr lang="en-US" altLang="en-US" dirty="0" smtClean="0"/>
              <a:t>Store the value in the temporary variable into the first slot</a:t>
            </a:r>
          </a:p>
          <a:p>
            <a:pPr eaLnBrk="1" hangingPunct="1"/>
            <a:r>
              <a:rPr lang="en-US" altLang="en-US" dirty="0"/>
              <a:t>Using the same context as previously, with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someArr.length</a:t>
            </a:r>
            <a:r>
              <a:rPr lang="en-US" altLang="en-US" dirty="0" smtClean="0"/>
              <a:t>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26154" y="4890094"/>
            <a:ext cx="10187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someArr.length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-1];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someArr.length-1; 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&gt; 0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k--) // traversing backward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sz="20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[k-1]; // shift right 1 slot</a:t>
            </a:r>
          </a:p>
          <a:p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Rotate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assumption when rotating is that the array is at </a:t>
            </a:r>
            <a:r>
              <a:rPr lang="en-US" altLang="en-US" b="1" i="1" dirty="0" smtClean="0"/>
              <a:t>full capacity</a:t>
            </a:r>
            <a:r>
              <a:rPr lang="en-US" altLang="en-US" dirty="0" smtClean="0"/>
              <a:t>, i.e., number of items = the array’s length</a:t>
            </a:r>
          </a:p>
          <a:p>
            <a:pPr eaLnBrk="1" hangingPunct="1"/>
            <a:r>
              <a:rPr lang="en-US" altLang="en-US" dirty="0" smtClean="0"/>
              <a:t>Save item at index 0 to a temporary variable</a:t>
            </a:r>
          </a:p>
          <a:p>
            <a:pPr eaLnBrk="1" hangingPunct="1"/>
            <a:r>
              <a:rPr lang="en-US" altLang="en-US" dirty="0" smtClean="0"/>
              <a:t>Shift left, as if to remove item at index 0</a:t>
            </a:r>
          </a:p>
          <a:p>
            <a:pPr eaLnBrk="1" hangingPunct="1"/>
            <a:r>
              <a:rPr lang="en-US" altLang="en-US" dirty="0" smtClean="0"/>
              <a:t>Store the value in the temporary variable to the last slot</a:t>
            </a:r>
          </a:p>
          <a:p>
            <a:pPr eaLnBrk="1" hangingPunct="1"/>
            <a:r>
              <a:rPr lang="en-US" altLang="en-US" dirty="0" smtClean="0"/>
              <a:t>Using the same context as previously, </a:t>
            </a:r>
            <a:r>
              <a:rPr lang="en-US" altLang="en-US" dirty="0"/>
              <a:t>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someArr.length</a:t>
            </a:r>
            <a:r>
              <a:rPr lang="en-US" altLang="en-US" dirty="0"/>
              <a:t>: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701836"/>
            <a:ext cx="106490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 k &lt; someArr.length-1; k++) // traversing forward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[k+1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 shift 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1 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endParaRPr lang="en-US" sz="2000" b="1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someArr.length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 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6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“for each” or “enhanced for”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We can use this kind of loop for arrays (and for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): </a:t>
            </a:r>
          </a:p>
          <a:p>
            <a:r>
              <a:rPr lang="en-US" altLang="en-US" dirty="0" smtClean="0"/>
              <a:t>Convenient </a:t>
            </a:r>
            <a:r>
              <a:rPr lang="en-US" altLang="en-US" dirty="0"/>
              <a:t>for </a:t>
            </a:r>
            <a:r>
              <a:rPr lang="en-US" altLang="en-US" i="1" dirty="0"/>
              <a:t>traversing</a:t>
            </a:r>
            <a:r>
              <a:rPr lang="en-US" altLang="en-US" dirty="0"/>
              <a:t> arrays </a:t>
            </a:r>
            <a:r>
              <a:rPr lang="en-US" altLang="en-US" dirty="0" smtClean="0"/>
              <a:t>(when you do NOT need the index)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64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</a:rPr>
              <a:t>12-</a:t>
            </a:r>
            <a:fld id="{541A2018-5529-48EE-991A-D20CA004C4F7}" type="slidenum">
              <a:rPr kumimoji="0" lang="en-US" altLang="en-US" sz="1400">
                <a:solidFill>
                  <a:schemeClr val="tx1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4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“For Each” Loop: Example for objects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65425" y="1646239"/>
            <a:ext cx="6402388" cy="25304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</a:rPr>
              <a:t>String[ ]  words = new String [10000];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</a:rPr>
              <a:t>... // read words from a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for (String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str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: words)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</a:rPr>
              <a:t>    </a:t>
            </a:r>
            <a:r>
              <a:rPr kumimoji="0" lang="en-US" altLang="en-US" sz="2000" dirty="0" err="1">
                <a:solidFill>
                  <a:schemeClr val="tx1"/>
                </a:solidFill>
              </a:rPr>
              <a:t>System.out.println</a:t>
            </a:r>
            <a:r>
              <a:rPr kumimoji="0" lang="en-US" altLang="en-US" sz="2000" dirty="0">
                <a:solidFill>
                  <a:schemeClr val="tx1"/>
                </a:solidFill>
              </a:rPr>
              <a:t>(</a:t>
            </a:r>
            <a:r>
              <a:rPr kumimoji="0" lang="en-US" altLang="en-US" sz="2000" dirty="0" err="1">
                <a:solidFill>
                  <a:schemeClr val="tx1"/>
                </a:solidFill>
              </a:rPr>
              <a:t>str</a:t>
            </a:r>
            <a:r>
              <a:rPr kumimoji="0" lang="en-US" altLang="en-US" sz="2000" dirty="0">
                <a:solidFill>
                  <a:schemeClr val="tx1"/>
                </a:solidFill>
              </a:rPr>
              <a:t>);    // display  </a:t>
            </a:r>
            <a:r>
              <a:rPr kumimoji="0" lang="en-US" altLang="en-US" sz="2000" dirty="0" err="1">
                <a:solidFill>
                  <a:schemeClr val="tx1"/>
                </a:solidFill>
              </a:rPr>
              <a:t>str</a:t>
            </a:r>
            <a:endParaRPr kumimoji="0" lang="en-US" alt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9" name="Freeform 7"/>
          <p:cNvSpPr>
            <a:spLocks/>
          </p:cNvSpPr>
          <p:nvPr/>
        </p:nvSpPr>
        <p:spPr bwMode="auto">
          <a:xfrm>
            <a:off x="5757863" y="3101975"/>
            <a:ext cx="1839912" cy="1589088"/>
          </a:xfrm>
          <a:custGeom>
            <a:avLst/>
            <a:gdLst>
              <a:gd name="T0" fmla="*/ 2147483647 w 1715"/>
              <a:gd name="T1" fmla="*/ 2147483647 h 1001"/>
              <a:gd name="T2" fmla="*/ 2147483647 w 1715"/>
              <a:gd name="T3" fmla="*/ 0 h 1001"/>
              <a:gd name="T4" fmla="*/ 0 w 1715"/>
              <a:gd name="T5" fmla="*/ 0 h 10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15" h="1001">
                <a:moveTo>
                  <a:pt x="1715" y="1001"/>
                </a:moveTo>
                <a:lnTo>
                  <a:pt x="171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908551" y="4037014"/>
            <a:ext cx="4532313" cy="2225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</a:rPr>
              <a:t>Basically the same as: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for (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int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= 0; 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&lt;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words.length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; 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    String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str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= words [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   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System.out.println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(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str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8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</a:rPr>
              <a:t>12-</a:t>
            </a:r>
            <a:fld id="{1FDA9EAF-42FF-480B-8DFE-4926991D6E1D}" type="slidenum">
              <a:rPr kumimoji="0" lang="en-US" altLang="en-US" sz="1400">
                <a:solidFill>
                  <a:schemeClr val="tx1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en-US" sz="1400">
              <a:solidFill>
                <a:schemeClr val="tx1"/>
              </a:solidFill>
            </a:endParaRPr>
          </a:p>
        </p:txBody>
      </p:sp>
      <p:sp>
        <p:nvSpPr>
          <p:cNvPr id="3584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“For Each”: Example for primitive data type</a:t>
            </a:r>
          </a:p>
        </p:txBody>
      </p:sp>
      <p:sp>
        <p:nvSpPr>
          <p:cNvPr id="35844" name="Text Box 11"/>
          <p:cNvSpPr txBox="1">
            <a:spLocks noChangeArrowheads="1"/>
          </p:cNvSpPr>
          <p:nvPr/>
        </p:nvSpPr>
        <p:spPr bwMode="auto">
          <a:xfrm>
            <a:off x="3103563" y="1484314"/>
            <a:ext cx="3681412" cy="31400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 err="1">
                <a:solidFill>
                  <a:schemeClr val="tx1"/>
                </a:solidFill>
              </a:rPr>
              <a:t>int</a:t>
            </a:r>
            <a:r>
              <a:rPr kumimoji="0" lang="en-US" altLang="en-US" sz="2000" dirty="0">
                <a:solidFill>
                  <a:schemeClr val="tx1"/>
                </a:solidFill>
              </a:rPr>
              <a:t> [ ]  scores = { ...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 err="1">
                <a:solidFill>
                  <a:schemeClr val="tx1"/>
                </a:solidFill>
              </a:rPr>
              <a:t>int</a:t>
            </a:r>
            <a:r>
              <a:rPr kumimoji="0" lang="en-US" altLang="en-US" sz="2000" dirty="0">
                <a:solidFill>
                  <a:schemeClr val="tx1"/>
                </a:solidFill>
              </a:rPr>
              <a:t> 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for (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int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s : scores)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</a:rPr>
              <a:t>    sum += 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5845" name="Freeform 12"/>
          <p:cNvSpPr>
            <a:spLocks/>
          </p:cNvSpPr>
          <p:nvPr/>
        </p:nvSpPr>
        <p:spPr bwMode="auto">
          <a:xfrm>
            <a:off x="5765801" y="3254376"/>
            <a:ext cx="1590675" cy="1241425"/>
          </a:xfrm>
          <a:custGeom>
            <a:avLst/>
            <a:gdLst>
              <a:gd name="T0" fmla="*/ 2147483647 w 1715"/>
              <a:gd name="T1" fmla="*/ 2147483647 h 1001"/>
              <a:gd name="T2" fmla="*/ 2147483647 w 1715"/>
              <a:gd name="T3" fmla="*/ 0 h 1001"/>
              <a:gd name="T4" fmla="*/ 0 w 1715"/>
              <a:gd name="T5" fmla="*/ 0 h 10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15" h="1001">
                <a:moveTo>
                  <a:pt x="1715" y="1001"/>
                </a:moveTo>
                <a:lnTo>
                  <a:pt x="171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13"/>
          <p:cNvSpPr txBox="1">
            <a:spLocks noChangeArrowheads="1"/>
          </p:cNvSpPr>
          <p:nvPr/>
        </p:nvSpPr>
        <p:spPr bwMode="auto">
          <a:xfrm>
            <a:off x="5499100" y="3778251"/>
            <a:ext cx="4529138" cy="2225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</a:rPr>
              <a:t>Basically the same as: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for (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int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= 0; 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&lt;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scores.length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; 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    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int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 s = scores[</a:t>
            </a:r>
            <a:r>
              <a:rPr kumimoji="0" lang="en-US" altLang="en-US" sz="2000" b="1" dirty="0" err="1">
                <a:solidFill>
                  <a:schemeClr val="tx1"/>
                </a:solidFill>
              </a:rPr>
              <a:t>i</a:t>
            </a:r>
            <a:r>
              <a:rPr kumimoji="0" lang="en-US" altLang="en-US" sz="2000" b="1" dirty="0">
                <a:solidFill>
                  <a:schemeClr val="tx1"/>
                </a:solidFill>
              </a:rPr>
              <a:t>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    sum += 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5847" name="Rounded Rectangular Callout 1"/>
          <p:cNvSpPr>
            <a:spLocks noChangeArrowheads="1"/>
          </p:cNvSpPr>
          <p:nvPr/>
        </p:nvSpPr>
        <p:spPr bwMode="auto">
          <a:xfrm>
            <a:off x="1984375" y="2024064"/>
            <a:ext cx="1143000" cy="1074737"/>
          </a:xfrm>
          <a:prstGeom prst="wedgeRoundRectCallout">
            <a:avLst>
              <a:gd name="adj1" fmla="val 124991"/>
              <a:gd name="adj2" fmla="val 48727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Type &amp; name of element</a:t>
            </a:r>
          </a:p>
        </p:txBody>
      </p:sp>
      <p:sp>
        <p:nvSpPr>
          <p:cNvPr id="35848" name="Rounded Rectangular Callout 7"/>
          <p:cNvSpPr>
            <a:spLocks noChangeArrowheads="1"/>
          </p:cNvSpPr>
          <p:nvPr/>
        </p:nvSpPr>
        <p:spPr bwMode="auto">
          <a:xfrm>
            <a:off x="5689600" y="2176463"/>
            <a:ext cx="1131888" cy="914400"/>
          </a:xfrm>
          <a:prstGeom prst="wedgeRoundRectCallout">
            <a:avLst>
              <a:gd name="adj1" fmla="val -118602"/>
              <a:gd name="adj2" fmla="val 48727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Name of array</a:t>
            </a:r>
          </a:p>
        </p:txBody>
      </p:sp>
      <p:sp>
        <p:nvSpPr>
          <p:cNvPr id="35849" name="Rounded Rectangular Callout 8"/>
          <p:cNvSpPr>
            <a:spLocks noChangeArrowheads="1"/>
          </p:cNvSpPr>
          <p:nvPr/>
        </p:nvSpPr>
        <p:spPr bwMode="auto">
          <a:xfrm>
            <a:off x="5689601" y="1544638"/>
            <a:ext cx="809625" cy="539750"/>
          </a:xfrm>
          <a:prstGeom prst="wedgeRoundRectCallout">
            <a:avLst>
              <a:gd name="adj1" fmla="val -213847"/>
              <a:gd name="adj2" fmla="val 24571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16435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“for each” aka “enhanced for” loop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You do </a:t>
            </a:r>
            <a:r>
              <a:rPr lang="en-US" altLang="en-US" dirty="0" smtClean="0"/>
              <a:t>NOT know </a:t>
            </a:r>
            <a:r>
              <a:rPr lang="en-US" altLang="en-US" dirty="0"/>
              <a:t>the index of the element as you traverse the array.</a:t>
            </a:r>
          </a:p>
          <a:p>
            <a:r>
              <a:rPr lang="en-US" altLang="en-US" dirty="0"/>
              <a:t>You </a:t>
            </a:r>
            <a:r>
              <a:rPr lang="en-US" altLang="en-US" dirty="0" smtClean="0"/>
              <a:t>CANNOT add </a:t>
            </a:r>
            <a:r>
              <a:rPr lang="en-US" altLang="en-US" dirty="0"/>
              <a:t>or remove elements within a “for each” </a:t>
            </a:r>
            <a:r>
              <a:rPr lang="en-US" altLang="en-US" dirty="0" smtClean="0"/>
              <a:t>loop b/c these actions need the index</a:t>
            </a:r>
            <a:endParaRPr lang="en-US" altLang="en-US" dirty="0"/>
          </a:p>
          <a:p>
            <a:r>
              <a:rPr lang="en-US" altLang="en-US" dirty="0"/>
              <a:t>You CANNOT </a:t>
            </a:r>
            <a:r>
              <a:rPr lang="en-US" altLang="en-US" dirty="0" smtClean="0"/>
              <a:t>change </a:t>
            </a:r>
            <a:r>
              <a:rPr lang="en-US" altLang="en-US" dirty="0"/>
              <a:t>elements of primitive data types or references to objects within a “for each” </a:t>
            </a:r>
            <a:r>
              <a:rPr lang="en-US" altLang="en-US" dirty="0" smtClean="0"/>
              <a:t>loop b/c the item is actually a local variable, not the </a:t>
            </a:r>
            <a:r>
              <a:rPr lang="en-US" altLang="en-US" dirty="0"/>
              <a:t>element </a:t>
            </a:r>
            <a:r>
              <a:rPr lang="en-US" altLang="en-US" dirty="0" smtClean="0"/>
              <a:t>of the array</a:t>
            </a:r>
            <a:endParaRPr lang="en-US" altLang="en-US" dirty="0"/>
          </a:p>
          <a:p>
            <a:r>
              <a:rPr lang="en-US" altLang="en-US" dirty="0"/>
              <a:t>“For Each” (or enhanced “for”) loop is a way to “get”, not “set” every element.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8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parameter &amp; return value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example below is that of </a:t>
            </a:r>
            <a:r>
              <a:rPr lang="en-US" altLang="en-US" b="1" i="1" dirty="0" smtClean="0"/>
              <a:t>parameters</a:t>
            </a:r>
            <a:r>
              <a:rPr lang="en-US" altLang="en-US" dirty="0" smtClean="0"/>
              <a:t>, or x- and y-coordinates of 2 points, where the distance between them must be calculated:</a:t>
            </a:r>
          </a:p>
          <a:p>
            <a:pPr marL="457200" lvl="1" indent="0" eaLnBrk="1" hangingPunct="1"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double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distanceFormula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3333FF"/>
                </a:solidFill>
              </a:rPr>
              <a:t>double[] coords1</a:t>
            </a:r>
            <a:r>
              <a:rPr lang="en-US" altLang="en-US" dirty="0" smtClean="0"/>
              <a:t>, </a:t>
            </a:r>
            <a:r>
              <a:rPr lang="en-US" altLang="en-US" dirty="0">
                <a:solidFill>
                  <a:srgbClr val="3333FF"/>
                </a:solidFill>
              </a:rPr>
              <a:t>double[] </a:t>
            </a:r>
            <a:r>
              <a:rPr lang="en-US" altLang="en-US" dirty="0" smtClean="0">
                <a:solidFill>
                  <a:srgbClr val="3333FF"/>
                </a:solidFill>
              </a:rPr>
              <a:t>coords2</a:t>
            </a:r>
            <a:r>
              <a:rPr lang="en-US" altLang="en-US" dirty="0" smtClean="0"/>
              <a:t>)  {…}</a:t>
            </a:r>
          </a:p>
          <a:p>
            <a:pPr eaLnBrk="1" hangingPunct="1"/>
            <a:r>
              <a:rPr lang="en-US" altLang="en-US" dirty="0"/>
              <a:t>The example below is that of </a:t>
            </a:r>
            <a:r>
              <a:rPr lang="en-US" altLang="en-US" dirty="0" smtClean="0"/>
              <a:t>the </a:t>
            </a:r>
            <a:r>
              <a:rPr lang="en-US" altLang="en-US" b="1" i="1" dirty="0" smtClean="0"/>
              <a:t>return</a:t>
            </a:r>
            <a:r>
              <a:rPr lang="en-US" altLang="en-US" dirty="0" smtClean="0"/>
              <a:t> kept in an array of 2 values (i.e., quotient and remainder) as the result of dividing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dirty="0" smtClean="0"/>
              <a:t> by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dirty="0"/>
              <a:t>public </a:t>
            </a:r>
            <a:r>
              <a:rPr lang="en-US" altLang="en-US" dirty="0" smtClean="0">
                <a:solidFill>
                  <a:srgbClr val="3333FF"/>
                </a:solidFill>
              </a:rPr>
              <a:t>double[] </a:t>
            </a:r>
            <a:r>
              <a:rPr lang="en-US" altLang="en-US" dirty="0" err="1" smtClean="0"/>
              <a:t>divideNums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smtClean="0"/>
              <a:t>double </a:t>
            </a:r>
            <a:r>
              <a:rPr lang="en-US" altLang="en-US" dirty="0" err="1" smtClean="0"/>
              <a:t>num</a:t>
            </a:r>
            <a:r>
              <a:rPr lang="en-US" altLang="en-US" dirty="0" smtClean="0"/>
              <a:t>, double </a:t>
            </a:r>
            <a:r>
              <a:rPr lang="en-US" altLang="en-US" dirty="0" err="1" smtClean="0"/>
              <a:t>denom</a:t>
            </a:r>
            <a:r>
              <a:rPr lang="en-US" altLang="en-US" dirty="0" smtClean="0"/>
              <a:t>)  </a:t>
            </a:r>
            <a:r>
              <a:rPr lang="en-US" altLang="en-US" dirty="0"/>
              <a:t>{…}</a:t>
            </a:r>
          </a:p>
          <a:p>
            <a:pPr eaLnBrk="1" hangingPunct="1"/>
            <a:r>
              <a:rPr lang="en-US" altLang="en-US" dirty="0" smtClean="0"/>
              <a:t>Note the </a:t>
            </a:r>
            <a:r>
              <a:rPr lang="en-US" altLang="en-US" dirty="0" smtClean="0">
                <a:solidFill>
                  <a:srgbClr val="3333FF"/>
                </a:solidFill>
              </a:rPr>
              <a:t>empty pair of square brackets </a:t>
            </a:r>
            <a:r>
              <a:rPr lang="en-US" altLang="en-US" dirty="0" smtClean="0"/>
              <a:t>for a parameter as well as return value, no matter how many elements or slots it has</a:t>
            </a:r>
          </a:p>
          <a:p>
            <a:pPr eaLnBrk="1" hangingPunct="1"/>
            <a:r>
              <a:rPr lang="en-US" altLang="en-US" dirty="0" smtClean="0"/>
              <a:t>The main program can accept an array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type: </a:t>
            </a: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2600" dirty="0" smtClean="0"/>
              <a:t>Do not make off-by-one error while traversing: the index must be in the range of 0 to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en-US" sz="2600" dirty="0" smtClean="0"/>
              <a:t> – 1 (where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en-US" sz="2600" dirty="0" smtClean="0"/>
              <a:t> is the name of the array).</a:t>
            </a:r>
          </a:p>
          <a:p>
            <a:pPr eaLnBrk="1" hangingPunct="1">
              <a:defRPr/>
            </a:pPr>
            <a:r>
              <a:rPr lang="en-US" altLang="en-US" sz="2600" dirty="0" smtClean="0"/>
              <a:t> </a:t>
            </a:r>
            <a:r>
              <a:rPr lang="en-US" altLang="en-US" sz="2600" dirty="0"/>
              <a:t>Do not make off-by-one error while </a:t>
            </a:r>
            <a:r>
              <a:rPr lang="en-US" altLang="en-US" sz="2600" dirty="0" smtClean="0"/>
              <a:t>shifting: two elements are involved, so one index must be, at most, </a:t>
            </a:r>
            <a:r>
              <a:rPr lang="en-US" altLang="en-US" sz="2600" dirty="0"/>
              <a:t>in the range of 0 to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en-US" sz="2600" dirty="0"/>
              <a:t> – </a:t>
            </a:r>
            <a:r>
              <a:rPr lang="en-US" altLang="en-US" sz="2600" dirty="0" smtClean="0"/>
              <a:t>2, or in the range of 1 to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altLang="en-US" sz="2600" dirty="0"/>
              <a:t> – 1</a:t>
            </a:r>
            <a:r>
              <a:rPr lang="en-US" altLang="en-US" sz="2600" dirty="0" smtClean="0"/>
              <a:t> .</a:t>
            </a:r>
            <a:endParaRPr lang="en-US" altLang="en-US" sz="2600" dirty="0"/>
          </a:p>
          <a:p>
            <a:pPr eaLnBrk="1" hangingPunct="1">
              <a:defRPr/>
            </a:pPr>
            <a:r>
              <a:rPr lang="en-US" altLang="en-US" sz="2600" dirty="0"/>
              <a:t>Do not confuse the value of an index and the value of the element; in array {3, 5, 1}, element at index 0 has value 3</a:t>
            </a:r>
            <a:r>
              <a:rPr lang="en-US" altLang="en-US" sz="2600" dirty="0" smtClean="0"/>
              <a:t>.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147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Caution!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2600" dirty="0" smtClean="0"/>
              <a:t>To duplicate an array, </a:t>
            </a:r>
            <a:r>
              <a:rPr lang="en-US" altLang="en-US" sz="2600" dirty="0" smtClean="0">
                <a:solidFill>
                  <a:srgbClr val="3333FF"/>
                </a:solidFill>
              </a:rPr>
              <a:t>you must create a new array and copy each element from the original list</a:t>
            </a:r>
            <a:r>
              <a:rPr lang="en-US" altLang="en-US" sz="2600" dirty="0" smtClean="0"/>
              <a:t>. </a:t>
            </a:r>
            <a:r>
              <a:rPr lang="en-US" altLang="en-US" sz="2600" b="1" i="1" dirty="0" smtClean="0"/>
              <a:t>Do not </a:t>
            </a:r>
            <a:r>
              <a:rPr lang="en-US" altLang="en-US" sz="2600" dirty="0" smtClean="0"/>
              <a:t>use the assignment operator, such as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duplicateArr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originalArr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(</a:t>
            </a:r>
            <a:r>
              <a:rPr lang="en-US" altLang="en-US" sz="2600" dirty="0" smtClean="0"/>
              <a:t>which simply copies the reference or address). As the result, both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duplicateArr</a:t>
            </a:r>
            <a:r>
              <a:rPr lang="en-US" altLang="en-US" sz="2600" dirty="0" smtClean="0"/>
              <a:t> and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originalArr</a:t>
            </a:r>
            <a:r>
              <a:rPr lang="en-US" altLang="en-US" sz="2600" dirty="0" smtClean="0"/>
              <a:t> refer to the same array; thus, when an element in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duplicateArr</a:t>
            </a:r>
            <a:r>
              <a:rPr lang="en-US" altLang="en-US" sz="2600" dirty="0" smtClean="0"/>
              <a:t> is changed, it is also that same element in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originalArr</a:t>
            </a:r>
            <a:r>
              <a:rPr lang="en-US" altLang="en-US" sz="2600" dirty="0" smtClean="0"/>
              <a:t>.</a:t>
            </a:r>
          </a:p>
          <a:p>
            <a:pPr eaLnBrk="1" hangingPunct="1">
              <a:defRPr/>
            </a:pPr>
            <a:r>
              <a:rPr lang="en-US" altLang="en-US" sz="2600" dirty="0" smtClean="0"/>
              <a:t>Similarly, do not use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600" dirty="0" smtClean="0"/>
              <a:t> to check to see whether elements of two arrays are equal. This check simply tells whether the two references/addresses are the same. </a:t>
            </a:r>
            <a:r>
              <a:rPr lang="en-US" altLang="en-US" sz="2600" dirty="0" smtClean="0">
                <a:solidFill>
                  <a:srgbClr val="3333FF"/>
                </a:solidFill>
              </a:rPr>
              <a:t>You must compare each pair of corresponding elements </a:t>
            </a:r>
            <a:r>
              <a:rPr lang="en-US" altLang="en-US" sz="2600" dirty="0" smtClean="0"/>
              <a:t>in the 2 arrays</a:t>
            </a:r>
          </a:p>
          <a:p>
            <a:pPr eaLnBrk="1" hangingPunct="1">
              <a:defRPr/>
            </a:pPr>
            <a:endParaRPr lang="en-US" alt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Review from previous lessons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644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1-Dimensional Array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239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Review: Random numbers between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en-US" b="1" dirty="0" smtClean="0">
                <a:solidFill>
                  <a:srgbClr val="3333FF"/>
                </a:solidFill>
              </a:rPr>
              <a:t> and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altLang="en-US" b="1" dirty="0" smtClean="0">
                <a:solidFill>
                  <a:srgbClr val="3333FF"/>
                </a:solidFill>
              </a:rPr>
              <a:t> inclusively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The code is: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* (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+ 1)) +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For example, get a random number between 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 &amp; </a:t>
            </a:r>
            <a:r>
              <a:rPr lang="en-US" altLang="en-US" dirty="0" smtClean="0">
                <a:solidFill>
                  <a:srgbClr val="FF0000"/>
                </a:solidFill>
              </a:rPr>
              <a:t>6</a:t>
            </a:r>
            <a:r>
              <a:rPr lang="en-US" altLang="en-US" dirty="0" smtClean="0"/>
              <a:t> inclusively (die):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* (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+ 1)) +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* 6) + 1;</a:t>
            </a: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59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019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Review: “</a:t>
            </a:r>
            <a:r>
              <a:rPr lang="en-US" altLang="en-US" b="1" dirty="0" err="1" smtClean="0">
                <a:solidFill>
                  <a:srgbClr val="3333FF"/>
                </a:solidFill>
              </a:rPr>
              <a:t>toString</a:t>
            </a:r>
            <a:r>
              <a:rPr lang="en-US" altLang="en-US" b="1" dirty="0" smtClean="0">
                <a:solidFill>
                  <a:srgbClr val="3333FF"/>
                </a:solidFill>
              </a:rPr>
              <a:t>”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80" y="1480851"/>
            <a:ext cx="10515600" cy="497991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 smtClean="0">
                <a:solidFill>
                  <a:srgbClr val="3333FF"/>
                </a:solidFill>
              </a:rPr>
              <a:t> </a:t>
            </a:r>
            <a:r>
              <a:rPr lang="en-US" altLang="en-US" dirty="0" smtClean="0"/>
              <a:t>method gives/returns the </a:t>
            </a:r>
            <a:r>
              <a:rPr lang="en-US" altLang="en-US" i="1" dirty="0" smtClean="0"/>
              <a:t>appropriate</a:t>
            </a:r>
            <a:r>
              <a:rPr lang="en-US" altLang="en-US" dirty="0" smtClean="0"/>
              <a:t> text representation of the object. E.g., an object of the Fraction class (with 2 </a:t>
            </a:r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3333FF"/>
                </a:solidFill>
              </a:rPr>
              <a:t> </a:t>
            </a:r>
            <a:r>
              <a:rPr lang="en-US" altLang="en-US" dirty="0" smtClean="0"/>
              <a:t>fields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numerator</a:t>
            </a:r>
            <a:r>
              <a:rPr lang="en-US" altLang="en-US" dirty="0" smtClean="0"/>
              <a:t> &amp;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denominator</a:t>
            </a:r>
            <a:r>
              <a:rPr lang="en-US" altLang="en-US" dirty="0" smtClean="0"/>
              <a:t>) where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numerator=2</a:t>
            </a:r>
            <a:r>
              <a:rPr lang="en-US" altLang="en-US" dirty="0" smtClean="0"/>
              <a:t> </a:t>
            </a:r>
            <a:r>
              <a:rPr lang="en-US" altLang="en-US" dirty="0"/>
              <a:t>&amp;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denominator=3 </a:t>
            </a:r>
            <a:r>
              <a:rPr lang="en-US" altLang="en-US" dirty="0" smtClean="0"/>
              <a:t>would be represented by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2/3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/>
              <a:t> method of </a:t>
            </a:r>
            <a:r>
              <a:rPr lang="en-US" altLang="en-US" dirty="0" err="1"/>
              <a:t>ArrayList</a:t>
            </a:r>
            <a:r>
              <a:rPr lang="en-US" altLang="en-US" dirty="0"/>
              <a:t> does the following, then puts the result in square brackets: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element in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Have element do its </a:t>
            </a:r>
            <a:r>
              <a:rPr lang="en-US" altLang="en-US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 smtClean="0"/>
              <a:t> </a:t>
            </a:r>
            <a:r>
              <a:rPr lang="en-US" altLang="en-US" dirty="0"/>
              <a:t>method </a:t>
            </a:r>
            <a:r>
              <a:rPr lang="en-US" altLang="en-US" dirty="0" smtClean="0"/>
              <a:t>of only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 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/>
              <a:t> &amp; 3 wrapper classes exist for us to use.</a:t>
            </a:r>
          </a:p>
          <a:p>
            <a:pPr eaLnBrk="1" hangingPunct="1"/>
            <a:endParaRPr lang="en-US" altLang="en-US" dirty="0" smtClean="0"/>
          </a:p>
          <a:p>
            <a:pPr marL="53975" lvl="2" indent="0" eaLnBrk="1" hangingPunct="1"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6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019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Review: “</a:t>
            </a:r>
            <a:r>
              <a:rPr lang="en-US" altLang="en-US" b="1" dirty="0" err="1" smtClean="0">
                <a:solidFill>
                  <a:srgbClr val="3333FF"/>
                </a:solidFill>
              </a:rPr>
              <a:t>toString</a:t>
            </a:r>
            <a:r>
              <a:rPr lang="en-US" altLang="en-US" b="1" dirty="0" smtClean="0">
                <a:solidFill>
                  <a:srgbClr val="3333FF"/>
                </a:solidFill>
              </a:rPr>
              <a:t>” method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80" y="1480851"/>
            <a:ext cx="10515600" cy="497991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/>
              <a:t>Your class (if not a subclass of </a:t>
            </a:r>
            <a:r>
              <a:rPr lang="en-US" altLang="en-US" dirty="0" smtClean="0"/>
              <a:t>String or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or the 3 wrapper classes) </a:t>
            </a:r>
            <a:r>
              <a:rPr lang="en-US" altLang="en-US" b="1" i="1" dirty="0">
                <a:solidFill>
                  <a:srgbClr val="3333FF"/>
                </a:solidFill>
              </a:rPr>
              <a:t>must</a:t>
            </a:r>
            <a:r>
              <a:rPr lang="en-US" altLang="en-US" dirty="0">
                <a:solidFill>
                  <a:srgbClr val="3333FF"/>
                </a:solidFill>
              </a:rPr>
              <a:t> provide its own </a:t>
            </a:r>
            <a:r>
              <a:rPr lang="en-US" altLang="en-US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>
                <a:solidFill>
                  <a:srgbClr val="3333FF"/>
                </a:solidFill>
              </a:rPr>
              <a:t> </a:t>
            </a:r>
            <a:r>
              <a:rPr lang="en-US" altLang="en-US" dirty="0"/>
              <a:t>method, or else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/>
              <a:t> method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dirty="0"/>
              <a:t> class will be called, which will return the hex address.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Your own class’s </a:t>
            </a:r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 smtClean="0">
                <a:solidFill>
                  <a:srgbClr val="3333FF"/>
                </a:solidFill>
              </a:rPr>
              <a:t> </a:t>
            </a:r>
            <a:r>
              <a:rPr lang="en-US" altLang="en-US" dirty="0"/>
              <a:t>method </a:t>
            </a:r>
            <a:r>
              <a:rPr lang="en-US" altLang="en-US" dirty="0" smtClean="0"/>
              <a:t>may be called by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or </a:t>
            </a:r>
            <a:r>
              <a:rPr lang="en-US" altLang="en-US" dirty="0" err="1"/>
              <a:t>System.out.println</a:t>
            </a:r>
            <a:r>
              <a:rPr lang="en-US" altLang="en-US" dirty="0"/>
              <a:t> </a:t>
            </a:r>
            <a:r>
              <a:rPr lang="en-US" altLang="en-US" dirty="0" smtClean="0"/>
              <a:t>or print, or by any other client method.</a:t>
            </a:r>
          </a:p>
        </p:txBody>
      </p:sp>
    </p:spTree>
    <p:extLst>
      <p:ext uri="{BB962C8B-B14F-4D97-AF65-F5344CB8AC3E}">
        <p14:creationId xmlns:p14="http://schemas.microsoft.com/office/powerpoint/2010/main" val="307500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2-Dimensional Array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032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2-D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2-D array is used to represent data in table format; e.g., gradebook for all students in a class: each row is for one student; each column is for the scores of one assignment</a:t>
            </a:r>
          </a:p>
          <a:p>
            <a:pPr eaLnBrk="1" hangingPunct="1"/>
            <a:r>
              <a:rPr lang="en-US" altLang="en-US" dirty="0" smtClean="0"/>
              <a:t>Think of 2-D array as an array of rows (which are also arrays)</a:t>
            </a:r>
          </a:p>
          <a:p>
            <a:pPr eaLnBrk="1" hangingPunct="1"/>
            <a:r>
              <a:rPr lang="en-US" altLang="en-US" dirty="0" smtClean="0"/>
              <a:t>Two pairs of brackets are used for dimension or index:</a:t>
            </a:r>
          </a:p>
          <a:p>
            <a:pPr eaLnBrk="1" hangingPunct="1"/>
            <a:r>
              <a:rPr lang="en-US" altLang="en-US" dirty="0" smtClean="0"/>
              <a:t>Literals are nested braces { {for row 1}, {for row 2}, … }</a:t>
            </a:r>
          </a:p>
          <a:p>
            <a:pPr eaLnBrk="1" hangingPunct="1"/>
            <a:r>
              <a:rPr lang="en-US" altLang="en-US" dirty="0" smtClean="0"/>
              <a:t>Use nested loops to traverse; e.g., outer loop to traverse each row, inner loop to traverse each column (within each row)</a:t>
            </a:r>
          </a:p>
          <a:p>
            <a:pPr eaLnBrk="1" hangingPunct="1"/>
            <a:r>
              <a:rPr lang="en-US" altLang="en-US" dirty="0" smtClean="0"/>
              <a:t>Ex.: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63270" y="5568930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temps[][] = { {36, 52, ..., 34},</a:t>
            </a:r>
          </a:p>
          <a:p>
            <a:pPr marL="0" lvl="1"/>
            <a:r>
              <a:rPr lang="en-US" alt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...</a:t>
            </a:r>
          </a:p>
          <a:p>
            <a:pPr marL="0" lvl="1"/>
            <a:r>
              <a:rPr lang="en-US" alt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{ ... } };</a:t>
            </a:r>
          </a:p>
          <a:p>
            <a:pPr marL="0" lvl="1"/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curTemp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temps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yearNum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monthNum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2600" dirty="0" smtClean="0">
                <a:solidFill>
                  <a:srgbClr val="FF0000"/>
                </a:solidFill>
              </a:rPr>
              <a:t>Use same cautions for 1-D array</a:t>
            </a:r>
          </a:p>
          <a:p>
            <a:pPr eaLnBrk="1" hangingPunct="1">
              <a:defRPr/>
            </a:pPr>
            <a:r>
              <a:rPr lang="en-US" altLang="en-US" sz="2600" dirty="0" smtClean="0"/>
              <a:t>For index, </a:t>
            </a:r>
            <a:r>
              <a:rPr lang="en-US" altLang="en-US" sz="2600" dirty="0" smtClean="0">
                <a:solidFill>
                  <a:srgbClr val="FF0000"/>
                </a:solidFill>
              </a:rPr>
              <a:t>do not switch the row &amp; column</a:t>
            </a:r>
            <a:r>
              <a:rPr lang="en-US" altLang="en-US" sz="2600" dirty="0" smtClean="0"/>
              <a:t>: </a:t>
            </a:r>
            <a:r>
              <a:rPr lang="en-US" altLang="en-US" sz="2600" dirty="0" smtClean="0">
                <a:solidFill>
                  <a:srgbClr val="3333FF"/>
                </a:solidFill>
              </a:rPr>
              <a:t>row first, column second</a:t>
            </a:r>
            <a:r>
              <a:rPr lang="en-US" altLang="en-US" sz="2600" dirty="0" smtClean="0"/>
              <a:t>; e.g.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altLang="en-US" sz="2600" dirty="0" smtClean="0"/>
              <a:t>refers to the element at row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 smtClean="0"/>
              <a:t> column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600" dirty="0" smtClean="0"/>
              <a:t>.</a:t>
            </a:r>
          </a:p>
          <a:p>
            <a:pPr eaLnBrk="1" hangingPunct="1">
              <a:defRPr/>
            </a:pPr>
            <a:endParaRPr lang="en-US" alt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019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Ex.: traversing a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80" y="1480851"/>
            <a:ext cx="10515600" cy="4979910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68180" y="1480851"/>
            <a:ext cx="6627460" cy="313932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]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 =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{…}, {…},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rowEles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scores)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rowEles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000978" y="3312658"/>
            <a:ext cx="6352822" cy="313932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]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 =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{…}, {…},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= 0; r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scores.length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r++)</a:t>
            </a: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scores[r].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length; </a:t>
            </a:r>
            <a:r>
              <a:rPr kumimoji="0" lang="en-US" alt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</a:t>
            </a: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scores[r][c];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557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3333FF"/>
                </a:solidFill>
              </a:rPr>
              <a:t>ArrayList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297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</a:t>
            </a:r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b="1" smtClean="0">
                <a:solidFill>
                  <a:srgbClr val="3333FF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used to store a list of </a:t>
            </a:r>
            <a:r>
              <a:rPr lang="en-US" altLang="en-US" b="1" i="1" dirty="0" smtClean="0"/>
              <a:t>like</a:t>
            </a:r>
            <a:r>
              <a:rPr lang="en-US" altLang="en-US" dirty="0" smtClean="0"/>
              <a:t> objects that belong to the </a:t>
            </a:r>
            <a:r>
              <a:rPr lang="en-US" altLang="en-US" b="1" i="1" dirty="0" smtClean="0"/>
              <a:t>same</a:t>
            </a:r>
            <a:r>
              <a:rPr lang="en-US" altLang="en-US" dirty="0" smtClean="0"/>
              <a:t> class. </a:t>
            </a:r>
          </a:p>
          <a:p>
            <a:pPr lvl="1" eaLnBrk="1" hangingPunct="1"/>
            <a:r>
              <a:rPr lang="en-US" altLang="en-US" dirty="0" smtClean="0"/>
              <a:t>Example: a teacher’s roster has a list of students, where each student may have info such as name, grade level, scores, etc.</a:t>
            </a:r>
          </a:p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is a subclass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smtClean="0"/>
              <a:t>. Thus,</a:t>
            </a:r>
          </a:p>
          <a:p>
            <a:pPr lvl="1" eaLnBrk="1" hangingPunct="1"/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list1= new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// Good</a:t>
            </a:r>
          </a:p>
          <a:p>
            <a:pPr lvl="1" eaLnBrk="1" hangingPunct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list2 = new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// Good</a:t>
            </a:r>
          </a:p>
          <a:p>
            <a:pPr lvl="1" eaLnBrk="1" hangingPunct="1"/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list3 = new List&lt;String(); //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Syntax error!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That is, a dog is a 4-legged animal, but a 4-legged animal is NOT a dog</a:t>
            </a:r>
          </a:p>
          <a:p>
            <a:pPr eaLnBrk="1" hangingPunct="1"/>
            <a:r>
              <a:rPr lang="en-US" altLang="en-US" dirty="0" smtClean="0"/>
              <a:t>Programmers must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9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</a:t>
            </a:r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b="1" smtClean="0">
                <a:solidFill>
                  <a:srgbClr val="3333FF"/>
                </a:solidFill>
              </a:rPr>
              <a:t> class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Elements may be added to or deleted from the list, where the list will grow or shrink, respectively.</a:t>
            </a:r>
          </a:p>
          <a:p>
            <a:pPr eaLnBrk="1" hangingPunct="1"/>
            <a:r>
              <a:rPr lang="en-US" altLang="en-US" smtClean="0"/>
              <a:t>Capacity vs. size – The </a:t>
            </a:r>
            <a:r>
              <a:rPr lang="en-US" altLang="en-US" smtClean="0">
                <a:solidFill>
                  <a:srgbClr val="FF0000"/>
                </a:solidFill>
              </a:rPr>
              <a:t>capacity</a:t>
            </a:r>
            <a:r>
              <a:rPr lang="en-US" altLang="en-US" smtClean="0"/>
              <a:t> of the list (not to be worried about by programmers) is the number of “slots” available; the </a:t>
            </a:r>
            <a:r>
              <a:rPr lang="en-US" altLang="en-US" smtClean="0">
                <a:solidFill>
                  <a:srgbClr val="FF0000"/>
                </a:solidFill>
              </a:rPr>
              <a:t>size</a:t>
            </a:r>
            <a:r>
              <a:rPr lang="en-US" altLang="en-US" smtClean="0"/>
              <a:t> of the list (i.e., method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altLang="en-US" smtClean="0"/>
              <a:t>) is the number of actual elements in the list. </a:t>
            </a:r>
          </a:p>
          <a:p>
            <a:pPr eaLnBrk="1" hangingPunct="1"/>
            <a:r>
              <a:rPr lang="en-US" altLang="en-US" smtClean="0"/>
              <a:t>The size is always less than or equal to the capacity.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30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/>
              <a:t>Array is </a:t>
            </a:r>
            <a:r>
              <a:rPr lang="en-US" altLang="en-US" dirty="0" smtClean="0"/>
              <a:t>used to store a list of </a:t>
            </a:r>
            <a:r>
              <a:rPr lang="en-US" altLang="en-US" b="1" i="1" dirty="0" smtClean="0"/>
              <a:t>like</a:t>
            </a:r>
            <a:r>
              <a:rPr lang="en-US" altLang="en-US" dirty="0" smtClean="0"/>
              <a:t> objects or data values. EXAMPLE: a student has a list of scores</a:t>
            </a:r>
            <a:r>
              <a:rPr lang="en-US" altLang="en-US" dirty="0"/>
              <a:t> </a:t>
            </a:r>
            <a:r>
              <a:rPr lang="en-US" altLang="en-US" dirty="0" smtClean="0"/>
              <a:t>for a course.</a:t>
            </a:r>
          </a:p>
          <a:p>
            <a:pPr eaLnBrk="1" hangingPunct="1"/>
            <a:r>
              <a:rPr lang="en-US" altLang="en-US" dirty="0" smtClean="0"/>
              <a:t>We can refer to the Array with one name (e.g.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scoreList</a:t>
            </a:r>
            <a:r>
              <a:rPr lang="en-US" altLang="en-US" dirty="0" smtClean="0"/>
              <a:t>), no matter how many elements there are.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 smtClean="0"/>
              <a:t>size of the array is fixed (i.e., unchangeable) and must be decided at the time the </a:t>
            </a:r>
            <a:r>
              <a:rPr lang="en-US" altLang="en-US" dirty="0"/>
              <a:t>array </a:t>
            </a:r>
            <a:r>
              <a:rPr lang="en-US" altLang="en-US" dirty="0" smtClean="0"/>
              <a:t>is created.</a:t>
            </a:r>
            <a:endParaRPr lang="en-US" altLang="en-US" dirty="0"/>
          </a:p>
          <a:p>
            <a:pPr eaLnBrk="1" hangingPunct="1"/>
            <a:r>
              <a:rPr lang="en-US" altLang="en-US" dirty="0"/>
              <a:t>Without </a:t>
            </a:r>
            <a:r>
              <a:rPr lang="en-US" altLang="en-US" dirty="0" smtClean="0"/>
              <a:t>explicit </a:t>
            </a:r>
            <a:r>
              <a:rPr lang="en-US" altLang="en-US" dirty="0"/>
              <a:t>initial values, all slots of an array are assigned to zero (if numeric type) or false (if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</a:t>
            </a:r>
            <a:r>
              <a:rPr lang="en-US" altLang="en-US" dirty="0"/>
              <a:t>type) or null (if class type</a:t>
            </a:r>
            <a:r>
              <a:rPr lang="en-US" altLang="en-US" dirty="0" smtClean="0"/>
              <a:t>).</a:t>
            </a:r>
          </a:p>
          <a:p>
            <a:pPr eaLnBrk="1" hangingPunct="1"/>
            <a:r>
              <a:rPr lang="en-US" altLang="en-US" dirty="0" smtClean="0"/>
              <a:t>Index or subscript (</a:t>
            </a:r>
            <a:r>
              <a:rPr lang="en-US" altLang="en-US" dirty="0"/>
              <a:t>starting at zero</a:t>
            </a:r>
            <a:r>
              <a:rPr lang="en-US" altLang="en-US" dirty="0" smtClean="0"/>
              <a:t>) is used to refer to an element in an Array.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9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Declaring &amp; initializing an </a:t>
            </a:r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300"/>
            <a:ext cx="10515600" cy="474345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sp>
        <p:nvSpPr>
          <p:cNvPr id="6" name="Rounded Rectangular Callout 3"/>
          <p:cNvSpPr>
            <a:spLocks noChangeArrowheads="1"/>
          </p:cNvSpPr>
          <p:nvPr/>
        </p:nvSpPr>
        <p:spPr bwMode="auto">
          <a:xfrm>
            <a:off x="1514475" y="1962150"/>
            <a:ext cx="4167188" cy="1333500"/>
          </a:xfrm>
          <a:prstGeom prst="wedgeRoundRectCallout">
            <a:avLst>
              <a:gd name="adj1" fmla="val -18632"/>
              <a:gd name="adj2" fmla="val 64606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Declare data type: class name for the elements is inside the angle bracket 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cs typeface="Courier New" panose="02070309020205020404" pitchFamily="49" charset="0"/>
              </a:rPr>
              <a:t>Elements are </a:t>
            </a:r>
            <a:r>
              <a:rPr kumimoji="0" lang="en-US" altLang="en-US" sz="2000" b="1" dirty="0" smtClean="0">
                <a:solidFill>
                  <a:srgbClr val="3333FF"/>
                </a:solidFill>
                <a:cs typeface="Courier New" panose="02070309020205020404" pitchFamily="49" charset="0"/>
              </a:rPr>
              <a:t>class</a:t>
            </a:r>
            <a:r>
              <a:rPr kumimoji="0" lang="en-US" altLang="en-US" sz="2000" dirty="0" smtClean="0">
                <a:solidFill>
                  <a:srgbClr val="3333FF"/>
                </a:solidFill>
                <a:cs typeface="Courier New" panose="02070309020205020404" pitchFamily="49" charset="0"/>
              </a:rPr>
              <a:t> objects only; i.e., </a:t>
            </a:r>
            <a:r>
              <a:rPr kumimoji="0" lang="en-US" altLang="en-US" sz="20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not </a:t>
            </a:r>
            <a:r>
              <a:rPr kumimoji="0" lang="en-US" alt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primitive data </a:t>
            </a:r>
            <a:r>
              <a:rPr kumimoji="0" lang="en-US" altLang="en-US" sz="20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type</a:t>
            </a:r>
            <a:endParaRPr kumimoji="0" lang="en-US" altLang="en-US" sz="2000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84275" y="3476625"/>
            <a:ext cx="9059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3333FF"/>
                </a:solidFill>
              </a:rPr>
              <a:t>ArrayList&lt;String&gt;</a:t>
            </a:r>
            <a:r>
              <a:rPr lang="en-US" altLang="en-US" sz="3200"/>
              <a:t> wordList = </a:t>
            </a:r>
            <a:r>
              <a:rPr lang="en-US" altLang="en-US" sz="3200">
                <a:solidFill>
                  <a:srgbClr val="FF0000"/>
                </a:solidFill>
              </a:rPr>
              <a:t>new</a:t>
            </a:r>
            <a:r>
              <a:rPr lang="en-US" altLang="en-US" sz="3200"/>
              <a:t> </a:t>
            </a:r>
            <a:r>
              <a:rPr lang="en-US" altLang="en-US" sz="3200" b="1">
                <a:solidFill>
                  <a:srgbClr val="3333FF"/>
                </a:solidFill>
              </a:rPr>
              <a:t>ArrayList&lt;String&gt;</a:t>
            </a:r>
            <a:r>
              <a:rPr lang="en-US" altLang="en-US" sz="3200"/>
              <a:t>();</a:t>
            </a:r>
          </a:p>
        </p:txBody>
      </p:sp>
      <p:sp>
        <p:nvSpPr>
          <p:cNvPr id="9" name="Rounded Rectangular Callout 3"/>
          <p:cNvSpPr>
            <a:spLocks noChangeArrowheads="1"/>
          </p:cNvSpPr>
          <p:nvPr/>
        </p:nvSpPr>
        <p:spPr bwMode="auto">
          <a:xfrm>
            <a:off x="5681663" y="4254500"/>
            <a:ext cx="1916112" cy="744538"/>
          </a:xfrm>
          <a:prstGeom prst="wedgeRoundRectCallout">
            <a:avLst>
              <a:gd name="adj1" fmla="val -17056"/>
              <a:gd name="adj2" fmla="val -9482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Create variable: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ArrayList</a:t>
            </a:r>
            <a:r>
              <a:rPr kumimoji="0" lang="en-US" alt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object</a:t>
            </a:r>
            <a:endParaRPr kumimoji="0" lang="en-US" altLang="en-US" sz="20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Rounded Rectangular Callout 3"/>
          <p:cNvSpPr>
            <a:spLocks noChangeArrowheads="1"/>
          </p:cNvSpPr>
          <p:nvPr/>
        </p:nvSpPr>
        <p:spPr bwMode="auto">
          <a:xfrm>
            <a:off x="3400425" y="4256088"/>
            <a:ext cx="1781175" cy="449262"/>
          </a:xfrm>
          <a:prstGeom prst="wedgeRoundRectCallout">
            <a:avLst>
              <a:gd name="adj1" fmla="val 18487"/>
              <a:gd name="adj2" fmla="val -112702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Variable name</a:t>
            </a:r>
            <a:endParaRPr kumimoji="0" lang="en-US" alt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ounded Rectangular Callout 3"/>
          <p:cNvSpPr>
            <a:spLocks noChangeArrowheads="1"/>
          </p:cNvSpPr>
          <p:nvPr/>
        </p:nvSpPr>
        <p:spPr bwMode="auto">
          <a:xfrm>
            <a:off x="7716838" y="4270375"/>
            <a:ext cx="3505200" cy="2009775"/>
          </a:xfrm>
          <a:prstGeom prst="wedgeRoundRectCallout">
            <a:avLst>
              <a:gd name="adj1" fmla="val 9813"/>
              <a:gd name="adj2" fmla="val -66069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No parameter here: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Will have 10 slots (i.e., default capacity), &amp; no elements.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If have parameter, it will be the initial capacity, &amp; still no elements.</a:t>
            </a:r>
            <a:endParaRPr kumimoji="0" lang="en-US" alt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ounded Rectangular Callout 3"/>
          <p:cNvSpPr>
            <a:spLocks noChangeArrowheads="1"/>
          </p:cNvSpPr>
          <p:nvPr/>
        </p:nvSpPr>
        <p:spPr bwMode="auto">
          <a:xfrm>
            <a:off x="6586538" y="1990725"/>
            <a:ext cx="3232150" cy="723900"/>
          </a:xfrm>
          <a:prstGeom prst="wedgeRoundRectCallout">
            <a:avLst>
              <a:gd name="adj1" fmla="val -3029"/>
              <a:gd name="adj2" fmla="val 16576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Call constructor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(</a:t>
            </a:r>
            <a:r>
              <a:rPr kumimoji="0" lang="en-US" altLang="en-US" sz="2000" b="1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same name </a:t>
            </a: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as declaration)</a:t>
            </a:r>
            <a:endParaRPr kumimoji="0" lang="en-US" altLang="en-US" sz="2000" dirty="0" smtClean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6046" y="6081424"/>
            <a:ext cx="71165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000" b="1" strike="sngStrike" dirty="0" err="1"/>
              <a:t>ArrayList</a:t>
            </a:r>
            <a:r>
              <a:rPr lang="en-US" altLang="en-US" sz="3000" b="1" strike="sngStrike" dirty="0"/>
              <a:t>&lt;</a:t>
            </a:r>
            <a:r>
              <a:rPr lang="en-US" altLang="en-US" sz="3000" b="1" strike="sngStrike" dirty="0" err="1">
                <a:solidFill>
                  <a:srgbClr val="FF0000"/>
                </a:solidFill>
              </a:rPr>
              <a:t>int</a:t>
            </a:r>
            <a:r>
              <a:rPr lang="en-US" altLang="en-US" sz="3000" b="1" strike="sngStrike" dirty="0"/>
              <a:t>&gt;</a:t>
            </a:r>
            <a:r>
              <a:rPr lang="en-US" altLang="en-US" sz="3000" strike="sngStrike" dirty="0"/>
              <a:t> words = new </a:t>
            </a:r>
            <a:r>
              <a:rPr lang="en-US" altLang="en-US" sz="3000" b="1" strike="sngStrike" dirty="0" err="1"/>
              <a:t>ArrayList</a:t>
            </a:r>
            <a:r>
              <a:rPr lang="en-US" altLang="en-US" sz="3000" b="1" strike="sngStrike" dirty="0"/>
              <a:t>&lt;</a:t>
            </a:r>
            <a:r>
              <a:rPr lang="en-US" altLang="en-US" sz="3000" b="1" strike="sngStrike" dirty="0" err="1">
                <a:solidFill>
                  <a:srgbClr val="FF0000"/>
                </a:solidFill>
              </a:rPr>
              <a:t>int</a:t>
            </a:r>
            <a:r>
              <a:rPr lang="en-US" altLang="en-US" sz="3000" b="1" strike="sngStrike" dirty="0"/>
              <a:t>&gt;</a:t>
            </a:r>
            <a:r>
              <a:rPr lang="en-US" altLang="en-US" sz="3000" strike="sngStrik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4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Some method signatures of ArrayList</a:t>
            </a:r>
            <a:r>
              <a:rPr lang="en-US" altLang="en-US" b="1" smtClean="0"/>
              <a:t> </a:t>
            </a:r>
            <a:br>
              <a:rPr lang="en-US" altLang="en-US" b="1" smtClean="0"/>
            </a:br>
            <a:r>
              <a:rPr lang="en-US" altLang="en-US" b="1" smtClean="0"/>
              <a:t>(to be familiar with)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15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int size()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returns the number of elements (i.e., not capacity or number of slots)</a:t>
            </a:r>
            <a:endParaRPr lang="en-US" altLang="en-US" sz="18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boolean isEmpty ()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true if there are no elements; false otherwise</a:t>
            </a:r>
            <a:endParaRPr lang="en-US" altLang="en-US" sz="18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boolean add (E obj)  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appends at the end of the list; “E” is the class for “obj”</a:t>
            </a: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void add (int i, E obj) </a:t>
            </a:r>
            <a:r>
              <a:rPr lang="en-US" altLang="en-US" sz="1800" smtClean="0">
                <a:sym typeface="Wingdings" panose="05000000000000000000" pitchFamily="2" charset="2"/>
              </a:rPr>
              <a:t>  </a:t>
            </a:r>
            <a:r>
              <a:rPr lang="en-US" altLang="en-US" sz="1800" smtClean="0"/>
              <a:t>inserts at location i</a:t>
            </a: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E get(int i)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gets the object at given location i</a:t>
            </a:r>
            <a:endParaRPr lang="en-US" altLang="en-US" sz="18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E set(int i, E obj)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replaces; i.e., detach the old &amp; attach the new obj; both objects still exist </a:t>
            </a: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E remove(int i) 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detaches; i.e., the object still exists but not in list</a:t>
            </a: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boolean remove(Object o)</a:t>
            </a:r>
            <a:r>
              <a:rPr lang="en-US" altLang="en-US" sz="1800" smtClean="0"/>
              <a:t>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detaches the (1</a:t>
            </a:r>
            <a:r>
              <a:rPr lang="en-US" altLang="en-US" sz="1800" baseline="30000" smtClean="0"/>
              <a:t>st</a:t>
            </a:r>
            <a:r>
              <a:rPr lang="en-US" altLang="en-US" sz="1800" smtClean="0"/>
              <a:t> occurrence of) </a:t>
            </a:r>
            <a:r>
              <a:rPr lang="en-US" altLang="en-US" sz="1800" b="1" smtClean="0"/>
              <a:t>o</a:t>
            </a:r>
            <a:r>
              <a:rPr lang="en-US" altLang="en-US" sz="1800" smtClean="0"/>
              <a:t> if found</a:t>
            </a: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boolean contains(E obj)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true if the given object is in the list; false otherwise</a:t>
            </a:r>
            <a:endParaRPr lang="en-US" altLang="en-US" sz="18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int indexOf(E obj)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gets the location of the given object </a:t>
            </a:r>
            <a:endParaRPr lang="en-US" altLang="en-US" sz="18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void trimToSize()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make the capacity same as the size, i.e., no empty slots</a:t>
            </a:r>
          </a:p>
          <a:p>
            <a:pPr eaLnBrk="1" hangingPunct="1"/>
            <a:r>
              <a:rPr lang="en-US" altLang="en-US" sz="1800" smtClean="0">
                <a:solidFill>
                  <a:srgbClr val="3333FF"/>
                </a:solidFill>
              </a:rPr>
              <a:t>String toString() </a:t>
            </a:r>
            <a:r>
              <a:rPr lang="en-US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/>
              <a:t>gets the text representing the list; e.g., “[CA, NY, TX]”, by calling the </a:t>
            </a:r>
            <a:r>
              <a:rPr lang="en-US" altLang="en-US" sz="1800" b="1" smtClean="0"/>
              <a:t>toString</a:t>
            </a:r>
            <a:r>
              <a:rPr lang="en-US" altLang="en-US" sz="1800" smtClean="0"/>
              <a:t> method of each elements, and putting inside square brackets, separated with commas</a:t>
            </a:r>
            <a:endParaRPr lang="en-US" altLang="en-US" sz="180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Traversing an </a:t>
            </a:r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altLang="en-US" b="1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Use a loop to traverse the list, call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dirty="0" smtClean="0"/>
              <a:t> method to get an element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Example: traversing </a:t>
            </a:r>
            <a:r>
              <a:rPr lang="en-US" altLang="en-US" dirty="0" err="1" smtClean="0"/>
              <a:t>wordList</a:t>
            </a:r>
            <a:r>
              <a:rPr lang="en-US" altLang="en-US" dirty="0" smtClean="0"/>
              <a:t> (of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&lt;String&gt;) forward: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aWord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wordList.size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i++)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aWord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wordList.get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now do something with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aWord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solidFill>
                  <a:srgbClr val="FF33CC"/>
                </a:solidFill>
              </a:rPr>
              <a:t>How is the list traversed backward?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solidFill>
                  <a:srgbClr val="FF33CC"/>
                </a:solidFill>
              </a:rPr>
              <a:t>Can you write similar “traverse” code with </a:t>
            </a:r>
            <a:r>
              <a:rPr lang="en-US" altLang="en-US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 smtClean="0">
                <a:solidFill>
                  <a:srgbClr val="FF33CC"/>
                </a:solidFill>
              </a:rPr>
              <a:t> and </a:t>
            </a:r>
            <a:r>
              <a:rPr lang="en-US" altLang="en-US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 dirty="0" smtClean="0">
                <a:solidFill>
                  <a:srgbClr val="FF33CC"/>
                </a:solidFill>
              </a:rPr>
              <a:t>?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4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Methods &amp; elements in ArrayList</a:t>
            </a:r>
            <a:r>
              <a:rPr lang="en-US" altLang="en-US" b="1" smtClean="0"/>
              <a:t> </a:t>
            </a:r>
            <a:br>
              <a:rPr lang="en-US" altLang="en-US" b="1" smtClean="0"/>
            </a:br>
            <a:endParaRPr lang="en-US" alt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12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A method that takes an element object as a parameter 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add,</a:t>
            </a:r>
            <a:r>
              <a:rPr lang="en-US" altLang="en-US" dirty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set,</a:t>
            </a:r>
            <a:r>
              <a:rPr lang="en-US" altLang="en-US" dirty="0"/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dirty="0" smtClean="0"/>
              <a:t>) requires that the parameter be of the same class as in the declaration of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/>
              <a:t>When </a:t>
            </a:r>
            <a:r>
              <a:rPr lang="en-US" altLang="en-US" dirty="0"/>
              <a:t>an element is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/>
              <a:t>ed to the list and there are no more </a:t>
            </a:r>
            <a:r>
              <a:rPr lang="en-US" altLang="en-US" dirty="0" smtClean="0"/>
              <a:t>slots (i.e., full capacity), </a:t>
            </a:r>
            <a:r>
              <a:rPr lang="en-US" altLang="en-US" dirty="0"/>
              <a:t>the list will </a:t>
            </a:r>
            <a:r>
              <a:rPr lang="en-US" altLang="en-US" dirty="0" smtClean="0"/>
              <a:t>be automatically </a:t>
            </a:r>
            <a:r>
              <a:rPr lang="en-US" altLang="en-US" dirty="0"/>
              <a:t>expanded such that the new capacity will be twice the current </a:t>
            </a:r>
            <a:r>
              <a:rPr lang="en-US" altLang="en-US" dirty="0" smtClean="0"/>
              <a:t>capacity</a:t>
            </a:r>
          </a:p>
          <a:p>
            <a:pPr eaLnBrk="1" hangingPunct="1">
              <a:defRPr/>
            </a:pPr>
            <a:r>
              <a:rPr lang="en-US" altLang="en-US" dirty="0" smtClean="0"/>
              <a:t>If you/programmer knows the max number of elements, it is best to create a list of that many elements at declaration time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Methods &amp; elements in ArrayList (cont.)</a:t>
            </a:r>
            <a:r>
              <a:rPr lang="en-US" altLang="en-US" b="1" smtClean="0"/>
              <a:t> </a:t>
            </a:r>
            <a:br>
              <a:rPr lang="en-US" altLang="en-US" b="1" smtClean="0"/>
            </a:br>
            <a:endParaRPr lang="en-US" alt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12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method is overloaded.</a:t>
            </a:r>
          </a:p>
          <a:p>
            <a:pPr eaLnBrk="1" hangingPunct="1"/>
            <a:r>
              <a:rPr lang="en-US" altLang="en-US" smtClean="0"/>
              <a:t>It must be clarified that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method </a:t>
            </a:r>
            <a:r>
              <a:rPr lang="en-US" altLang="en-US" b="1" i="1" smtClean="0"/>
              <a:t>does not create </a:t>
            </a:r>
            <a:r>
              <a:rPr lang="en-US" altLang="en-US" smtClean="0"/>
              <a:t>an object; it simply stores the object reference in a “slot” (i.e., attach).</a:t>
            </a:r>
          </a:p>
          <a:p>
            <a:pPr eaLnBrk="1" hangingPunct="1"/>
            <a:r>
              <a:rPr lang="en-US" altLang="en-US" smtClean="0"/>
              <a:t>Similarly,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 method simply detaches the element from the list; it </a:t>
            </a:r>
            <a:r>
              <a:rPr lang="en-US" altLang="en-US" b="1" i="1" smtClean="0"/>
              <a:t>does not delete/destroy </a:t>
            </a:r>
            <a:r>
              <a:rPr lang="en-US" altLang="en-US" smtClean="0"/>
              <a:t>the element. In fact,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 method returns that element to the caller.</a:t>
            </a:r>
          </a:p>
          <a:p>
            <a:pPr eaLnBrk="1" hangingPunct="1"/>
            <a:r>
              <a:rPr lang="en-US" altLang="en-US" smtClean="0"/>
              <a:t>It is possible to (accidentally) add the same object to a list many times.</a:t>
            </a:r>
          </a:p>
        </p:txBody>
      </p:sp>
    </p:spTree>
    <p:extLst>
      <p:ext uri="{BB962C8B-B14F-4D97-AF65-F5344CB8AC3E}">
        <p14:creationId xmlns:p14="http://schemas.microsoft.com/office/powerpoint/2010/main" val="37282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err="1" smtClean="0">
                <a:solidFill>
                  <a:srgbClr val="FF0000"/>
                </a:solidFill>
              </a:rPr>
              <a:t>IndexOutOfBoundsException</a:t>
            </a:r>
            <a:r>
              <a:rPr lang="en-US" altLang="en-US" b="1" dirty="0" smtClean="0">
                <a:solidFill>
                  <a:srgbClr val="FF0000"/>
                </a:solidFill>
              </a:rPr>
              <a:t/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r>
              <a:rPr lang="en-US" altLang="en-US" b="1" dirty="0" smtClean="0"/>
              <a:t>occurs when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… </a:t>
            </a:r>
            <a:r>
              <a:rPr lang="en-US" altLang="en-US" dirty="0" smtClean="0">
                <a:solidFill>
                  <a:srgbClr val="FF0000"/>
                </a:solidFill>
              </a:rPr>
              <a:t>an index (or location) is not valid for a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>
                <a:solidFill>
                  <a:srgbClr val="FF0000"/>
                </a:solidFill>
              </a:rPr>
              <a:t> object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smtClean="0"/>
              <a:t>; i.e., it is outside the range of zero and </a:t>
            </a:r>
            <a:r>
              <a:rPr lang="en-US" altLang="en-US" b="1" dirty="0" smtClean="0"/>
              <a:t>n</a:t>
            </a:r>
            <a:r>
              <a:rPr lang="en-US" altLang="en-US" dirty="0" smtClean="0"/>
              <a:t>, where </a:t>
            </a:r>
            <a:r>
              <a:rPr lang="en-US" altLang="en-US" b="1" dirty="0" smtClean="0"/>
              <a:t>n</a:t>
            </a:r>
            <a:r>
              <a:rPr lang="en-US" altLang="en-US" dirty="0" smtClean="0"/>
              <a:t> is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()-1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/>
              <a:t>… </a:t>
            </a:r>
            <a:r>
              <a:rPr lang="en-US" altLang="en-US" dirty="0">
                <a:solidFill>
                  <a:srgbClr val="FF0000"/>
                </a:solidFill>
              </a:rPr>
              <a:t>an index (or location) is not valid for </a:t>
            </a:r>
            <a:r>
              <a:rPr lang="en-US" altLang="en-US" dirty="0" smtClean="0">
                <a:solidFill>
                  <a:srgbClr val="FF0000"/>
                </a:solidFill>
              </a:rPr>
              <a:t>an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>
                <a:solidFill>
                  <a:srgbClr val="FF0000"/>
                </a:solidFill>
              </a:rPr>
              <a:t> object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en-US" dirty="0" smtClean="0"/>
              <a:t>; </a:t>
            </a:r>
            <a:r>
              <a:rPr lang="en-US" altLang="en-US" dirty="0"/>
              <a:t>i.e., it is outside the range of zero and </a:t>
            </a:r>
            <a:r>
              <a:rPr lang="en-US" altLang="en-US" b="1" dirty="0"/>
              <a:t>n</a:t>
            </a:r>
            <a:r>
              <a:rPr lang="en-US" altLang="en-US" dirty="0"/>
              <a:t>, where </a:t>
            </a:r>
            <a:r>
              <a:rPr lang="en-US" altLang="en-US" b="1" dirty="0"/>
              <a:t>n</a:t>
            </a:r>
            <a:r>
              <a:rPr lang="en-US" altLang="en-US" dirty="0"/>
              <a:t> is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()-1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… index equals 0, or index </a:t>
            </a:r>
            <a:r>
              <a:rPr lang="en-US" altLang="en-US" dirty="0"/>
              <a:t>equals </a:t>
            </a:r>
            <a:r>
              <a:rPr lang="en-US" altLang="en-US" dirty="0" smtClean="0"/>
              <a:t>1 less than “length” or “size”, when the object is empty, </a:t>
            </a:r>
            <a:r>
              <a:rPr lang="en-US" altLang="en-US" dirty="0" smtClean="0">
                <a:solidFill>
                  <a:srgbClr val="3333FF"/>
                </a:solidFill>
              </a:rPr>
              <a:t>so remember to check whether the list is empty </a:t>
            </a:r>
            <a:r>
              <a:rPr lang="en-US" altLang="en-US" b="1" dirty="0" smtClean="0">
                <a:solidFill>
                  <a:srgbClr val="FF0000"/>
                </a:solidFill>
              </a:rPr>
              <a:t>before</a:t>
            </a:r>
            <a:r>
              <a:rPr lang="en-US" altLang="en-US" dirty="0" smtClean="0"/>
              <a:t> accessing the elements</a:t>
            </a: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33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</a:t>
            </a:r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b="1" smtClean="0">
                <a:solidFill>
                  <a:srgbClr val="3333FF"/>
                </a:solidFill>
              </a:rPr>
              <a:t> method</a:t>
            </a:r>
            <a:br>
              <a:rPr lang="en-US" altLang="en-US" b="1" smtClean="0">
                <a:solidFill>
                  <a:srgbClr val="3333FF"/>
                </a:solidFill>
              </a:rPr>
            </a:br>
            <a:r>
              <a:rPr lang="en-US" altLang="en-US" b="1" smtClean="0"/>
              <a:t>(i.e., give string representation of the object)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563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mtClean="0"/>
              <a:t> method of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mtClean="0"/>
              <a:t> class returns a piece of text containing the “text” from the elements (i.e., results from their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mtClean="0"/>
              <a:t> method calls) separated by commas and enclosed in square brackets. E.g., 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[Jefferson, Lincoln, Washington]</a:t>
            </a:r>
            <a:endParaRPr lang="en-US" altLang="en-US" b="1" smtClean="0"/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mtClean="0"/>
              <a:t> method of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</a:t>
            </a:r>
            <a:r>
              <a:rPr lang="en-US" altLang="en-US" smtClean="0"/>
              <a:t> class calls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mtClean="0"/>
              <a:t> method of the elements’ class</a:t>
            </a:r>
          </a:p>
          <a:p>
            <a:pPr eaLnBrk="1" hangingPunct="1"/>
            <a:r>
              <a:rPr lang="en-US" altLang="en-US" smtClean="0"/>
              <a:t>If your class for the element does NOT explicitly provide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mtClean="0"/>
              <a:t> method , its superclass’s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mtClean="0"/>
              <a:t> method is called. If your class’s superclass is Object (i.e., declared without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mtClean="0"/>
              <a:t>), then the name &amp; address of the object is the result from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altLang="en-US" smtClean="0"/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mtClean="0"/>
              <a:t> calls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mtClean="0"/>
              <a:t> method of its parameter</a:t>
            </a:r>
          </a:p>
        </p:txBody>
      </p:sp>
    </p:spTree>
    <p:extLst>
      <p:ext uri="{BB962C8B-B14F-4D97-AF65-F5344CB8AC3E}">
        <p14:creationId xmlns:p14="http://schemas.microsoft.com/office/powerpoint/2010/main" val="4569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The </a:t>
            </a:r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b="1" smtClean="0">
                <a:solidFill>
                  <a:srgbClr val="3333FF"/>
                </a:solidFill>
              </a:rPr>
              <a:t> &amp; </a:t>
            </a:r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b="1" smtClean="0">
                <a:solidFill>
                  <a:srgbClr val="3333FF"/>
                </a:solidFill>
              </a:rPr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These two methods must do an “equal to” comparison in order decide whether the target element is found in the list.</a:t>
            </a:r>
          </a:p>
          <a:p>
            <a:pPr eaLnBrk="1" hangingPunct="1"/>
            <a:r>
              <a:rPr lang="en-US" altLang="en-US" dirty="0" smtClean="0"/>
              <a:t>Each of these methods requires a given object. The method then traverses the list to get one element at a time, and calls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dirty="0" smtClean="0"/>
              <a:t> method of that element to compare with the given object.</a:t>
            </a:r>
          </a:p>
          <a:p>
            <a:pPr eaLnBrk="1" hangingPunct="1"/>
            <a:r>
              <a:rPr lang="en-US" altLang="en-US" dirty="0" smtClean="0"/>
              <a:t>For example, if you/programmer defines a Student class, you MUST provide an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dirty="0" smtClean="0"/>
              <a:t> method.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dirty="0" smtClean="0"/>
              <a:t> method of the Student class may decide “same students” as having same names, without case sensitivity. Alternatively,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dirty="0" smtClean="0"/>
              <a:t> method may decide “same students” as having same social security numbers. </a:t>
            </a:r>
          </a:p>
        </p:txBody>
      </p:sp>
    </p:spTree>
    <p:extLst>
      <p:ext uri="{BB962C8B-B14F-4D97-AF65-F5344CB8AC3E}">
        <p14:creationId xmlns:p14="http://schemas.microsoft.com/office/powerpoint/2010/main" val="39097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Autoboxing or autowrapping</a:t>
            </a:r>
            <a:endParaRPr lang="en-US" alt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077"/>
          </a:xfrm>
          <a:ln w="38100">
            <a:solidFill>
              <a:srgbClr val="FFC000"/>
            </a:solidFill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The elements of 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cannot be of primitive type</a:t>
            </a:r>
            <a:r>
              <a:rPr lang="en-US" altLang="en-US" dirty="0" smtClean="0"/>
              <a:t>: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strike="sngStrike" dirty="0" err="1" smtClean="0"/>
              <a:t>ArrayList</a:t>
            </a:r>
            <a:r>
              <a:rPr lang="en-US" altLang="en-US" b="1" strike="sngStrike" dirty="0" smtClean="0"/>
              <a:t>&lt;</a:t>
            </a:r>
            <a:r>
              <a:rPr lang="en-US" altLang="en-US" b="1" strike="sngStrike" dirty="0" err="1" smtClean="0">
                <a:solidFill>
                  <a:srgbClr val="FF0000"/>
                </a:solidFill>
              </a:rPr>
              <a:t>int</a:t>
            </a:r>
            <a:r>
              <a:rPr lang="en-US" altLang="en-US" b="1" strike="sngStrike" dirty="0"/>
              <a:t>&gt;</a:t>
            </a:r>
            <a:r>
              <a:rPr lang="en-US" altLang="en-US" strike="sngStrike" dirty="0"/>
              <a:t> words = new </a:t>
            </a:r>
            <a:r>
              <a:rPr lang="en-US" altLang="en-US" b="1" strike="sngStrike" dirty="0" err="1"/>
              <a:t>ArrayList</a:t>
            </a:r>
            <a:r>
              <a:rPr lang="en-US" altLang="en-US" b="1" strike="sngStrike" dirty="0"/>
              <a:t>&lt;</a:t>
            </a:r>
            <a:r>
              <a:rPr lang="en-US" altLang="en-US" b="1" strike="sngStrike" dirty="0" err="1">
                <a:solidFill>
                  <a:srgbClr val="FF0000"/>
                </a:solidFill>
              </a:rPr>
              <a:t>int</a:t>
            </a:r>
            <a:r>
              <a:rPr lang="en-US" altLang="en-US" b="1" strike="sngStrike" dirty="0" smtClean="0"/>
              <a:t>&gt;</a:t>
            </a:r>
            <a:r>
              <a:rPr lang="en-US" altLang="en-US" strike="sngStrike" dirty="0" smtClean="0"/>
              <a:t>();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strike="sngStrike" dirty="0" err="1" smtClean="0"/>
              <a:t>ArrayList</a:t>
            </a:r>
            <a:r>
              <a:rPr lang="en-US" altLang="en-US" b="1" strike="sngStrike" dirty="0" smtClean="0"/>
              <a:t>&lt;</a:t>
            </a:r>
            <a:r>
              <a:rPr lang="en-US" altLang="en-US" b="1" strike="sngStrike" dirty="0" smtClean="0">
                <a:solidFill>
                  <a:srgbClr val="FF0000"/>
                </a:solidFill>
              </a:rPr>
              <a:t>double</a:t>
            </a:r>
            <a:r>
              <a:rPr lang="en-US" altLang="en-US" b="1" strike="sngStrike" dirty="0" smtClean="0"/>
              <a:t>&gt;</a:t>
            </a:r>
            <a:r>
              <a:rPr lang="en-US" altLang="en-US" strike="sngStrike" dirty="0" smtClean="0"/>
              <a:t> </a:t>
            </a:r>
            <a:r>
              <a:rPr lang="en-US" altLang="en-US" strike="sngStrike" dirty="0"/>
              <a:t>words = new </a:t>
            </a:r>
            <a:r>
              <a:rPr lang="en-US" altLang="en-US" b="1" strike="sngStrike" dirty="0" err="1" smtClean="0"/>
              <a:t>ArrayList</a:t>
            </a:r>
            <a:r>
              <a:rPr lang="en-US" altLang="en-US" b="1" strike="sngStrike" dirty="0" smtClean="0"/>
              <a:t>&lt;</a:t>
            </a:r>
            <a:r>
              <a:rPr lang="en-US" altLang="en-US" b="1" strike="sngStrike" dirty="0">
                <a:solidFill>
                  <a:srgbClr val="FF0000"/>
                </a:solidFill>
              </a:rPr>
              <a:t>double</a:t>
            </a:r>
            <a:r>
              <a:rPr lang="en-US" altLang="en-US" b="1" strike="sngStrike" dirty="0" smtClean="0"/>
              <a:t>&gt;</a:t>
            </a:r>
            <a:r>
              <a:rPr lang="en-US" altLang="en-US" strike="sngStrike" dirty="0" smtClean="0"/>
              <a:t>();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strike="sngStrike" dirty="0" err="1" smtClean="0"/>
              <a:t>ArrayList</a:t>
            </a:r>
            <a:r>
              <a:rPr lang="en-US" altLang="en-US" b="1" strike="sngStrike" dirty="0" smtClean="0"/>
              <a:t>&lt;</a:t>
            </a:r>
            <a:r>
              <a:rPr lang="en-US" altLang="en-US" b="1" strike="sngStrike" dirty="0" smtClean="0">
                <a:solidFill>
                  <a:srgbClr val="FF0000"/>
                </a:solidFill>
              </a:rPr>
              <a:t>char</a:t>
            </a:r>
            <a:r>
              <a:rPr lang="en-US" altLang="en-US" b="1" strike="sngStrike" dirty="0" smtClean="0"/>
              <a:t>&gt;</a:t>
            </a:r>
            <a:r>
              <a:rPr lang="en-US" altLang="en-US" strike="sngStrike" dirty="0" smtClean="0"/>
              <a:t> </a:t>
            </a:r>
            <a:r>
              <a:rPr lang="en-US" altLang="en-US" strike="sngStrike" dirty="0"/>
              <a:t>words = new </a:t>
            </a:r>
            <a:r>
              <a:rPr lang="en-US" altLang="en-US" b="1" strike="sngStrike" dirty="0" err="1" smtClean="0"/>
              <a:t>ArrayList</a:t>
            </a:r>
            <a:r>
              <a:rPr lang="en-US" altLang="en-US" b="1" strike="sngStrike" dirty="0" smtClean="0"/>
              <a:t>&lt;</a:t>
            </a:r>
            <a:r>
              <a:rPr lang="en-US" altLang="en-US" b="1" strike="sngStrike" dirty="0">
                <a:solidFill>
                  <a:srgbClr val="FF0000"/>
                </a:solidFill>
              </a:rPr>
              <a:t>char</a:t>
            </a:r>
            <a:r>
              <a:rPr lang="en-US" altLang="en-US" b="1" strike="sngStrike" dirty="0" smtClean="0"/>
              <a:t>&gt;</a:t>
            </a:r>
            <a:r>
              <a:rPr lang="en-US" altLang="en-US" strike="sngStrike" dirty="0" smtClean="0"/>
              <a:t>();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/>
              <a:t>The elements of 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 smtClean="0"/>
              <a:t>must be </a:t>
            </a:r>
            <a:r>
              <a:rPr lang="en-US" altLang="en-US" dirty="0"/>
              <a:t>of </a:t>
            </a:r>
            <a:r>
              <a:rPr lang="en-US" altLang="en-US" dirty="0" smtClean="0"/>
              <a:t>class type; thus, wrappers classes are used as elements: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dirty="0" err="1" smtClean="0"/>
              <a:t>ArrayList</a:t>
            </a:r>
            <a:r>
              <a:rPr lang="en-US" altLang="en-US" b="1" dirty="0" smtClean="0"/>
              <a:t>&lt;</a:t>
            </a:r>
            <a:r>
              <a:rPr lang="en-US" altLang="en-US" b="1" dirty="0" smtClean="0">
                <a:solidFill>
                  <a:srgbClr val="FF0000"/>
                </a:solidFill>
              </a:rPr>
              <a:t>Integer</a:t>
            </a:r>
            <a:r>
              <a:rPr lang="en-US" altLang="en-US" b="1" dirty="0" smtClean="0"/>
              <a:t>&gt;</a:t>
            </a:r>
            <a:r>
              <a:rPr lang="en-US" altLang="en-US" dirty="0" smtClean="0"/>
              <a:t> </a:t>
            </a:r>
            <a:r>
              <a:rPr lang="en-US" altLang="en-US" dirty="0"/>
              <a:t>words = new </a:t>
            </a:r>
            <a:r>
              <a:rPr lang="en-US" altLang="en-US" b="1" dirty="0" err="1" smtClean="0"/>
              <a:t>ArrayList</a:t>
            </a:r>
            <a:r>
              <a:rPr lang="en-US" altLang="en-US" b="1" dirty="0" smtClean="0"/>
              <a:t>&lt;</a:t>
            </a:r>
            <a:r>
              <a:rPr lang="en-US" altLang="en-US" b="1" dirty="0">
                <a:solidFill>
                  <a:srgbClr val="FF0000"/>
                </a:solidFill>
              </a:rPr>
              <a:t>Integer</a:t>
            </a:r>
            <a:r>
              <a:rPr lang="en-US" altLang="en-US" b="1" dirty="0" smtClean="0"/>
              <a:t>&gt;</a:t>
            </a:r>
            <a:r>
              <a:rPr lang="en-US" altLang="en-US" dirty="0" smtClean="0"/>
              <a:t>();</a:t>
            </a:r>
            <a:endParaRPr lang="en-US" altLang="en-US" dirty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dirty="0" err="1" smtClean="0"/>
              <a:t>ArrayList</a:t>
            </a:r>
            <a:r>
              <a:rPr lang="en-US" altLang="en-US" b="1" dirty="0" smtClean="0"/>
              <a:t>&lt;</a:t>
            </a:r>
            <a:r>
              <a:rPr lang="en-US" altLang="en-US" b="1" dirty="0" smtClean="0">
                <a:solidFill>
                  <a:srgbClr val="FF0000"/>
                </a:solidFill>
              </a:rPr>
              <a:t>Double</a:t>
            </a:r>
            <a:r>
              <a:rPr lang="en-US" altLang="en-US" b="1" dirty="0"/>
              <a:t>&gt;</a:t>
            </a:r>
            <a:r>
              <a:rPr lang="en-US" altLang="en-US" dirty="0"/>
              <a:t> words = new </a:t>
            </a:r>
            <a:r>
              <a:rPr lang="en-US" altLang="en-US" b="1" dirty="0" err="1" smtClean="0"/>
              <a:t>ArrayList</a:t>
            </a:r>
            <a:r>
              <a:rPr lang="en-US" altLang="en-US" b="1" dirty="0" smtClean="0"/>
              <a:t>&lt;</a:t>
            </a:r>
            <a:r>
              <a:rPr lang="en-US" altLang="en-US" b="1" dirty="0" smtClean="0">
                <a:solidFill>
                  <a:srgbClr val="FF0000"/>
                </a:solidFill>
              </a:rPr>
              <a:t>Double</a:t>
            </a:r>
            <a:r>
              <a:rPr lang="en-US" altLang="en-US" b="1" dirty="0"/>
              <a:t>&gt;</a:t>
            </a:r>
            <a:r>
              <a:rPr lang="en-US" altLang="en-US" dirty="0"/>
              <a:t>();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dirty="0" err="1" smtClean="0"/>
              <a:t>ArrayList</a:t>
            </a:r>
            <a:r>
              <a:rPr lang="en-US" altLang="en-US" b="1" dirty="0" smtClean="0"/>
              <a:t>&lt;</a:t>
            </a:r>
            <a:r>
              <a:rPr lang="en-US" altLang="en-US" b="1" dirty="0" smtClean="0">
                <a:solidFill>
                  <a:srgbClr val="FF0000"/>
                </a:solidFill>
              </a:rPr>
              <a:t>Character</a:t>
            </a:r>
            <a:r>
              <a:rPr lang="en-US" altLang="en-US" b="1" dirty="0" smtClean="0"/>
              <a:t>&gt;</a:t>
            </a:r>
            <a:r>
              <a:rPr lang="en-US" altLang="en-US" dirty="0" smtClean="0"/>
              <a:t> </a:t>
            </a:r>
            <a:r>
              <a:rPr lang="en-US" altLang="en-US" dirty="0"/>
              <a:t>words = new </a:t>
            </a:r>
            <a:r>
              <a:rPr lang="en-US" altLang="en-US" b="1" dirty="0" err="1" smtClean="0"/>
              <a:t>ArrayList</a:t>
            </a:r>
            <a:r>
              <a:rPr lang="en-US" altLang="en-US" b="1" dirty="0" smtClean="0"/>
              <a:t>&lt;</a:t>
            </a:r>
            <a:r>
              <a:rPr lang="en-US" altLang="en-US" b="1" dirty="0">
                <a:solidFill>
                  <a:srgbClr val="FF0000"/>
                </a:solidFill>
              </a:rPr>
              <a:t>Character</a:t>
            </a:r>
            <a:r>
              <a:rPr lang="en-US" altLang="en-US" b="1" dirty="0" smtClean="0"/>
              <a:t>&gt;</a:t>
            </a:r>
            <a:r>
              <a:rPr lang="en-US" altLang="en-US" dirty="0" smtClean="0"/>
              <a:t>();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The conversion from the primitive data type to a wrapper class is automatic, called </a:t>
            </a:r>
            <a:r>
              <a:rPr lang="en-US" altLang="en-US" dirty="0" err="1" smtClean="0">
                <a:solidFill>
                  <a:srgbClr val="3333FF"/>
                </a:solidFill>
              </a:rPr>
              <a:t>autoboxing</a:t>
            </a:r>
            <a:r>
              <a:rPr lang="en-US" altLang="en-US" dirty="0" smtClean="0"/>
              <a:t>; and vice-versa, called </a:t>
            </a:r>
            <a:r>
              <a:rPr lang="en-US" altLang="en-US" dirty="0" err="1" smtClean="0">
                <a:solidFill>
                  <a:srgbClr val="3333FF"/>
                </a:solidFill>
              </a:rPr>
              <a:t>autounboxing</a:t>
            </a:r>
            <a:endParaRPr lang="en-US" altLang="en-US" dirty="0">
              <a:solidFill>
                <a:srgbClr val="3333FF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Example of autoboxing</a:t>
            </a:r>
            <a:endParaRPr lang="en-US" alt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Example: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 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gpa.add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(4.2);</a:t>
            </a: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Line 2 is equivalent to:</a:t>
            </a:r>
          </a:p>
          <a:p>
            <a:pPr marL="0" indent="0" eaLnBrk="1" hangingPunct="1"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gpa.add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Double(4.2));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But </a:t>
            </a:r>
            <a:r>
              <a:rPr lang="en-US" altLang="en-US" dirty="0" err="1" smtClean="0"/>
              <a:t>autoboxing</a:t>
            </a:r>
            <a:r>
              <a:rPr lang="en-US" altLang="en-US" dirty="0" smtClean="0"/>
              <a:t> does NOT work for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in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 smtClean="0"/>
              <a:t> list:</a:t>
            </a:r>
            <a:endParaRPr lang="en-US" altLang="en-US" dirty="0"/>
          </a:p>
          <a:p>
            <a:pPr marL="0" indent="0" eaLnBrk="1" hangingPunct="1"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gpa.add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Double(4)); // must use 4.0</a:t>
            </a: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99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Declaring &amp; initializing an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300"/>
            <a:ext cx="10515600" cy="474345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6" name="Rounded Rectangular Callout 3"/>
          <p:cNvSpPr>
            <a:spLocks noChangeArrowheads="1"/>
          </p:cNvSpPr>
          <p:nvPr/>
        </p:nvSpPr>
        <p:spPr bwMode="auto">
          <a:xfrm>
            <a:off x="1055876" y="2067712"/>
            <a:ext cx="2425513" cy="1104612"/>
          </a:xfrm>
          <a:prstGeom prst="wedgeRoundRectCallout">
            <a:avLst>
              <a:gd name="adj1" fmla="val -28030"/>
              <a:gd name="adj2" fmla="val 86445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Declare data type: either primitive data type or class name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224616" y="3395943"/>
            <a:ext cx="4900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 err="1" smtClean="0">
                <a:solidFill>
                  <a:srgbClr val="3333FF"/>
                </a:solidFill>
              </a:rPr>
              <a:t>int</a:t>
            </a:r>
            <a:r>
              <a:rPr lang="en-US" altLang="en-US" sz="3200" b="1" dirty="0" smtClean="0">
                <a:solidFill>
                  <a:srgbClr val="3333FF"/>
                </a:solidFill>
              </a:rPr>
              <a:t>[]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scoreList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= </a:t>
            </a:r>
            <a:r>
              <a:rPr lang="en-US" altLang="en-US" sz="3200" dirty="0">
                <a:solidFill>
                  <a:srgbClr val="FF0000"/>
                </a:solidFill>
              </a:rPr>
              <a:t>new</a:t>
            </a:r>
            <a:r>
              <a:rPr lang="en-US" altLang="en-US" sz="3200" dirty="0"/>
              <a:t> </a:t>
            </a:r>
            <a:r>
              <a:rPr lang="en-US" altLang="en-US" sz="3200" b="1" dirty="0" err="1" smtClean="0">
                <a:solidFill>
                  <a:srgbClr val="3333FF"/>
                </a:solidFill>
              </a:rPr>
              <a:t>int</a:t>
            </a:r>
            <a:r>
              <a:rPr lang="en-US" altLang="en-US" sz="3200" b="1" dirty="0" smtClean="0">
                <a:solidFill>
                  <a:srgbClr val="3333FF"/>
                </a:solidFill>
              </a:rPr>
              <a:t>[20]</a:t>
            </a:r>
            <a:r>
              <a:rPr lang="en-US" altLang="en-US" sz="3200" dirty="0" smtClean="0"/>
              <a:t>;</a:t>
            </a:r>
            <a:endParaRPr lang="en-US" altLang="en-US" sz="3200" dirty="0"/>
          </a:p>
        </p:txBody>
      </p:sp>
      <p:sp>
        <p:nvSpPr>
          <p:cNvPr id="9" name="Rounded Rectangular Callout 3"/>
          <p:cNvSpPr>
            <a:spLocks noChangeArrowheads="1"/>
          </p:cNvSpPr>
          <p:nvPr/>
        </p:nvSpPr>
        <p:spPr bwMode="auto">
          <a:xfrm>
            <a:off x="3674710" y="4150601"/>
            <a:ext cx="1916112" cy="744538"/>
          </a:xfrm>
          <a:prstGeom prst="wedgeRoundRectCallout">
            <a:avLst>
              <a:gd name="adj1" fmla="val -17056"/>
              <a:gd name="adj2" fmla="val -9482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Create variable: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Array object</a:t>
            </a:r>
            <a:endParaRPr kumimoji="0" lang="en-US" altLang="en-US" sz="20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Rounded Rectangular Callout 3"/>
          <p:cNvSpPr>
            <a:spLocks noChangeArrowheads="1"/>
          </p:cNvSpPr>
          <p:nvPr/>
        </p:nvSpPr>
        <p:spPr bwMode="auto">
          <a:xfrm>
            <a:off x="1560845" y="4131933"/>
            <a:ext cx="1781175" cy="449262"/>
          </a:xfrm>
          <a:prstGeom prst="wedgeRoundRectCallout">
            <a:avLst>
              <a:gd name="adj1" fmla="val 18487"/>
              <a:gd name="adj2" fmla="val -112702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Variable name</a:t>
            </a:r>
            <a:endParaRPr kumimoji="0" lang="en-US" alt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ounded Rectangular Callout 3"/>
          <p:cNvSpPr>
            <a:spLocks noChangeArrowheads="1"/>
          </p:cNvSpPr>
          <p:nvPr/>
        </p:nvSpPr>
        <p:spPr bwMode="auto">
          <a:xfrm>
            <a:off x="5540189" y="1991012"/>
            <a:ext cx="3805517" cy="1023977"/>
          </a:xfrm>
          <a:prstGeom prst="wedgeRoundRectCallout">
            <a:avLst>
              <a:gd name="adj1" fmla="val -56670"/>
              <a:gd name="adj2" fmla="val 9094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Similar to declaration, but w/ </a:t>
            </a:r>
            <a:r>
              <a:rPr kumimoji="0" lang="en-US" altLang="en-US" sz="2000" b="1" i="1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non-empty</a:t>
            </a: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 brackets to indicate number of elements</a:t>
            </a:r>
            <a:endParaRPr kumimoji="0" lang="en-US" altLang="en-US" sz="2000" dirty="0" smtClean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12" name="Rounded Rectangular Callout 3"/>
          <p:cNvSpPr>
            <a:spLocks noChangeArrowheads="1"/>
          </p:cNvSpPr>
          <p:nvPr/>
        </p:nvSpPr>
        <p:spPr bwMode="auto">
          <a:xfrm>
            <a:off x="3658725" y="2487706"/>
            <a:ext cx="1881464" cy="713549"/>
          </a:xfrm>
          <a:prstGeom prst="wedgeRoundRectCallout">
            <a:avLst>
              <a:gd name="adj1" fmla="val -139692"/>
              <a:gd name="adj2" fmla="val 93042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1" i="1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Empty</a:t>
            </a: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 brackets [] indicate array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50821" y="3331068"/>
            <a:ext cx="3080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Primitive data type:</a:t>
            </a:r>
          </a:p>
          <a:p>
            <a:r>
              <a:rPr lang="en-US" sz="2400" dirty="0" smtClean="0"/>
              <a:t>all 20 elements set to 0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83233" y="4735490"/>
            <a:ext cx="9600021" cy="830997"/>
            <a:chOff x="883233" y="4735490"/>
            <a:chExt cx="9600021" cy="830997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883233" y="4843049"/>
              <a:ext cx="574830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200" b="1" dirty="0" smtClean="0">
                  <a:solidFill>
                    <a:srgbClr val="3333FF"/>
                  </a:solidFill>
                </a:rPr>
                <a:t>Color[]</a:t>
              </a:r>
              <a:r>
                <a:rPr lang="en-US" altLang="en-US" sz="3200" dirty="0" smtClean="0"/>
                <a:t> </a:t>
              </a:r>
              <a:r>
                <a:rPr lang="en-US" altLang="en-US" sz="3200" dirty="0" err="1" smtClean="0"/>
                <a:t>colorList</a:t>
              </a:r>
              <a:r>
                <a:rPr lang="en-US" altLang="en-US" sz="3200" dirty="0" smtClean="0"/>
                <a:t> </a:t>
              </a:r>
              <a:r>
                <a:rPr lang="en-US" altLang="en-US" sz="3200" dirty="0"/>
                <a:t>= </a:t>
              </a:r>
              <a:r>
                <a:rPr lang="en-US" altLang="en-US" sz="3200" dirty="0">
                  <a:solidFill>
                    <a:srgbClr val="FF0000"/>
                  </a:solidFill>
                </a:rPr>
                <a:t>new</a:t>
              </a:r>
              <a:r>
                <a:rPr lang="en-US" altLang="en-US" sz="3200" dirty="0"/>
                <a:t> </a:t>
              </a:r>
              <a:r>
                <a:rPr lang="en-US" altLang="en-US" sz="3200" b="1" dirty="0" smtClean="0">
                  <a:solidFill>
                    <a:srgbClr val="3333FF"/>
                  </a:solidFill>
                </a:rPr>
                <a:t>Color[8]</a:t>
              </a:r>
              <a:r>
                <a:rPr lang="en-US" altLang="en-US" sz="3200" dirty="0" smtClean="0"/>
                <a:t>;</a:t>
              </a:r>
              <a:endParaRPr lang="en-US" altLang="en-US" sz="3200" dirty="0"/>
            </a:p>
          </p:txBody>
        </p:sp>
        <p:sp>
          <p:nvSpPr>
            <p:cNvPr id="23" name="Right Arrow 22"/>
            <p:cNvSpPr/>
            <p:nvPr/>
          </p:nvSpPr>
          <p:spPr>
            <a:xfrm flipH="1">
              <a:off x="6361568" y="5053759"/>
              <a:ext cx="901436" cy="23828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9227" y="4735490"/>
              <a:ext cx="32340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type:</a:t>
              </a:r>
              <a:endParaRPr lang="en-US" sz="2400" dirty="0"/>
            </a:p>
            <a:p>
              <a:r>
                <a:rPr lang="en-US" sz="2400" dirty="0"/>
                <a:t>all </a:t>
              </a:r>
              <a:r>
                <a:rPr lang="en-US" sz="2400" dirty="0" smtClean="0"/>
                <a:t>8 elements </a:t>
              </a:r>
              <a:r>
                <a:rPr lang="en-US" sz="2400" dirty="0"/>
                <a:t>set to </a:t>
              </a:r>
              <a:r>
                <a:rPr lang="en-US" sz="2400" dirty="0" smtClean="0"/>
                <a:t>null</a:t>
              </a:r>
              <a:endParaRPr lang="en-US" sz="2400" dirty="0"/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6749385" y="3607815"/>
            <a:ext cx="901436" cy="2382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66542" y="5501121"/>
            <a:ext cx="10716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rgbClr val="3333FF"/>
                </a:solidFill>
              </a:rPr>
              <a:t>double[]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priceList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= </a:t>
            </a:r>
            <a:r>
              <a:rPr lang="en-US" altLang="en-US" sz="3200" dirty="0">
                <a:solidFill>
                  <a:srgbClr val="FF0000"/>
                </a:solidFill>
              </a:rPr>
              <a:t>new</a:t>
            </a:r>
            <a:r>
              <a:rPr lang="en-US" altLang="en-US" sz="3200" dirty="0"/>
              <a:t> </a:t>
            </a:r>
            <a:r>
              <a:rPr lang="en-US" altLang="en-US" sz="3200" b="1" dirty="0" smtClean="0">
                <a:solidFill>
                  <a:srgbClr val="3333FF"/>
                </a:solidFill>
              </a:rPr>
              <a:t>double[]{2.99, 3.15, 4.25}</a:t>
            </a:r>
            <a:r>
              <a:rPr lang="en-US" altLang="en-US" sz="3200" dirty="0" smtClean="0"/>
              <a:t>; </a:t>
            </a:r>
            <a:r>
              <a:rPr lang="en-US" altLang="en-US" sz="2400" dirty="0" smtClean="0"/>
              <a:t>// initial values</a:t>
            </a:r>
            <a:endParaRPr lang="en-US" altLang="en-US" sz="2400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66542" y="6024002"/>
            <a:ext cx="103525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rgbClr val="3333FF"/>
                </a:solidFill>
              </a:rPr>
              <a:t>double[]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priceList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= </a:t>
            </a:r>
            <a:r>
              <a:rPr lang="en-US" altLang="en-US" sz="3200" b="1" dirty="0" smtClean="0">
                <a:solidFill>
                  <a:srgbClr val="3333FF"/>
                </a:solidFill>
              </a:rPr>
              <a:t>{2.99, 3.15, 4.25}</a:t>
            </a:r>
            <a:r>
              <a:rPr lang="en-US" altLang="en-US" sz="3200" dirty="0" smtClean="0"/>
              <a:t>; </a:t>
            </a:r>
            <a:r>
              <a:rPr lang="en-US" altLang="en-US" sz="2000" dirty="0" smtClean="0"/>
              <a:t>// same as above but simpler syntax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052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2600" dirty="0" smtClean="0"/>
              <a:t>Do not make off-by-one error; i.e., make </a:t>
            </a:r>
            <a:r>
              <a:rPr lang="en-US" altLang="en-US" sz="2600" dirty="0"/>
              <a:t>sure to use a valid index: 0 to n, where n is </a:t>
            </a:r>
            <a:r>
              <a:rPr lang="en-US" altLang="en-US" sz="2600" dirty="0" err="1"/>
              <a:t>list.size</a:t>
            </a:r>
            <a:r>
              <a:rPr lang="en-US" altLang="en-US" sz="2600" dirty="0"/>
              <a:t>()-</a:t>
            </a:r>
            <a:r>
              <a:rPr lang="en-US" altLang="en-US" sz="2600" dirty="0" smtClean="0"/>
              <a:t>1: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i++) {...}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600" dirty="0" smtClean="0"/>
              <a:t>To duplicate an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600" dirty="0" smtClean="0"/>
              <a:t>, you must call the list’s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600" dirty="0" smtClean="0"/>
              <a:t> method to add each element from the original list. </a:t>
            </a:r>
            <a:r>
              <a:rPr lang="en-US" altLang="en-US" sz="2600" b="1" i="1" dirty="0" smtClean="0"/>
              <a:t>Do not </a:t>
            </a:r>
            <a:r>
              <a:rPr lang="en-US" altLang="en-US" sz="2600" dirty="0" smtClean="0"/>
              <a:t>use the assignment operator, such as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duplicateList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originalList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;//i.e., same ref</a:t>
            </a:r>
          </a:p>
          <a:p>
            <a:pPr eaLnBrk="1" hangingPunct="1">
              <a:defRPr/>
            </a:pPr>
            <a:r>
              <a:rPr lang="en-US" altLang="en-US" sz="2600" dirty="0" smtClean="0"/>
              <a:t>When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600" dirty="0" smtClean="0"/>
              <a:t> (or any list, in general) may become larger (with the </a:t>
            </a:r>
            <a:r>
              <a:rPr lang="en-US" altLang="en-US" sz="2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600" dirty="0" smtClean="0">
                <a:solidFill>
                  <a:srgbClr val="3333FF"/>
                </a:solidFill>
              </a:rPr>
              <a:t> </a:t>
            </a:r>
            <a:r>
              <a:rPr lang="en-US" altLang="en-US" sz="2600" dirty="0" smtClean="0"/>
              <a:t>method) or smaller (with </a:t>
            </a:r>
            <a:r>
              <a:rPr lang="en-US" altLang="en-US" sz="2600" dirty="0"/>
              <a:t>the </a:t>
            </a:r>
            <a:r>
              <a:rPr lang="en-US" altLang="en-US" sz="2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600" dirty="0" smtClean="0">
                <a:solidFill>
                  <a:srgbClr val="3333FF"/>
                </a:solidFill>
              </a:rPr>
              <a:t> </a:t>
            </a:r>
            <a:r>
              <a:rPr lang="en-US" altLang="en-US" sz="2600" dirty="0"/>
              <a:t>method</a:t>
            </a:r>
            <a:r>
              <a:rPr lang="en-US" altLang="en-US" sz="2600" dirty="0" smtClean="0"/>
              <a:t>), and its size adjusted accordingly,</a:t>
            </a:r>
            <a:r>
              <a:rPr lang="en-US" altLang="en-US" sz="2600" dirty="0" smtClean="0">
                <a:solidFill>
                  <a:srgbClr val="FF0000"/>
                </a:solidFill>
              </a:rPr>
              <a:t> do not use </a:t>
            </a:r>
            <a:r>
              <a:rPr lang="en-US" altLang="en-US" sz="2600" dirty="0">
                <a:solidFill>
                  <a:srgbClr val="FF0000"/>
                </a:solidFill>
              </a:rPr>
              <a:t>specific </a:t>
            </a:r>
            <a:r>
              <a:rPr lang="en-US" altLang="en-US" sz="2600" dirty="0" smtClean="0">
                <a:solidFill>
                  <a:srgbClr val="FF0000"/>
                </a:solidFill>
              </a:rPr>
              <a:t>location/index in a for loop in this case</a:t>
            </a:r>
            <a:r>
              <a:rPr lang="en-US" altLang="en-US" sz="2600" dirty="0" smtClean="0"/>
              <a:t>.</a:t>
            </a:r>
          </a:p>
          <a:p>
            <a:pPr eaLnBrk="1" hangingPunct="1">
              <a:defRPr/>
            </a:pPr>
            <a:r>
              <a:rPr lang="en-US" altLang="en-US" sz="2600" dirty="0" smtClean="0"/>
              <a:t>Before trying to access an element using an index, make sure that the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object is not empty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8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Caution!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2600" dirty="0" smtClean="0"/>
              <a:t>If </a:t>
            </a:r>
            <a:r>
              <a:rPr lang="en-US" altLang="en-US" sz="2600" dirty="0"/>
              <a:t>an element is added at index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/>
              <a:t>, the indices of all elements after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/>
              <a:t> will increase by 1. Similarly, an element at index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/>
              <a:t> is removed, the indices of all elements after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/>
              <a:t> will decrease by 1.</a:t>
            </a:r>
          </a:p>
          <a:p>
            <a:pPr eaLnBrk="1" hangingPunct="1">
              <a:defRPr/>
            </a:pPr>
            <a:r>
              <a:rPr lang="en-US" altLang="en-US" sz="2600" dirty="0" smtClean="0"/>
              <a:t>For example: given the list [Jefferson, Lincoln, Washington]. If you use a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600" dirty="0" smtClean="0"/>
              <a:t> loop to traverse the list (with indices 0, 1, 2), and happen to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element 0 then have [Lincoln</a:t>
            </a:r>
            <a:r>
              <a:rPr lang="en-US" altLang="en-US" sz="2600" dirty="0"/>
              <a:t>, Washington</a:t>
            </a:r>
            <a:r>
              <a:rPr lang="en-US" altLang="en-US" sz="2600" dirty="0" smtClean="0"/>
              <a:t>]. In the next iteration, the index would be 1, you would miss now element 0 (i.e., </a:t>
            </a:r>
            <a:r>
              <a:rPr lang="en-US" altLang="en-US" sz="2600" dirty="0"/>
              <a:t>Lincoln</a:t>
            </a:r>
            <a:r>
              <a:rPr lang="en-US" altLang="en-US" sz="2600" dirty="0" smtClean="0"/>
              <a:t>). After that, the index would be 3, causing an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IndexOutOfBoundsException</a:t>
            </a:r>
            <a:r>
              <a:rPr lang="en-US" altLang="en-US" sz="2600" dirty="0" smtClean="0"/>
              <a:t>.</a:t>
            </a:r>
          </a:p>
          <a:p>
            <a:pPr eaLnBrk="1" hangingPunct="1">
              <a:defRPr/>
            </a:pPr>
            <a:r>
              <a:rPr lang="en-US" altLang="en-US" sz="2600" dirty="0" smtClean="0"/>
              <a:t>Similarly, if you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600" dirty="0" smtClean="0"/>
              <a:t> an element inside a loop, traversing through the original indices may miss one element.</a:t>
            </a:r>
          </a:p>
          <a:p>
            <a:pPr eaLnBrk="1" hangingPunct="1">
              <a:defRPr/>
            </a:pPr>
            <a:r>
              <a:rPr lang="en-US" altLang="en-US" sz="2600" b="1" i="1" dirty="0" smtClean="0"/>
              <a:t>Solution</a:t>
            </a:r>
            <a:r>
              <a:rPr lang="en-US" altLang="en-US" sz="2600" dirty="0" smtClean="0"/>
              <a:t>: do not use “automatic” indices if you add to or delete from a list; keep track of the index yourself.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2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“for each” </a:t>
            </a:r>
            <a:r>
              <a:rPr lang="en-US" altLang="en-US" b="1" smtClean="0">
                <a:solidFill>
                  <a:srgbClr val="3333FF"/>
                </a:solidFill>
              </a:rPr>
              <a:t>or “enhanced </a:t>
            </a:r>
            <a:r>
              <a:rPr lang="en-US" altLang="en-US" b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for”</a:t>
            </a:r>
            <a:r>
              <a:rPr lang="en-US" altLang="en-US" b="1" smtClean="0">
                <a:solidFill>
                  <a:srgbClr val="3333FF"/>
                </a:solidFill>
              </a:rPr>
              <a:t> loop</a:t>
            </a:r>
            <a:br>
              <a:rPr lang="en-US" altLang="en-US" b="1" smtClean="0">
                <a:solidFill>
                  <a:srgbClr val="3333FF"/>
                </a:solidFill>
              </a:rPr>
            </a:br>
            <a:r>
              <a:rPr lang="en-US" altLang="en-US" sz="3600" b="1" smtClean="0"/>
              <a:t>(to traverse the list besides </a:t>
            </a:r>
            <a:r>
              <a:rPr lang="en-US" altLang="en-US" sz="3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 b="1" smtClean="0"/>
              <a:t>, </a:t>
            </a:r>
            <a:r>
              <a:rPr lang="en-US" altLang="en-US" sz="3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600" b="1" smtClean="0"/>
              <a:t>, </a:t>
            </a:r>
            <a:r>
              <a:rPr lang="en-US" altLang="en-US" sz="3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 sz="3600" b="1" smtClean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US" altLang="en-US" sz="2600" dirty="0" smtClean="0"/>
              <a:t>loop is used to traverse a list, where you get the element itself immediately (and ask it to do things, i.e., call its methods)</a:t>
            </a:r>
          </a:p>
          <a:p>
            <a:pPr eaLnBrk="1" hangingPunct="1">
              <a:defRPr/>
            </a:pPr>
            <a:r>
              <a:rPr lang="en-US" altLang="en-US" sz="2600" dirty="0" smtClean="0"/>
              <a:t>You do not get the index; that is, you cannot do certain things, e.g., you cannot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600" dirty="0" smtClean="0"/>
              <a:t> it from the list because the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method wants an index for its parameter</a:t>
            </a:r>
          </a:p>
          <a:p>
            <a:pPr eaLnBrk="1" hangingPunct="1">
              <a:defRPr/>
            </a:pPr>
            <a:r>
              <a:rPr lang="en-US" altLang="en-US" sz="2600" dirty="0" smtClean="0"/>
              <a:t>Example: traversing through an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600" dirty="0" smtClean="0"/>
              <a:t> object called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endParaRPr lang="en-US" alt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word :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now do something with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...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en-US" sz="2600" dirty="0" smtClean="0"/>
              <a:t>The scope of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altLang="en-US" sz="2600" dirty="0" smtClean="0"/>
              <a:t> in the example is inside the loop only because it is declared (i.e., with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600" dirty="0" smtClean="0"/>
              <a:t>) in the header of the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600" dirty="0" smtClean="0"/>
              <a:t> loop.</a:t>
            </a:r>
          </a:p>
          <a:p>
            <a:pPr eaLnBrk="1" hangingPunct="1">
              <a:defRPr/>
            </a:pPr>
            <a:endParaRPr lang="en-US" altLang="en-US" sz="2600" dirty="0" smtClean="0"/>
          </a:p>
          <a:p>
            <a:pPr eaLnBrk="1" hangingPunct="1">
              <a:defRPr/>
            </a:pPr>
            <a:endParaRPr lang="en-US" altLang="en-US" sz="26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806825" y="5226050"/>
            <a:ext cx="2128838" cy="449263"/>
          </a:xfrm>
          <a:prstGeom prst="wedgeRoundRectCallout">
            <a:avLst>
              <a:gd name="adj1" fmla="val -67975"/>
              <a:gd name="adj2" fmla="val -219472"/>
              <a:gd name="adj3" fmla="val 16667"/>
            </a:avLst>
          </a:prstGeom>
          <a:noFill/>
          <a:ln w="9525" algn="ctr">
            <a:solidFill>
              <a:srgbClr val="3333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>
                <a:solidFill>
                  <a:srgbClr val="3333FF"/>
                </a:solidFill>
                <a:cs typeface="Courier New" panose="02070309020205020404" pitchFamily="49" charset="0"/>
              </a:rPr>
              <a:t>Name </a:t>
            </a:r>
            <a:r>
              <a:rPr kumimoji="0" lang="en-US" altLang="en-US" sz="2000" dirty="0" smtClean="0">
                <a:solidFill>
                  <a:srgbClr val="3333FF"/>
                </a:solidFill>
                <a:cs typeface="Courier New" panose="02070309020205020404" pitchFamily="49" charset="0"/>
              </a:rPr>
              <a:t>of </a:t>
            </a: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element</a:t>
            </a:r>
            <a:endParaRPr kumimoji="0" lang="en-US" altLang="en-US" sz="2000" dirty="0" smtClean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270750" y="5226050"/>
            <a:ext cx="2098675" cy="449263"/>
          </a:xfrm>
          <a:prstGeom prst="wedgeRoundRectCallout">
            <a:avLst>
              <a:gd name="adj1" fmla="val -160320"/>
              <a:gd name="adj2" fmla="val -212799"/>
              <a:gd name="adj3" fmla="val 16667"/>
            </a:avLst>
          </a:prstGeom>
          <a:noFill/>
          <a:ln w="9525" algn="ctr">
            <a:solidFill>
              <a:srgbClr val="3333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Name of </a:t>
            </a:r>
            <a:r>
              <a:rPr kumimoji="0" lang="en-US" altLang="en-US" sz="2000" dirty="0" err="1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ArrayList</a:t>
            </a:r>
            <a:endParaRPr kumimoji="0" lang="en-US" altLang="en-US" sz="2000" dirty="0" smtClean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531938" y="5226050"/>
            <a:ext cx="2128837" cy="449263"/>
          </a:xfrm>
          <a:prstGeom prst="wedgeRoundRectCallout">
            <a:avLst>
              <a:gd name="adj1" fmla="val -1073"/>
              <a:gd name="adj2" fmla="val -222809"/>
              <a:gd name="adj3" fmla="val 16667"/>
            </a:avLst>
          </a:prstGeom>
          <a:noFill/>
          <a:ln w="9525" algn="ctr">
            <a:solidFill>
              <a:srgbClr val="3333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cs typeface="Courier New" panose="02070309020205020404" pitchFamily="49" charset="0"/>
              </a:rPr>
              <a:t>Class of </a:t>
            </a:r>
            <a:r>
              <a:rPr kumimoji="0" lang="en-US" altLang="en-US" sz="2000" dirty="0" smtClean="0">
                <a:solidFill>
                  <a:srgbClr val="3333FF"/>
                </a:solidFill>
                <a:latin typeface="+mn-lt"/>
                <a:cs typeface="Courier New" panose="02070309020205020404" pitchFamily="49" charset="0"/>
              </a:rPr>
              <a:t>element</a:t>
            </a:r>
            <a:endParaRPr kumimoji="0" lang="en-US" altLang="en-US" sz="2000" dirty="0" smtClean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075363" y="5226050"/>
            <a:ext cx="1014412" cy="449263"/>
          </a:xfrm>
          <a:prstGeom prst="wedgeRoundRectCallout">
            <a:avLst>
              <a:gd name="adj1" fmla="val -248368"/>
              <a:gd name="adj2" fmla="val -216136"/>
              <a:gd name="adj3" fmla="val 16667"/>
            </a:avLst>
          </a:prstGeom>
          <a:noFill/>
          <a:ln w="9525" algn="ctr">
            <a:solidFill>
              <a:srgbClr val="3333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dirty="0" smtClean="0">
                <a:solidFill>
                  <a:srgbClr val="3333FF"/>
                </a:solidFill>
                <a:cs typeface="Courier New" panose="02070309020205020404" pitchFamily="49" charset="0"/>
              </a:rPr>
              <a:t>Colon</a:t>
            </a:r>
            <a:endParaRPr kumimoji="0" lang="en-US" altLang="en-US" sz="2000" dirty="0" smtClean="0">
              <a:solidFill>
                <a:srgbClr val="3333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0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To use or not to use “for each” or “enhanced for” loop?</a:t>
            </a:r>
            <a:endParaRPr lang="en-US" alt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600" dirty="0" smtClean="0"/>
              <a:t>Use this loop because it is simple &amp; convenient: we don’t have to worry about </a:t>
            </a:r>
            <a:r>
              <a:rPr lang="en-US" altLang="en-US" dirty="0" smtClean="0"/>
              <a:t>the size of the list or to keep track of the index. This is the same as the “for” loop if you want to access/use each element: same logic and efficiency.</a:t>
            </a:r>
          </a:p>
          <a:p>
            <a:pPr eaLnBrk="1" hangingPunct="1"/>
            <a:r>
              <a:rPr lang="en-US" altLang="en-US" sz="2600" dirty="0" smtClean="0"/>
              <a:t>Do NOT use this loop in the following cases:</a:t>
            </a:r>
          </a:p>
          <a:p>
            <a:pPr lvl="1" eaLnBrk="1" hangingPunct="1"/>
            <a:r>
              <a:rPr lang="en-US" altLang="en-US" sz="2200" dirty="0" smtClean="0"/>
              <a:t>You want to access only a few, not all, elements</a:t>
            </a:r>
          </a:p>
          <a:p>
            <a:pPr lvl="1" eaLnBrk="1" hangingPunct="1"/>
            <a:r>
              <a:rPr lang="en-US" altLang="en-US" sz="2200" dirty="0" smtClean="0"/>
              <a:t>You want to access the elements in reverse order</a:t>
            </a:r>
          </a:p>
          <a:p>
            <a:pPr lvl="1" eaLnBrk="1" hangingPunct="1"/>
            <a:r>
              <a:rPr lang="en-US" altLang="en-US" sz="2200" dirty="0" smtClean="0"/>
              <a:t>You need to know the index/indices of certain element(s)</a:t>
            </a:r>
          </a:p>
          <a:p>
            <a:pPr lvl="1" eaLnBrk="1" hangingPunct="1"/>
            <a:r>
              <a:rPr lang="en-US" altLang="en-US" sz="2200" dirty="0" smtClean="0"/>
              <a:t>You must work with 2 or more elements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6844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err="1" smtClean="0">
                <a:solidFill>
                  <a:srgbClr val="3333FF"/>
                </a:solidFill>
              </a:rPr>
              <a:t>ArrayList</a:t>
            </a:r>
            <a:r>
              <a:rPr lang="en-US" altLang="en-US" b="1" dirty="0" smtClean="0">
                <a:solidFill>
                  <a:srgbClr val="3333FF"/>
                </a:solidFill>
              </a:rPr>
              <a:t> vs</a:t>
            </a:r>
            <a:r>
              <a:rPr lang="en-US" altLang="en-US" b="1" dirty="0">
                <a:solidFill>
                  <a:srgbClr val="3333FF"/>
                </a:solidFill>
              </a:rPr>
              <a:t>. </a:t>
            </a:r>
            <a:r>
              <a:rPr lang="en-US" altLang="en-US" b="1" dirty="0" smtClean="0">
                <a:solidFill>
                  <a:srgbClr val="3333FF"/>
                </a:solidFill>
              </a:rPr>
              <a:t>Array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8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217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DECLARE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ArrayList</a:t>
                      </a:r>
                      <a:r>
                        <a:rPr lang="en-US" sz="2400" dirty="0" smtClean="0"/>
                        <a:t>&lt;Person&gt;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myFriends</a:t>
                      </a:r>
                      <a:r>
                        <a:rPr lang="en-US" sz="2400" baseline="0" dirty="0" smtClean="0"/>
                        <a:t>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[]  scores;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CREATE, W/</a:t>
                      </a:r>
                      <a:r>
                        <a:rPr lang="en-US" sz="2400" baseline="0" dirty="0" smtClean="0"/>
                        <a:t> 10 SLOTS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myFriends</a:t>
                      </a:r>
                      <a:r>
                        <a:rPr lang="en-US" sz="2400" baseline="0" dirty="0" smtClean="0"/>
                        <a:t> = new </a:t>
                      </a:r>
                      <a:r>
                        <a:rPr lang="en-US" sz="2400" dirty="0" err="1" smtClean="0"/>
                        <a:t>ArrayList</a:t>
                      </a:r>
                      <a:r>
                        <a:rPr lang="en-US" sz="2400" dirty="0" smtClean="0"/>
                        <a:t>&lt;Person&gt;();</a:t>
                      </a:r>
                    </a:p>
                    <a:p>
                      <a:r>
                        <a:rPr lang="en-US" sz="2400" u="sng" dirty="0" smtClean="0"/>
                        <a:t>NOTE</a:t>
                      </a:r>
                      <a:r>
                        <a:rPr lang="en-US" sz="2400" dirty="0" smtClean="0"/>
                        <a:t>: parentheses after </a:t>
                      </a:r>
                    </a:p>
                    <a:p>
                      <a:r>
                        <a:rPr lang="en-US" sz="2400" baseline="0" dirty="0" smtClean="0"/>
                        <a:t>new </a:t>
                      </a:r>
                      <a:r>
                        <a:rPr lang="en-US" sz="2400" dirty="0" err="1" smtClean="0"/>
                        <a:t>ArrayList</a:t>
                      </a:r>
                      <a:r>
                        <a:rPr lang="en-US" sz="2400" dirty="0" smtClean="0"/>
                        <a:t>&lt;Person&gt;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scores = new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[10];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/>
                        <a:t>NOTE</a:t>
                      </a:r>
                      <a:r>
                        <a:rPr lang="en-US" sz="2400" dirty="0" smtClean="0"/>
                        <a:t>: size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dirty="0" smtClean="0"/>
                        <a:t>brackets after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new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 smtClean="0"/>
                    </a:p>
                    <a:p>
                      <a:r>
                        <a:rPr lang="en-US" sz="2400" u="sng" dirty="0" smtClean="0"/>
                        <a:t>NOTE</a:t>
                      </a:r>
                      <a:r>
                        <a:rPr lang="en-US" sz="2400" dirty="0" smtClean="0"/>
                        <a:t>: scores = new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[];  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               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// SYNTAX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Don’t</a:t>
                      </a:r>
                      <a:r>
                        <a:rPr lang="en-US" sz="2400" baseline="0" dirty="0" smtClean="0"/>
                        <a:t> care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scores.length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 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                  // NO PARENTHESES</a:t>
                      </a:r>
                      <a:endParaRPr lang="en-US" sz="20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OF ELEMENTS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myFriends</a:t>
                      </a:r>
                      <a:r>
                        <a:rPr lang="en-US" sz="2400" baseline="0" dirty="0" err="1" smtClean="0"/>
                        <a:t>.size</a:t>
                      </a:r>
                      <a:r>
                        <a:rPr lang="en-US" sz="2400" baseline="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MUST KEEP TRACK</a:t>
                      </a:r>
                    </a:p>
                    <a:p>
                      <a:r>
                        <a:rPr lang="en-US" sz="2400" dirty="0" smtClean="0"/>
                        <a:t>e.g.,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int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numOfScores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8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err="1" smtClean="0">
                <a:solidFill>
                  <a:srgbClr val="3333FF"/>
                </a:solidFill>
              </a:rPr>
              <a:t>ArrayList</a:t>
            </a:r>
            <a:r>
              <a:rPr lang="en-US" altLang="en-US" b="1" dirty="0" smtClean="0">
                <a:solidFill>
                  <a:srgbClr val="3333FF"/>
                </a:solidFill>
              </a:rPr>
              <a:t> vs</a:t>
            </a:r>
            <a:r>
              <a:rPr lang="en-US" altLang="en-US" b="1" dirty="0">
                <a:solidFill>
                  <a:srgbClr val="3333FF"/>
                </a:solidFill>
              </a:rPr>
              <a:t>. </a:t>
            </a:r>
            <a:r>
              <a:rPr lang="en-US" altLang="en-US" b="1" dirty="0" smtClean="0">
                <a:solidFill>
                  <a:srgbClr val="3333FF"/>
                </a:solidFill>
              </a:rPr>
              <a:t>Array (</a:t>
            </a:r>
            <a:r>
              <a:rPr lang="en-US" altLang="en-US" b="1" dirty="0">
                <a:solidFill>
                  <a:srgbClr val="3333FF"/>
                </a:solidFill>
              </a:rPr>
              <a:t>cont</a:t>
            </a:r>
            <a:r>
              <a:rPr lang="en-US" altLang="en-US" b="1" dirty="0" smtClean="0">
                <a:solidFill>
                  <a:srgbClr val="3333FF"/>
                </a:solidFill>
              </a:rPr>
              <a:t>.):</a:t>
            </a:r>
            <a:br>
              <a:rPr lang="en-US" altLang="en-US" b="1" dirty="0" smtClean="0">
                <a:solidFill>
                  <a:srgbClr val="3333FF"/>
                </a:solidFill>
              </a:rPr>
            </a:br>
            <a:r>
              <a:rPr lang="en-US" altLang="en-US" b="1" dirty="0" smtClean="0">
                <a:solidFill>
                  <a:srgbClr val="3333FF"/>
                </a:solidFill>
              </a:rPr>
              <a:t>traversing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6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4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TRAVERSE LIST</a:t>
                      </a:r>
                      <a:r>
                        <a:rPr lang="en-US" sz="2000" baseline="0" dirty="0" smtClean="0"/>
                        <a:t> FORWARD &amp; ACCESS ELEMENT –</a:t>
                      </a:r>
                    </a:p>
                    <a:p>
                      <a:r>
                        <a:rPr lang="en-US" sz="2000" baseline="0" dirty="0" smtClean="0"/>
                        <a:t>May use enhanced for loop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 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i = 0; i &lt; </a:t>
                      </a:r>
                      <a:r>
                        <a:rPr lang="en-US" sz="2000" dirty="0" err="1" smtClean="0"/>
                        <a:t>myFriends</a:t>
                      </a:r>
                      <a:r>
                        <a:rPr lang="en-US" sz="2000" baseline="0" dirty="0" err="1" smtClean="0"/>
                        <a:t>.size</a:t>
                      </a:r>
                      <a:r>
                        <a:rPr lang="en-US" sz="2000" baseline="0" dirty="0" smtClean="0"/>
                        <a:t>(); i++</a:t>
                      </a:r>
                      <a:r>
                        <a:rPr lang="en-US" sz="20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   … </a:t>
                      </a:r>
                      <a:r>
                        <a:rPr lang="en-US" sz="2000" dirty="0" err="1" smtClean="0"/>
                        <a:t>myFriends</a:t>
                      </a:r>
                      <a:r>
                        <a:rPr lang="en-US" sz="2000" baseline="0" dirty="0" err="1" smtClean="0"/>
                        <a:t>.get</a:t>
                      </a:r>
                      <a:r>
                        <a:rPr lang="en-US" sz="2000" baseline="0" dirty="0" smtClean="0"/>
                        <a:t>(i) …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 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i = 0; i &lt;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i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numOfScores</a:t>
                      </a:r>
                      <a:r>
                        <a:rPr lang="en-US" sz="2000" baseline="0" dirty="0" smtClean="0"/>
                        <a:t>; i++</a:t>
                      </a:r>
                      <a:r>
                        <a:rPr lang="en-US" sz="20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   … scores[</a:t>
                      </a:r>
                      <a:r>
                        <a:rPr lang="en-US" sz="2000" baseline="0" dirty="0" smtClean="0"/>
                        <a:t>i] …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TRAVERSE LIST</a:t>
                      </a:r>
                      <a:r>
                        <a:rPr lang="en-US" sz="2000" baseline="0" dirty="0" smtClean="0"/>
                        <a:t> BACKWARD &amp; ACCESS ELEMENT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 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i = </a:t>
                      </a:r>
                      <a:r>
                        <a:rPr lang="en-US" sz="2000" dirty="0" err="1" smtClean="0"/>
                        <a:t>myFriends</a:t>
                      </a:r>
                      <a:r>
                        <a:rPr lang="en-US" sz="2000" baseline="0" dirty="0" err="1" smtClean="0"/>
                        <a:t>.size</a:t>
                      </a:r>
                      <a:r>
                        <a:rPr lang="en-US" sz="2000" baseline="0" dirty="0" smtClean="0"/>
                        <a:t>() -1; i&gt;=0; i--</a:t>
                      </a:r>
                      <a:r>
                        <a:rPr lang="en-US" sz="20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   … </a:t>
                      </a:r>
                      <a:r>
                        <a:rPr lang="en-US" sz="2000" dirty="0" err="1" smtClean="0"/>
                        <a:t>myFriends</a:t>
                      </a:r>
                      <a:r>
                        <a:rPr lang="en-US" sz="2000" baseline="0" dirty="0" err="1" smtClean="0"/>
                        <a:t>.get</a:t>
                      </a:r>
                      <a:r>
                        <a:rPr lang="en-US" sz="2000" baseline="0" dirty="0" smtClean="0"/>
                        <a:t>(i) …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 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i = </a:t>
                      </a:r>
                      <a:r>
                        <a:rPr lang="en-US" sz="20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numOfScores-1</a:t>
                      </a:r>
                      <a:r>
                        <a:rPr lang="en-US" sz="2000" baseline="0" dirty="0" smtClean="0"/>
                        <a:t>; i&gt;=0; i--)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   … scores[</a:t>
                      </a:r>
                      <a:r>
                        <a:rPr lang="en-US" sz="2000" baseline="0" dirty="0" smtClean="0"/>
                        <a:t>i] …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9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err="1" smtClean="0">
                <a:solidFill>
                  <a:srgbClr val="3333FF"/>
                </a:solidFill>
              </a:rPr>
              <a:t>ArrayList</a:t>
            </a:r>
            <a:r>
              <a:rPr lang="en-US" altLang="en-US" b="1" dirty="0" smtClean="0">
                <a:solidFill>
                  <a:srgbClr val="3333FF"/>
                </a:solidFill>
              </a:rPr>
              <a:t> vs</a:t>
            </a:r>
            <a:r>
              <a:rPr lang="en-US" altLang="en-US" b="1" dirty="0">
                <a:solidFill>
                  <a:srgbClr val="3333FF"/>
                </a:solidFill>
              </a:rPr>
              <a:t>. </a:t>
            </a:r>
            <a:r>
              <a:rPr lang="en-US" altLang="en-US" b="1" dirty="0" smtClean="0">
                <a:solidFill>
                  <a:srgbClr val="3333FF"/>
                </a:solidFill>
              </a:rPr>
              <a:t>Array (</a:t>
            </a:r>
            <a:r>
              <a:rPr lang="en-US" altLang="en-US" b="1" dirty="0">
                <a:solidFill>
                  <a:srgbClr val="3333FF"/>
                </a:solidFill>
              </a:rPr>
              <a:t>cont</a:t>
            </a:r>
            <a:r>
              <a:rPr lang="en-US" altLang="en-US" b="1" dirty="0" smtClean="0">
                <a:solidFill>
                  <a:srgbClr val="3333FF"/>
                </a:solidFill>
              </a:rPr>
              <a:t>.):</a:t>
            </a:r>
            <a:br>
              <a:rPr lang="en-US" altLang="en-US" b="1" dirty="0" smtClean="0">
                <a:solidFill>
                  <a:srgbClr val="3333FF"/>
                </a:solidFill>
              </a:rPr>
            </a:br>
            <a:r>
              <a:rPr lang="en-US" altLang="en-US" b="1" dirty="0" smtClean="0">
                <a:solidFill>
                  <a:srgbClr val="3333FF"/>
                </a:solidFill>
              </a:rPr>
              <a:t>add &amp; remove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15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9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“APPEND”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myFriends</a:t>
                      </a:r>
                      <a:r>
                        <a:rPr lang="en-US" sz="2400" baseline="0" dirty="0" err="1" smtClean="0"/>
                        <a:t>.add</a:t>
                      </a:r>
                      <a:r>
                        <a:rPr lang="en-US" sz="2400" baseline="0" dirty="0" smtClean="0"/>
                        <a:t>(………);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scores[</a:t>
                      </a:r>
                      <a:r>
                        <a:rPr lang="en-US" sz="2400" i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numOfScores</a:t>
                      </a:r>
                      <a:r>
                        <a:rPr lang="en-US" sz="2400" dirty="0" smtClean="0"/>
                        <a:t>] = ……;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// ASSIGN</a:t>
                      </a:r>
                    </a:p>
                    <a:p>
                      <a:r>
                        <a:rPr lang="en-US" sz="2400" i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numOfScores</a:t>
                      </a:r>
                      <a:r>
                        <a:rPr lang="en-US" sz="24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++;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“INSERT”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myFriends</a:t>
                      </a:r>
                      <a:r>
                        <a:rPr lang="en-US" sz="2400" baseline="0" dirty="0" err="1" smtClean="0"/>
                        <a:t>.add</a:t>
                      </a:r>
                      <a:r>
                        <a:rPr lang="en-US" sz="2400" baseline="0" dirty="0" smtClean="0"/>
                        <a:t>(</a:t>
                      </a:r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, ………);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scores[j+1] = scores[j];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//DO REPEATEDLY,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                                                // TO SHIFT RIGHT</a:t>
                      </a:r>
                    </a:p>
                    <a:p>
                      <a:r>
                        <a:rPr lang="en-US" sz="2400" dirty="0" smtClean="0"/>
                        <a:t>scores[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r>
                        <a:rPr lang="en-US" sz="2400" baseline="0" dirty="0" smtClean="0"/>
                        <a:t> = </a:t>
                      </a:r>
                      <a:r>
                        <a:rPr lang="en-US" sz="2400" dirty="0" smtClean="0"/>
                        <a:t>……;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// ASSIGN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“REMOVE”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myFriends</a:t>
                      </a:r>
                      <a:r>
                        <a:rPr lang="en-US" sz="2400" baseline="0" dirty="0" err="1" smtClean="0"/>
                        <a:t>.remove</a:t>
                      </a:r>
                      <a:r>
                        <a:rPr lang="en-US" sz="2400" baseline="0" dirty="0" smtClean="0"/>
                        <a:t>(i, ……);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ASSIGN</a:t>
                      </a:r>
                      <a:r>
                        <a:rPr lang="en-US" sz="2400" baseline="0" dirty="0" smtClean="0"/>
                        <a:t> KEPT ELEMENTS OVER REMOVED ELEMENTS: </a:t>
                      </a:r>
                    </a:p>
                    <a:p>
                      <a:r>
                        <a:rPr lang="en-US" sz="2400" dirty="0" smtClean="0"/>
                        <a:t>scores[j] = scores[j+1];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//DO REPEATEDLY,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                                                // TO SHIFT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REPLACE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myFriends</a:t>
                      </a:r>
                      <a:r>
                        <a:rPr lang="en-US" sz="2400" baseline="0" dirty="0" err="1" smtClean="0"/>
                        <a:t>.set</a:t>
                      </a:r>
                      <a:r>
                        <a:rPr lang="en-US" sz="2400" baseline="0" dirty="0" smtClean="0"/>
                        <a:t>(i, ………);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scores[i] = ……;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ASSIGN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7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5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an element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To refer to an element: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To change the value of an element to, say,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 smtClean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6222" y="2257778"/>
            <a:ext cx="87767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temps = {67, -2, 56, 9, 101};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("temps = ");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temps.length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temps[</a:t>
            </a:r>
            <a:r>
              <a:rPr lang="en-US" sz="28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7619" y="4611231"/>
            <a:ext cx="2977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temps[</a:t>
            </a:r>
            <a:r>
              <a:rPr lang="en-US" sz="28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contents of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/>
              <a:t>program itself must </a:t>
            </a:r>
            <a:r>
              <a:rPr lang="en-US" altLang="en-US" dirty="0" smtClean="0"/>
              <a:t>“add” and “remove</a:t>
            </a:r>
            <a:r>
              <a:rPr lang="en-US" altLang="en-US" dirty="0"/>
              <a:t>” </a:t>
            </a:r>
            <a:r>
              <a:rPr lang="en-US" altLang="en-US" dirty="0" smtClean="0"/>
              <a:t>elements, and keeps track of number </a:t>
            </a:r>
            <a:r>
              <a:rPr lang="en-US" altLang="en-US" dirty="0"/>
              <a:t>of </a:t>
            </a:r>
            <a:r>
              <a:rPr lang="en-US" altLang="en-US" dirty="0" smtClean="0"/>
              <a:t>elements all throughout. </a:t>
            </a:r>
            <a:r>
              <a:rPr lang="en-US" altLang="en-US" b="1" i="1" dirty="0" smtClean="0"/>
              <a:t>NOTE</a:t>
            </a:r>
            <a:r>
              <a:rPr lang="en-US" altLang="en-US" dirty="0" smtClean="0"/>
              <a:t>: </a:t>
            </a:r>
          </a:p>
          <a:p>
            <a:pPr lvl="1" eaLnBrk="1" hangingPunct="1"/>
            <a:r>
              <a:rPr lang="en-US" altLang="en-US" dirty="0" smtClean="0"/>
              <a:t>methods such as add or remove exist for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, not array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someArr.length</a:t>
            </a:r>
            <a:r>
              <a:rPr lang="en-US" altLang="en-US" dirty="0" smtClean="0"/>
              <a:t> is the </a:t>
            </a:r>
            <a:r>
              <a:rPr lang="en-US" altLang="en-US" dirty="0"/>
              <a:t>number of slots, </a:t>
            </a:r>
            <a:r>
              <a:rPr lang="en-US" altLang="en-US" dirty="0" smtClean="0"/>
              <a:t>NOT number </a:t>
            </a:r>
            <a:r>
              <a:rPr lang="en-US" altLang="en-US" dirty="0"/>
              <a:t>of </a:t>
            </a:r>
            <a:r>
              <a:rPr lang="en-US" altLang="en-US" b="1" i="1" dirty="0"/>
              <a:t>filled</a:t>
            </a:r>
            <a:r>
              <a:rPr lang="en-US" altLang="en-US" dirty="0"/>
              <a:t> </a:t>
            </a:r>
            <a:r>
              <a:rPr lang="en-US" altLang="en-US" dirty="0" smtClean="0"/>
              <a:t>slots</a:t>
            </a:r>
          </a:p>
          <a:p>
            <a:pPr eaLnBrk="1" hangingPunct="1"/>
            <a:r>
              <a:rPr lang="en-US" altLang="en-US" dirty="0" smtClean="0"/>
              <a:t>To “add” an element at index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is to (1) </a:t>
            </a:r>
            <a:r>
              <a:rPr lang="en-US" altLang="en-US" dirty="0" smtClean="0">
                <a:solidFill>
                  <a:srgbClr val="3333FF"/>
                </a:solidFill>
              </a:rPr>
              <a:t>shift right </a:t>
            </a:r>
            <a:r>
              <a:rPr lang="en-US" altLang="en-US" dirty="0" smtClean="0"/>
              <a:t>all elements after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by one, (2) assign new value </a:t>
            </a:r>
            <a:r>
              <a:rPr lang="en-US" altLang="en-US" dirty="0"/>
              <a:t>to element at index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, (3) increase item count by 1. </a:t>
            </a:r>
            <a:r>
              <a:rPr lang="en-US" altLang="en-US" b="1" i="1" dirty="0" smtClean="0"/>
              <a:t>NOTE</a:t>
            </a:r>
            <a:r>
              <a:rPr lang="en-US" altLang="en-US" dirty="0" smtClean="0"/>
              <a:t>: You must start shifting at the </a:t>
            </a:r>
            <a:r>
              <a:rPr lang="en-US" altLang="en-US" dirty="0" smtClean="0">
                <a:solidFill>
                  <a:srgbClr val="3333FF"/>
                </a:solidFill>
              </a:rPr>
              <a:t>right-most index</a:t>
            </a:r>
            <a:r>
              <a:rPr lang="en-US" altLang="en-US" dirty="0" smtClean="0"/>
              <a:t>, not at index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To “remove” </a:t>
            </a:r>
            <a:r>
              <a:rPr lang="en-US" altLang="en-US" dirty="0"/>
              <a:t>an element at index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is </a:t>
            </a:r>
            <a:r>
              <a:rPr lang="en-US" altLang="en-US" dirty="0" smtClean="0"/>
              <a:t>to (1) </a:t>
            </a:r>
            <a:r>
              <a:rPr lang="en-US" altLang="en-US" dirty="0" smtClean="0">
                <a:solidFill>
                  <a:srgbClr val="3333FF"/>
                </a:solidFill>
              </a:rPr>
              <a:t>shift left </a:t>
            </a:r>
            <a:r>
              <a:rPr lang="en-US" altLang="en-US" dirty="0"/>
              <a:t>all elements </a:t>
            </a:r>
            <a:r>
              <a:rPr lang="en-US" altLang="en-US" dirty="0" smtClean="0"/>
              <a:t>at &amp; after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by </a:t>
            </a:r>
            <a:r>
              <a:rPr lang="en-US" altLang="en-US" dirty="0" smtClean="0"/>
              <a:t>one, (2) decrease item count by 1. </a:t>
            </a:r>
            <a:r>
              <a:rPr lang="en-US" altLang="en-US" dirty="0"/>
              <a:t>NOTE: You must start shifting </a:t>
            </a:r>
            <a:r>
              <a:rPr lang="en-US" altLang="en-US" dirty="0" smtClean="0">
                <a:solidFill>
                  <a:srgbClr val="3333FF"/>
                </a:solidFill>
              </a:rPr>
              <a:t>at </a:t>
            </a:r>
            <a:r>
              <a:rPr lang="en-US" altLang="en-US" dirty="0">
                <a:solidFill>
                  <a:srgbClr val="3333FF"/>
                </a:solidFill>
              </a:rPr>
              <a:t>index </a:t>
            </a:r>
            <a:r>
              <a:rPr lang="en-US" altLang="en-US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, not at the right-most index.</a:t>
            </a:r>
          </a:p>
        </p:txBody>
      </p:sp>
    </p:spTree>
    <p:extLst>
      <p:ext uri="{BB962C8B-B14F-4D97-AF65-F5344CB8AC3E}">
        <p14:creationId xmlns:p14="http://schemas.microsoft.com/office/powerpoint/2010/main" val="30310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algorithms for 1-D arrays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Traverse forward &amp; backward</a:t>
            </a:r>
          </a:p>
          <a:p>
            <a:pPr eaLnBrk="1" hangingPunct="1"/>
            <a:r>
              <a:rPr lang="en-US" altLang="en-US" dirty="0" smtClean="0"/>
              <a:t>Look for min or max among elements of the array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Calculate sum and average of </a:t>
            </a:r>
            <a:r>
              <a:rPr lang="en-US" altLang="en-US" dirty="0"/>
              <a:t>elements of the array</a:t>
            </a:r>
          </a:p>
          <a:p>
            <a:pPr eaLnBrk="1" hangingPunct="1"/>
            <a:r>
              <a:rPr lang="en-US" altLang="en-US" dirty="0" smtClean="0"/>
              <a:t>Reverse the order of the elements</a:t>
            </a:r>
          </a:p>
          <a:p>
            <a:pPr lvl="1" eaLnBrk="1" hangingPunct="1"/>
            <a:r>
              <a:rPr lang="en-US" altLang="en-US" dirty="0" smtClean="0"/>
              <a:t>Get the element at index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 eaLnBrk="1" hangingPunct="1"/>
            <a:r>
              <a:rPr lang="en-US" altLang="en-US" dirty="0"/>
              <a:t>Get the element </a:t>
            </a:r>
            <a:r>
              <a:rPr lang="en-US" altLang="en-US" dirty="0" smtClean="0"/>
              <a:t>at the middle index if there are odd number of elements</a:t>
            </a:r>
          </a:p>
          <a:p>
            <a:pPr lvl="1" eaLnBrk="1" hangingPunct="1"/>
            <a:r>
              <a:rPr lang="en-US" altLang="en-US" dirty="0" smtClean="0"/>
              <a:t>Swap first and last elements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0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Insert at index </a:t>
            </a:r>
            <a:r>
              <a:rPr lang="en-US" altLang="en-US" b="1" dirty="0" err="1" smtClean="0">
                <a:solidFill>
                  <a:srgbClr val="3333FF"/>
                </a:solidFill>
              </a:rPr>
              <a:t>i</a:t>
            </a:r>
            <a:r>
              <a:rPr lang="en-US" altLang="en-US" b="1" dirty="0" smtClean="0">
                <a:solidFill>
                  <a:srgbClr val="3333FF"/>
                </a:solidFill>
              </a:rPr>
              <a:t>, by 1</a:t>
            </a:r>
            <a:r>
              <a:rPr lang="en-US" altLang="en-US" b="1" baseline="30000" dirty="0" smtClean="0">
                <a:solidFill>
                  <a:srgbClr val="3333FF"/>
                </a:solidFill>
              </a:rPr>
              <a:t>st</a:t>
            </a:r>
            <a:r>
              <a:rPr lang="en-US" altLang="en-US" b="1" dirty="0" smtClean="0">
                <a:solidFill>
                  <a:srgbClr val="3333FF"/>
                </a:solidFill>
              </a:rPr>
              <a:t> shifting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600" dirty="0" smtClean="0"/>
              <a:t>Make sure </a:t>
            </a:r>
            <a:r>
              <a:rPr lang="en-US" altLang="en-US" sz="2600" dirty="0"/>
              <a:t>that there is at least 1 </a:t>
            </a:r>
            <a:r>
              <a:rPr lang="en-US" altLang="en-US" sz="2600" dirty="0">
                <a:solidFill>
                  <a:srgbClr val="3333FF"/>
                </a:solidFill>
              </a:rPr>
              <a:t>unfilled</a:t>
            </a:r>
            <a:r>
              <a:rPr lang="en-US" altLang="en-US" sz="2600" dirty="0"/>
              <a:t> </a:t>
            </a:r>
            <a:r>
              <a:rPr lang="en-US" altLang="en-US" sz="2600" dirty="0" smtClean="0"/>
              <a:t>slot.</a:t>
            </a:r>
          </a:p>
          <a:p>
            <a:pPr eaLnBrk="1" hangingPunct="1"/>
            <a:r>
              <a:rPr lang="en-US" altLang="en-US" sz="2600" dirty="0"/>
              <a:t>If the item to be </a:t>
            </a:r>
            <a:r>
              <a:rPr lang="en-US" altLang="en-US" sz="2600" dirty="0" smtClean="0"/>
              <a:t>added is after the currently last </a:t>
            </a:r>
            <a:r>
              <a:rPr lang="en-US" altLang="en-US" sz="2600" dirty="0"/>
              <a:t>item (i.e.,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altLang="en-US" sz="2600" dirty="0" smtClean="0"/>
              <a:t>), </a:t>
            </a:r>
            <a:r>
              <a:rPr lang="en-US" altLang="en-US" sz="2600" dirty="0"/>
              <a:t>simply </a:t>
            </a:r>
            <a:r>
              <a:rPr lang="en-US" altLang="en-US" sz="2600" dirty="0" smtClean="0"/>
              <a:t>“add” at that index &amp; increase the </a:t>
            </a:r>
            <a:r>
              <a:rPr lang="en-US" altLang="en-US" sz="2600" dirty="0"/>
              <a:t>count by </a:t>
            </a:r>
            <a:r>
              <a:rPr lang="en-US" altLang="en-US" sz="2600" dirty="0" smtClean="0"/>
              <a:t>1; otherwise, do as below.</a:t>
            </a:r>
          </a:p>
          <a:p>
            <a:pPr eaLnBrk="1" hangingPunct="1"/>
            <a:r>
              <a:rPr lang="en-US" altLang="en-US" sz="2600" b="1" i="1" dirty="0"/>
              <a:t>S</a:t>
            </a:r>
            <a:r>
              <a:rPr lang="en-US" altLang="en-US" sz="2600" b="1" i="1" dirty="0" smtClean="0"/>
              <a:t>tart shifting at the right-most index </a:t>
            </a:r>
            <a:r>
              <a:rPr lang="en-US" altLang="en-US" sz="2600" dirty="0" smtClean="0"/>
              <a:t>(by traversing backward), as follows. To insert an item at index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 smtClean="0"/>
              <a:t> in 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altLang="en-US" sz="2600" dirty="0" smtClean="0"/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altLang="en-US" sz="2600" dirty="0" smtClean="0"/>
              <a:t> items. </a:t>
            </a:r>
          </a:p>
          <a:p>
            <a:pPr marL="0" indent="0" eaLnBrk="1" hangingPunct="1">
              <a:buNone/>
            </a:pPr>
            <a:endParaRPr lang="en-US" altLang="en-US" sz="2600" dirty="0" smtClean="0"/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 smtClean="0"/>
              <a:t>Note that initial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600" dirty="0"/>
              <a:t> must be </a:t>
            </a:r>
            <a:r>
              <a:rPr lang="en-US" altLang="en-US" sz="2600" dirty="0" smtClean="0"/>
              <a:t>equal to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altLang="en-US" sz="2600" dirty="0" smtClean="0"/>
              <a:t>, </a:t>
            </a:r>
            <a:r>
              <a:rPr lang="en-US" altLang="en-US" sz="2600" dirty="0"/>
              <a:t>not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600" dirty="0" smtClean="0"/>
              <a:t>, because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600" dirty="0" smtClean="0"/>
              <a:t> </a:t>
            </a:r>
            <a:r>
              <a:rPr lang="en-US" sz="2600" dirty="0"/>
              <a:t>(at </a:t>
            </a:r>
            <a:r>
              <a:rPr lang="en-US" sz="2600" dirty="0" smtClean="0"/>
              <a:t>first </a:t>
            </a:r>
            <a:r>
              <a:rPr lang="en-US" sz="2600" dirty="0"/>
              <a:t>shift) </a:t>
            </a:r>
            <a:r>
              <a:rPr lang="en-US" sz="2600" dirty="0" smtClean="0"/>
              <a:t>is the empty slot</a:t>
            </a:r>
            <a:r>
              <a:rPr lang="en-US" sz="2600" dirty="0"/>
              <a:t> </a:t>
            </a:r>
            <a:r>
              <a:rPr lang="en-US" sz="2600" dirty="0" smtClean="0"/>
              <a:t>to be filled with the content immediately before it.</a:t>
            </a:r>
            <a:endParaRPr lang="en-US" altLang="en-US" sz="2600" dirty="0" smtClean="0"/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25325" y="4139874"/>
            <a:ext cx="9264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k &gt;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k--) // traversing backward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[k-1]; // shift right 1 slot</a:t>
            </a:r>
          </a:p>
          <a:p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…; // assign new value here</a:t>
            </a:r>
          </a:p>
          <a:p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increase count</a:t>
            </a:r>
            <a:endParaRPr lang="en-US" sz="20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Remove from Array </a:t>
            </a:r>
            <a:r>
              <a:rPr lang="en-US" altLang="en-US" b="1" dirty="0">
                <a:solidFill>
                  <a:srgbClr val="3333FF"/>
                </a:solidFill>
              </a:rPr>
              <a:t>at index </a:t>
            </a:r>
            <a:r>
              <a:rPr lang="en-US" altLang="en-US" b="1" dirty="0" err="1">
                <a:solidFill>
                  <a:srgbClr val="3333FF"/>
                </a:solidFill>
              </a:rPr>
              <a:t>i</a:t>
            </a:r>
            <a:r>
              <a:rPr lang="en-US" altLang="en-US" b="1" dirty="0">
                <a:solidFill>
                  <a:srgbClr val="3333FF"/>
                </a:solidFill>
              </a:rPr>
              <a:t>, by </a:t>
            </a:r>
            <a:r>
              <a:rPr lang="en-US" altLang="en-US" b="1" dirty="0" smtClean="0">
                <a:solidFill>
                  <a:srgbClr val="3333FF"/>
                </a:solidFill>
              </a:rPr>
              <a:t>shifting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Make sure </a:t>
            </a:r>
            <a:r>
              <a:rPr lang="en-US" altLang="en-US" dirty="0"/>
              <a:t>that there is at least 1 </a:t>
            </a:r>
            <a:r>
              <a:rPr lang="en-US" altLang="en-US" dirty="0" smtClean="0">
                <a:solidFill>
                  <a:srgbClr val="3333FF"/>
                </a:solidFill>
              </a:rPr>
              <a:t>filled</a:t>
            </a:r>
            <a:r>
              <a:rPr lang="en-US" altLang="en-US" dirty="0" smtClean="0"/>
              <a:t> slot; or else, do nothing</a:t>
            </a:r>
          </a:p>
          <a:p>
            <a:pPr eaLnBrk="1" hangingPunct="1"/>
            <a:r>
              <a:rPr lang="en-US" altLang="en-US" dirty="0" smtClean="0"/>
              <a:t>If the item to be removed is the last item (i.e.,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numOfItems-1</a:t>
            </a:r>
            <a:r>
              <a:rPr lang="en-US" altLang="en-US" dirty="0" smtClean="0"/>
              <a:t>), simply decrease the count by 1; else, shift left, below.</a:t>
            </a:r>
          </a:p>
          <a:p>
            <a:pPr eaLnBrk="1" hangingPunct="1"/>
            <a:r>
              <a:rPr lang="en-US" altLang="en-US" b="1" i="1" dirty="0"/>
              <a:t>S</a:t>
            </a:r>
            <a:r>
              <a:rPr lang="en-US" altLang="en-US" b="1" i="1" dirty="0" smtClean="0"/>
              <a:t>tart shifting at index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i="1" dirty="0" smtClean="0"/>
              <a:t> </a:t>
            </a:r>
            <a:r>
              <a:rPr lang="en-US" altLang="en-US" dirty="0" smtClean="0"/>
              <a:t>(by traversing forward), as follows. Suppose we want to “remove” an item at index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/>
              <a:t> in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altLang="en-US" dirty="0" smtClean="0"/>
              <a:t>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altLang="en-US" dirty="0" smtClean="0"/>
              <a:t> items. 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 smtClean="0"/>
              <a:t>Note that ending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 smtClean="0"/>
              <a:t> must be 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numOfItems-1</a:t>
            </a:r>
            <a:r>
              <a:rPr lang="en-US" alt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dirty="0" smtClean="0"/>
              <a:t>, so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dirty="0" smtClean="0"/>
              <a:t> (at last shift) will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i.e</a:t>
            </a:r>
            <a:r>
              <a:rPr lang="en-US" altLang="en-US" dirty="0" smtClean="0"/>
              <a:t>, index within bounds).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87018" y="4540471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k &lt; numOfItems-1; k++) // traversing forward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someArr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[k+1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 shift 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1 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endParaRPr lang="en-US" sz="2000" b="1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numOfItems</a:t>
            </a:r>
            <a:r>
              <a:rPr 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 // decrease count</a:t>
            </a:r>
            <a:endParaRPr lang="en-US" sz="20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24679</TotalTime>
  <Words>4251</Words>
  <Application>Microsoft Office PowerPoint</Application>
  <PresentationFormat>Widescreen</PresentationFormat>
  <Paragraphs>421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Chapter 7</vt:lpstr>
      <vt:lpstr>1-Dimensional Array</vt:lpstr>
      <vt:lpstr>About Array</vt:lpstr>
      <vt:lpstr>Declaring &amp; initializing an Array</vt:lpstr>
      <vt:lpstr>Accessing an element</vt:lpstr>
      <vt:lpstr>Changing contents of Array</vt:lpstr>
      <vt:lpstr>Some common algorithms for 1-D arrays</vt:lpstr>
      <vt:lpstr>Insert at index i, by 1st shifting right</vt:lpstr>
      <vt:lpstr>Remove from Array at index i, by shifting left</vt:lpstr>
      <vt:lpstr>Rotate right</vt:lpstr>
      <vt:lpstr>Rotate left</vt:lpstr>
      <vt:lpstr>“for each” or “enhanced for” loop</vt:lpstr>
      <vt:lpstr>“For Each” Loop: Example for objects</vt:lpstr>
      <vt:lpstr>“For Each”: Example for primitive data type</vt:lpstr>
      <vt:lpstr>“for each” aka “enhanced for” loop (cont.)</vt:lpstr>
      <vt:lpstr>Passed parameter &amp; return value</vt:lpstr>
      <vt:lpstr>Caution!</vt:lpstr>
      <vt:lpstr>Caution! (cont.)</vt:lpstr>
      <vt:lpstr>Review from previous lessons</vt:lpstr>
      <vt:lpstr>Review: Random numbers between high and low inclusively</vt:lpstr>
      <vt:lpstr>Review: “toString” method</vt:lpstr>
      <vt:lpstr>Review: “toString” method (cont.)</vt:lpstr>
      <vt:lpstr>2-Dimensional Array</vt:lpstr>
      <vt:lpstr>About 2-D Array</vt:lpstr>
      <vt:lpstr>Caution!</vt:lpstr>
      <vt:lpstr>Ex.: traversing a 2-D array</vt:lpstr>
      <vt:lpstr>ArrayList</vt:lpstr>
      <vt:lpstr>The ArrayList class</vt:lpstr>
      <vt:lpstr>The ArrayList class (cont.)</vt:lpstr>
      <vt:lpstr>Declaring &amp; initializing an ArrayList</vt:lpstr>
      <vt:lpstr>Some method signatures of ArrayList  (to be familiar with)</vt:lpstr>
      <vt:lpstr>Traversing an ArrayList</vt:lpstr>
      <vt:lpstr>Methods &amp; elements in ArrayList  </vt:lpstr>
      <vt:lpstr>Methods &amp; elements in ArrayList (cont.)  </vt:lpstr>
      <vt:lpstr>IndexOutOfBoundsException occurs when …</vt:lpstr>
      <vt:lpstr>The toString method (i.e., give string representation of the object)</vt:lpstr>
      <vt:lpstr>The indexOf &amp; contains methods</vt:lpstr>
      <vt:lpstr>Autoboxing or autowrapping</vt:lpstr>
      <vt:lpstr>Example of autoboxing</vt:lpstr>
      <vt:lpstr>Caution!</vt:lpstr>
      <vt:lpstr>Caution! (cont.)</vt:lpstr>
      <vt:lpstr>“for each” or “enhanced for” loop (to traverse the list besides for, while, do-while) </vt:lpstr>
      <vt:lpstr>To use or not to use “for each” or “enhanced for” loop?</vt:lpstr>
      <vt:lpstr>ArrayList vs. Array</vt:lpstr>
      <vt:lpstr>ArrayList vs. Array (cont.): traversing</vt:lpstr>
      <vt:lpstr>ArrayList vs. Array (cont.): add &amp; remove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Comp. Sci. A</dc:title>
  <dc:creator>Anh Nguyen</dc:creator>
  <cp:lastModifiedBy>Anh Nguyen</cp:lastModifiedBy>
  <cp:revision>810</cp:revision>
  <dcterms:created xsi:type="dcterms:W3CDTF">2013-08-10T21:38:01Z</dcterms:created>
  <dcterms:modified xsi:type="dcterms:W3CDTF">2017-07-12T01:54:55Z</dcterms:modified>
</cp:coreProperties>
</file>