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Montserrat SemiBold"/>
      <p:regular r:id="rId57"/>
      <p:bold r:id="rId58"/>
      <p:italic r:id="rId59"/>
      <p:boldItalic r:id="rId60"/>
    </p:embeddedFont>
    <p:embeddedFont>
      <p:font typeface="Nunito"/>
      <p:regular r:id="rId61"/>
      <p:bold r:id="rId62"/>
      <p:italic r:id="rId63"/>
      <p:boldItalic r:id="rId64"/>
    </p:embeddedFont>
    <p:embeddedFont>
      <p:font typeface="Montserra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bold.fntdata"/><Relationship Id="rId61" Type="http://schemas.openxmlformats.org/officeDocument/2006/relationships/font" Target="fonts/Nunito-regular.fntdata"/><Relationship Id="rId20" Type="http://schemas.openxmlformats.org/officeDocument/2006/relationships/slide" Target="slides/slide15.xml"/><Relationship Id="rId64" Type="http://schemas.openxmlformats.org/officeDocument/2006/relationships/font" Target="fonts/Nunito-boldItalic.fntdata"/><Relationship Id="rId63" Type="http://schemas.openxmlformats.org/officeDocument/2006/relationships/font" Target="fonts/Nunito-italic.fntdata"/><Relationship Id="rId22" Type="http://schemas.openxmlformats.org/officeDocument/2006/relationships/slide" Target="slides/slide17.xml"/><Relationship Id="rId66" Type="http://schemas.openxmlformats.org/officeDocument/2006/relationships/font" Target="fonts/Montserrat-bold.fntdata"/><Relationship Id="rId21" Type="http://schemas.openxmlformats.org/officeDocument/2006/relationships/slide" Target="slides/slide16.xml"/><Relationship Id="rId65" Type="http://schemas.openxmlformats.org/officeDocument/2006/relationships/font" Target="fonts/Montserrat-regular.fntdata"/><Relationship Id="rId24" Type="http://schemas.openxmlformats.org/officeDocument/2006/relationships/slide" Target="slides/slide19.xml"/><Relationship Id="rId68" Type="http://schemas.openxmlformats.org/officeDocument/2006/relationships/font" Target="fonts/Montserrat-boldItalic.fntdata"/><Relationship Id="rId23" Type="http://schemas.openxmlformats.org/officeDocument/2006/relationships/slide" Target="slides/slide18.xml"/><Relationship Id="rId67" Type="http://schemas.openxmlformats.org/officeDocument/2006/relationships/font" Target="fonts/Montserrat-italic.fntdata"/><Relationship Id="rId60" Type="http://schemas.openxmlformats.org/officeDocument/2006/relationships/font" Target="fonts/MontserratSemiBold-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ontserratSemiBold-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ontserratSemiBold-italic.fntdata"/><Relationship Id="rId14" Type="http://schemas.openxmlformats.org/officeDocument/2006/relationships/slide" Target="slides/slide9.xml"/><Relationship Id="rId58" Type="http://schemas.openxmlformats.org/officeDocument/2006/relationships/font" Target="fonts/MontserratSemi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ce3ce57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e3ce57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ce3ce570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ce3ce570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e3ce570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e3ce570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ce3ce570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ce3ce570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ce3ce570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ce3ce570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ce3ce570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e3ce570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ce3ce5709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ce3ce5709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e3ce5709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e3ce5709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ce3ce5709_5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ce3ce5709_5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ce3ce5709_5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ce3ce5709_5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ce3ce5709_5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ce3ce5709_5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e3ce570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e3ce570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ce3ce5709_5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ce3ce5709_5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ce3ce5709_5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ce3ce5709_5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ce3ce5709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ce3ce5709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ce3ce5709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ce3ce5709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ce3ce5709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ce3ce5709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ce3ce5709_1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ce3ce5709_1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ce3ce5709_1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ce3ce5709_1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ce3ce5709_1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ce3ce5709_1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ce3ce5709_1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ce3ce5709_1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ce3ce5709_1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ce3ce5709_1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e3ce57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e3ce57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ce3ce5709_1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ce3ce5709_1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ce3ce57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ce3ce57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ce3ce5709_1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ce3ce5709_1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ff8f925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ff8f925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ff8f925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ff8f925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ff8f925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ff8f925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ff8f925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ff8f925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ff8f925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ff8f925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ff8f925e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ff8f925e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ff8f925e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ff8f925e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e3ce570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e3ce570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ff8f925e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ff8f925e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ff8f925e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ff8f925e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ff8f925e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ff8f925e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ff8f925e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ff8f925e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ff8f925e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ff8f925e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ff8f925e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ff8f925e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7ff8f925e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ff8f925e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ff8f925e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ff8f925e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ff8f925e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ff8f925e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ff8f925e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ff8f925e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e3ce57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e3ce57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ff8f925e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ff8f925e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ff8f925e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ff8f925e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e3ce570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e3ce570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ce3ce570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ce3ce570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ce3ce570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e3ce570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ce3ce570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ce3ce570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7.png"/><Relationship Id="rId11" Type="http://schemas.openxmlformats.org/officeDocument/2006/relationships/image" Target="../media/image15.png"/><Relationship Id="rId10" Type="http://schemas.openxmlformats.org/officeDocument/2006/relationships/image" Target="../media/image14.png"/><Relationship Id="rId12"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jpg"/><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06300"/>
            <a:ext cx="8520600" cy="283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9A031E"/>
                </a:solidFill>
                <a:latin typeface="Montserrat SemiBold"/>
                <a:ea typeface="Montserrat SemiBold"/>
                <a:cs typeface="Montserrat SemiBold"/>
                <a:sym typeface="Montserrat SemiBold"/>
              </a:rPr>
              <a:t>FUNDAMENTALS OF DATABASE SYSTEMS</a:t>
            </a:r>
            <a:endParaRPr sz="2400">
              <a:solidFill>
                <a:srgbClr val="9A031E"/>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4800">
                <a:solidFill>
                  <a:srgbClr val="9A031E"/>
                </a:solidFill>
                <a:latin typeface="Montserrat SemiBold"/>
                <a:ea typeface="Montserrat SemiBold"/>
                <a:cs typeface="Montserrat SemiBold"/>
                <a:sym typeface="Montserrat SemiBold"/>
              </a:rPr>
              <a:t>IMPLEMENTING DATABASES AND RELATIONSHIPS</a:t>
            </a:r>
            <a:endParaRPr sz="4800">
              <a:solidFill>
                <a:srgbClr val="9A031E"/>
              </a:solidFill>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311700" y="3242209"/>
            <a:ext cx="8520600" cy="15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86B7B"/>
                </a:solidFill>
                <a:latin typeface="Nunito"/>
                <a:ea typeface="Nunito"/>
                <a:cs typeface="Nunito"/>
                <a:sym typeface="Nunito"/>
              </a:rPr>
              <a:t>Aditya Garg | 2018214</a:t>
            </a:r>
            <a:endParaRPr sz="1800">
              <a:solidFill>
                <a:srgbClr val="286B7B"/>
              </a:solidFill>
              <a:latin typeface="Nunito"/>
              <a:ea typeface="Nunito"/>
              <a:cs typeface="Nunito"/>
              <a:sym typeface="Nunito"/>
            </a:endParaRPr>
          </a:p>
          <a:p>
            <a:pPr indent="0" lvl="0" marL="0" rtl="0" algn="ctr">
              <a:spcBef>
                <a:spcPts val="0"/>
              </a:spcBef>
              <a:spcAft>
                <a:spcPts val="0"/>
              </a:spcAft>
              <a:buNone/>
            </a:pPr>
            <a:r>
              <a:rPr lang="en" sz="1800">
                <a:solidFill>
                  <a:srgbClr val="286B7B"/>
                </a:solidFill>
                <a:latin typeface="Nunito"/>
                <a:ea typeface="Nunito"/>
                <a:cs typeface="Nunito"/>
                <a:sym typeface="Nunito"/>
              </a:rPr>
              <a:t>Anshul Raj | 2018020</a:t>
            </a:r>
            <a:endParaRPr sz="1800">
              <a:solidFill>
                <a:srgbClr val="286B7B"/>
              </a:solidFill>
              <a:latin typeface="Nunito"/>
              <a:ea typeface="Nunito"/>
              <a:cs typeface="Nunito"/>
              <a:sym typeface="Nunito"/>
            </a:endParaRPr>
          </a:p>
          <a:p>
            <a:pPr indent="0" lvl="0" marL="0" marR="0" rtl="0" algn="ctr">
              <a:lnSpc>
                <a:spcPct val="100000"/>
              </a:lnSpc>
              <a:spcBef>
                <a:spcPts val="0"/>
              </a:spcBef>
              <a:spcAft>
                <a:spcPts val="0"/>
              </a:spcAft>
              <a:buNone/>
            </a:pPr>
            <a:r>
              <a:rPr lang="en" sz="1800">
                <a:solidFill>
                  <a:srgbClr val="286B7B"/>
                </a:solidFill>
                <a:latin typeface="Nunito"/>
                <a:ea typeface="Nunito"/>
                <a:cs typeface="Nunito"/>
                <a:sym typeface="Nunito"/>
              </a:rPr>
              <a:t>Jasmine Kaur | 2018287</a:t>
            </a:r>
            <a:endParaRPr sz="1800">
              <a:solidFill>
                <a:srgbClr val="286B7B"/>
              </a:solidFill>
              <a:latin typeface="Nunito"/>
              <a:ea typeface="Nunito"/>
              <a:cs typeface="Nunito"/>
              <a:sym typeface="Nunito"/>
            </a:endParaRPr>
          </a:p>
          <a:p>
            <a:pPr indent="0" lvl="0" marL="0" rtl="0" algn="ctr">
              <a:spcBef>
                <a:spcPts val="0"/>
              </a:spcBef>
              <a:spcAft>
                <a:spcPts val="0"/>
              </a:spcAft>
              <a:buNone/>
            </a:pPr>
            <a:r>
              <a:rPr lang="en" sz="1800">
                <a:solidFill>
                  <a:srgbClr val="286B7B"/>
                </a:solidFill>
                <a:latin typeface="Nunito"/>
                <a:ea typeface="Nunito"/>
                <a:cs typeface="Nunito"/>
                <a:sym typeface="Nunito"/>
              </a:rPr>
              <a:t>Mayank Joshi | 2018048</a:t>
            </a:r>
            <a:endParaRPr sz="1800">
              <a:solidFill>
                <a:srgbClr val="286B7B"/>
              </a:solidFill>
              <a:latin typeface="Nunito"/>
              <a:ea typeface="Nunito"/>
              <a:cs typeface="Nunito"/>
              <a:sym typeface="Nunito"/>
            </a:endParaRPr>
          </a:p>
          <a:p>
            <a:pPr indent="0" lvl="0" marL="0" rtl="0" algn="ctr">
              <a:spcBef>
                <a:spcPts val="0"/>
              </a:spcBef>
              <a:spcAft>
                <a:spcPts val="0"/>
              </a:spcAft>
              <a:buNone/>
            </a:pPr>
            <a:r>
              <a:rPr lang="en" sz="1800">
                <a:solidFill>
                  <a:srgbClr val="286B7B"/>
                </a:solidFill>
                <a:latin typeface="Nunito"/>
                <a:ea typeface="Nunito"/>
                <a:cs typeface="Nunito"/>
                <a:sym typeface="Nunito"/>
              </a:rPr>
              <a:t>Ujjwal Singh | 2018113</a:t>
            </a:r>
            <a:endParaRPr sz="1800">
              <a:solidFill>
                <a:srgbClr val="286B7B"/>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525600" y="2150850"/>
            <a:ext cx="809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286B7B"/>
                </a:solidFill>
                <a:latin typeface="Nunito"/>
                <a:ea typeface="Nunito"/>
                <a:cs typeface="Nunito"/>
                <a:sym typeface="Nunito"/>
              </a:rPr>
              <a:t>The ideas were now narrowed down and the sketch of the platform started taking shape.</a:t>
            </a:r>
            <a:endParaRPr b="1" sz="2400">
              <a:solidFill>
                <a:srgbClr val="286B7B"/>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nvSpPr>
        <p:spPr>
          <a:xfrm>
            <a:off x="616275" y="1566900"/>
            <a:ext cx="8235300" cy="200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400">
                <a:solidFill>
                  <a:srgbClr val="286B7B"/>
                </a:solidFill>
                <a:latin typeface="Nunito"/>
                <a:ea typeface="Nunito"/>
                <a:cs typeface="Nunito"/>
                <a:sym typeface="Nunito"/>
              </a:rPr>
              <a:t>There is a lack of awareness about opportunities in the college itself. Moreover, the students don’t have a medium to trade things or collaborate. This is leading to a weaker college network.</a:t>
            </a:r>
            <a:endParaRPr sz="2500"/>
          </a:p>
        </p:txBody>
      </p:sp>
      <p:grpSp>
        <p:nvGrpSpPr>
          <p:cNvPr id="190" name="Google Shape;190;p23"/>
          <p:cNvGrpSpPr/>
          <p:nvPr/>
        </p:nvGrpSpPr>
        <p:grpSpPr>
          <a:xfrm>
            <a:off x="438202" y="360750"/>
            <a:ext cx="5449653" cy="700800"/>
            <a:chOff x="521825" y="552325"/>
            <a:chExt cx="5098375" cy="700800"/>
          </a:xfrm>
        </p:grpSpPr>
        <p:sp>
          <p:nvSpPr>
            <p:cNvPr id="191" name="Google Shape;191;p23"/>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Problem Statement</a:t>
              </a:r>
              <a:endParaRPr sz="3900">
                <a:solidFill>
                  <a:srgbClr val="EFEFEF"/>
                </a:solidFill>
                <a:latin typeface="Montserrat SemiBold"/>
                <a:ea typeface="Montserrat SemiBold"/>
                <a:cs typeface="Montserrat SemiBold"/>
                <a:sym typeface="Montserrat SemiBold"/>
              </a:endParaRPr>
            </a:p>
          </p:txBody>
        </p:sp>
        <p:sp>
          <p:nvSpPr>
            <p:cNvPr id="192" name="Google Shape;192;p23"/>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Problem Statement</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nvSpPr>
        <p:spPr>
          <a:xfrm>
            <a:off x="593725" y="1250250"/>
            <a:ext cx="7412700" cy="2643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9A031E"/>
              </a:solidFill>
              <a:latin typeface="Montserrat SemiBold"/>
              <a:ea typeface="Montserrat SemiBold"/>
              <a:cs typeface="Montserrat SemiBold"/>
              <a:sym typeface="Montserrat SemiBold"/>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The motive is to make a </a:t>
            </a:r>
            <a:r>
              <a:rPr b="1" lang="en" sz="1900" u="sng">
                <a:solidFill>
                  <a:srgbClr val="286B7B"/>
                </a:solidFill>
                <a:latin typeface="Nunito"/>
                <a:ea typeface="Nunito"/>
                <a:cs typeface="Nunito"/>
                <a:sym typeface="Nunito"/>
              </a:rPr>
              <a:t>network “for the students, of the students, by the students”</a:t>
            </a:r>
            <a:r>
              <a:rPr b="1" lang="en" sz="1900">
                <a:solidFill>
                  <a:srgbClr val="286B7B"/>
                </a:solidFill>
                <a:latin typeface="Nunito"/>
                <a:ea typeface="Nunito"/>
                <a:cs typeface="Nunito"/>
                <a:sym typeface="Nunito"/>
              </a:rPr>
              <a:t> of IIITD.</a:t>
            </a:r>
            <a:endParaRPr b="1" sz="1900">
              <a:solidFill>
                <a:srgbClr val="286B7B"/>
              </a:solidFill>
              <a:latin typeface="Nunito"/>
              <a:ea typeface="Nunito"/>
              <a:cs typeface="Nunito"/>
              <a:sym typeface="Nunito"/>
            </a:endParaRPr>
          </a:p>
          <a:p>
            <a:pPr indent="0" lvl="0" marL="457200" rtl="0" algn="l">
              <a:spcBef>
                <a:spcPts val="0"/>
              </a:spcBef>
              <a:spcAft>
                <a:spcPts val="0"/>
              </a:spcAft>
              <a:buNone/>
            </a:pPr>
            <a:r>
              <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The network connects the students with </a:t>
            </a:r>
            <a:r>
              <a:rPr b="1" lang="en" sz="1900" u="sng">
                <a:solidFill>
                  <a:srgbClr val="286B7B"/>
                </a:solidFill>
                <a:latin typeface="Nunito"/>
                <a:ea typeface="Nunito"/>
                <a:cs typeface="Nunito"/>
                <a:sym typeface="Nunito"/>
              </a:rPr>
              <a:t>each other</a:t>
            </a:r>
            <a:r>
              <a:rPr b="1" lang="en" sz="1900">
                <a:solidFill>
                  <a:srgbClr val="286B7B"/>
                </a:solidFill>
                <a:latin typeface="Nunito"/>
                <a:ea typeface="Nunito"/>
                <a:cs typeface="Nunito"/>
                <a:sym typeface="Nunito"/>
              </a:rPr>
              <a:t>, with </a:t>
            </a:r>
            <a:r>
              <a:rPr b="1" lang="en" sz="1900" u="sng">
                <a:solidFill>
                  <a:srgbClr val="286B7B"/>
                </a:solidFill>
                <a:latin typeface="Nunito"/>
                <a:ea typeface="Nunito"/>
                <a:cs typeface="Nunito"/>
                <a:sym typeface="Nunito"/>
              </a:rPr>
              <a:t>clubs and societies</a:t>
            </a:r>
            <a:r>
              <a:rPr b="1" lang="en" sz="1900">
                <a:solidFill>
                  <a:srgbClr val="286B7B"/>
                </a:solidFill>
                <a:latin typeface="Nunito"/>
                <a:ea typeface="Nunito"/>
                <a:cs typeface="Nunito"/>
                <a:sym typeface="Nunito"/>
              </a:rPr>
              <a:t> and to various online resources </a:t>
            </a:r>
            <a:r>
              <a:rPr b="1" lang="en" sz="1900" u="sng">
                <a:solidFill>
                  <a:srgbClr val="286B7B"/>
                </a:solidFill>
                <a:latin typeface="Nunito"/>
                <a:ea typeface="Nunito"/>
                <a:cs typeface="Nunito"/>
                <a:sym typeface="Nunito"/>
              </a:rPr>
              <a:t>recommended</a:t>
            </a:r>
            <a:r>
              <a:rPr b="1" lang="en" sz="1900">
                <a:solidFill>
                  <a:srgbClr val="286B7B"/>
                </a:solidFill>
                <a:latin typeface="Nunito"/>
                <a:ea typeface="Nunito"/>
                <a:cs typeface="Nunito"/>
                <a:sym typeface="Nunito"/>
              </a:rPr>
              <a:t> by students. </a:t>
            </a:r>
            <a:endParaRPr b="1" sz="1900">
              <a:solidFill>
                <a:srgbClr val="286B7B"/>
              </a:solidFill>
              <a:latin typeface="Nunito"/>
              <a:ea typeface="Nunito"/>
              <a:cs typeface="Nunito"/>
              <a:sym typeface="Nunito"/>
            </a:endParaRPr>
          </a:p>
        </p:txBody>
      </p:sp>
      <p:sp>
        <p:nvSpPr>
          <p:cNvPr id="198" name="Google Shape;198;p24"/>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24"/>
          <p:cNvGrpSpPr/>
          <p:nvPr/>
        </p:nvGrpSpPr>
        <p:grpSpPr>
          <a:xfrm>
            <a:off x="268376" y="155050"/>
            <a:ext cx="5895168" cy="774125"/>
            <a:chOff x="460315" y="488125"/>
            <a:chExt cx="5159885" cy="774125"/>
          </a:xfrm>
        </p:grpSpPr>
        <p:sp>
          <p:nvSpPr>
            <p:cNvPr id="200" name="Google Shape;200;p24"/>
            <p:cNvSpPr txBox="1"/>
            <p:nvPr/>
          </p:nvSpPr>
          <p:spPr>
            <a:xfrm>
              <a:off x="460315" y="4881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The</a:t>
              </a:r>
              <a:r>
                <a:rPr lang="en" sz="3900">
                  <a:solidFill>
                    <a:srgbClr val="EFEFEF"/>
                  </a:solidFill>
                  <a:latin typeface="Montserrat SemiBold"/>
                  <a:ea typeface="Montserrat SemiBold"/>
                  <a:cs typeface="Montserrat SemiBold"/>
                  <a:sym typeface="Montserrat SemiBold"/>
                </a:rPr>
                <a:t> Solution</a:t>
              </a:r>
              <a:endParaRPr sz="3900">
                <a:solidFill>
                  <a:srgbClr val="EFEFEF"/>
                </a:solidFill>
                <a:latin typeface="Montserrat SemiBold"/>
                <a:ea typeface="Montserrat SemiBold"/>
                <a:cs typeface="Montserrat SemiBold"/>
                <a:sym typeface="Montserrat SemiBold"/>
              </a:endParaRPr>
            </a:p>
          </p:txBody>
        </p:sp>
        <p:sp>
          <p:nvSpPr>
            <p:cNvPr id="201" name="Google Shape;201;p24"/>
            <p:cNvSpPr txBox="1"/>
            <p:nvPr/>
          </p:nvSpPr>
          <p:spPr>
            <a:xfrm>
              <a:off x="649200" y="68235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The </a:t>
              </a:r>
              <a:r>
                <a:rPr lang="en" sz="2400">
                  <a:solidFill>
                    <a:srgbClr val="9A031E"/>
                  </a:solidFill>
                  <a:latin typeface="Montserrat SemiBold"/>
                  <a:ea typeface="Montserrat SemiBold"/>
                  <a:cs typeface="Montserrat SemiBold"/>
                  <a:sym typeface="Montserrat SemiBold"/>
                </a:rPr>
                <a:t>Solution</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nvSpPr>
        <p:spPr>
          <a:xfrm>
            <a:off x="782250" y="643200"/>
            <a:ext cx="7579500" cy="3857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Skill Trading happens through clubs and resources like blogs and videos that fellow students recommend. </a:t>
            </a:r>
            <a:r>
              <a:rPr b="1" lang="en" sz="1900">
                <a:solidFill>
                  <a:srgbClr val="286B7B"/>
                </a:solidFill>
                <a:latin typeface="Nunito"/>
                <a:ea typeface="Nunito"/>
                <a:cs typeface="Nunito"/>
                <a:sym typeface="Nunito"/>
              </a:rPr>
              <a:t>Users can share videos and update their content regularly to offer </a:t>
            </a:r>
            <a:r>
              <a:rPr b="1" lang="en" sz="1900" u="sng">
                <a:solidFill>
                  <a:srgbClr val="286B7B"/>
                </a:solidFill>
                <a:latin typeface="Nunito"/>
                <a:ea typeface="Nunito"/>
                <a:cs typeface="Nunito"/>
                <a:sym typeface="Nunito"/>
              </a:rPr>
              <a:t>continuously evolving skills</a:t>
            </a:r>
            <a:r>
              <a:rPr b="1" lang="en" sz="1900">
                <a:solidFill>
                  <a:srgbClr val="286B7B"/>
                </a:solidFill>
                <a:latin typeface="Nunito"/>
                <a:ea typeface="Nunito"/>
                <a:cs typeface="Nunito"/>
                <a:sym typeface="Nunito"/>
              </a:rPr>
              <a:t>. Skills can be of any form ranging from Artificial intelligence to literary or performing arts. </a:t>
            </a:r>
            <a:endParaRPr b="1" sz="1900">
              <a:solidFill>
                <a:srgbClr val="286B7B"/>
              </a:solidFill>
              <a:latin typeface="Nunito"/>
              <a:ea typeface="Nunito"/>
              <a:cs typeface="Nunito"/>
              <a:sym typeface="Nunito"/>
            </a:endParaRPr>
          </a:p>
          <a:p>
            <a:pPr indent="0" lvl="0" marL="0" rtl="0" algn="l">
              <a:spcBef>
                <a:spcPts val="0"/>
              </a:spcBef>
              <a:spcAft>
                <a:spcPts val="0"/>
              </a:spcAft>
              <a:buNone/>
            </a:pPr>
            <a:r>
              <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The platform helps </a:t>
            </a:r>
            <a:r>
              <a:rPr b="1" lang="en" sz="1900" u="sng">
                <a:solidFill>
                  <a:srgbClr val="286B7B"/>
                </a:solidFill>
                <a:latin typeface="Nunito"/>
                <a:ea typeface="Nunito"/>
                <a:cs typeface="Nunito"/>
                <a:sym typeface="Nunito"/>
              </a:rPr>
              <a:t>engage trade of notes and self made resources</a:t>
            </a:r>
            <a:r>
              <a:rPr b="1" lang="en" sz="1900">
                <a:solidFill>
                  <a:srgbClr val="286B7B"/>
                </a:solidFill>
                <a:latin typeface="Nunito"/>
                <a:ea typeface="Nunito"/>
                <a:cs typeface="Nunito"/>
                <a:sym typeface="Nunito"/>
              </a:rPr>
              <a:t> that students make for their courses that can be </a:t>
            </a:r>
            <a:r>
              <a:rPr b="1" lang="en" sz="1900" u="sng">
                <a:solidFill>
                  <a:srgbClr val="286B7B"/>
                </a:solidFill>
                <a:latin typeface="Nunito"/>
                <a:ea typeface="Nunito"/>
                <a:cs typeface="Nunito"/>
                <a:sym typeface="Nunito"/>
              </a:rPr>
              <a:t>uploaded on their profiles</a:t>
            </a:r>
            <a:r>
              <a:rPr b="1" lang="en" sz="1900">
                <a:solidFill>
                  <a:srgbClr val="286B7B"/>
                </a:solidFill>
                <a:latin typeface="Nunito"/>
                <a:ea typeface="Nunito"/>
                <a:cs typeface="Nunito"/>
                <a:sym typeface="Nunito"/>
              </a:rPr>
              <a:t>. </a:t>
            </a:r>
            <a:endParaRPr b="1" sz="1900">
              <a:solidFill>
                <a:srgbClr val="286B7B"/>
              </a:solidFill>
              <a:latin typeface="Nunito"/>
              <a:ea typeface="Nunito"/>
              <a:cs typeface="Nunito"/>
              <a:sym typeface="Nunito"/>
            </a:endParaRPr>
          </a:p>
          <a:p>
            <a:pPr indent="0" lvl="0" marL="0" rtl="0" algn="l">
              <a:spcBef>
                <a:spcPts val="0"/>
              </a:spcBef>
              <a:spcAft>
                <a:spcPts val="0"/>
              </a:spcAft>
              <a:buNone/>
            </a:pPr>
            <a:r>
              <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Services like FMS and other portals like Library can be linked to the same platform to </a:t>
            </a:r>
            <a:r>
              <a:rPr b="1" lang="en" sz="1900" u="sng">
                <a:solidFill>
                  <a:srgbClr val="286B7B"/>
                </a:solidFill>
                <a:latin typeface="Nunito"/>
                <a:ea typeface="Nunito"/>
                <a:cs typeface="Nunito"/>
                <a:sym typeface="Nunito"/>
              </a:rPr>
              <a:t>increase </a:t>
            </a:r>
            <a:r>
              <a:rPr b="1" lang="en" sz="1900" u="sng">
                <a:solidFill>
                  <a:srgbClr val="286B7B"/>
                </a:solidFill>
                <a:latin typeface="Nunito"/>
                <a:ea typeface="Nunito"/>
                <a:cs typeface="Nunito"/>
                <a:sym typeface="Nunito"/>
              </a:rPr>
              <a:t>convenience</a:t>
            </a:r>
            <a:r>
              <a:rPr b="1" lang="en" sz="1900">
                <a:solidFill>
                  <a:srgbClr val="286B7B"/>
                </a:solidFill>
                <a:latin typeface="Nunito"/>
                <a:ea typeface="Nunito"/>
                <a:cs typeface="Nunito"/>
                <a:sym typeface="Nunito"/>
              </a:rPr>
              <a:t> as a part of the future plan, the way forward. </a:t>
            </a:r>
            <a:endParaRPr b="1" sz="1900">
              <a:solidFill>
                <a:srgbClr val="286B7B"/>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nvSpPr>
        <p:spPr>
          <a:xfrm>
            <a:off x="311700" y="233025"/>
            <a:ext cx="84525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Who is the solution catering to</a:t>
            </a:r>
            <a:endParaRPr sz="3900">
              <a:solidFill>
                <a:srgbClr val="EFEFEF"/>
              </a:solidFill>
              <a:latin typeface="Montserrat SemiBold"/>
              <a:ea typeface="Montserrat SemiBold"/>
              <a:cs typeface="Montserrat SemiBold"/>
              <a:sym typeface="Montserrat SemiBold"/>
            </a:endParaRPr>
          </a:p>
        </p:txBody>
      </p:sp>
      <p:sp>
        <p:nvSpPr>
          <p:cNvPr id="212" name="Google Shape;212;p26"/>
          <p:cNvSpPr txBox="1"/>
          <p:nvPr/>
        </p:nvSpPr>
        <p:spPr>
          <a:xfrm>
            <a:off x="439075" y="353925"/>
            <a:ext cx="5280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Who is the solution catering to</a:t>
            </a:r>
            <a:endParaRPr sz="2400">
              <a:solidFill>
                <a:srgbClr val="9A031E"/>
              </a:solidFill>
              <a:latin typeface="Montserrat SemiBold"/>
              <a:ea typeface="Montserrat SemiBold"/>
              <a:cs typeface="Montserrat SemiBold"/>
              <a:sym typeface="Montserrat SemiBold"/>
            </a:endParaRPr>
          </a:p>
        </p:txBody>
      </p:sp>
      <p:pic>
        <p:nvPicPr>
          <p:cNvPr id="213" name="Google Shape;213;p26"/>
          <p:cNvPicPr preferRelativeResize="0"/>
          <p:nvPr/>
        </p:nvPicPr>
        <p:blipFill rotWithShape="1">
          <a:blip r:embed="rId3">
            <a:alphaModFix/>
          </a:blip>
          <a:srcRect b="7123" l="0" r="0" t="0"/>
          <a:stretch/>
        </p:blipFill>
        <p:spPr>
          <a:xfrm>
            <a:off x="928025" y="933825"/>
            <a:ext cx="7287950" cy="38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nvSpPr>
        <p:spPr>
          <a:xfrm>
            <a:off x="604275" y="1566900"/>
            <a:ext cx="8235300" cy="200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800">
                <a:solidFill>
                  <a:srgbClr val="286B7B"/>
                </a:solidFill>
                <a:latin typeface="Nunito"/>
                <a:ea typeface="Nunito"/>
                <a:cs typeface="Nunito"/>
                <a:sym typeface="Nunito"/>
              </a:rPr>
              <a:t>Associate</a:t>
            </a:r>
            <a:endParaRPr sz="4800"/>
          </a:p>
        </p:txBody>
      </p:sp>
      <p:grpSp>
        <p:nvGrpSpPr>
          <p:cNvPr id="219" name="Google Shape;219;p27"/>
          <p:cNvGrpSpPr/>
          <p:nvPr/>
        </p:nvGrpSpPr>
        <p:grpSpPr>
          <a:xfrm>
            <a:off x="438202" y="360750"/>
            <a:ext cx="5449653" cy="700800"/>
            <a:chOff x="521825" y="552325"/>
            <a:chExt cx="5098375" cy="700800"/>
          </a:xfrm>
        </p:grpSpPr>
        <p:sp>
          <p:nvSpPr>
            <p:cNvPr id="220" name="Google Shape;220;p27"/>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Name</a:t>
              </a:r>
              <a:endParaRPr sz="3900">
                <a:solidFill>
                  <a:srgbClr val="EFEFEF"/>
                </a:solidFill>
                <a:latin typeface="Montserrat SemiBold"/>
                <a:ea typeface="Montserrat SemiBold"/>
                <a:cs typeface="Montserrat SemiBold"/>
                <a:sym typeface="Montserrat SemiBold"/>
              </a:endParaRPr>
            </a:p>
          </p:txBody>
        </p:sp>
        <p:sp>
          <p:nvSpPr>
            <p:cNvPr id="221" name="Google Shape;221;p27"/>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Name</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nvSpPr>
        <p:spPr>
          <a:xfrm>
            <a:off x="616275" y="1566900"/>
            <a:ext cx="8235300" cy="200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400">
                <a:solidFill>
                  <a:srgbClr val="286B7B"/>
                </a:solidFill>
                <a:latin typeface="Nunito"/>
                <a:ea typeface="Nunito"/>
                <a:cs typeface="Nunito"/>
                <a:sym typeface="Nunito"/>
              </a:rPr>
              <a:t>Connect. Develop. Succeed.</a:t>
            </a:r>
            <a:endParaRPr sz="2500"/>
          </a:p>
        </p:txBody>
      </p:sp>
      <p:grpSp>
        <p:nvGrpSpPr>
          <p:cNvPr id="227" name="Google Shape;227;p28"/>
          <p:cNvGrpSpPr/>
          <p:nvPr/>
        </p:nvGrpSpPr>
        <p:grpSpPr>
          <a:xfrm>
            <a:off x="438202" y="360750"/>
            <a:ext cx="5449653" cy="700800"/>
            <a:chOff x="521825" y="552325"/>
            <a:chExt cx="5098375" cy="700800"/>
          </a:xfrm>
        </p:grpSpPr>
        <p:sp>
          <p:nvSpPr>
            <p:cNvPr id="228" name="Google Shape;228;p28"/>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Tagline</a:t>
              </a:r>
              <a:endParaRPr sz="3900">
                <a:solidFill>
                  <a:srgbClr val="EFEFEF"/>
                </a:solidFill>
                <a:latin typeface="Montserrat SemiBold"/>
                <a:ea typeface="Montserrat SemiBold"/>
                <a:cs typeface="Montserrat SemiBold"/>
                <a:sym typeface="Montserrat SemiBold"/>
              </a:endParaRPr>
            </a:p>
          </p:txBody>
        </p:sp>
        <p:sp>
          <p:nvSpPr>
            <p:cNvPr id="229" name="Google Shape;229;p28"/>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Tagline</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nvSpPr>
        <p:spPr>
          <a:xfrm>
            <a:off x="2816500" y="2150843"/>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Stakeholders</a:t>
            </a:r>
            <a:endParaRPr sz="3900">
              <a:solidFill>
                <a:srgbClr val="EFEFEF"/>
              </a:solidFill>
              <a:latin typeface="Montserrat SemiBold"/>
              <a:ea typeface="Montserrat SemiBold"/>
              <a:cs typeface="Montserrat SemiBold"/>
              <a:sym typeface="Montserrat SemiBold"/>
            </a:endParaRPr>
          </a:p>
        </p:txBody>
      </p:sp>
      <p:sp>
        <p:nvSpPr>
          <p:cNvPr id="235" name="Google Shape;235;p29"/>
          <p:cNvSpPr txBox="1"/>
          <p:nvPr>
            <p:ph type="title"/>
          </p:nvPr>
        </p:nvSpPr>
        <p:spPr>
          <a:xfrm>
            <a:off x="222600" y="2150850"/>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Stakeholders</a:t>
            </a:r>
            <a:endParaRPr sz="3000">
              <a:solidFill>
                <a:srgbClr val="9A031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idx="4294967295" type="body"/>
          </p:nvPr>
        </p:nvSpPr>
        <p:spPr>
          <a:xfrm>
            <a:off x="1204650" y="1808275"/>
            <a:ext cx="1718400" cy="6873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50">
                <a:solidFill>
                  <a:srgbClr val="286B7B"/>
                </a:solidFill>
                <a:latin typeface="Nunito"/>
                <a:ea typeface="Nunito"/>
                <a:cs typeface="Nunito"/>
                <a:sym typeface="Nunito"/>
              </a:rPr>
              <a:t>Clubs and </a:t>
            </a:r>
            <a:r>
              <a:rPr lang="en" sz="1550">
                <a:solidFill>
                  <a:srgbClr val="286B7B"/>
                </a:solidFill>
                <a:latin typeface="Nunito"/>
                <a:ea typeface="Nunito"/>
                <a:cs typeface="Nunito"/>
                <a:sym typeface="Nunito"/>
              </a:rPr>
              <a:t>committees</a:t>
            </a:r>
            <a:endParaRPr sz="1550">
              <a:solidFill>
                <a:srgbClr val="286B7B"/>
              </a:solidFill>
              <a:latin typeface="Nunito"/>
              <a:ea typeface="Nunito"/>
              <a:cs typeface="Nunito"/>
              <a:sym typeface="Nunito"/>
            </a:endParaRPr>
          </a:p>
        </p:txBody>
      </p:sp>
      <p:sp>
        <p:nvSpPr>
          <p:cNvPr id="241" name="Google Shape;241;p30"/>
          <p:cNvSpPr/>
          <p:nvPr/>
        </p:nvSpPr>
        <p:spPr>
          <a:xfrm>
            <a:off x="3769500" y="2060725"/>
            <a:ext cx="2018100" cy="59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9A031E"/>
                </a:solidFill>
                <a:latin typeface="Nunito"/>
                <a:ea typeface="Nunito"/>
                <a:cs typeface="Nunito"/>
                <a:sym typeface="Nunito"/>
              </a:rPr>
              <a:t>Stakeholders</a:t>
            </a:r>
            <a:endParaRPr sz="2200">
              <a:solidFill>
                <a:srgbClr val="9A031E"/>
              </a:solidFill>
              <a:latin typeface="Nunito"/>
              <a:ea typeface="Nunito"/>
              <a:cs typeface="Nunito"/>
              <a:sym typeface="Nunito"/>
            </a:endParaRPr>
          </a:p>
        </p:txBody>
      </p:sp>
      <p:sp>
        <p:nvSpPr>
          <p:cNvPr id="242" name="Google Shape;242;p30"/>
          <p:cNvSpPr txBox="1"/>
          <p:nvPr/>
        </p:nvSpPr>
        <p:spPr>
          <a:xfrm>
            <a:off x="6141175" y="1283050"/>
            <a:ext cx="1718400" cy="47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The students</a:t>
            </a:r>
            <a:endParaRPr sz="1550">
              <a:solidFill>
                <a:srgbClr val="286B7B"/>
              </a:solidFill>
              <a:latin typeface="Nunito"/>
              <a:ea typeface="Nunito"/>
              <a:cs typeface="Nunito"/>
              <a:sym typeface="Nunito"/>
            </a:endParaRPr>
          </a:p>
        </p:txBody>
      </p:sp>
      <p:sp>
        <p:nvSpPr>
          <p:cNvPr id="243" name="Google Shape;243;p30"/>
          <p:cNvSpPr txBox="1"/>
          <p:nvPr/>
        </p:nvSpPr>
        <p:spPr>
          <a:xfrm>
            <a:off x="5787600" y="3222618"/>
            <a:ext cx="22059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Services in college</a:t>
            </a:r>
            <a:endParaRPr sz="1550">
              <a:solidFill>
                <a:srgbClr val="286B7B"/>
              </a:solidFill>
              <a:latin typeface="Nunito"/>
              <a:ea typeface="Nunito"/>
              <a:cs typeface="Nunito"/>
              <a:sym typeface="Nunito"/>
            </a:endParaRPr>
          </a:p>
        </p:txBody>
      </p:sp>
      <p:sp>
        <p:nvSpPr>
          <p:cNvPr id="244" name="Google Shape;244;p30"/>
          <p:cNvSpPr txBox="1"/>
          <p:nvPr/>
        </p:nvSpPr>
        <p:spPr>
          <a:xfrm>
            <a:off x="2328100" y="3238225"/>
            <a:ext cx="1441500" cy="38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59775" wrap="square" tIns="91425">
            <a:noAutofit/>
          </a:bodyPr>
          <a:lstStyle/>
          <a:p>
            <a:pPr indent="0" lvl="0" marL="0" rtl="0" algn="ctr">
              <a:lnSpc>
                <a:spcPct val="115000"/>
              </a:lnSpc>
              <a:spcBef>
                <a:spcPts val="0"/>
              </a:spcBef>
              <a:spcAft>
                <a:spcPts val="3000"/>
              </a:spcAft>
              <a:buNone/>
            </a:pPr>
            <a:r>
              <a:rPr lang="en" sz="1550">
                <a:solidFill>
                  <a:srgbClr val="286B7B"/>
                </a:solidFill>
                <a:latin typeface="Nunito"/>
                <a:ea typeface="Nunito"/>
                <a:cs typeface="Nunito"/>
                <a:sym typeface="Nunito"/>
              </a:rPr>
              <a:t>Advertisers</a:t>
            </a:r>
            <a:endParaRPr sz="1550">
              <a:solidFill>
                <a:srgbClr val="286B7B"/>
              </a:solidFill>
              <a:latin typeface="Nunito"/>
              <a:ea typeface="Nunito"/>
              <a:cs typeface="Nunito"/>
              <a:sym typeface="Nunito"/>
            </a:endParaRPr>
          </a:p>
        </p:txBody>
      </p:sp>
      <p:cxnSp>
        <p:nvCxnSpPr>
          <p:cNvPr id="245" name="Google Shape;245;p30"/>
          <p:cNvCxnSpPr>
            <a:stCxn id="241" idx="1"/>
            <a:endCxn id="240" idx="3"/>
          </p:cNvCxnSpPr>
          <p:nvPr/>
        </p:nvCxnSpPr>
        <p:spPr>
          <a:xfrm rot="10800000">
            <a:off x="2923200" y="2151925"/>
            <a:ext cx="846300" cy="2079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246" name="Google Shape;246;p30"/>
          <p:cNvCxnSpPr>
            <a:stCxn id="241" idx="2"/>
            <a:endCxn id="244" idx="3"/>
          </p:cNvCxnSpPr>
          <p:nvPr/>
        </p:nvCxnSpPr>
        <p:spPr>
          <a:xfrm rot="5400000">
            <a:off x="3888300" y="2540275"/>
            <a:ext cx="771600" cy="1008900"/>
          </a:xfrm>
          <a:prstGeom prst="bentConnector2">
            <a:avLst/>
          </a:prstGeom>
          <a:noFill/>
          <a:ln cap="flat" cmpd="sng" w="9525">
            <a:solidFill>
              <a:schemeClr val="dk2"/>
            </a:solidFill>
            <a:prstDash val="solid"/>
            <a:round/>
            <a:headEnd len="med" w="med" type="none"/>
            <a:tailEnd len="med" w="med" type="none"/>
          </a:ln>
        </p:spPr>
      </p:cxnSp>
      <p:cxnSp>
        <p:nvCxnSpPr>
          <p:cNvPr id="247" name="Google Shape;247;p30"/>
          <p:cNvCxnSpPr>
            <a:stCxn id="241" idx="0"/>
            <a:endCxn id="242" idx="1"/>
          </p:cNvCxnSpPr>
          <p:nvPr/>
        </p:nvCxnSpPr>
        <p:spPr>
          <a:xfrm rot="-5400000">
            <a:off x="5189700" y="1109275"/>
            <a:ext cx="540300" cy="1362600"/>
          </a:xfrm>
          <a:prstGeom prst="bentConnector2">
            <a:avLst/>
          </a:prstGeom>
          <a:noFill/>
          <a:ln cap="flat" cmpd="sng" w="9525">
            <a:solidFill>
              <a:schemeClr val="dk2"/>
            </a:solidFill>
            <a:prstDash val="solid"/>
            <a:round/>
            <a:headEnd len="med" w="med" type="none"/>
            <a:tailEnd len="med" w="med" type="none"/>
          </a:ln>
        </p:spPr>
      </p:cxnSp>
      <p:cxnSp>
        <p:nvCxnSpPr>
          <p:cNvPr id="248" name="Google Shape;248;p30"/>
          <p:cNvCxnSpPr>
            <a:stCxn id="241" idx="2"/>
            <a:endCxn id="243" idx="0"/>
          </p:cNvCxnSpPr>
          <p:nvPr/>
        </p:nvCxnSpPr>
        <p:spPr>
          <a:xfrm flipH="1" rot="-5400000">
            <a:off x="5552700" y="1884775"/>
            <a:ext cx="563700" cy="2112000"/>
          </a:xfrm>
          <a:prstGeom prst="bentConnector3">
            <a:avLst>
              <a:gd fmla="val 49999" name="adj1"/>
            </a:avLst>
          </a:prstGeom>
          <a:noFill/>
          <a:ln cap="flat" cmpd="sng" w="9525">
            <a:solidFill>
              <a:schemeClr val="dk2"/>
            </a:solidFill>
            <a:prstDash val="solid"/>
            <a:round/>
            <a:headEnd len="med" w="med" type="none"/>
            <a:tailEnd len="med" w="med" type="none"/>
          </a:ln>
        </p:spPr>
      </p:cxnSp>
      <p:sp>
        <p:nvSpPr>
          <p:cNvPr id="249" name="Google Shape;249;p30"/>
          <p:cNvSpPr txBox="1"/>
          <p:nvPr/>
        </p:nvSpPr>
        <p:spPr>
          <a:xfrm>
            <a:off x="6444325" y="3969700"/>
            <a:ext cx="11121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FMS</a:t>
            </a:r>
            <a:endParaRPr sz="1550">
              <a:solidFill>
                <a:srgbClr val="286B7B"/>
              </a:solidFill>
              <a:latin typeface="Nunito"/>
              <a:ea typeface="Nunito"/>
              <a:cs typeface="Nunito"/>
              <a:sym typeface="Nunito"/>
            </a:endParaRPr>
          </a:p>
        </p:txBody>
      </p:sp>
      <p:cxnSp>
        <p:nvCxnSpPr>
          <p:cNvPr id="250" name="Google Shape;250;p30"/>
          <p:cNvCxnSpPr>
            <a:stCxn id="243" idx="2"/>
            <a:endCxn id="249" idx="0"/>
          </p:cNvCxnSpPr>
          <p:nvPr/>
        </p:nvCxnSpPr>
        <p:spPr>
          <a:xfrm flipH="1" rot="-5400000">
            <a:off x="6779850" y="3749118"/>
            <a:ext cx="331200" cy="109800"/>
          </a:xfrm>
          <a:prstGeom prst="bentConnector3">
            <a:avLst>
              <a:gd fmla="val 50012" name="adj1"/>
            </a:avLst>
          </a:prstGeom>
          <a:noFill/>
          <a:ln cap="flat" cmpd="sng" w="9525">
            <a:solidFill>
              <a:schemeClr val="dk2"/>
            </a:solidFill>
            <a:prstDash val="solid"/>
            <a:round/>
            <a:headEnd len="med" w="med" type="none"/>
            <a:tailEnd len="med" w="med" type="none"/>
          </a:ln>
        </p:spPr>
      </p:cxnSp>
      <p:sp>
        <p:nvSpPr>
          <p:cNvPr id="251" name="Google Shape;251;p30"/>
          <p:cNvSpPr txBox="1"/>
          <p:nvPr/>
        </p:nvSpPr>
        <p:spPr>
          <a:xfrm>
            <a:off x="7859575" y="637150"/>
            <a:ext cx="9300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MTech</a:t>
            </a:r>
            <a:endParaRPr sz="1550">
              <a:solidFill>
                <a:srgbClr val="286B7B"/>
              </a:solidFill>
              <a:latin typeface="Nunito"/>
              <a:ea typeface="Nunito"/>
              <a:cs typeface="Nunito"/>
              <a:sym typeface="Nunito"/>
            </a:endParaRPr>
          </a:p>
        </p:txBody>
      </p:sp>
      <p:sp>
        <p:nvSpPr>
          <p:cNvPr id="252" name="Google Shape;252;p30"/>
          <p:cNvSpPr txBox="1"/>
          <p:nvPr/>
        </p:nvSpPr>
        <p:spPr>
          <a:xfrm>
            <a:off x="6640375" y="221350"/>
            <a:ext cx="7206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PHD</a:t>
            </a:r>
            <a:endParaRPr sz="1550">
              <a:solidFill>
                <a:srgbClr val="286B7B"/>
              </a:solidFill>
              <a:latin typeface="Nunito"/>
              <a:ea typeface="Nunito"/>
              <a:cs typeface="Nunito"/>
              <a:sym typeface="Nunito"/>
            </a:endParaRPr>
          </a:p>
        </p:txBody>
      </p:sp>
      <p:sp>
        <p:nvSpPr>
          <p:cNvPr id="253" name="Google Shape;253;p30"/>
          <p:cNvSpPr txBox="1"/>
          <p:nvPr/>
        </p:nvSpPr>
        <p:spPr>
          <a:xfrm>
            <a:off x="5411250" y="738750"/>
            <a:ext cx="8466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BTech</a:t>
            </a:r>
            <a:endParaRPr sz="1550">
              <a:solidFill>
                <a:srgbClr val="286B7B"/>
              </a:solidFill>
              <a:latin typeface="Nunito"/>
              <a:ea typeface="Nunito"/>
              <a:cs typeface="Nunito"/>
              <a:sym typeface="Nunito"/>
            </a:endParaRPr>
          </a:p>
        </p:txBody>
      </p:sp>
      <p:cxnSp>
        <p:nvCxnSpPr>
          <p:cNvPr id="254" name="Google Shape;254;p30"/>
          <p:cNvCxnSpPr>
            <a:stCxn id="252" idx="2"/>
            <a:endCxn id="242" idx="0"/>
          </p:cNvCxnSpPr>
          <p:nvPr/>
        </p:nvCxnSpPr>
        <p:spPr>
          <a:xfrm flipH="1" rot="-5400000">
            <a:off x="6678025" y="959800"/>
            <a:ext cx="645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55" name="Google Shape;255;p30"/>
          <p:cNvCxnSpPr>
            <a:stCxn id="253" idx="3"/>
            <a:endCxn id="242" idx="0"/>
          </p:cNvCxnSpPr>
          <p:nvPr/>
        </p:nvCxnSpPr>
        <p:spPr>
          <a:xfrm>
            <a:off x="6257850" y="946650"/>
            <a:ext cx="742500" cy="336300"/>
          </a:xfrm>
          <a:prstGeom prst="bentConnector2">
            <a:avLst/>
          </a:prstGeom>
          <a:noFill/>
          <a:ln cap="flat" cmpd="sng" w="9525">
            <a:solidFill>
              <a:schemeClr val="dk2"/>
            </a:solidFill>
            <a:prstDash val="solid"/>
            <a:round/>
            <a:headEnd len="med" w="med" type="none"/>
            <a:tailEnd len="med" w="med" type="none"/>
          </a:ln>
        </p:spPr>
      </p:cxnSp>
      <p:cxnSp>
        <p:nvCxnSpPr>
          <p:cNvPr id="256" name="Google Shape;256;p30"/>
          <p:cNvCxnSpPr>
            <a:stCxn id="251" idx="1"/>
            <a:endCxn id="242" idx="0"/>
          </p:cNvCxnSpPr>
          <p:nvPr/>
        </p:nvCxnSpPr>
        <p:spPr>
          <a:xfrm flipH="1">
            <a:off x="7000375" y="845050"/>
            <a:ext cx="859200" cy="438000"/>
          </a:xfrm>
          <a:prstGeom prst="bentConnector2">
            <a:avLst/>
          </a:prstGeom>
          <a:noFill/>
          <a:ln cap="flat" cmpd="sng" w="9525">
            <a:solidFill>
              <a:schemeClr val="dk2"/>
            </a:solidFill>
            <a:prstDash val="solid"/>
            <a:round/>
            <a:headEnd len="med" w="med" type="none"/>
            <a:tailEnd len="med" w="med" type="none"/>
          </a:ln>
        </p:spPr>
      </p:cxnSp>
      <p:sp>
        <p:nvSpPr>
          <p:cNvPr id="257" name="Google Shape;257;p30"/>
          <p:cNvSpPr txBox="1"/>
          <p:nvPr/>
        </p:nvSpPr>
        <p:spPr>
          <a:xfrm>
            <a:off x="804000" y="4065250"/>
            <a:ext cx="11121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Bloggers</a:t>
            </a:r>
            <a:endParaRPr sz="1550">
              <a:solidFill>
                <a:srgbClr val="286B7B"/>
              </a:solidFill>
              <a:latin typeface="Nunito"/>
              <a:ea typeface="Nunito"/>
              <a:cs typeface="Nunito"/>
              <a:sym typeface="Nunito"/>
            </a:endParaRPr>
          </a:p>
        </p:txBody>
      </p:sp>
      <p:sp>
        <p:nvSpPr>
          <p:cNvPr id="258" name="Google Shape;258;p30"/>
          <p:cNvSpPr txBox="1"/>
          <p:nvPr/>
        </p:nvSpPr>
        <p:spPr>
          <a:xfrm>
            <a:off x="2492475" y="4202125"/>
            <a:ext cx="1441500" cy="68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Online course platforms </a:t>
            </a:r>
            <a:endParaRPr sz="1550">
              <a:solidFill>
                <a:srgbClr val="286B7B"/>
              </a:solidFill>
              <a:latin typeface="Nunito"/>
              <a:ea typeface="Nunito"/>
              <a:cs typeface="Nunito"/>
              <a:sym typeface="Nunito"/>
            </a:endParaRPr>
          </a:p>
        </p:txBody>
      </p:sp>
      <p:sp>
        <p:nvSpPr>
          <p:cNvPr id="259" name="Google Shape;259;p30"/>
          <p:cNvSpPr txBox="1"/>
          <p:nvPr/>
        </p:nvSpPr>
        <p:spPr>
          <a:xfrm>
            <a:off x="208450" y="3222625"/>
            <a:ext cx="1362600" cy="4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Publishers</a:t>
            </a:r>
            <a:endParaRPr sz="1550">
              <a:solidFill>
                <a:srgbClr val="286B7B"/>
              </a:solidFill>
              <a:latin typeface="Nunito"/>
              <a:ea typeface="Nunito"/>
              <a:cs typeface="Nunito"/>
              <a:sym typeface="Nunito"/>
            </a:endParaRPr>
          </a:p>
        </p:txBody>
      </p:sp>
      <p:cxnSp>
        <p:nvCxnSpPr>
          <p:cNvPr id="260" name="Google Shape;260;p30"/>
          <p:cNvCxnSpPr>
            <a:endCxn id="259" idx="3"/>
          </p:cNvCxnSpPr>
          <p:nvPr/>
        </p:nvCxnSpPr>
        <p:spPr>
          <a:xfrm flipH="1">
            <a:off x="1571050" y="3429925"/>
            <a:ext cx="757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61" name="Google Shape;261;p30"/>
          <p:cNvCxnSpPr>
            <a:stCxn id="244" idx="2"/>
            <a:endCxn id="257" idx="0"/>
          </p:cNvCxnSpPr>
          <p:nvPr/>
        </p:nvCxnSpPr>
        <p:spPr>
          <a:xfrm rot="5400000">
            <a:off x="1983250" y="2999725"/>
            <a:ext cx="442500" cy="16887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262" name="Google Shape;262;p30"/>
          <p:cNvCxnSpPr>
            <a:stCxn id="244" idx="2"/>
            <a:endCxn id="258" idx="0"/>
          </p:cNvCxnSpPr>
          <p:nvPr/>
        </p:nvCxnSpPr>
        <p:spPr>
          <a:xfrm flipH="1" rot="-5400000">
            <a:off x="2841400" y="3830275"/>
            <a:ext cx="579300" cy="1644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nvSpPr>
        <p:spPr>
          <a:xfrm>
            <a:off x="593725" y="1250250"/>
            <a:ext cx="7412700" cy="2643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900">
              <a:solidFill>
                <a:srgbClr val="9A031E"/>
              </a:solidFill>
              <a:latin typeface="Montserrat"/>
              <a:ea typeface="Montserrat"/>
              <a:cs typeface="Montserrat"/>
              <a:sym typeface="Montserrat"/>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How do you acquire new skills? What are some of the apps and websites you use the most to learn new skills? </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Do you make notes? If no, what references do you use?</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Are you a part of any clubs in college? How did you find out about them?</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all do you do to develop your skills/ portfolio?</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While facing operational issues in college, what do you do? </a:t>
            </a:r>
            <a:endParaRPr b="1" sz="1900">
              <a:solidFill>
                <a:srgbClr val="286B7B"/>
              </a:solidFill>
              <a:latin typeface="Nunito"/>
              <a:ea typeface="Nunito"/>
              <a:cs typeface="Nunito"/>
              <a:sym typeface="Nunito"/>
            </a:endParaRPr>
          </a:p>
        </p:txBody>
      </p:sp>
      <p:sp>
        <p:nvSpPr>
          <p:cNvPr id="268" name="Google Shape;268;p31"/>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31"/>
          <p:cNvGrpSpPr/>
          <p:nvPr/>
        </p:nvGrpSpPr>
        <p:grpSpPr>
          <a:xfrm>
            <a:off x="268376" y="155050"/>
            <a:ext cx="5895168" cy="774125"/>
            <a:chOff x="460315" y="488125"/>
            <a:chExt cx="5159885" cy="774125"/>
          </a:xfrm>
        </p:grpSpPr>
        <p:sp>
          <p:nvSpPr>
            <p:cNvPr id="270" name="Google Shape;270;p31"/>
            <p:cNvSpPr txBox="1"/>
            <p:nvPr/>
          </p:nvSpPr>
          <p:spPr>
            <a:xfrm>
              <a:off x="460315" y="4881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The Students</a:t>
              </a:r>
              <a:endParaRPr sz="3900">
                <a:solidFill>
                  <a:srgbClr val="EFEFEF"/>
                </a:solidFill>
                <a:latin typeface="Montserrat SemiBold"/>
                <a:ea typeface="Montserrat SemiBold"/>
                <a:cs typeface="Montserrat SemiBold"/>
                <a:sym typeface="Montserrat SemiBold"/>
              </a:endParaRPr>
            </a:p>
          </p:txBody>
        </p:sp>
        <p:sp>
          <p:nvSpPr>
            <p:cNvPr id="271" name="Google Shape;271;p31"/>
            <p:cNvSpPr txBox="1"/>
            <p:nvPr/>
          </p:nvSpPr>
          <p:spPr>
            <a:xfrm>
              <a:off x="649200" y="68235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The Students</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685200" y="1511425"/>
            <a:ext cx="7773600" cy="23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286B7B"/>
                </a:solidFill>
                <a:latin typeface="Nunito"/>
                <a:ea typeface="Nunito"/>
                <a:cs typeface="Nunito"/>
                <a:sym typeface="Nunito"/>
              </a:rPr>
              <a:t>The agenda is to </a:t>
            </a:r>
            <a:r>
              <a:rPr b="1" lang="en" sz="2400">
                <a:solidFill>
                  <a:srgbClr val="286B7B"/>
                </a:solidFill>
                <a:latin typeface="Nunito"/>
                <a:ea typeface="Nunito"/>
                <a:cs typeface="Nunito"/>
                <a:sym typeface="Nunito"/>
              </a:rPr>
              <a:t>develop the back-end of an</a:t>
            </a:r>
            <a:endParaRPr b="1" sz="2400">
              <a:solidFill>
                <a:srgbClr val="286B7B"/>
              </a:solidFill>
              <a:latin typeface="Nunito"/>
              <a:ea typeface="Nunito"/>
              <a:cs typeface="Nunito"/>
              <a:sym typeface="Nunito"/>
            </a:endParaRPr>
          </a:p>
          <a:p>
            <a:pPr indent="0" lvl="0" marL="0" rtl="0" algn="ctr">
              <a:spcBef>
                <a:spcPts val="0"/>
              </a:spcBef>
              <a:spcAft>
                <a:spcPts val="0"/>
              </a:spcAft>
              <a:buNone/>
            </a:pPr>
            <a:r>
              <a:rPr b="1" lang="en" sz="2400">
                <a:solidFill>
                  <a:srgbClr val="286B7B"/>
                </a:solidFill>
                <a:latin typeface="Nunito"/>
                <a:ea typeface="Nunito"/>
                <a:cs typeface="Nunito"/>
                <a:sym typeface="Nunito"/>
              </a:rPr>
              <a:t>online store that requires extensive use of data entities selection, their relationships, data modeling and manipulation, and database access.</a:t>
            </a:r>
            <a:endParaRPr b="1" sz="2400">
              <a:solidFill>
                <a:srgbClr val="286B7B"/>
              </a:solidFill>
              <a:latin typeface="Nunito"/>
              <a:ea typeface="Nunito"/>
              <a:cs typeface="Nunito"/>
              <a:sym typeface="Nunito"/>
            </a:endParaRPr>
          </a:p>
        </p:txBody>
      </p:sp>
      <p:grpSp>
        <p:nvGrpSpPr>
          <p:cNvPr id="61" name="Google Shape;61;p14"/>
          <p:cNvGrpSpPr/>
          <p:nvPr/>
        </p:nvGrpSpPr>
        <p:grpSpPr>
          <a:xfrm>
            <a:off x="521825" y="552325"/>
            <a:ext cx="5098375" cy="700800"/>
            <a:chOff x="521825" y="552325"/>
            <a:chExt cx="5098375" cy="700800"/>
          </a:xfrm>
        </p:grpSpPr>
        <p:sp>
          <p:nvSpPr>
            <p:cNvPr id="62" name="Google Shape;62;p14"/>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Agenda</a:t>
              </a:r>
              <a:endParaRPr sz="3900">
                <a:solidFill>
                  <a:srgbClr val="EFEFEF"/>
                </a:solidFill>
                <a:latin typeface="Montserrat SemiBold"/>
                <a:ea typeface="Montserrat SemiBold"/>
                <a:cs typeface="Montserrat SemiBold"/>
                <a:sym typeface="Montserrat SemiBold"/>
              </a:endParaRPr>
            </a:p>
          </p:txBody>
        </p:sp>
        <p:sp>
          <p:nvSpPr>
            <p:cNvPr id="63" name="Google Shape;63;p14"/>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Agenda</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nvSpPr>
        <p:spPr>
          <a:xfrm>
            <a:off x="593725" y="1250250"/>
            <a:ext cx="7412700" cy="3121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900">
              <a:solidFill>
                <a:srgbClr val="9A031E"/>
              </a:solidFill>
              <a:latin typeface="Montserrat"/>
              <a:ea typeface="Montserrat"/>
              <a:cs typeface="Montserrat"/>
              <a:sym typeface="Montserrat"/>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is your selection process for new members?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are the most frequently asked questions by non-members?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Do you maintain a </a:t>
            </a:r>
            <a:r>
              <a:rPr b="1" lang="en" sz="1900">
                <a:solidFill>
                  <a:srgbClr val="286B7B"/>
                </a:solidFill>
                <a:latin typeface="Nunito"/>
                <a:ea typeface="Nunito"/>
                <a:cs typeface="Nunito"/>
                <a:sym typeface="Nunito"/>
              </a:rPr>
              <a:t>calendar</a:t>
            </a:r>
            <a:r>
              <a:rPr b="1" lang="en" sz="1900">
                <a:solidFill>
                  <a:srgbClr val="286B7B"/>
                </a:solidFill>
                <a:latin typeface="Nunito"/>
                <a:ea typeface="Nunito"/>
                <a:cs typeface="Nunito"/>
                <a:sym typeface="Nunito"/>
              </a:rPr>
              <a:t> of your upcoming events? If yes, Who all has access to it?</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Does your activity/ work contribute towards any specific skill development?</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is your preferred medium of communication to reach out to the students/ the members?</a:t>
            </a:r>
            <a:endParaRPr b="1" sz="1900">
              <a:solidFill>
                <a:srgbClr val="286B7B"/>
              </a:solidFill>
              <a:latin typeface="Nunito"/>
              <a:ea typeface="Nunito"/>
              <a:cs typeface="Nunito"/>
              <a:sym typeface="Nunito"/>
            </a:endParaRPr>
          </a:p>
        </p:txBody>
      </p:sp>
      <p:sp>
        <p:nvSpPr>
          <p:cNvPr id="277" name="Google Shape;277;p32"/>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Clubs and Committees</a:t>
            </a:r>
            <a:endParaRPr sz="3900">
              <a:solidFill>
                <a:srgbClr val="EFEFEF"/>
              </a:solidFill>
              <a:latin typeface="Montserrat SemiBold"/>
              <a:ea typeface="Montserrat SemiBold"/>
              <a:cs typeface="Montserrat SemiBold"/>
              <a:sym typeface="Montserrat SemiBold"/>
            </a:endParaRPr>
          </a:p>
        </p:txBody>
      </p:sp>
      <p:sp>
        <p:nvSpPr>
          <p:cNvPr id="279" name="Google Shape;279;p32"/>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Clubs and Committees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3"/>
          <p:cNvSpPr txBox="1"/>
          <p:nvPr/>
        </p:nvSpPr>
        <p:spPr>
          <a:xfrm>
            <a:off x="593725" y="1250250"/>
            <a:ext cx="7412700" cy="3121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900">
              <a:solidFill>
                <a:srgbClr val="9A031E"/>
              </a:solidFill>
              <a:latin typeface="Montserrat"/>
              <a:ea typeface="Montserrat"/>
              <a:cs typeface="Montserrat"/>
              <a:sym typeface="Montserrat"/>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How often do students contact you/ require your services?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is your preferred medium of communication to reach out to the students?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medium of communication do students prefer to get in touch with you?</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How do you categorise complains/ requests?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How do you take reviews of the services?</a:t>
            </a:r>
            <a:endParaRPr b="1" sz="1900">
              <a:solidFill>
                <a:srgbClr val="286B7B"/>
              </a:solidFill>
              <a:latin typeface="Nunito"/>
              <a:ea typeface="Nunito"/>
              <a:cs typeface="Nunito"/>
              <a:sym typeface="Nunito"/>
            </a:endParaRPr>
          </a:p>
        </p:txBody>
      </p:sp>
      <p:sp>
        <p:nvSpPr>
          <p:cNvPr id="285" name="Google Shape;285;p33"/>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Services in college</a:t>
            </a:r>
            <a:endParaRPr sz="3900">
              <a:solidFill>
                <a:srgbClr val="EFEFEF"/>
              </a:solidFill>
              <a:latin typeface="Montserrat SemiBold"/>
              <a:ea typeface="Montserrat SemiBold"/>
              <a:cs typeface="Montserrat SemiBold"/>
              <a:sym typeface="Montserrat SemiBold"/>
            </a:endParaRPr>
          </a:p>
        </p:txBody>
      </p:sp>
      <p:sp>
        <p:nvSpPr>
          <p:cNvPr id="287" name="Google Shape;287;p33"/>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Services in college</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txBox="1"/>
          <p:nvPr/>
        </p:nvSpPr>
        <p:spPr>
          <a:xfrm>
            <a:off x="593725" y="1250250"/>
            <a:ext cx="7412700" cy="3121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900">
              <a:solidFill>
                <a:srgbClr val="9A031E"/>
              </a:solidFill>
              <a:latin typeface="Montserrat"/>
              <a:ea typeface="Montserrat"/>
              <a:cs typeface="Montserrat"/>
              <a:sym typeface="Montserrat"/>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services products does your company provide?</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is your main target audience?</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How do you generally reach out to students?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services/ products does your company provide to students?</a:t>
            </a:r>
            <a:endParaRPr b="1" sz="1900">
              <a:solidFill>
                <a:srgbClr val="286B7B"/>
              </a:solidFill>
              <a:latin typeface="Nunito"/>
              <a:ea typeface="Nunito"/>
              <a:cs typeface="Nunito"/>
              <a:sym typeface="Nunito"/>
            </a:endParaRPr>
          </a:p>
          <a:p>
            <a:pPr indent="-349250" lvl="0" marL="457200" rtl="0" algn="l">
              <a:spcBef>
                <a:spcPts val="0"/>
              </a:spcBef>
              <a:spcAft>
                <a:spcPts val="0"/>
              </a:spcAft>
              <a:buClr>
                <a:srgbClr val="286B7B"/>
              </a:buClr>
              <a:buSzPts val="1900"/>
              <a:buFont typeface="Nunito"/>
              <a:buChar char="-"/>
            </a:pPr>
            <a:r>
              <a:rPr b="1" lang="en" sz="1900">
                <a:solidFill>
                  <a:srgbClr val="286B7B"/>
                </a:solidFill>
                <a:latin typeface="Nunito"/>
                <a:ea typeface="Nunito"/>
                <a:cs typeface="Nunito"/>
                <a:sym typeface="Nunito"/>
              </a:rPr>
              <a:t>What is your existing mode of communication with your target audience? </a:t>
            </a:r>
            <a:endParaRPr b="1" sz="1900">
              <a:solidFill>
                <a:srgbClr val="286B7B"/>
              </a:solidFill>
              <a:latin typeface="Nunito"/>
              <a:ea typeface="Nunito"/>
              <a:cs typeface="Nunito"/>
              <a:sym typeface="Nunito"/>
            </a:endParaRPr>
          </a:p>
        </p:txBody>
      </p:sp>
      <p:sp>
        <p:nvSpPr>
          <p:cNvPr id="293" name="Google Shape;293;p34"/>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Advertisers</a:t>
            </a:r>
            <a:endParaRPr sz="3900">
              <a:solidFill>
                <a:srgbClr val="EFEFEF"/>
              </a:solidFill>
              <a:latin typeface="Montserrat SemiBold"/>
              <a:ea typeface="Montserrat SemiBold"/>
              <a:cs typeface="Montserrat SemiBold"/>
              <a:sym typeface="Montserrat SemiBold"/>
            </a:endParaRPr>
          </a:p>
        </p:txBody>
      </p:sp>
      <p:sp>
        <p:nvSpPr>
          <p:cNvPr id="295" name="Google Shape;295;p34"/>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Advertisers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5"/>
          <p:cNvSpPr txBox="1"/>
          <p:nvPr/>
        </p:nvSpPr>
        <p:spPr>
          <a:xfrm>
            <a:off x="222075" y="2046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Schema</a:t>
            </a:r>
            <a:endParaRPr sz="3900">
              <a:solidFill>
                <a:srgbClr val="EFEFEF"/>
              </a:solidFill>
              <a:latin typeface="Montserrat SemiBold"/>
              <a:ea typeface="Montserrat SemiBold"/>
              <a:cs typeface="Montserrat SemiBold"/>
              <a:sym typeface="Montserrat SemiBold"/>
            </a:endParaRPr>
          </a:p>
        </p:txBody>
      </p:sp>
      <p:sp>
        <p:nvSpPr>
          <p:cNvPr id="301" name="Google Shape;301;p35"/>
          <p:cNvSpPr txBox="1"/>
          <p:nvPr/>
        </p:nvSpPr>
        <p:spPr>
          <a:xfrm>
            <a:off x="349450" y="3255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Schema</a:t>
            </a:r>
            <a:endParaRPr sz="2400">
              <a:solidFill>
                <a:srgbClr val="9A031E"/>
              </a:solidFill>
              <a:latin typeface="Montserrat SemiBold"/>
              <a:ea typeface="Montserrat SemiBold"/>
              <a:cs typeface="Montserrat SemiBold"/>
              <a:sym typeface="Montserrat SemiBold"/>
            </a:endParaRPr>
          </a:p>
        </p:txBody>
      </p:sp>
      <p:pic>
        <p:nvPicPr>
          <p:cNvPr id="302" name="Google Shape;302;p35"/>
          <p:cNvPicPr preferRelativeResize="0"/>
          <p:nvPr/>
        </p:nvPicPr>
        <p:blipFill>
          <a:blip r:embed="rId3">
            <a:alphaModFix/>
          </a:blip>
          <a:stretch>
            <a:fillRect/>
          </a:stretch>
        </p:blipFill>
        <p:spPr>
          <a:xfrm>
            <a:off x="2634818" y="784526"/>
            <a:ext cx="5649131" cy="418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6"/>
          <p:cNvSpPr txBox="1"/>
          <p:nvPr/>
        </p:nvSpPr>
        <p:spPr>
          <a:xfrm>
            <a:off x="0" y="2179975"/>
            <a:ext cx="91440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EFEFEF"/>
                </a:solidFill>
                <a:latin typeface="Montserrat SemiBold"/>
                <a:ea typeface="Montserrat SemiBold"/>
                <a:cs typeface="Montserrat SemiBold"/>
                <a:sym typeface="Montserrat SemiBold"/>
              </a:rPr>
              <a:t>Understanding the solution</a:t>
            </a:r>
            <a:endParaRPr sz="3900">
              <a:solidFill>
                <a:srgbClr val="EFEFEF"/>
              </a:solidFill>
              <a:latin typeface="Montserrat SemiBold"/>
              <a:ea typeface="Montserrat SemiBold"/>
              <a:cs typeface="Montserrat SemiBold"/>
              <a:sym typeface="Montserrat SemiBold"/>
            </a:endParaRPr>
          </a:p>
        </p:txBody>
      </p:sp>
      <p:sp>
        <p:nvSpPr>
          <p:cNvPr id="308" name="Google Shape;308;p36"/>
          <p:cNvSpPr txBox="1"/>
          <p:nvPr>
            <p:ph type="title"/>
          </p:nvPr>
        </p:nvSpPr>
        <p:spPr>
          <a:xfrm>
            <a:off x="311700" y="2150850"/>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Understanding the solution</a:t>
            </a:r>
            <a:endParaRPr sz="3000">
              <a:solidFill>
                <a:srgbClr val="9A031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nvSpPr>
        <p:spPr>
          <a:xfrm>
            <a:off x="663450" y="1097025"/>
            <a:ext cx="78171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heart of our project is Student’s and we have got something special for them. The students can make their personal profiles listing their information such as name, email, telegram_link, etc. Not only this the students can upload their personal stuff such as notes, books, online resources, etc. along with the other users. The students can subscribe to club_pages to receive updates from them. The students can even make request and complain to FMS directly from our platform.</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Need updates?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Get to know what interesting work your fellow mates are upto by checking their feeds.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Want help?</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Just ping your seniors and ask all your doubts. Find the best senior for your problem by looking at their skillset/interests.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Willing to help?</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There are surely a lot of students out there who need your guidance when they are stuck at something. Be their helping hand by sharing your experiences.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p:txBody>
      </p:sp>
      <p:sp>
        <p:nvSpPr>
          <p:cNvPr id="314" name="Google Shape;314;p37"/>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Students</a:t>
            </a:r>
            <a:endParaRPr sz="3900">
              <a:solidFill>
                <a:srgbClr val="EFEFEF"/>
              </a:solidFill>
              <a:latin typeface="Montserrat SemiBold"/>
              <a:ea typeface="Montserrat SemiBold"/>
              <a:cs typeface="Montserrat SemiBold"/>
              <a:sym typeface="Montserrat SemiBold"/>
            </a:endParaRPr>
          </a:p>
        </p:txBody>
      </p:sp>
      <p:sp>
        <p:nvSpPr>
          <p:cNvPr id="316" name="Google Shape;316;p37"/>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Students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8"/>
          <p:cNvSpPr txBox="1"/>
          <p:nvPr/>
        </p:nvSpPr>
        <p:spPr>
          <a:xfrm>
            <a:off x="663450" y="382575"/>
            <a:ext cx="7817100" cy="43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Want to share your resources to others?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students can now share resources/contents such as Notes, online resources under specified categories directly to others by uploading it on their personal profiles. The other students can then view them or download them from their profiles. The students can even sort the resources by topics such as Advanced Programming, Ada etc. and it sorts according to their rating (we have devised a way to rate them).</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Increases Interaction among the students?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students can interact with other students through resource sharing and taking guidance from others regarding a common topic thus increasing the interaction among fellow students.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Helps with academics?</a:t>
            </a:r>
            <a:br>
              <a:rPr b="1" lang="en" sz="1200">
                <a:solidFill>
                  <a:schemeClr val="dk1"/>
                </a:solidFill>
                <a:latin typeface="Nunito"/>
                <a:ea typeface="Nunito"/>
                <a:cs typeface="Nunito"/>
                <a:sym typeface="Nunito"/>
              </a:rPr>
            </a:br>
            <a:r>
              <a:rPr lang="en" sz="1200">
                <a:solidFill>
                  <a:schemeClr val="dk1"/>
                </a:solidFill>
                <a:latin typeface="Nunito"/>
                <a:ea typeface="Nunito"/>
                <a:cs typeface="Nunito"/>
                <a:sym typeface="Nunito"/>
              </a:rPr>
              <a:t>Sharing resources and taking guidance from others helps people perform well in academics as well.</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Member of some exclusive club?</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We won’t stop you from bragging your achievements and memberships. There is a special tag for each club member that would make your profile noteworthy.</a:t>
            </a:r>
            <a:endParaRPr b="1" sz="1200">
              <a:solidFill>
                <a:schemeClr val="dk1"/>
              </a:solidFill>
              <a:latin typeface="Nunito"/>
              <a:ea typeface="Nunito"/>
              <a:cs typeface="Nunito"/>
              <a:sym typeface="Nunito"/>
            </a:endParaRPr>
          </a:p>
        </p:txBody>
      </p:sp>
      <p:sp>
        <p:nvSpPr>
          <p:cNvPr id="322" name="Google Shape;322;p38"/>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nvSpPr>
        <p:spPr>
          <a:xfrm>
            <a:off x="663450" y="1097025"/>
            <a:ext cx="78171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Our System will provide a very effective yet simple way for clubs/council to reach other students, via announcements, calender or interact with the club representatives directly. These are some of the areas where we will be helping.</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Reaching out to new students?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reach new students via there page and accumulate followers.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Students, subscribers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Making Announcements?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make announcements on their page which will reach their followers via a notification</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Members, calendar, students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Organizing Events?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easily organize events and collect volunteers as per there requirements if needed by looking at the interests/expertise of an individual on his/her account or just roll out a form via announcements.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Students, Members,Subscribers</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rgbClr val="9A031E"/>
              </a:solidFill>
              <a:latin typeface="Nunito"/>
              <a:ea typeface="Nunito"/>
              <a:cs typeface="Nunito"/>
              <a:sym typeface="Nunito"/>
            </a:endParaRPr>
          </a:p>
        </p:txBody>
      </p:sp>
      <p:sp>
        <p:nvSpPr>
          <p:cNvPr id="328" name="Google Shape;328;p39"/>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Clubs and Committees</a:t>
            </a:r>
            <a:endParaRPr sz="3900">
              <a:solidFill>
                <a:srgbClr val="EFEFEF"/>
              </a:solidFill>
              <a:latin typeface="Montserrat SemiBold"/>
              <a:ea typeface="Montserrat SemiBold"/>
              <a:cs typeface="Montserrat SemiBold"/>
              <a:sym typeface="Montserrat SemiBold"/>
            </a:endParaRPr>
          </a:p>
        </p:txBody>
      </p:sp>
      <p:sp>
        <p:nvSpPr>
          <p:cNvPr id="330" name="Google Shape;330;p39"/>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Clubs and Committees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0"/>
          <p:cNvSpPr txBox="1"/>
          <p:nvPr/>
        </p:nvSpPr>
        <p:spPr>
          <a:xfrm>
            <a:off x="663450" y="382575"/>
            <a:ext cx="7817100" cy="43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Increasing Student Interaction?</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=&gt; students can directly interact with the club admins/members as a badge will appear on an account if they are part of any club or hold any position of responsibility.</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Entities - Club_Society_pages, Students, Subscribers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Organized common calendar?</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=&gt; Our application will offer an organized calendar that the clubs can edit and add events on it. They can also be able to add event-related information such as description, time, venue of a event which will also trigger a notification for the followers. This calendar will be available to all the students by displaying all the events from all the clubs.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Entities - Club_Society_pages, Calendar, Students.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be having different pages for clubs and council each handled by their respective admins.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AutoNum type="arabicParenR"/>
            </a:pPr>
            <a:r>
              <a:rPr lang="en" sz="1200">
                <a:solidFill>
                  <a:schemeClr val="dk1"/>
                </a:solidFill>
                <a:latin typeface="Nunito"/>
                <a:ea typeface="Nunito"/>
                <a:cs typeface="Nunito"/>
                <a:sym typeface="Nunito"/>
              </a:rPr>
              <a:t>Only the admin has permission to post or edit the content on the page.</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AutoNum type="arabicParenR"/>
            </a:pPr>
            <a:r>
              <a:rPr lang="en" sz="1200">
                <a:solidFill>
                  <a:schemeClr val="dk1"/>
                </a:solidFill>
                <a:latin typeface="Nunito"/>
                <a:ea typeface="Nunito"/>
                <a:cs typeface="Nunito"/>
                <a:sym typeface="Nunito"/>
              </a:rPr>
              <a:t>Members can only be added or removed by the admin of that particular club.</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AutoNum type="arabicParenR"/>
            </a:pPr>
            <a:r>
              <a:rPr lang="en" sz="1200">
                <a:solidFill>
                  <a:schemeClr val="dk1"/>
                </a:solidFill>
                <a:latin typeface="Nunito"/>
                <a:ea typeface="Nunito"/>
                <a:cs typeface="Nunito"/>
                <a:sym typeface="Nunito"/>
              </a:rPr>
              <a:t>For every post made or event added to the calendar, a notification will be sent to the followers of that particular page regarding the same.</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Each page has there own database which can be edited by only the respective presidents.</a:t>
            </a:r>
            <a:endParaRPr sz="1200">
              <a:solidFill>
                <a:srgbClr val="9A031E"/>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p:txBody>
      </p:sp>
      <p:sp>
        <p:nvSpPr>
          <p:cNvPr id="336" name="Google Shape;336;p40"/>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1"/>
          <p:cNvSpPr txBox="1"/>
          <p:nvPr/>
        </p:nvSpPr>
        <p:spPr>
          <a:xfrm>
            <a:off x="663450" y="1097025"/>
            <a:ext cx="78171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Our System will provide a very effective yet simple way for clubs/council to reach other students, via announcements, calender or interact with the club representatives directly. These are some of the areas where we will be helping.</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Reaching out to new students?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reach new students via there page and accumulate followers.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Students, subscribers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Making Announcements?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make announcements on their page which will reach their followers via a notification</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Members, calendar, students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1200">
                <a:solidFill>
                  <a:schemeClr val="dk1"/>
                </a:solidFill>
                <a:latin typeface="Nunito"/>
                <a:ea typeface="Nunito"/>
                <a:cs typeface="Nunito"/>
                <a:sym typeface="Nunito"/>
              </a:rPr>
              <a:t>Organizing Events?</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=&gt; Clubs can easily organize events and collect volunteers as per there requirements if needed by looking at the interests/expertise of an individual on his/her account or just roll out a form via announcements.</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Data Entities - Club_Society_pages, Students, Members,Subscribers</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rgbClr val="9A031E"/>
              </a:solidFill>
              <a:latin typeface="Nunito"/>
              <a:ea typeface="Nunito"/>
              <a:cs typeface="Nunito"/>
              <a:sym typeface="Nunito"/>
            </a:endParaRPr>
          </a:p>
        </p:txBody>
      </p:sp>
      <p:sp>
        <p:nvSpPr>
          <p:cNvPr id="342" name="Google Shape;342;p41"/>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Subscribers</a:t>
            </a:r>
            <a:endParaRPr sz="3900">
              <a:solidFill>
                <a:srgbClr val="EFEFEF"/>
              </a:solidFill>
              <a:latin typeface="Montserrat SemiBold"/>
              <a:ea typeface="Montserrat SemiBold"/>
              <a:cs typeface="Montserrat SemiBold"/>
              <a:sym typeface="Montserrat SemiBold"/>
            </a:endParaRPr>
          </a:p>
        </p:txBody>
      </p:sp>
      <p:sp>
        <p:nvSpPr>
          <p:cNvPr id="344" name="Google Shape;344;p41"/>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Subscribers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588837" y="230950"/>
            <a:ext cx="2074200" cy="833100"/>
          </a:xfrm>
          <a:prstGeom prst="rect">
            <a:avLst/>
          </a:prstGeom>
          <a:solidFill>
            <a:srgbClr val="9A031E"/>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 sz="3000">
                <a:solidFill>
                  <a:srgbClr val="FFFFFF"/>
                </a:solidFill>
                <a:latin typeface="Nunito"/>
                <a:ea typeface="Nunito"/>
                <a:cs typeface="Nunito"/>
                <a:sym typeface="Nunito"/>
              </a:rPr>
              <a:t>Notes</a:t>
            </a:r>
            <a:endParaRPr sz="4200">
              <a:solidFill>
                <a:srgbClr val="FFFFFF"/>
              </a:solidFill>
              <a:latin typeface="Nunito"/>
              <a:ea typeface="Nunito"/>
              <a:cs typeface="Nunito"/>
              <a:sym typeface="Nunito"/>
            </a:endParaRPr>
          </a:p>
        </p:txBody>
      </p:sp>
      <p:sp>
        <p:nvSpPr>
          <p:cNvPr id="69" name="Google Shape;69;p15"/>
          <p:cNvSpPr txBox="1"/>
          <p:nvPr/>
        </p:nvSpPr>
        <p:spPr>
          <a:xfrm>
            <a:off x="2799325" y="230950"/>
            <a:ext cx="6107700" cy="833100"/>
          </a:xfrm>
          <a:prstGeom prst="rect">
            <a:avLst/>
          </a:prstGeom>
          <a:solidFill>
            <a:srgbClr val="9A031E"/>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Students often feel that lecture slides/ course materials are not enough while preparing but most of them don’t make notes. </a:t>
            </a:r>
            <a:endParaRPr sz="1200">
              <a:solidFill>
                <a:srgbClr val="FFFFFF"/>
              </a:solidFill>
              <a:latin typeface="Nunito"/>
              <a:ea typeface="Nunito"/>
              <a:cs typeface="Nunito"/>
              <a:sym typeface="Nunito"/>
            </a:endParaRPr>
          </a:p>
        </p:txBody>
      </p:sp>
      <p:sp>
        <p:nvSpPr>
          <p:cNvPr id="70" name="Google Shape;70;p15"/>
          <p:cNvSpPr txBox="1"/>
          <p:nvPr/>
        </p:nvSpPr>
        <p:spPr>
          <a:xfrm>
            <a:off x="588825" y="1210863"/>
            <a:ext cx="2074200" cy="833100"/>
          </a:xfrm>
          <a:prstGeom prst="rect">
            <a:avLst/>
          </a:prstGeom>
          <a:solidFill>
            <a:srgbClr val="9D283D"/>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3000">
                <a:solidFill>
                  <a:srgbClr val="FFFFFF"/>
                </a:solidFill>
                <a:latin typeface="Nunito"/>
                <a:ea typeface="Nunito"/>
                <a:cs typeface="Nunito"/>
                <a:sym typeface="Nunito"/>
              </a:rPr>
              <a:t>Clubs</a:t>
            </a:r>
            <a:r>
              <a:rPr lang="en" sz="3000">
                <a:solidFill>
                  <a:srgbClr val="FFFFFF"/>
                </a:solidFill>
                <a:latin typeface="Nunito"/>
                <a:ea typeface="Nunito"/>
                <a:cs typeface="Nunito"/>
                <a:sym typeface="Nunito"/>
              </a:rPr>
              <a:t>   </a:t>
            </a:r>
            <a:endParaRPr sz="3000">
              <a:solidFill>
                <a:srgbClr val="FFFFFF"/>
              </a:solidFill>
              <a:latin typeface="Nunito"/>
              <a:ea typeface="Nunito"/>
              <a:cs typeface="Nunito"/>
              <a:sym typeface="Nunito"/>
            </a:endParaRPr>
          </a:p>
        </p:txBody>
      </p:sp>
      <p:sp>
        <p:nvSpPr>
          <p:cNvPr id="71" name="Google Shape;71;p15"/>
          <p:cNvSpPr txBox="1"/>
          <p:nvPr/>
        </p:nvSpPr>
        <p:spPr>
          <a:xfrm>
            <a:off x="2799325" y="1183500"/>
            <a:ext cx="5250000" cy="833100"/>
          </a:xfrm>
          <a:prstGeom prst="rect">
            <a:avLst/>
          </a:prstGeom>
          <a:solidFill>
            <a:srgbClr val="9D283D"/>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Students are a part of various things outside academia but newcomers feel like outsiders and unwelcome and unaware. </a:t>
            </a:r>
            <a:endParaRPr sz="1200">
              <a:solidFill>
                <a:srgbClr val="FFFFFF"/>
              </a:solidFill>
              <a:latin typeface="Nunito"/>
              <a:ea typeface="Nunito"/>
              <a:cs typeface="Nunito"/>
              <a:sym typeface="Nunito"/>
            </a:endParaRPr>
          </a:p>
        </p:txBody>
      </p:sp>
      <p:sp>
        <p:nvSpPr>
          <p:cNvPr id="72" name="Google Shape;72;p15"/>
          <p:cNvSpPr txBox="1"/>
          <p:nvPr/>
        </p:nvSpPr>
        <p:spPr>
          <a:xfrm>
            <a:off x="588825" y="2158925"/>
            <a:ext cx="2074200" cy="833100"/>
          </a:xfrm>
          <a:prstGeom prst="rect">
            <a:avLst/>
          </a:prstGeom>
          <a:solidFill>
            <a:srgbClr val="A73549"/>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3000">
                <a:solidFill>
                  <a:srgbClr val="FFFFFF"/>
                </a:solidFill>
                <a:latin typeface="Nunito"/>
                <a:ea typeface="Nunito"/>
                <a:cs typeface="Nunito"/>
                <a:sym typeface="Nunito"/>
              </a:rPr>
              <a:t>Interests</a:t>
            </a:r>
            <a:endParaRPr sz="3000">
              <a:solidFill>
                <a:srgbClr val="FFFFFF"/>
              </a:solidFill>
              <a:latin typeface="Nunito"/>
              <a:ea typeface="Nunito"/>
              <a:cs typeface="Nunito"/>
              <a:sym typeface="Nunito"/>
            </a:endParaRPr>
          </a:p>
        </p:txBody>
      </p:sp>
      <p:sp>
        <p:nvSpPr>
          <p:cNvPr id="73" name="Google Shape;73;p15"/>
          <p:cNvSpPr txBox="1"/>
          <p:nvPr/>
        </p:nvSpPr>
        <p:spPr>
          <a:xfrm>
            <a:off x="2799325" y="2136062"/>
            <a:ext cx="4378500" cy="833100"/>
          </a:xfrm>
          <a:prstGeom prst="rect">
            <a:avLst/>
          </a:prstGeom>
          <a:solidFill>
            <a:srgbClr val="A73549"/>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With the increasing use of social media, everyone has accounts on all platforms but many don’t know the ones around them. IIIT culture teaches that everyone knows everyone.</a:t>
            </a:r>
            <a:endParaRPr sz="1200">
              <a:solidFill>
                <a:srgbClr val="FFFFFF"/>
              </a:solidFill>
              <a:latin typeface="Nunito"/>
              <a:ea typeface="Nunito"/>
              <a:cs typeface="Nunito"/>
              <a:sym typeface="Nunito"/>
            </a:endParaRPr>
          </a:p>
        </p:txBody>
      </p:sp>
      <p:sp>
        <p:nvSpPr>
          <p:cNvPr id="74" name="Google Shape;74;p15"/>
          <p:cNvSpPr txBox="1"/>
          <p:nvPr/>
        </p:nvSpPr>
        <p:spPr>
          <a:xfrm>
            <a:off x="588825" y="3106963"/>
            <a:ext cx="2074200" cy="833100"/>
          </a:xfrm>
          <a:prstGeom prst="rect">
            <a:avLst/>
          </a:prstGeom>
          <a:solidFill>
            <a:srgbClr val="983849"/>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2600">
                <a:solidFill>
                  <a:srgbClr val="FFFFFF"/>
                </a:solidFill>
                <a:latin typeface="Nunito"/>
                <a:ea typeface="Nunito"/>
                <a:cs typeface="Nunito"/>
                <a:sym typeface="Nunito"/>
              </a:rPr>
              <a:t>Portfolio building</a:t>
            </a:r>
            <a:endParaRPr sz="2600">
              <a:solidFill>
                <a:srgbClr val="FFFFFF"/>
              </a:solidFill>
              <a:latin typeface="Nunito"/>
              <a:ea typeface="Nunito"/>
              <a:cs typeface="Nunito"/>
              <a:sym typeface="Nunito"/>
            </a:endParaRPr>
          </a:p>
        </p:txBody>
      </p:sp>
      <p:sp>
        <p:nvSpPr>
          <p:cNvPr id="75" name="Google Shape;75;p15"/>
          <p:cNvSpPr txBox="1"/>
          <p:nvPr/>
        </p:nvSpPr>
        <p:spPr>
          <a:xfrm>
            <a:off x="2799325" y="3112750"/>
            <a:ext cx="3651000" cy="833100"/>
          </a:xfrm>
          <a:prstGeom prst="rect">
            <a:avLst/>
          </a:prstGeom>
          <a:solidFill>
            <a:srgbClr val="983849"/>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Academics are not the only way to secure a successful future, what happens outside the classroom is proven to be important.</a:t>
            </a:r>
            <a:endParaRPr sz="1200">
              <a:solidFill>
                <a:srgbClr val="FFFFFF"/>
              </a:solidFill>
              <a:latin typeface="Nunito"/>
              <a:ea typeface="Nunito"/>
              <a:cs typeface="Nunito"/>
              <a:sym typeface="Nunito"/>
            </a:endParaRPr>
          </a:p>
        </p:txBody>
      </p:sp>
      <p:sp>
        <p:nvSpPr>
          <p:cNvPr id="76" name="Google Shape;76;p15"/>
          <p:cNvSpPr txBox="1"/>
          <p:nvPr/>
        </p:nvSpPr>
        <p:spPr>
          <a:xfrm>
            <a:off x="2799325" y="4089450"/>
            <a:ext cx="3159300" cy="833100"/>
          </a:xfrm>
          <a:prstGeom prst="rect">
            <a:avLst/>
          </a:prstGeom>
          <a:solidFill>
            <a:srgbClr val="9A4453"/>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Nunito"/>
                <a:ea typeface="Nunito"/>
                <a:cs typeface="Nunito"/>
                <a:sym typeface="Nunito"/>
              </a:rPr>
              <a:t>In the real world, individuals barely ever work together. Learning to work with teams is an important learning experience. </a:t>
            </a:r>
            <a:endParaRPr sz="1200">
              <a:solidFill>
                <a:srgbClr val="FFFFFF"/>
              </a:solidFill>
              <a:latin typeface="Nunito"/>
              <a:ea typeface="Nunito"/>
              <a:cs typeface="Nunito"/>
              <a:sym typeface="Nunito"/>
            </a:endParaRPr>
          </a:p>
        </p:txBody>
      </p:sp>
      <p:sp>
        <p:nvSpPr>
          <p:cNvPr id="77" name="Google Shape;77;p15"/>
          <p:cNvSpPr txBox="1"/>
          <p:nvPr/>
        </p:nvSpPr>
        <p:spPr>
          <a:xfrm>
            <a:off x="588826" y="4089450"/>
            <a:ext cx="2074200" cy="833100"/>
          </a:xfrm>
          <a:prstGeom prst="rect">
            <a:avLst/>
          </a:prstGeom>
          <a:solidFill>
            <a:srgbClr val="9A4453"/>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2500">
                <a:solidFill>
                  <a:srgbClr val="FFFFFF"/>
                </a:solidFill>
                <a:latin typeface="Nunito"/>
                <a:ea typeface="Nunito"/>
                <a:cs typeface="Nunito"/>
                <a:sym typeface="Nunito"/>
              </a:rPr>
              <a:t>Collaboration</a:t>
            </a:r>
            <a:endParaRPr sz="2500">
              <a:solidFill>
                <a:srgbClr val="FFFFFF"/>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2"/>
          <p:cNvSpPr txBox="1"/>
          <p:nvPr/>
        </p:nvSpPr>
        <p:spPr>
          <a:xfrm>
            <a:off x="663450" y="1097025"/>
            <a:ext cx="7817100" cy="34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Do you want to make a complaint/request to the FMS and fed up of the whatsapp system and waiting for reply. Our platform takes care of that as well. The students can file a complaint against some problems handled by the Fms. Not only this the students can now request a service such as cleaning, ac service from the Fms directly through our platform.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Want to file a complaint?</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students can file a complaint anonymously directly from our platform so that the Fms can start to improve it as soon as possible.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The FMS does not respond to the Whatsapp message?</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students now need not to apply for the request such as cleaning etc on whatsapp. They can directly request from our site. And we make sure the Fms responds to request as soon as possible. Making the process a lot easier.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Get regular updates from FMS as well?</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rPr>
              <a:t>The Fms can send you updates such as fire drills, watercooler cleaning, Net-speed down etc. to the students directly through our platform. Reduces those unnecessary emails for this from the hostel department.</a:t>
            </a:r>
            <a:endParaRPr sz="1200">
              <a:solidFill>
                <a:schemeClr val="dk1"/>
              </a:solidFill>
              <a:latin typeface="Nunito"/>
              <a:ea typeface="Nunito"/>
              <a:cs typeface="Nunito"/>
              <a:sym typeface="Nunito"/>
            </a:endParaRPr>
          </a:p>
        </p:txBody>
      </p:sp>
      <p:sp>
        <p:nvSpPr>
          <p:cNvPr id="350" name="Google Shape;350;p42"/>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FMS Facilities</a:t>
            </a:r>
            <a:endParaRPr sz="3900">
              <a:solidFill>
                <a:srgbClr val="EFEFEF"/>
              </a:solidFill>
              <a:latin typeface="Montserrat SemiBold"/>
              <a:ea typeface="Montserrat SemiBold"/>
              <a:cs typeface="Montserrat SemiBold"/>
              <a:sym typeface="Montserrat SemiBold"/>
            </a:endParaRPr>
          </a:p>
        </p:txBody>
      </p:sp>
      <p:sp>
        <p:nvSpPr>
          <p:cNvPr id="352" name="Google Shape;352;p42"/>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FMS Facilities</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43"/>
          <p:cNvPicPr preferRelativeResize="0"/>
          <p:nvPr/>
        </p:nvPicPr>
        <p:blipFill rotWithShape="1">
          <a:blip r:embed="rId3">
            <a:alphaModFix/>
          </a:blip>
          <a:srcRect b="2874" l="0" r="29027" t="0"/>
          <a:stretch/>
        </p:blipFill>
        <p:spPr>
          <a:xfrm>
            <a:off x="1430050" y="299775"/>
            <a:ext cx="6183226" cy="4759825"/>
          </a:xfrm>
          <a:prstGeom prst="rect">
            <a:avLst/>
          </a:prstGeom>
          <a:noFill/>
          <a:ln>
            <a:noFill/>
          </a:ln>
        </p:spPr>
      </p:pic>
      <p:grpSp>
        <p:nvGrpSpPr>
          <p:cNvPr id="358" name="Google Shape;358;p43"/>
          <p:cNvGrpSpPr/>
          <p:nvPr/>
        </p:nvGrpSpPr>
        <p:grpSpPr>
          <a:xfrm>
            <a:off x="-1148" y="-82300"/>
            <a:ext cx="5449653" cy="700800"/>
            <a:chOff x="521825" y="552325"/>
            <a:chExt cx="5098375" cy="700800"/>
          </a:xfrm>
        </p:grpSpPr>
        <p:sp>
          <p:nvSpPr>
            <p:cNvPr id="359" name="Google Shape;359;p43"/>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Revenue Model</a:t>
              </a:r>
              <a:endParaRPr sz="3900">
                <a:solidFill>
                  <a:srgbClr val="EFEFEF"/>
                </a:solidFill>
                <a:latin typeface="Montserrat SemiBold"/>
                <a:ea typeface="Montserrat SemiBold"/>
                <a:cs typeface="Montserrat SemiBold"/>
                <a:sym typeface="Montserrat SemiBold"/>
              </a:endParaRPr>
            </a:p>
          </p:txBody>
        </p:sp>
        <p:sp>
          <p:nvSpPr>
            <p:cNvPr id="360" name="Google Shape;360;p43"/>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Revenue Model</a:t>
              </a:r>
              <a:endParaRPr sz="2400">
                <a:solidFill>
                  <a:srgbClr val="9A031E"/>
                </a:solidFill>
                <a:latin typeface="Montserrat SemiBold"/>
                <a:ea typeface="Montserrat SemiBold"/>
                <a:cs typeface="Montserrat SemiBold"/>
                <a:sym typeface="Montserrat SemiBold"/>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4"/>
          <p:cNvSpPr txBox="1"/>
          <p:nvPr/>
        </p:nvSpPr>
        <p:spPr>
          <a:xfrm>
            <a:off x="843300" y="2179975"/>
            <a:ext cx="74574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EFEFEF"/>
                </a:solidFill>
                <a:latin typeface="Montserrat SemiBold"/>
                <a:ea typeface="Montserrat SemiBold"/>
                <a:cs typeface="Montserrat SemiBold"/>
                <a:sym typeface="Montserrat SemiBold"/>
              </a:rPr>
              <a:t>Updated </a:t>
            </a:r>
            <a:r>
              <a:rPr lang="en" sz="3900">
                <a:solidFill>
                  <a:srgbClr val="EFEFEF"/>
                </a:solidFill>
                <a:latin typeface="Montserrat SemiBold"/>
                <a:ea typeface="Montserrat SemiBold"/>
                <a:cs typeface="Montserrat SemiBold"/>
                <a:sym typeface="Montserrat SemiBold"/>
              </a:rPr>
              <a:t>Database Tables</a:t>
            </a:r>
            <a:endParaRPr sz="3900">
              <a:solidFill>
                <a:srgbClr val="EFEFEF"/>
              </a:solidFill>
              <a:latin typeface="Montserrat SemiBold"/>
              <a:ea typeface="Montserrat SemiBold"/>
              <a:cs typeface="Montserrat SemiBold"/>
              <a:sym typeface="Montserrat SemiBold"/>
            </a:endParaRPr>
          </a:p>
        </p:txBody>
      </p:sp>
      <p:sp>
        <p:nvSpPr>
          <p:cNvPr id="366" name="Google Shape;366;p44"/>
          <p:cNvSpPr txBox="1"/>
          <p:nvPr>
            <p:ph type="title"/>
          </p:nvPr>
        </p:nvSpPr>
        <p:spPr>
          <a:xfrm>
            <a:off x="371650" y="2163875"/>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Updated </a:t>
            </a:r>
            <a:r>
              <a:rPr b="1" lang="en" sz="3000">
                <a:solidFill>
                  <a:srgbClr val="9A031E"/>
                </a:solidFill>
                <a:latin typeface="Nunito"/>
                <a:ea typeface="Nunito"/>
                <a:cs typeface="Nunito"/>
                <a:sym typeface="Nunito"/>
              </a:rPr>
              <a:t>Database Tables</a:t>
            </a:r>
            <a:endParaRPr sz="3000">
              <a:solidFill>
                <a:srgbClr val="9A031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Google Shape;371;p45"/>
          <p:cNvPicPr preferRelativeResize="0"/>
          <p:nvPr/>
        </p:nvPicPr>
        <p:blipFill>
          <a:blip r:embed="rId3">
            <a:alphaModFix/>
          </a:blip>
          <a:stretch>
            <a:fillRect/>
          </a:stretch>
        </p:blipFill>
        <p:spPr>
          <a:xfrm>
            <a:off x="71925" y="227800"/>
            <a:ext cx="1885950" cy="1885950"/>
          </a:xfrm>
          <a:prstGeom prst="rect">
            <a:avLst/>
          </a:prstGeom>
          <a:noFill/>
          <a:ln>
            <a:noFill/>
          </a:ln>
        </p:spPr>
      </p:pic>
      <p:pic>
        <p:nvPicPr>
          <p:cNvPr id="372" name="Google Shape;372;p45"/>
          <p:cNvPicPr preferRelativeResize="0"/>
          <p:nvPr/>
        </p:nvPicPr>
        <p:blipFill>
          <a:blip r:embed="rId4">
            <a:alphaModFix/>
          </a:blip>
          <a:stretch>
            <a:fillRect/>
          </a:stretch>
        </p:blipFill>
        <p:spPr>
          <a:xfrm>
            <a:off x="1957875" y="480213"/>
            <a:ext cx="1885950" cy="1381125"/>
          </a:xfrm>
          <a:prstGeom prst="rect">
            <a:avLst/>
          </a:prstGeom>
          <a:noFill/>
          <a:ln>
            <a:noFill/>
          </a:ln>
        </p:spPr>
      </p:pic>
      <p:pic>
        <p:nvPicPr>
          <p:cNvPr id="373" name="Google Shape;373;p45"/>
          <p:cNvPicPr preferRelativeResize="0"/>
          <p:nvPr/>
        </p:nvPicPr>
        <p:blipFill rotWithShape="1">
          <a:blip r:embed="rId5">
            <a:alphaModFix/>
          </a:blip>
          <a:srcRect b="2619" l="0" r="4834" t="0"/>
          <a:stretch/>
        </p:blipFill>
        <p:spPr>
          <a:xfrm>
            <a:off x="3746575" y="226788"/>
            <a:ext cx="1794700" cy="2077650"/>
          </a:xfrm>
          <a:prstGeom prst="rect">
            <a:avLst/>
          </a:prstGeom>
          <a:noFill/>
          <a:ln>
            <a:noFill/>
          </a:ln>
        </p:spPr>
      </p:pic>
      <p:pic>
        <p:nvPicPr>
          <p:cNvPr id="374" name="Google Shape;374;p45"/>
          <p:cNvPicPr preferRelativeResize="0"/>
          <p:nvPr/>
        </p:nvPicPr>
        <p:blipFill rotWithShape="1">
          <a:blip r:embed="rId6">
            <a:alphaModFix/>
          </a:blip>
          <a:srcRect b="0" l="8466" r="0" t="4122"/>
          <a:stretch/>
        </p:blipFill>
        <p:spPr>
          <a:xfrm>
            <a:off x="7123725" y="385387"/>
            <a:ext cx="1726300" cy="1570775"/>
          </a:xfrm>
          <a:prstGeom prst="rect">
            <a:avLst/>
          </a:prstGeom>
          <a:noFill/>
          <a:ln>
            <a:noFill/>
          </a:ln>
        </p:spPr>
      </p:pic>
      <p:pic>
        <p:nvPicPr>
          <p:cNvPr id="375" name="Google Shape;375;p45"/>
          <p:cNvPicPr preferRelativeResize="0"/>
          <p:nvPr/>
        </p:nvPicPr>
        <p:blipFill rotWithShape="1">
          <a:blip r:embed="rId7">
            <a:alphaModFix/>
          </a:blip>
          <a:srcRect b="15687" l="9838" r="9846" t="17672"/>
          <a:stretch/>
        </p:blipFill>
        <p:spPr>
          <a:xfrm>
            <a:off x="5541275" y="793113"/>
            <a:ext cx="1514700" cy="755325"/>
          </a:xfrm>
          <a:prstGeom prst="rect">
            <a:avLst/>
          </a:prstGeom>
          <a:noFill/>
          <a:ln>
            <a:noFill/>
          </a:ln>
        </p:spPr>
      </p:pic>
      <p:pic>
        <p:nvPicPr>
          <p:cNvPr id="376" name="Google Shape;376;p45"/>
          <p:cNvPicPr preferRelativeResize="0"/>
          <p:nvPr/>
        </p:nvPicPr>
        <p:blipFill rotWithShape="1">
          <a:blip r:embed="rId8">
            <a:alphaModFix/>
          </a:blip>
          <a:srcRect b="5446" l="0" r="7910" t="0"/>
          <a:stretch/>
        </p:blipFill>
        <p:spPr>
          <a:xfrm>
            <a:off x="76200" y="2230050"/>
            <a:ext cx="1885950" cy="2637700"/>
          </a:xfrm>
          <a:prstGeom prst="rect">
            <a:avLst/>
          </a:prstGeom>
          <a:noFill/>
          <a:ln>
            <a:noFill/>
          </a:ln>
        </p:spPr>
      </p:pic>
      <p:pic>
        <p:nvPicPr>
          <p:cNvPr id="377" name="Google Shape;377;p45"/>
          <p:cNvPicPr preferRelativeResize="0"/>
          <p:nvPr/>
        </p:nvPicPr>
        <p:blipFill rotWithShape="1">
          <a:blip r:embed="rId9">
            <a:alphaModFix/>
          </a:blip>
          <a:srcRect b="0" l="0" r="8966" t="8265"/>
          <a:stretch/>
        </p:blipFill>
        <p:spPr>
          <a:xfrm>
            <a:off x="7089525" y="2421900"/>
            <a:ext cx="1794700" cy="2557225"/>
          </a:xfrm>
          <a:prstGeom prst="rect">
            <a:avLst/>
          </a:prstGeom>
          <a:noFill/>
          <a:ln>
            <a:noFill/>
          </a:ln>
        </p:spPr>
      </p:pic>
      <p:pic>
        <p:nvPicPr>
          <p:cNvPr id="378" name="Google Shape;378;p45"/>
          <p:cNvPicPr preferRelativeResize="0"/>
          <p:nvPr/>
        </p:nvPicPr>
        <p:blipFill rotWithShape="1">
          <a:blip r:embed="rId10">
            <a:alphaModFix/>
          </a:blip>
          <a:srcRect b="0" l="4834" r="0" t="0"/>
          <a:stretch/>
        </p:blipFill>
        <p:spPr>
          <a:xfrm>
            <a:off x="3792200" y="2524950"/>
            <a:ext cx="1794700" cy="2047875"/>
          </a:xfrm>
          <a:prstGeom prst="rect">
            <a:avLst/>
          </a:prstGeom>
          <a:noFill/>
          <a:ln>
            <a:noFill/>
          </a:ln>
        </p:spPr>
      </p:pic>
      <p:pic>
        <p:nvPicPr>
          <p:cNvPr id="379" name="Google Shape;379;p45"/>
          <p:cNvPicPr preferRelativeResize="0"/>
          <p:nvPr/>
        </p:nvPicPr>
        <p:blipFill>
          <a:blip r:embed="rId11">
            <a:alphaModFix/>
          </a:blip>
          <a:stretch>
            <a:fillRect/>
          </a:stretch>
        </p:blipFill>
        <p:spPr>
          <a:xfrm>
            <a:off x="1957875" y="2858325"/>
            <a:ext cx="1885950" cy="1381125"/>
          </a:xfrm>
          <a:prstGeom prst="rect">
            <a:avLst/>
          </a:prstGeom>
          <a:noFill/>
          <a:ln>
            <a:noFill/>
          </a:ln>
        </p:spPr>
      </p:pic>
      <p:pic>
        <p:nvPicPr>
          <p:cNvPr id="380" name="Google Shape;380;p45"/>
          <p:cNvPicPr preferRelativeResize="0"/>
          <p:nvPr/>
        </p:nvPicPr>
        <p:blipFill>
          <a:blip r:embed="rId12">
            <a:alphaModFix/>
          </a:blip>
          <a:stretch>
            <a:fillRect/>
          </a:stretch>
        </p:blipFill>
        <p:spPr>
          <a:xfrm>
            <a:off x="5403800" y="2858337"/>
            <a:ext cx="1885950" cy="1381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pic>
        <p:nvPicPr>
          <p:cNvPr id="385" name="Google Shape;385;p46"/>
          <p:cNvPicPr preferRelativeResize="0"/>
          <p:nvPr/>
        </p:nvPicPr>
        <p:blipFill>
          <a:blip r:embed="rId3">
            <a:alphaModFix/>
          </a:blip>
          <a:stretch>
            <a:fillRect/>
          </a:stretch>
        </p:blipFill>
        <p:spPr>
          <a:xfrm>
            <a:off x="596000" y="1414450"/>
            <a:ext cx="2047875" cy="2314575"/>
          </a:xfrm>
          <a:prstGeom prst="rect">
            <a:avLst/>
          </a:prstGeom>
          <a:noFill/>
          <a:ln>
            <a:noFill/>
          </a:ln>
        </p:spPr>
      </p:pic>
      <p:pic>
        <p:nvPicPr>
          <p:cNvPr id="386" name="Google Shape;386;p46"/>
          <p:cNvPicPr preferRelativeResize="0"/>
          <p:nvPr/>
        </p:nvPicPr>
        <p:blipFill>
          <a:blip r:embed="rId4">
            <a:alphaModFix/>
          </a:blip>
          <a:stretch>
            <a:fillRect/>
          </a:stretch>
        </p:blipFill>
        <p:spPr>
          <a:xfrm>
            <a:off x="6488225" y="1414450"/>
            <a:ext cx="2047875" cy="2314575"/>
          </a:xfrm>
          <a:prstGeom prst="rect">
            <a:avLst/>
          </a:prstGeom>
          <a:noFill/>
          <a:ln>
            <a:noFill/>
          </a:ln>
        </p:spPr>
      </p:pic>
      <p:pic>
        <p:nvPicPr>
          <p:cNvPr id="387" name="Google Shape;387;p46"/>
          <p:cNvPicPr preferRelativeResize="0"/>
          <p:nvPr/>
        </p:nvPicPr>
        <p:blipFill>
          <a:blip r:embed="rId5">
            <a:alphaModFix/>
          </a:blip>
          <a:stretch>
            <a:fillRect/>
          </a:stretch>
        </p:blipFill>
        <p:spPr>
          <a:xfrm>
            <a:off x="2534588" y="1752600"/>
            <a:ext cx="2047875" cy="1638300"/>
          </a:xfrm>
          <a:prstGeom prst="rect">
            <a:avLst/>
          </a:prstGeom>
          <a:noFill/>
          <a:ln>
            <a:noFill/>
          </a:ln>
        </p:spPr>
      </p:pic>
      <p:pic>
        <p:nvPicPr>
          <p:cNvPr id="388" name="Google Shape;388;p46"/>
          <p:cNvPicPr preferRelativeResize="0"/>
          <p:nvPr/>
        </p:nvPicPr>
        <p:blipFill>
          <a:blip r:embed="rId6">
            <a:alphaModFix/>
          </a:blip>
          <a:stretch>
            <a:fillRect/>
          </a:stretch>
        </p:blipFill>
        <p:spPr>
          <a:xfrm>
            <a:off x="4701012" y="1807412"/>
            <a:ext cx="1759750" cy="15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7"/>
          <p:cNvSpPr txBox="1"/>
          <p:nvPr/>
        </p:nvSpPr>
        <p:spPr>
          <a:xfrm>
            <a:off x="843300" y="2179975"/>
            <a:ext cx="74574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EFEFEF"/>
                </a:solidFill>
                <a:latin typeface="Montserrat SemiBold"/>
                <a:ea typeface="Montserrat SemiBold"/>
                <a:cs typeface="Montserrat SemiBold"/>
                <a:sym typeface="Montserrat SemiBold"/>
              </a:rPr>
              <a:t>Entity Relationship Diagram</a:t>
            </a:r>
            <a:endParaRPr sz="3900">
              <a:solidFill>
                <a:srgbClr val="EFEFEF"/>
              </a:solidFill>
              <a:latin typeface="Montserrat SemiBold"/>
              <a:ea typeface="Montserrat SemiBold"/>
              <a:cs typeface="Montserrat SemiBold"/>
              <a:sym typeface="Montserrat SemiBold"/>
            </a:endParaRPr>
          </a:p>
        </p:txBody>
      </p:sp>
      <p:sp>
        <p:nvSpPr>
          <p:cNvPr id="394" name="Google Shape;394;p47"/>
          <p:cNvSpPr txBox="1"/>
          <p:nvPr>
            <p:ph type="title"/>
          </p:nvPr>
        </p:nvSpPr>
        <p:spPr>
          <a:xfrm>
            <a:off x="363125" y="2203325"/>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Entity Relationship Diagram</a:t>
            </a:r>
            <a:endParaRPr sz="3000">
              <a:solidFill>
                <a:srgbClr val="9A031E"/>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pic>
        <p:nvPicPr>
          <p:cNvPr id="399" name="Google Shape;399;p48"/>
          <p:cNvPicPr preferRelativeResize="0"/>
          <p:nvPr/>
        </p:nvPicPr>
        <p:blipFill>
          <a:blip r:embed="rId3">
            <a:alphaModFix/>
          </a:blip>
          <a:stretch>
            <a:fillRect/>
          </a:stretch>
        </p:blipFill>
        <p:spPr>
          <a:xfrm>
            <a:off x="1540250" y="0"/>
            <a:ext cx="6063512"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9"/>
          <p:cNvSpPr txBox="1"/>
          <p:nvPr/>
        </p:nvSpPr>
        <p:spPr>
          <a:xfrm>
            <a:off x="919500" y="2129250"/>
            <a:ext cx="74574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EFEFEF"/>
                </a:solidFill>
                <a:latin typeface="Montserrat SemiBold"/>
                <a:ea typeface="Montserrat SemiBold"/>
                <a:cs typeface="Montserrat SemiBold"/>
                <a:sym typeface="Montserrat SemiBold"/>
              </a:rPr>
              <a:t>Embedded</a:t>
            </a:r>
            <a:r>
              <a:rPr lang="en" sz="3900">
                <a:solidFill>
                  <a:srgbClr val="EFEFEF"/>
                </a:solidFill>
                <a:latin typeface="Montserrat SemiBold"/>
                <a:ea typeface="Montserrat SemiBold"/>
                <a:cs typeface="Montserrat SemiBold"/>
                <a:sym typeface="Montserrat SemiBold"/>
              </a:rPr>
              <a:t> Queries</a:t>
            </a:r>
            <a:endParaRPr sz="3900">
              <a:solidFill>
                <a:srgbClr val="EFEFEF"/>
              </a:solidFill>
              <a:latin typeface="Montserrat SemiBold"/>
              <a:ea typeface="Montserrat SemiBold"/>
              <a:cs typeface="Montserrat SemiBold"/>
              <a:sym typeface="Montserrat SemiBold"/>
            </a:endParaRPr>
          </a:p>
        </p:txBody>
      </p:sp>
      <p:sp>
        <p:nvSpPr>
          <p:cNvPr id="405" name="Google Shape;405;p49"/>
          <p:cNvSpPr txBox="1"/>
          <p:nvPr>
            <p:ph type="title"/>
          </p:nvPr>
        </p:nvSpPr>
        <p:spPr>
          <a:xfrm>
            <a:off x="81875" y="2150700"/>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Embedded Queries</a:t>
            </a:r>
            <a:endParaRPr sz="3000">
              <a:solidFill>
                <a:srgbClr val="9A031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0"/>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Students</a:t>
            </a:r>
            <a:endParaRPr sz="3900">
              <a:solidFill>
                <a:srgbClr val="EFEFEF"/>
              </a:solidFill>
              <a:latin typeface="Montserrat SemiBold"/>
              <a:ea typeface="Montserrat SemiBold"/>
              <a:cs typeface="Montserrat SemiBold"/>
              <a:sym typeface="Montserrat SemiBold"/>
            </a:endParaRPr>
          </a:p>
        </p:txBody>
      </p:sp>
      <p:sp>
        <p:nvSpPr>
          <p:cNvPr id="412" name="Google Shape;412;p50"/>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Students</a:t>
            </a:r>
            <a:endParaRPr sz="2400">
              <a:solidFill>
                <a:srgbClr val="9A031E"/>
              </a:solidFill>
              <a:latin typeface="Montserrat SemiBold"/>
              <a:ea typeface="Montserrat SemiBold"/>
              <a:cs typeface="Montserrat SemiBold"/>
              <a:sym typeface="Montserrat SemiBold"/>
            </a:endParaRPr>
          </a:p>
        </p:txBody>
      </p:sp>
      <p:sp>
        <p:nvSpPr>
          <p:cNvPr id="413" name="Google Shape;413;p5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1. Get students with a particular skill/Interest:</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rgbClr val="980000"/>
                </a:solidFill>
                <a:latin typeface="Nunito"/>
                <a:ea typeface="Nunito"/>
                <a:cs typeface="Nunito"/>
                <a:sym typeface="Nunito"/>
              </a:rPr>
              <a:t>def get_skill(skill,Roll_No=-1):</a:t>
            </a:r>
            <a:endParaRPr b="1" sz="1200">
              <a:solidFill>
                <a:srgbClr val="980000"/>
              </a:solidFill>
              <a:latin typeface="Nunito"/>
              <a:ea typeface="Nunito"/>
              <a:cs typeface="Nunito"/>
              <a:sym typeface="Nunito"/>
            </a:endParaRPr>
          </a:p>
          <a:p>
            <a:pPr indent="0" lvl="0" marL="45720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SELECT data.student_id, data.full_name, data.year_of_study, data.branch, contact.telegram_handle, contact.github, contact.email_address FROM (</a:t>
            </a:r>
            <a:endParaRPr sz="1200">
              <a:solidFill>
                <a:srgbClr val="000000"/>
              </a:solidFill>
              <a:latin typeface="Nunito"/>
              <a:ea typeface="Nunito"/>
              <a:cs typeface="Nunito"/>
              <a:sym typeface="Nunito"/>
            </a:endParaRPr>
          </a:p>
          <a:p>
            <a:pPr indent="0" lvl="0" marL="45720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SELECT s.student_id, s.full_name, s.year_of_study, s.branch</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FROM students s, interests i</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WHERE i.student_id = s.student_id and i.interest=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 </a:t>
            </a:r>
            <a:endParaRPr sz="1200">
              <a:solidFill>
                <a:srgbClr val="000000"/>
              </a:solidFill>
              <a:latin typeface="Nunito"/>
              <a:ea typeface="Nunito"/>
              <a:cs typeface="Nunito"/>
              <a:sym typeface="Nunito"/>
            </a:endParaRPr>
          </a:p>
          <a:p>
            <a:pPr indent="0" lvl="0" marL="45720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data LEFT JOIN contact_details contact ON data.student_id = contact.student_id ;</a:t>
            </a:r>
            <a:endParaRPr sz="1200">
              <a:solidFill>
                <a:srgbClr val="000000"/>
              </a:solidFill>
              <a:latin typeface="Nunito"/>
              <a:ea typeface="Nunito"/>
              <a:cs typeface="Nunito"/>
              <a:sym typeface="Nunito"/>
            </a:endParaRPr>
          </a:p>
        </p:txBody>
      </p:sp>
      <p:sp>
        <p:nvSpPr>
          <p:cNvPr id="414" name="Google Shape;414;p50"/>
          <p:cNvSpPr txBox="1"/>
          <p:nvPr>
            <p:ph idx="2" type="body"/>
          </p:nvPr>
        </p:nvSpPr>
        <p:spPr>
          <a:xfrm>
            <a:off x="4642675" y="1152475"/>
            <a:ext cx="418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2. </a:t>
            </a:r>
            <a:r>
              <a:rPr lang="en" sz="1200">
                <a:solidFill>
                  <a:schemeClr val="dk1"/>
                </a:solidFill>
                <a:latin typeface="Nunito"/>
                <a:ea typeface="Nunito"/>
                <a:cs typeface="Nunito"/>
                <a:sym typeface="Nunito"/>
              </a:rPr>
              <a:t>Upload a particular document:</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rgbClr val="980000"/>
                </a:solidFill>
                <a:latin typeface="Nunito"/>
                <a:ea typeface="Nunito"/>
                <a:cs typeface="Nunito"/>
                <a:sym typeface="Nunito"/>
              </a:rPr>
              <a:t>def upload_doc(Roll_No,course_no, name_of_content,type_of_doc,link):</a:t>
            </a:r>
            <a:endParaRPr b="1" sz="1200">
              <a:solidFill>
                <a:srgbClr val="98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INSERT INTO contents VALUES</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(null,{</a:t>
            </a:r>
            <a:r>
              <a:rPr b="1" lang="en" sz="1200">
                <a:solidFill>
                  <a:srgbClr val="000000"/>
                </a:solidFill>
                <a:latin typeface="Nunito"/>
                <a:ea typeface="Nunito"/>
                <a:cs typeface="Nunito"/>
                <a:sym typeface="Nunito"/>
              </a:rPr>
              <a:t>Time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Roll NO</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Name of content</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Doc Type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Link</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3. Show document related to a particular course: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rgbClr val="980000"/>
                </a:solidFill>
                <a:latin typeface="Nunito"/>
                <a:ea typeface="Nunito"/>
                <a:cs typeface="Nunito"/>
                <a:sym typeface="Nunito"/>
              </a:rPr>
              <a:t>def find_by_course(course):</a:t>
            </a:r>
            <a:endParaRPr b="1" sz="1200">
              <a:solidFill>
                <a:srgbClr val="98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SELECT *</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FROM contents</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Where course_no = {</a:t>
            </a:r>
            <a:r>
              <a:rPr b="1" lang="en" sz="1200">
                <a:solidFill>
                  <a:srgbClr val="000000"/>
                </a:solidFill>
                <a:latin typeface="Nunito"/>
                <a:ea typeface="Nunito"/>
                <a:cs typeface="Nunito"/>
                <a:sym typeface="Nunito"/>
              </a:rPr>
              <a:t>Text</a:t>
            </a:r>
            <a:r>
              <a:rPr lang="en" sz="1200">
                <a:solidFill>
                  <a:srgbClr val="000000"/>
                </a:solidFill>
                <a:latin typeface="Nunito"/>
                <a:ea typeface="Nunito"/>
                <a:cs typeface="Nunito"/>
                <a:sym typeface="Nunito"/>
              </a:rPr>
              <a:t>};</a:t>
            </a:r>
            <a:endParaRPr sz="12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1"/>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Students</a:t>
            </a:r>
            <a:endParaRPr sz="3900">
              <a:solidFill>
                <a:srgbClr val="EFEFEF"/>
              </a:solidFill>
              <a:latin typeface="Montserrat SemiBold"/>
              <a:ea typeface="Montserrat SemiBold"/>
              <a:cs typeface="Montserrat SemiBold"/>
              <a:sym typeface="Montserrat SemiBold"/>
            </a:endParaRPr>
          </a:p>
        </p:txBody>
      </p:sp>
      <p:sp>
        <p:nvSpPr>
          <p:cNvPr id="421" name="Google Shape;421;p51"/>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Students</a:t>
            </a:r>
            <a:endParaRPr sz="2400">
              <a:solidFill>
                <a:srgbClr val="9A031E"/>
              </a:solidFill>
              <a:latin typeface="Montserrat SemiBold"/>
              <a:ea typeface="Montserrat SemiBold"/>
              <a:cs typeface="Montserrat SemiBold"/>
              <a:sym typeface="Montserrat SemiBold"/>
            </a:endParaRPr>
          </a:p>
        </p:txBody>
      </p:sp>
      <p:sp>
        <p:nvSpPr>
          <p:cNvPr id="422" name="Google Shape;422;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4. </a:t>
            </a:r>
            <a:r>
              <a:rPr lang="en" sz="1200">
                <a:solidFill>
                  <a:schemeClr val="dk1"/>
                </a:solidFill>
                <a:latin typeface="Nunito"/>
                <a:ea typeface="Nunito"/>
                <a:cs typeface="Nunito"/>
                <a:sym typeface="Nunito"/>
              </a:rPr>
              <a:t>View admins of all the clubs:</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view_admins():</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SELECT a.student_id, a.name, a.club_id, a.club_name, c.telegram_handle, c.github, c.email_address From admins a</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LEFT JOIN contact_details c</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ON a.student_id = c.student_id ;</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666600"/>
              </a:solidFill>
              <a:highlight>
                <a:srgbClr val="EEEEEE"/>
              </a:highlight>
              <a:latin typeface="Nunito"/>
              <a:ea typeface="Nunito"/>
              <a:cs typeface="Nunito"/>
              <a:sym typeface="Nunito"/>
            </a:endParaRPr>
          </a:p>
          <a:p>
            <a:pPr indent="0" lvl="0" marL="0" rtl="0" algn="l">
              <a:spcBef>
                <a:spcPts val="0"/>
              </a:spcBef>
              <a:spcAft>
                <a:spcPts val="0"/>
              </a:spcAft>
              <a:buNone/>
            </a:pPr>
            <a:r>
              <a:rPr lang="en" sz="1200">
                <a:solidFill>
                  <a:srgbClr val="666600"/>
                </a:solidFill>
                <a:latin typeface="Nunito"/>
                <a:ea typeface="Nunito"/>
                <a:cs typeface="Nunito"/>
                <a:sym typeface="Nunito"/>
              </a:rPr>
              <a:t>5. </a:t>
            </a:r>
            <a:r>
              <a:rPr lang="en" sz="1200">
                <a:solidFill>
                  <a:schemeClr val="dk1"/>
                </a:solidFill>
                <a:latin typeface="Nunito"/>
                <a:ea typeface="Nunito"/>
                <a:cs typeface="Nunito"/>
                <a:sym typeface="Nunito"/>
              </a:rPr>
              <a:t>Update your contact details.</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update_contact(Roll_No,tele,github):</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UPDATE contact_details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SET telegram_handle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 email_address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 github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666600"/>
              </a:solidFill>
              <a:highlight>
                <a:srgbClr val="EEEEEE"/>
              </a:highlight>
              <a:latin typeface="Nunito"/>
              <a:ea typeface="Nunito"/>
              <a:cs typeface="Nunito"/>
              <a:sym typeface="Nunito"/>
            </a:endParaRPr>
          </a:p>
        </p:txBody>
      </p:sp>
      <p:sp>
        <p:nvSpPr>
          <p:cNvPr id="423" name="Google Shape;423;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00"/>
                </a:solidFill>
                <a:latin typeface="Nunito"/>
                <a:ea typeface="Nunito"/>
                <a:cs typeface="Nunito"/>
                <a:sym typeface="Nunito"/>
              </a:rPr>
              <a:t>6. </a:t>
            </a:r>
            <a:r>
              <a:rPr lang="en" sz="1200">
                <a:solidFill>
                  <a:schemeClr val="dk1"/>
                </a:solidFill>
                <a:latin typeface="Nunito"/>
                <a:ea typeface="Nunito"/>
                <a:cs typeface="Nunito"/>
                <a:sym typeface="Nunito"/>
              </a:rPr>
              <a:t>Search for a particular person by his/her roll no.</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rgbClr val="980000"/>
                </a:solidFill>
                <a:latin typeface="Nunito"/>
                <a:ea typeface="Nunito"/>
                <a:cs typeface="Nunito"/>
                <a:sym typeface="Nunito"/>
              </a:rPr>
              <a:t>def search_by_roll(Roll_No):</a:t>
            </a:r>
            <a:endParaRPr sz="1200">
              <a:solidFill>
                <a:srgbClr val="CC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SELECT student_id, year_of_study, branch </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FROM students </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1600"/>
              </a:spcBef>
              <a:spcAft>
                <a:spcPts val="0"/>
              </a:spcAft>
              <a:buNone/>
            </a:pPr>
            <a:r>
              <a:rPr lang="en" sz="1200">
                <a:solidFill>
                  <a:schemeClr val="dk1"/>
                </a:solidFill>
                <a:latin typeface="Nunito"/>
                <a:ea typeface="Nunito"/>
                <a:cs typeface="Nunito"/>
                <a:sym typeface="Nunito"/>
              </a:rPr>
              <a:t>7. View all interest of a person</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profile_data(Roll_No):</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SELECT interest </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FROM INTEREST</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p:nvPr/>
        </p:nvSpPr>
        <p:spPr>
          <a:xfrm>
            <a:off x="6396525" y="4346150"/>
            <a:ext cx="2667850" cy="4857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9A031E"/>
              </a:solidFill>
              <a:latin typeface="Nunito"/>
              <a:ea typeface="Nunito"/>
              <a:cs typeface="Nunito"/>
              <a:sym typeface="Nunito"/>
            </a:endParaRPr>
          </a:p>
        </p:txBody>
      </p:sp>
      <p:sp>
        <p:nvSpPr>
          <p:cNvPr id="83" name="Google Shape;83;p16"/>
          <p:cNvSpPr txBox="1"/>
          <p:nvPr/>
        </p:nvSpPr>
        <p:spPr>
          <a:xfrm>
            <a:off x="3174188" y="1300212"/>
            <a:ext cx="1905300" cy="100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9A031E"/>
                </a:solidFill>
                <a:latin typeface="Nunito"/>
                <a:ea typeface="Nunito"/>
                <a:cs typeface="Nunito"/>
                <a:sym typeface="Nunito"/>
              </a:rPr>
              <a:t>An integrated platform for students</a:t>
            </a:r>
            <a:endParaRPr b="1" sz="2000">
              <a:solidFill>
                <a:srgbClr val="9A031E"/>
              </a:solidFill>
              <a:latin typeface="Nunito"/>
              <a:ea typeface="Nunito"/>
              <a:cs typeface="Nunito"/>
              <a:sym typeface="Nunito"/>
            </a:endParaRPr>
          </a:p>
        </p:txBody>
      </p:sp>
      <p:sp>
        <p:nvSpPr>
          <p:cNvPr id="84" name="Google Shape;84;p16"/>
          <p:cNvSpPr txBox="1"/>
          <p:nvPr/>
        </p:nvSpPr>
        <p:spPr>
          <a:xfrm>
            <a:off x="1133100" y="2186375"/>
            <a:ext cx="13716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286B7B"/>
              </a:solidFill>
            </a:endParaRPr>
          </a:p>
        </p:txBody>
      </p:sp>
      <p:sp>
        <p:nvSpPr>
          <p:cNvPr id="85" name="Google Shape;85;p16"/>
          <p:cNvSpPr/>
          <p:nvPr/>
        </p:nvSpPr>
        <p:spPr>
          <a:xfrm>
            <a:off x="1566475" y="798250"/>
            <a:ext cx="1443600" cy="5685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286B7B"/>
                </a:solidFill>
                <a:latin typeface="Nunito"/>
                <a:ea typeface="Nunito"/>
                <a:cs typeface="Nunito"/>
                <a:sym typeface="Nunito"/>
              </a:rPr>
              <a:t>Clubs Association</a:t>
            </a:r>
            <a:endParaRPr b="1" sz="1800">
              <a:solidFill>
                <a:srgbClr val="286B7B"/>
              </a:solidFill>
              <a:latin typeface="Nunito"/>
              <a:ea typeface="Nunito"/>
              <a:cs typeface="Nunito"/>
              <a:sym typeface="Nunito"/>
            </a:endParaRPr>
          </a:p>
        </p:txBody>
      </p:sp>
      <p:sp>
        <p:nvSpPr>
          <p:cNvPr id="86" name="Google Shape;86;p16"/>
          <p:cNvSpPr/>
          <p:nvPr/>
        </p:nvSpPr>
        <p:spPr>
          <a:xfrm>
            <a:off x="4207600" y="244250"/>
            <a:ext cx="2051050" cy="8554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66875" wrap="square" tIns="91425">
            <a:noAutofit/>
          </a:bodyPr>
          <a:lstStyle/>
          <a:p>
            <a:pPr indent="0" lvl="0" marL="0" rtl="0" algn="ctr">
              <a:spcBef>
                <a:spcPts val="0"/>
              </a:spcBef>
              <a:spcAft>
                <a:spcPts val="0"/>
              </a:spcAft>
              <a:buNone/>
            </a:pPr>
            <a:r>
              <a:rPr b="1" lang="en" sz="1800">
                <a:solidFill>
                  <a:srgbClr val="286B7B"/>
                </a:solidFill>
                <a:latin typeface="Nunito"/>
                <a:ea typeface="Nunito"/>
                <a:cs typeface="Nunito"/>
                <a:sym typeface="Nunito"/>
              </a:rPr>
              <a:t>Sharing notes, papers, cheat sheets, books</a:t>
            </a:r>
            <a:endParaRPr>
              <a:latin typeface="Nunito"/>
              <a:ea typeface="Nunito"/>
              <a:cs typeface="Nunito"/>
              <a:sym typeface="Nunito"/>
            </a:endParaRPr>
          </a:p>
        </p:txBody>
      </p:sp>
      <p:sp>
        <p:nvSpPr>
          <p:cNvPr id="87" name="Google Shape;87;p16"/>
          <p:cNvSpPr/>
          <p:nvPr/>
        </p:nvSpPr>
        <p:spPr>
          <a:xfrm>
            <a:off x="1002725" y="1898525"/>
            <a:ext cx="1371600" cy="5628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286B7B"/>
                </a:solidFill>
                <a:latin typeface="Nunito"/>
                <a:ea typeface="Nunito"/>
                <a:cs typeface="Nunito"/>
                <a:sym typeface="Nunito"/>
              </a:rPr>
              <a:t>Online courses</a:t>
            </a:r>
            <a:endParaRPr b="1" sz="1800">
              <a:solidFill>
                <a:srgbClr val="286B7B"/>
              </a:solidFill>
              <a:latin typeface="Nunito"/>
              <a:ea typeface="Nunito"/>
              <a:cs typeface="Nunito"/>
              <a:sym typeface="Nunito"/>
            </a:endParaRPr>
          </a:p>
        </p:txBody>
      </p:sp>
      <p:sp>
        <p:nvSpPr>
          <p:cNvPr id="88" name="Google Shape;88;p16"/>
          <p:cNvSpPr/>
          <p:nvPr/>
        </p:nvSpPr>
        <p:spPr>
          <a:xfrm>
            <a:off x="5748975" y="1655325"/>
            <a:ext cx="2450400" cy="4536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86B7B"/>
                </a:solidFill>
                <a:latin typeface="Nunito"/>
                <a:ea typeface="Nunito"/>
                <a:cs typeface="Nunito"/>
                <a:sym typeface="Nunito"/>
              </a:rPr>
              <a:t>Project collaboration</a:t>
            </a:r>
            <a:endParaRPr>
              <a:latin typeface="Nunito"/>
              <a:ea typeface="Nunito"/>
              <a:cs typeface="Nunito"/>
              <a:sym typeface="Nunito"/>
            </a:endParaRPr>
          </a:p>
        </p:txBody>
      </p:sp>
      <p:sp>
        <p:nvSpPr>
          <p:cNvPr id="89" name="Google Shape;89;p16"/>
          <p:cNvSpPr/>
          <p:nvPr/>
        </p:nvSpPr>
        <p:spPr>
          <a:xfrm>
            <a:off x="1859550" y="2589738"/>
            <a:ext cx="1905300" cy="76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286B7B"/>
                </a:solidFill>
                <a:latin typeface="Nunito"/>
                <a:ea typeface="Nunito"/>
                <a:cs typeface="Nunito"/>
                <a:sym typeface="Nunito"/>
              </a:rPr>
              <a:t>Interests and portfolio development</a:t>
            </a:r>
            <a:endParaRPr b="1" sz="1800">
              <a:solidFill>
                <a:srgbClr val="286B7B"/>
              </a:solidFill>
              <a:latin typeface="Nunito"/>
              <a:ea typeface="Nunito"/>
              <a:cs typeface="Nunito"/>
              <a:sym typeface="Nunito"/>
            </a:endParaRPr>
          </a:p>
        </p:txBody>
      </p:sp>
      <p:sp>
        <p:nvSpPr>
          <p:cNvPr id="90" name="Google Shape;90;p16"/>
          <p:cNvSpPr/>
          <p:nvPr/>
        </p:nvSpPr>
        <p:spPr>
          <a:xfrm>
            <a:off x="5018275" y="2664600"/>
            <a:ext cx="2192600" cy="3096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286B7B"/>
                </a:solidFill>
                <a:latin typeface="Nunito"/>
                <a:ea typeface="Nunito"/>
                <a:cs typeface="Nunito"/>
                <a:sym typeface="Nunito"/>
              </a:rPr>
              <a:t>Social Integration</a:t>
            </a:r>
            <a:endParaRPr b="1" sz="1800">
              <a:solidFill>
                <a:srgbClr val="286B7B"/>
              </a:solidFill>
              <a:latin typeface="Nunito"/>
              <a:ea typeface="Nunito"/>
              <a:cs typeface="Nunito"/>
              <a:sym typeface="Nunito"/>
            </a:endParaRPr>
          </a:p>
        </p:txBody>
      </p:sp>
      <p:cxnSp>
        <p:nvCxnSpPr>
          <p:cNvPr id="91" name="Google Shape;91;p16"/>
          <p:cNvCxnSpPr/>
          <p:nvPr/>
        </p:nvCxnSpPr>
        <p:spPr>
          <a:xfrm flipH="1" rot="10800000">
            <a:off x="1139375" y="3444800"/>
            <a:ext cx="6438000" cy="9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rot="10800000">
            <a:off x="7577375" y="2806200"/>
            <a:ext cx="0" cy="6387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3946125" y="4642550"/>
            <a:ext cx="2450400" cy="0"/>
          </a:xfrm>
          <a:prstGeom prst="straightConnector1">
            <a:avLst/>
          </a:prstGeom>
          <a:noFill/>
          <a:ln cap="flat" cmpd="sng" w="9525">
            <a:solidFill>
              <a:schemeClr val="dk2"/>
            </a:solidFill>
            <a:prstDash val="solid"/>
            <a:round/>
            <a:headEnd len="med" w="med" type="none"/>
            <a:tailEnd len="med" w="med" type="none"/>
          </a:ln>
        </p:spPr>
      </p:cxnSp>
      <p:sp>
        <p:nvSpPr>
          <p:cNvPr id="94" name="Google Shape;94;p16"/>
          <p:cNvSpPr txBox="1"/>
          <p:nvPr/>
        </p:nvSpPr>
        <p:spPr>
          <a:xfrm>
            <a:off x="6320325" y="4300500"/>
            <a:ext cx="2836800" cy="10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9A031E"/>
                </a:solidFill>
                <a:latin typeface="Nunito"/>
                <a:ea typeface="Nunito"/>
                <a:cs typeface="Nunito"/>
                <a:sym typeface="Nunito"/>
              </a:rPr>
              <a:t>An internal network</a:t>
            </a:r>
            <a:endParaRPr b="1" sz="2200">
              <a:solidFill>
                <a:srgbClr val="9A031E"/>
              </a:solidFill>
              <a:latin typeface="Nunito"/>
              <a:ea typeface="Nunito"/>
              <a:cs typeface="Nunito"/>
              <a:sym typeface="Nunito"/>
            </a:endParaRPr>
          </a:p>
        </p:txBody>
      </p:sp>
      <p:sp>
        <p:nvSpPr>
          <p:cNvPr id="95" name="Google Shape;95;p16"/>
          <p:cNvSpPr txBox="1"/>
          <p:nvPr/>
        </p:nvSpPr>
        <p:spPr>
          <a:xfrm>
            <a:off x="3946125" y="4307600"/>
            <a:ext cx="2574000" cy="5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286B7B"/>
                </a:solidFill>
                <a:latin typeface="Nunito"/>
                <a:ea typeface="Nunito"/>
                <a:cs typeface="Nunito"/>
                <a:sym typeface="Nunito"/>
              </a:rPr>
              <a:t>Increase in </a:t>
            </a:r>
            <a:r>
              <a:rPr b="1" lang="en">
                <a:solidFill>
                  <a:srgbClr val="286B7B"/>
                </a:solidFill>
                <a:latin typeface="Nunito"/>
                <a:ea typeface="Nunito"/>
                <a:cs typeface="Nunito"/>
                <a:sym typeface="Nunito"/>
              </a:rPr>
              <a:t>convenience</a:t>
            </a:r>
            <a:r>
              <a:rPr b="1" lang="en">
                <a:solidFill>
                  <a:srgbClr val="286B7B"/>
                </a:solidFill>
                <a:latin typeface="Nunito"/>
                <a:ea typeface="Nunito"/>
                <a:cs typeface="Nunito"/>
                <a:sym typeface="Nunito"/>
              </a:rPr>
              <a:t> </a:t>
            </a:r>
            <a:endParaRPr b="1">
              <a:solidFill>
                <a:srgbClr val="286B7B"/>
              </a:solidFill>
              <a:latin typeface="Nunito"/>
              <a:ea typeface="Nunito"/>
              <a:cs typeface="Nunito"/>
              <a:sym typeface="Nunito"/>
            </a:endParaRPr>
          </a:p>
        </p:txBody>
      </p:sp>
      <p:sp>
        <p:nvSpPr>
          <p:cNvPr id="96" name="Google Shape;96;p16"/>
          <p:cNvSpPr txBox="1"/>
          <p:nvPr/>
        </p:nvSpPr>
        <p:spPr>
          <a:xfrm>
            <a:off x="4033425" y="4586825"/>
            <a:ext cx="2267700" cy="5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286B7B"/>
                </a:solidFill>
                <a:latin typeface="Nunito"/>
                <a:ea typeface="Nunito"/>
                <a:cs typeface="Nunito"/>
                <a:sym typeface="Nunito"/>
              </a:rPr>
              <a:t>a</a:t>
            </a:r>
            <a:r>
              <a:rPr b="1" lang="en">
                <a:solidFill>
                  <a:srgbClr val="286B7B"/>
                </a:solidFill>
                <a:latin typeface="Nunito"/>
                <a:ea typeface="Nunito"/>
                <a:cs typeface="Nunito"/>
                <a:sym typeface="Nunito"/>
              </a:rPr>
              <a:t>nd productivity</a:t>
            </a:r>
            <a:endParaRPr b="1">
              <a:solidFill>
                <a:srgbClr val="286B7B"/>
              </a:solidFill>
              <a:latin typeface="Nunito"/>
              <a:ea typeface="Nunito"/>
              <a:cs typeface="Nunito"/>
              <a:sym typeface="Nunito"/>
            </a:endParaRPr>
          </a:p>
        </p:txBody>
      </p:sp>
      <p:cxnSp>
        <p:nvCxnSpPr>
          <p:cNvPr id="97" name="Google Shape;97;p16"/>
          <p:cNvCxnSpPr/>
          <p:nvPr/>
        </p:nvCxnSpPr>
        <p:spPr>
          <a:xfrm>
            <a:off x="3957175" y="3472575"/>
            <a:ext cx="11100" cy="11589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6"/>
          <p:cNvCxnSpPr>
            <a:stCxn id="83" idx="3"/>
            <a:endCxn id="88" idx="1"/>
          </p:cNvCxnSpPr>
          <p:nvPr/>
        </p:nvCxnSpPr>
        <p:spPr>
          <a:xfrm>
            <a:off x="5079488" y="1802412"/>
            <a:ext cx="669600" cy="798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99" name="Google Shape;99;p16"/>
          <p:cNvCxnSpPr>
            <a:stCxn id="89" idx="0"/>
            <a:endCxn id="83" idx="2"/>
          </p:cNvCxnSpPr>
          <p:nvPr/>
        </p:nvCxnSpPr>
        <p:spPr>
          <a:xfrm rot="-5400000">
            <a:off x="3327000" y="1789938"/>
            <a:ext cx="285000" cy="1314600"/>
          </a:xfrm>
          <a:prstGeom prst="bentConnector3">
            <a:avLst>
              <a:gd fmla="val 50022" name="adj1"/>
            </a:avLst>
          </a:prstGeom>
          <a:noFill/>
          <a:ln cap="flat" cmpd="sng" w="9525">
            <a:solidFill>
              <a:schemeClr val="dk2"/>
            </a:solidFill>
            <a:prstDash val="solid"/>
            <a:round/>
            <a:headEnd len="med" w="med" type="none"/>
            <a:tailEnd len="med" w="med" type="none"/>
          </a:ln>
        </p:spPr>
      </p:cxnSp>
      <p:cxnSp>
        <p:nvCxnSpPr>
          <p:cNvPr id="100" name="Google Shape;100;p16"/>
          <p:cNvCxnSpPr>
            <a:stCxn id="83" idx="1"/>
            <a:endCxn id="87" idx="0"/>
          </p:cNvCxnSpPr>
          <p:nvPr/>
        </p:nvCxnSpPr>
        <p:spPr>
          <a:xfrm flipH="1">
            <a:off x="1688588" y="1802412"/>
            <a:ext cx="1485600" cy="96000"/>
          </a:xfrm>
          <a:prstGeom prst="bentConnector2">
            <a:avLst/>
          </a:prstGeom>
          <a:noFill/>
          <a:ln cap="flat" cmpd="sng" w="9525">
            <a:solidFill>
              <a:schemeClr val="dk2"/>
            </a:solidFill>
            <a:prstDash val="solid"/>
            <a:round/>
            <a:headEnd len="med" w="med" type="none"/>
            <a:tailEnd len="med" w="med" type="none"/>
          </a:ln>
        </p:spPr>
      </p:cxnSp>
      <p:cxnSp>
        <p:nvCxnSpPr>
          <p:cNvPr id="101" name="Google Shape;101;p16"/>
          <p:cNvCxnSpPr>
            <a:stCxn id="85" idx="3"/>
            <a:endCxn id="83" idx="0"/>
          </p:cNvCxnSpPr>
          <p:nvPr/>
        </p:nvCxnSpPr>
        <p:spPr>
          <a:xfrm>
            <a:off x="3010075" y="1082500"/>
            <a:ext cx="1116900" cy="217800"/>
          </a:xfrm>
          <a:prstGeom prst="bentConnector2">
            <a:avLst/>
          </a:prstGeom>
          <a:noFill/>
          <a:ln cap="flat" cmpd="sng" w="9525">
            <a:solidFill>
              <a:schemeClr val="dk2"/>
            </a:solidFill>
            <a:prstDash val="solid"/>
            <a:round/>
            <a:headEnd len="med" w="med" type="none"/>
            <a:tailEnd len="med" w="med" type="none"/>
          </a:ln>
        </p:spPr>
      </p:cxnSp>
      <p:cxnSp>
        <p:nvCxnSpPr>
          <p:cNvPr id="102" name="Google Shape;102;p16"/>
          <p:cNvCxnSpPr>
            <a:stCxn id="86" idx="2"/>
            <a:endCxn id="83" idx="0"/>
          </p:cNvCxnSpPr>
          <p:nvPr/>
        </p:nvCxnSpPr>
        <p:spPr>
          <a:xfrm rot="5400000">
            <a:off x="4579575" y="646800"/>
            <a:ext cx="200700" cy="1106400"/>
          </a:xfrm>
          <a:prstGeom prst="bentConnector3">
            <a:avLst>
              <a:gd fmla="val 49966" name="adj1"/>
            </a:avLst>
          </a:prstGeom>
          <a:noFill/>
          <a:ln cap="flat" cmpd="sng" w="9525">
            <a:solidFill>
              <a:schemeClr val="dk2"/>
            </a:solidFill>
            <a:prstDash val="solid"/>
            <a:round/>
            <a:headEnd len="med" w="med" type="none"/>
            <a:tailEnd len="med" w="med" type="none"/>
          </a:ln>
        </p:spPr>
      </p:cxnSp>
      <p:cxnSp>
        <p:nvCxnSpPr>
          <p:cNvPr id="103" name="Google Shape;103;p16"/>
          <p:cNvCxnSpPr>
            <a:stCxn id="83" idx="2"/>
            <a:endCxn id="90" idx="1"/>
          </p:cNvCxnSpPr>
          <p:nvPr/>
        </p:nvCxnSpPr>
        <p:spPr>
          <a:xfrm flipH="1" rot="-5400000">
            <a:off x="4315088" y="2116362"/>
            <a:ext cx="514800" cy="891300"/>
          </a:xfrm>
          <a:prstGeom prst="bentConnector2">
            <a:avLst/>
          </a:prstGeom>
          <a:noFill/>
          <a:ln cap="flat" cmpd="sng" w="9525">
            <a:solidFill>
              <a:schemeClr val="dk2"/>
            </a:solidFill>
            <a:prstDash val="solid"/>
            <a:round/>
            <a:headEnd len="med" w="med" type="none"/>
            <a:tailEnd len="med" w="med" type="none"/>
          </a:ln>
        </p:spPr>
      </p:cxnSp>
      <p:cxnSp>
        <p:nvCxnSpPr>
          <p:cNvPr id="104" name="Google Shape;104;p16"/>
          <p:cNvCxnSpPr/>
          <p:nvPr/>
        </p:nvCxnSpPr>
        <p:spPr>
          <a:xfrm rot="10800000">
            <a:off x="1133100" y="2819400"/>
            <a:ext cx="0" cy="63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2"/>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2"/>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Students</a:t>
            </a:r>
            <a:endParaRPr sz="3900">
              <a:solidFill>
                <a:srgbClr val="EFEFEF"/>
              </a:solidFill>
              <a:latin typeface="Montserrat SemiBold"/>
              <a:ea typeface="Montserrat SemiBold"/>
              <a:cs typeface="Montserrat SemiBold"/>
              <a:sym typeface="Montserrat SemiBold"/>
            </a:endParaRPr>
          </a:p>
        </p:txBody>
      </p:sp>
      <p:sp>
        <p:nvSpPr>
          <p:cNvPr id="430" name="Google Shape;430;p52"/>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Students</a:t>
            </a:r>
            <a:endParaRPr sz="2400">
              <a:solidFill>
                <a:srgbClr val="9A031E"/>
              </a:solidFill>
              <a:latin typeface="Montserrat SemiBold"/>
              <a:ea typeface="Montserrat SemiBold"/>
              <a:cs typeface="Montserrat SemiBold"/>
              <a:sym typeface="Montserrat SemiBold"/>
            </a:endParaRPr>
          </a:p>
        </p:txBody>
      </p:sp>
      <p:sp>
        <p:nvSpPr>
          <p:cNvPr id="431" name="Google Shape;431;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8. </a:t>
            </a:r>
            <a:r>
              <a:rPr lang="en" sz="1200">
                <a:solidFill>
                  <a:schemeClr val="dk1"/>
                </a:solidFill>
                <a:latin typeface="Nunito"/>
                <a:ea typeface="Nunito"/>
                <a:cs typeface="Nunito"/>
                <a:sym typeface="Nunito"/>
              </a:rPr>
              <a:t>View all the clubs of a given person:</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profile_data(Roll_No):</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SELECT *</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FROM members</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666600"/>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9. Verify the credentials of a user:</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verify_cerdential(Roll_No, password):</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SELECT COUNT(*)</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FROM students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 and password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rgbClr val="666600"/>
              </a:solidFill>
              <a:latin typeface="Nunito"/>
              <a:ea typeface="Nunito"/>
              <a:cs typeface="Nunito"/>
              <a:sym typeface="Nunito"/>
            </a:endParaRPr>
          </a:p>
        </p:txBody>
      </p:sp>
      <p:sp>
        <p:nvSpPr>
          <p:cNvPr id="432" name="Google Shape;432;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10. </a:t>
            </a:r>
            <a:r>
              <a:rPr lang="en" sz="1200">
                <a:solidFill>
                  <a:schemeClr val="dk1"/>
                </a:solidFill>
                <a:latin typeface="Nunito"/>
                <a:ea typeface="Nunito"/>
                <a:cs typeface="Nunito"/>
                <a:sym typeface="Nunito"/>
              </a:rPr>
              <a:t>Change Password of a particular user:</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rgbClr val="980000"/>
                </a:solidFill>
                <a:latin typeface="Nunito"/>
                <a:ea typeface="Nunito"/>
                <a:cs typeface="Nunito"/>
                <a:sym typeface="Nunito"/>
              </a:rPr>
              <a:t>def change_pass(Roll_No, password):</a:t>
            </a:r>
            <a:endParaRPr b="1" sz="1200">
              <a:solidFill>
                <a:srgbClr val="98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9900FF"/>
                </a:solidFill>
                <a:latin typeface="Nunito"/>
                <a:ea typeface="Nunito"/>
                <a:cs typeface="Nunito"/>
                <a:sym typeface="Nunito"/>
              </a:rPr>
              <a:t>// to be done after forgot password</a:t>
            </a:r>
            <a:endParaRPr sz="1200">
              <a:solidFill>
                <a:srgbClr val="9900FF"/>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UPDATE students</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SET</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password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rPr lang="en" sz="1200">
                <a:solidFill>
                  <a:srgbClr val="000000"/>
                </a:solidFill>
                <a:latin typeface="Nunito"/>
                <a:ea typeface="Nunito"/>
                <a:cs typeface="Nunito"/>
                <a:sym typeface="Nunito"/>
              </a:rPr>
              <a:t>WHERE student_id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3"/>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Interests</a:t>
            </a:r>
            <a:endParaRPr sz="3900">
              <a:solidFill>
                <a:srgbClr val="EFEFEF"/>
              </a:solidFill>
              <a:latin typeface="Montserrat SemiBold"/>
              <a:ea typeface="Montserrat SemiBold"/>
              <a:cs typeface="Montserrat SemiBold"/>
              <a:sym typeface="Montserrat SemiBold"/>
            </a:endParaRPr>
          </a:p>
        </p:txBody>
      </p:sp>
      <p:sp>
        <p:nvSpPr>
          <p:cNvPr id="439" name="Google Shape;439;p53"/>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Interests</a:t>
            </a:r>
            <a:endParaRPr sz="2400">
              <a:solidFill>
                <a:srgbClr val="9A031E"/>
              </a:solidFill>
              <a:latin typeface="Montserrat SemiBold"/>
              <a:ea typeface="Montserrat SemiBold"/>
              <a:cs typeface="Montserrat SemiBold"/>
              <a:sym typeface="Montserrat SemiBold"/>
            </a:endParaRPr>
          </a:p>
        </p:txBody>
      </p:sp>
      <p:sp>
        <p:nvSpPr>
          <p:cNvPr id="440" name="Google Shape;440;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1. </a:t>
            </a:r>
            <a:r>
              <a:rPr lang="en" sz="1200">
                <a:solidFill>
                  <a:schemeClr val="dk1"/>
                </a:solidFill>
                <a:latin typeface="Nunito"/>
                <a:ea typeface="Nunito"/>
                <a:cs typeface="Nunito"/>
                <a:sym typeface="Nunito"/>
              </a:rPr>
              <a:t>Number of students for each interest.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interest_popularity():</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select interests.interest,count (students.student_id) </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from students,interests where students.student_id = interests.student_id </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group by interests.interest;</a:t>
            </a:r>
            <a:endParaRPr sz="1200">
              <a:solidFill>
                <a:srgbClr val="666600"/>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p:txBody>
      </p:sp>
      <p:sp>
        <p:nvSpPr>
          <p:cNvPr id="441" name="Google Shape;441;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2. </a:t>
            </a:r>
            <a:r>
              <a:rPr lang="en" sz="1200">
                <a:solidFill>
                  <a:schemeClr val="dk1"/>
                </a:solidFill>
                <a:latin typeface="Nunito"/>
                <a:ea typeface="Nunito"/>
                <a:cs typeface="Nunito"/>
                <a:sym typeface="Nunito"/>
              </a:rPr>
              <a:t>Number of students with different interests in different branches.</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branch_interest():</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select students.branch, interests.interest,count (students.student_id)</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from students,interests where students.student_id = interests.student_id </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group by students.branch,interests.interest;</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4"/>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FMS</a:t>
            </a:r>
            <a:endParaRPr sz="3900">
              <a:solidFill>
                <a:srgbClr val="EFEFEF"/>
              </a:solidFill>
              <a:latin typeface="Montserrat SemiBold"/>
              <a:ea typeface="Montserrat SemiBold"/>
              <a:cs typeface="Montserrat SemiBold"/>
              <a:sym typeface="Montserrat SemiBold"/>
            </a:endParaRPr>
          </a:p>
        </p:txBody>
      </p:sp>
      <p:sp>
        <p:nvSpPr>
          <p:cNvPr id="448" name="Google Shape;448;p54"/>
          <p:cNvSpPr txBox="1"/>
          <p:nvPr/>
        </p:nvSpPr>
        <p:spPr>
          <a:xfrm>
            <a:off x="56408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FMS</a:t>
            </a:r>
            <a:endParaRPr sz="2400">
              <a:solidFill>
                <a:srgbClr val="9A031E"/>
              </a:solidFill>
              <a:latin typeface="Montserrat SemiBold"/>
              <a:ea typeface="Montserrat SemiBold"/>
              <a:cs typeface="Montserrat SemiBold"/>
              <a:sym typeface="Montserrat SemiBold"/>
            </a:endParaRPr>
          </a:p>
        </p:txBody>
      </p:sp>
      <p:sp>
        <p:nvSpPr>
          <p:cNvPr id="449" name="Google Shape;449;p5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1. </a:t>
            </a:r>
            <a:r>
              <a:rPr lang="en" sz="1200">
                <a:solidFill>
                  <a:schemeClr val="dk1"/>
                </a:solidFill>
                <a:latin typeface="Nunito"/>
                <a:ea typeface="Nunito"/>
                <a:cs typeface="Nunito"/>
                <a:sym typeface="Nunito"/>
              </a:rPr>
              <a:t>Resolve requests/ complaints from FMS end</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resolve_FMS(request_id,isRequest = False):</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U</a:t>
            </a:r>
            <a:r>
              <a:rPr lang="en" sz="1200">
                <a:solidFill>
                  <a:srgbClr val="000000"/>
                </a:solidFill>
                <a:latin typeface="Nunito"/>
                <a:ea typeface="Nunito"/>
                <a:cs typeface="Nunito"/>
                <a:sym typeface="Nunito"/>
              </a:rPr>
              <a:t>PDATE FMS_{} SET Status = “Yes” WHERE request_id = %s;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2. Cancel FMS request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cancel_FMS(req_Id):</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DELETE FROM FMS_Request</a:t>
            </a:r>
            <a:endParaRPr sz="1200">
              <a:solidFill>
                <a:srgbClr val="00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WHERE request_Id = {</a:t>
            </a:r>
            <a:r>
              <a:rPr b="1" lang="en" sz="1200">
                <a:solidFill>
                  <a:srgbClr val="000000"/>
                </a:solidFill>
                <a:latin typeface="Nunito"/>
                <a:ea typeface="Nunito"/>
                <a:cs typeface="Nunito"/>
                <a:sym typeface="Nunito"/>
              </a:rPr>
              <a:t>Enter Text</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3. Make a new FMS request.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new_FMS_req_comp(Name,Email,Phone, Location_ID,Room,Description,isRequest = False):</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rgbClr val="000000"/>
                </a:solidFill>
                <a:latin typeface="Nunito"/>
                <a:ea typeface="Nunito"/>
                <a:cs typeface="Nunito"/>
                <a:sym typeface="Nunito"/>
              </a:rPr>
              <a:t>INSERT INTO FMS_Request VALUES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(NULL,{</a:t>
            </a:r>
            <a:r>
              <a:rPr b="1" lang="en" sz="1200">
                <a:solidFill>
                  <a:srgbClr val="000000"/>
                </a:solidFill>
                <a:latin typeface="Nunito"/>
                <a:ea typeface="Nunito"/>
                <a:cs typeface="Nunito"/>
                <a:sym typeface="Nunito"/>
              </a:rPr>
              <a:t>NAME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EMAIL</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Phone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Location Id</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Room No</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Description</a:t>
            </a:r>
            <a:r>
              <a:rPr lang="en" sz="1200">
                <a:solidFill>
                  <a:srgbClr val="000000"/>
                </a:solidFill>
                <a:latin typeface="Nunito"/>
                <a:ea typeface="Nunito"/>
                <a:cs typeface="Nunito"/>
                <a:sym typeface="Nunito"/>
              </a:rPr>
              <a:t>},”No”);</a:t>
            </a:r>
            <a:endParaRPr sz="1200">
              <a:solidFill>
                <a:srgbClr val="000000"/>
              </a:solidFill>
              <a:latin typeface="Nunito"/>
              <a:ea typeface="Nunito"/>
              <a:cs typeface="Nunito"/>
              <a:sym typeface="Nunito"/>
            </a:endParaRPr>
          </a:p>
        </p:txBody>
      </p:sp>
      <p:sp>
        <p:nvSpPr>
          <p:cNvPr id="450" name="Google Shape;450;p5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4. </a:t>
            </a:r>
            <a:r>
              <a:rPr lang="en" sz="1200">
                <a:solidFill>
                  <a:schemeClr val="dk1"/>
                </a:solidFill>
                <a:latin typeface="Nunito"/>
                <a:ea typeface="Nunito"/>
                <a:cs typeface="Nunito"/>
                <a:sym typeface="Nunito"/>
              </a:rPr>
              <a:t>Know status about your FMS complaint/request.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status_FMS(email):</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SELECT request_ID,Phone_Number, Location_ID,Room,Description,Status FROM FMS_Request WHERE Email = %s;</a:t>
            </a:r>
            <a:endParaRPr sz="1200">
              <a:solidFill>
                <a:srgbClr val="000000"/>
              </a:solidFill>
              <a:latin typeface="Nunito"/>
              <a:ea typeface="Nunito"/>
              <a:cs typeface="Nunito"/>
              <a:sym typeface="Nunito"/>
            </a:endParaRPr>
          </a:p>
          <a:p>
            <a:pPr indent="0" lvl="0" marL="0" rtl="0" algn="l">
              <a:spcBef>
                <a:spcPts val="0"/>
              </a:spcBef>
              <a:spcAft>
                <a:spcPts val="0"/>
              </a:spcAft>
              <a:buNone/>
            </a:pPr>
            <a:r>
              <a:rPr lang="en" sz="1200">
                <a:solidFill>
                  <a:srgbClr val="000000"/>
                </a:solidFill>
                <a:latin typeface="Nunito"/>
                <a:ea typeface="Nunito"/>
                <a:cs typeface="Nunito"/>
                <a:sym typeface="Nunito"/>
              </a:rPr>
              <a:t>or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SELECT complaint_ID,Phone_Number, Location_ID,Room,Description,Status FROM FMS_complaint WHERE Email = %s;</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666600"/>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5. Make a new FMS complaint.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new_FMS_req_comp(Name,Email,Phone, Location_ID,Room,Description,isRequest = False):</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INSERT INTO FMS_Complaint VALUES (NULL,{</a:t>
            </a:r>
            <a:r>
              <a:rPr b="1" lang="en" sz="1200">
                <a:solidFill>
                  <a:srgbClr val="000000"/>
                </a:solidFill>
                <a:latin typeface="Nunito"/>
                <a:ea typeface="Nunito"/>
                <a:cs typeface="Nunito"/>
                <a:sym typeface="Nunito"/>
              </a:rPr>
              <a:t>NAME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EMAIL</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Phone</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Location Id</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Room No</a:t>
            </a:r>
            <a:r>
              <a:rPr lang="en" sz="1200">
                <a:solidFill>
                  <a:srgbClr val="000000"/>
                </a:solidFill>
                <a:latin typeface="Nunito"/>
                <a:ea typeface="Nunito"/>
                <a:cs typeface="Nunito"/>
                <a:sym typeface="Nunito"/>
              </a:rPr>
              <a:t>},{</a:t>
            </a:r>
            <a:r>
              <a:rPr b="1" lang="en" sz="1200">
                <a:solidFill>
                  <a:srgbClr val="000000"/>
                </a:solidFill>
                <a:latin typeface="Nunito"/>
                <a:ea typeface="Nunito"/>
                <a:cs typeface="Nunito"/>
                <a:sym typeface="Nunito"/>
              </a:rPr>
              <a:t>Description</a:t>
            </a:r>
            <a:r>
              <a:rPr lang="en" sz="1200">
                <a:solidFill>
                  <a:srgbClr val="000000"/>
                </a:solidFill>
                <a:latin typeface="Nunito"/>
                <a:ea typeface="Nunito"/>
                <a:cs typeface="Nunito"/>
                <a:sym typeface="Nunito"/>
              </a:rPr>
              <a:t>},”No”);</a:t>
            </a:r>
            <a:endParaRPr sz="1200">
              <a:solidFill>
                <a:srgbClr val="000000"/>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5"/>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5"/>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Clubs and Societies</a:t>
            </a:r>
            <a:endParaRPr sz="3900">
              <a:solidFill>
                <a:srgbClr val="EFEFEF"/>
              </a:solidFill>
              <a:latin typeface="Montserrat SemiBold"/>
              <a:ea typeface="Montserrat SemiBold"/>
              <a:cs typeface="Montserrat SemiBold"/>
              <a:sym typeface="Montserrat SemiBold"/>
            </a:endParaRPr>
          </a:p>
        </p:txBody>
      </p:sp>
      <p:sp>
        <p:nvSpPr>
          <p:cNvPr id="457" name="Google Shape;457;p55"/>
          <p:cNvSpPr txBox="1"/>
          <p:nvPr/>
        </p:nvSpPr>
        <p:spPr>
          <a:xfrm>
            <a:off x="56408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Clubs and Societies</a:t>
            </a:r>
            <a:endParaRPr sz="2400">
              <a:solidFill>
                <a:srgbClr val="9A031E"/>
              </a:solidFill>
              <a:latin typeface="Montserrat SemiBold"/>
              <a:ea typeface="Montserrat SemiBold"/>
              <a:cs typeface="Montserrat SemiBold"/>
              <a:sym typeface="Montserrat SemiBold"/>
            </a:endParaRPr>
          </a:p>
        </p:txBody>
      </p:sp>
      <p:sp>
        <p:nvSpPr>
          <p:cNvPr id="458" name="Google Shape;458;p5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1. </a:t>
            </a:r>
            <a:r>
              <a:rPr lang="en" sz="1200">
                <a:solidFill>
                  <a:schemeClr val="dk1"/>
                </a:solidFill>
                <a:latin typeface="Nunito"/>
                <a:ea typeface="Nunito"/>
                <a:cs typeface="Nunito"/>
                <a:sym typeface="Nunito"/>
              </a:rPr>
              <a:t>Number of students for each club:-</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popular_club():</a:t>
            </a:r>
            <a:endParaRPr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select count(M.student_id), C.club_name</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from members M,clubs_and_societies C </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where M.club_id = C.club_id</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group by M.club_id</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order by count(M.student_id) DESC;</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2. Select students with a particular tag:</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search_Tag(tag):</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select student_id from members M </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where M.club_tag = "Text";</a:t>
            </a:r>
            <a:endParaRPr sz="1200">
              <a:solidFill>
                <a:schemeClr val="dk1"/>
              </a:solidFill>
              <a:latin typeface="Nunito"/>
              <a:ea typeface="Nunito"/>
              <a:cs typeface="Nunito"/>
              <a:sym typeface="Nunito"/>
            </a:endParaRPr>
          </a:p>
        </p:txBody>
      </p:sp>
      <p:sp>
        <p:nvSpPr>
          <p:cNvPr id="459" name="Google Shape;459;p5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3. </a:t>
            </a:r>
            <a:r>
              <a:rPr lang="en" sz="1200">
                <a:solidFill>
                  <a:schemeClr val="dk1"/>
                </a:solidFill>
                <a:latin typeface="Nunito"/>
                <a:ea typeface="Nunito"/>
                <a:cs typeface="Nunito"/>
                <a:sym typeface="Nunito"/>
              </a:rPr>
              <a:t>Add a entry into the calendar:</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insert_to_calender(Roll_No,DateTime,Title, Description,Venue):</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 insert into calender values (NULL,{Roll_no},{Date Time},{Title},{Description},{Room});</a:t>
            </a:r>
            <a:endParaRPr sz="1200">
              <a:solidFill>
                <a:schemeClr val="dk1"/>
              </a:solidFill>
              <a:latin typeface="Nunito"/>
              <a:ea typeface="Nunito"/>
              <a:cs typeface="Nunito"/>
              <a:sym typeface="Nunito"/>
            </a:endParaRPr>
          </a:p>
          <a:p>
            <a:pPr indent="0" lvl="0" marL="45720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u="sng">
                <a:solidFill>
                  <a:schemeClr val="dk1"/>
                </a:solidFill>
                <a:latin typeface="Nunito"/>
                <a:ea typeface="Nunito"/>
                <a:cs typeface="Nunito"/>
                <a:sym typeface="Nunito"/>
              </a:rPr>
              <a:t>Sample Example</a:t>
            </a:r>
            <a:r>
              <a:rPr lang="en" sz="1200">
                <a:solidFill>
                  <a:schemeClr val="dk1"/>
                </a:solidFill>
                <a:latin typeface="Nunito"/>
                <a:ea typeface="Nunito"/>
                <a:cs typeface="Nunito"/>
                <a:sym typeface="Nunito"/>
              </a:rPr>
              <a:t>- (NULL,"2018275","2020-01-31 23:23:45","Dance Competition","Random Desc-1","C-101");</a:t>
            </a:r>
            <a:endParaRPr sz="1200">
              <a:solidFill>
                <a:schemeClr val="dk1"/>
              </a:solidFill>
              <a:latin typeface="Nunito"/>
              <a:ea typeface="Nunito"/>
              <a:cs typeface="Nunito"/>
              <a:sym typeface="Nunito"/>
            </a:endParaRPr>
          </a:p>
          <a:p>
            <a:pPr indent="0" lvl="0" marL="45720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4. Give all the events of a particular student from his calender on a particular date:</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get_events(Roll_No,date):</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 SELECT title, descriptions, venue</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FROM calender C WHERE C.student_id = %s AND Date(C.datex) = %s;</a:t>
            </a:r>
            <a:endParaRPr sz="1200">
              <a:solidFill>
                <a:schemeClr val="dk1"/>
              </a:solidFill>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6"/>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6"/>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Clubs and Societies</a:t>
            </a:r>
            <a:endParaRPr sz="3900">
              <a:solidFill>
                <a:srgbClr val="EFEFEF"/>
              </a:solidFill>
              <a:latin typeface="Montserrat SemiBold"/>
              <a:ea typeface="Montserrat SemiBold"/>
              <a:cs typeface="Montserrat SemiBold"/>
              <a:sym typeface="Montserrat SemiBold"/>
            </a:endParaRPr>
          </a:p>
        </p:txBody>
      </p:sp>
      <p:sp>
        <p:nvSpPr>
          <p:cNvPr id="466" name="Google Shape;466;p56"/>
          <p:cNvSpPr txBox="1"/>
          <p:nvPr/>
        </p:nvSpPr>
        <p:spPr>
          <a:xfrm>
            <a:off x="56408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Clubs and Societies</a:t>
            </a:r>
            <a:endParaRPr sz="2400">
              <a:solidFill>
                <a:srgbClr val="9A031E"/>
              </a:solidFill>
              <a:latin typeface="Montserrat SemiBold"/>
              <a:ea typeface="Montserrat SemiBold"/>
              <a:cs typeface="Montserrat SemiBold"/>
              <a:sym typeface="Montserrat SemiBold"/>
            </a:endParaRPr>
          </a:p>
        </p:txBody>
      </p:sp>
      <p:sp>
        <p:nvSpPr>
          <p:cNvPr id="467" name="Google Shape;467;p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5. Show all the uploaded contents of a particular student: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show_uploads(Roll_No):</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Drop view if exist contentx;</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CREATE VIEW contentx as SELECT student_id,created_at,name_of_content,type_of_doc,link_of_doc FROM contents;</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select * from contentx C where C.student_id = "2018275";</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6. Lists of clubs a particular student have subscribed to:</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show_Subscribed(Roll_No):</a:t>
            </a:r>
            <a:endParaRPr b="1" sz="1200">
              <a:solidFill>
                <a:srgbClr val="980000"/>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select club_name</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from Subscribers S</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where student_id = “TEXT”;</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p:txBody>
      </p:sp>
      <p:sp>
        <p:nvSpPr>
          <p:cNvPr id="468" name="Google Shape;468;p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7</a:t>
            </a:r>
            <a:r>
              <a:rPr lang="en" sz="1200">
                <a:solidFill>
                  <a:schemeClr val="dk1"/>
                </a:solidFill>
                <a:latin typeface="Nunito"/>
                <a:ea typeface="Nunito"/>
                <a:cs typeface="Nunito"/>
                <a:sym typeface="Nunito"/>
              </a:rPr>
              <a:t>. Reviews given to the files uploaded by a particular student: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reviews_to_me(Roll_No):</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select R.rev_id,R.student_id as Reviewer,R.rating,R.comments,C.name_of_content, C.student_id as Uploader from contents C, reviews R</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where C.student_id = "Text" and R.rev_id = C.con_id;</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7"/>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txBox="1"/>
          <p:nvPr/>
        </p:nvSpPr>
        <p:spPr>
          <a:xfrm>
            <a:off x="268375" y="155050"/>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Clubs and Societies</a:t>
            </a:r>
            <a:endParaRPr sz="3900">
              <a:solidFill>
                <a:srgbClr val="EFEFEF"/>
              </a:solidFill>
              <a:latin typeface="Montserrat SemiBold"/>
              <a:ea typeface="Montserrat SemiBold"/>
              <a:cs typeface="Montserrat SemiBold"/>
              <a:sym typeface="Montserrat SemiBold"/>
            </a:endParaRPr>
          </a:p>
        </p:txBody>
      </p:sp>
      <p:sp>
        <p:nvSpPr>
          <p:cNvPr id="475" name="Google Shape;475;p57"/>
          <p:cNvSpPr txBox="1"/>
          <p:nvPr/>
        </p:nvSpPr>
        <p:spPr>
          <a:xfrm>
            <a:off x="56408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Clubs and Societies</a:t>
            </a:r>
            <a:endParaRPr sz="2400">
              <a:solidFill>
                <a:srgbClr val="9A031E"/>
              </a:solidFill>
              <a:latin typeface="Montserrat SemiBold"/>
              <a:ea typeface="Montserrat SemiBold"/>
              <a:cs typeface="Montserrat SemiBold"/>
              <a:sym typeface="Montserrat SemiBold"/>
            </a:endParaRPr>
          </a:p>
        </p:txBody>
      </p:sp>
      <p:sp>
        <p:nvSpPr>
          <p:cNvPr id="476" name="Google Shape;476;p5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8</a:t>
            </a:r>
            <a:r>
              <a:rPr lang="en" sz="1200">
                <a:solidFill>
                  <a:schemeClr val="dk1"/>
                </a:solidFill>
                <a:latin typeface="Nunito"/>
                <a:ea typeface="Nunito"/>
                <a:cs typeface="Nunito"/>
                <a:sym typeface="Nunito"/>
              </a:rPr>
              <a:t>. Average ratings of all the contents which at least have 1 rating given to it: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avg_rating_all():</a:t>
            </a:r>
            <a:endParaRPr b="1" sz="1200">
              <a:solidFill>
                <a:srgbClr val="980000"/>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select avg(R.rating),R.rev_id,</a:t>
            </a:r>
            <a:endParaRPr sz="1200">
              <a:solidFill>
                <a:schemeClr val="dk1"/>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C.name_of_content,C.course_no,C.student_id as Uploader from reviews R, contents C</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where rev_id = con_id</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group by R.rev_id order by avg(R.rating) DESC;</a:t>
            </a:r>
            <a:endParaRPr sz="1200">
              <a:solidFill>
                <a:schemeClr val="dk1"/>
              </a:solidFill>
              <a:latin typeface="Nunito"/>
              <a:ea typeface="Nunito"/>
              <a:cs typeface="Nunito"/>
              <a:sym typeface="Nunito"/>
            </a:endParaRPr>
          </a:p>
          <a:p>
            <a:pPr indent="45720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9. Average rating of the contents uploaded by a particular student:</a:t>
            </a:r>
            <a:endParaRPr sz="1200">
              <a:solidFill>
                <a:schemeClr val="dk1"/>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avg_rating_my(Roll_No):</a:t>
            </a:r>
            <a:endParaRPr b="1" sz="1200">
              <a:solidFill>
                <a:srgbClr val="980000"/>
              </a:solidFill>
              <a:latin typeface="Nunito"/>
              <a:ea typeface="Nunito"/>
              <a:cs typeface="Nunito"/>
              <a:sym typeface="Nunito"/>
            </a:endParaRPr>
          </a:p>
          <a:p>
            <a:pPr indent="0" lvl="0" marL="457200" rtl="0" algn="l">
              <a:spcBef>
                <a:spcPts val="0"/>
              </a:spcBef>
              <a:spcAft>
                <a:spcPts val="0"/>
              </a:spcAft>
              <a:buNone/>
            </a:pPr>
            <a:r>
              <a:rPr lang="en" sz="1200">
                <a:solidFill>
                  <a:schemeClr val="dk1"/>
                </a:solidFill>
                <a:latin typeface="Nunito"/>
                <a:ea typeface="Nunito"/>
                <a:cs typeface="Nunito"/>
                <a:sym typeface="Nunito"/>
              </a:rPr>
              <a:t>select avg(R.rating),R.rev_id, C.name_of_content,C.course_no,C.student_id </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as Uploader from reviews R, contents C</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where rev_id = con_id and C.student_id = "Text"</a:t>
            </a:r>
            <a:endParaRPr sz="1200">
              <a:solidFill>
                <a:schemeClr val="dk1"/>
              </a:solidFill>
              <a:latin typeface="Nunito"/>
              <a:ea typeface="Nunito"/>
              <a:cs typeface="Nunito"/>
              <a:sym typeface="Nunito"/>
            </a:endParaRPr>
          </a:p>
          <a:p>
            <a:pPr indent="457200" lvl="0" marL="0" rtl="0" algn="l">
              <a:spcBef>
                <a:spcPts val="0"/>
              </a:spcBef>
              <a:spcAft>
                <a:spcPts val="0"/>
              </a:spcAft>
              <a:buNone/>
            </a:pPr>
            <a:r>
              <a:rPr lang="en" sz="1200">
                <a:solidFill>
                  <a:schemeClr val="dk1"/>
                </a:solidFill>
                <a:latin typeface="Nunito"/>
                <a:ea typeface="Nunito"/>
                <a:cs typeface="Nunito"/>
                <a:sym typeface="Nunito"/>
              </a:rPr>
              <a:t>group by R.rev_id order by avg(R.rating) DESC;</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457200" lvl="0" marL="0" rtl="0" algn="l">
              <a:spcBef>
                <a:spcPts val="0"/>
              </a:spcBef>
              <a:spcAft>
                <a:spcPts val="0"/>
              </a:spcAft>
              <a:buNone/>
            </a:pPr>
            <a:r>
              <a:t/>
            </a:r>
            <a:endParaRPr sz="1200">
              <a:solidFill>
                <a:schemeClr val="dk1"/>
              </a:solidFill>
              <a:latin typeface="Nunito"/>
              <a:ea typeface="Nunito"/>
              <a:cs typeface="Nunito"/>
              <a:sym typeface="Nunito"/>
            </a:endParaRPr>
          </a:p>
        </p:txBody>
      </p:sp>
      <p:sp>
        <p:nvSpPr>
          <p:cNvPr id="477" name="Google Shape;477;p5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Nunito"/>
                <a:ea typeface="Nunito"/>
                <a:cs typeface="Nunito"/>
                <a:sym typeface="Nunito"/>
              </a:rPr>
              <a:t>10. Average rating query with variance also:</a:t>
            </a:r>
            <a:endParaRPr sz="1200">
              <a:solidFill>
                <a:srgbClr val="000000"/>
              </a:solidFill>
              <a:latin typeface="Nunito"/>
              <a:ea typeface="Nunito"/>
              <a:cs typeface="Nunito"/>
              <a:sym typeface="Nunito"/>
            </a:endParaRPr>
          </a:p>
          <a:p>
            <a:pPr indent="0" lvl="0" marL="0" rtl="0" algn="l">
              <a:spcBef>
                <a:spcPts val="0"/>
              </a:spcBef>
              <a:spcAft>
                <a:spcPts val="0"/>
              </a:spcAft>
              <a:buNone/>
            </a:pPr>
            <a:r>
              <a:rPr b="1" lang="en" sz="1200">
                <a:solidFill>
                  <a:srgbClr val="980000"/>
                </a:solidFill>
                <a:latin typeface="Nunito"/>
                <a:ea typeface="Nunito"/>
                <a:cs typeface="Nunito"/>
                <a:sym typeface="Nunito"/>
              </a:rPr>
              <a:t>def avg_rating_my(Roll_No):</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s</a:t>
            </a:r>
            <a:r>
              <a:rPr lang="en" sz="1200">
                <a:solidFill>
                  <a:srgbClr val="000000"/>
                </a:solidFill>
                <a:latin typeface="Nunito"/>
                <a:ea typeface="Nunito"/>
                <a:cs typeface="Nunito"/>
                <a:sym typeface="Nunito"/>
              </a:rPr>
              <a:t>elect variance(R.rating),avg(R.rating), R.rev_id,C.name_of_content,C.student_id as uploader from reviews R, contents C</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where rev_id = con_id and C.student_id = "2018279" group by R.rev_id;</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000000"/>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8"/>
          <p:cNvSpPr txBox="1"/>
          <p:nvPr/>
        </p:nvSpPr>
        <p:spPr>
          <a:xfrm>
            <a:off x="843300" y="2179975"/>
            <a:ext cx="74574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EFEFEF"/>
                </a:solidFill>
                <a:latin typeface="Montserrat SemiBold"/>
                <a:ea typeface="Montserrat SemiBold"/>
                <a:cs typeface="Montserrat SemiBold"/>
                <a:sym typeface="Montserrat SemiBold"/>
              </a:rPr>
              <a:t>Relational Algebra Queries</a:t>
            </a:r>
            <a:endParaRPr sz="3900">
              <a:solidFill>
                <a:srgbClr val="EFEFEF"/>
              </a:solidFill>
              <a:latin typeface="Montserrat SemiBold"/>
              <a:ea typeface="Montserrat SemiBold"/>
              <a:cs typeface="Montserrat SemiBold"/>
              <a:sym typeface="Montserrat SemiBold"/>
            </a:endParaRPr>
          </a:p>
        </p:txBody>
      </p:sp>
      <p:sp>
        <p:nvSpPr>
          <p:cNvPr id="483" name="Google Shape;483;p58"/>
          <p:cNvSpPr txBox="1"/>
          <p:nvPr>
            <p:ph type="title"/>
          </p:nvPr>
        </p:nvSpPr>
        <p:spPr>
          <a:xfrm>
            <a:off x="198750" y="2218750"/>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Relational Algebra Queries</a:t>
            </a:r>
            <a:endParaRPr sz="3000">
              <a:solidFill>
                <a:srgbClr val="9A031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pic>
        <p:nvPicPr>
          <p:cNvPr id="488" name="Google Shape;488;p59"/>
          <p:cNvPicPr preferRelativeResize="0"/>
          <p:nvPr/>
        </p:nvPicPr>
        <p:blipFill rotWithShape="1">
          <a:blip r:embed="rId3">
            <a:alphaModFix/>
          </a:blip>
          <a:srcRect b="11714" l="0" r="0" t="9983"/>
          <a:stretch/>
        </p:blipFill>
        <p:spPr>
          <a:xfrm>
            <a:off x="2759850" y="123650"/>
            <a:ext cx="3624300" cy="4896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b="11224" l="0" r="0" t="11471"/>
          <a:stretch/>
        </p:blipFill>
        <p:spPr>
          <a:xfrm>
            <a:off x="1458988" y="287425"/>
            <a:ext cx="6226025" cy="45686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id="498" name="Google Shape;498;p61"/>
          <p:cNvPicPr preferRelativeResize="0"/>
          <p:nvPr/>
        </p:nvPicPr>
        <p:blipFill rotWithShape="1">
          <a:blip r:embed="rId3">
            <a:alphaModFix/>
          </a:blip>
          <a:srcRect b="0" l="0" r="42122" t="0"/>
          <a:stretch/>
        </p:blipFill>
        <p:spPr>
          <a:xfrm rot="-5400000">
            <a:off x="3933401" y="-1612873"/>
            <a:ext cx="1277201" cy="4838702"/>
          </a:xfrm>
          <a:prstGeom prst="rect">
            <a:avLst/>
          </a:prstGeom>
          <a:noFill/>
          <a:ln>
            <a:noFill/>
          </a:ln>
        </p:spPr>
      </p:pic>
      <p:pic>
        <p:nvPicPr>
          <p:cNvPr id="499" name="Google Shape;499;p61"/>
          <p:cNvPicPr preferRelativeResize="0"/>
          <p:nvPr/>
        </p:nvPicPr>
        <p:blipFill rotWithShape="1">
          <a:blip r:embed="rId4">
            <a:alphaModFix/>
          </a:blip>
          <a:srcRect b="23063" l="0" r="0" t="6274"/>
          <a:stretch/>
        </p:blipFill>
        <p:spPr>
          <a:xfrm>
            <a:off x="2087438" y="1521275"/>
            <a:ext cx="4969123" cy="350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90250" y="450150"/>
            <a:ext cx="8187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286B7B"/>
                </a:solidFill>
                <a:latin typeface="Nunito"/>
                <a:ea typeface="Nunito"/>
                <a:cs typeface="Nunito"/>
                <a:sym typeface="Nunito"/>
              </a:rPr>
              <a:t>There is a gap between the students in the previously stated areas and there is a need to reduce it.</a:t>
            </a:r>
            <a:endParaRPr b="1" sz="2100">
              <a:solidFill>
                <a:srgbClr val="286B7B"/>
              </a:solidFill>
              <a:latin typeface="Nunito"/>
              <a:ea typeface="Nunito"/>
              <a:cs typeface="Nunito"/>
              <a:sym typeface="Nunito"/>
            </a:endParaRPr>
          </a:p>
          <a:p>
            <a:pPr indent="0" lvl="0" marL="0" rtl="0" algn="ctr">
              <a:spcBef>
                <a:spcPts val="0"/>
              </a:spcBef>
              <a:spcAft>
                <a:spcPts val="0"/>
              </a:spcAft>
              <a:buNone/>
            </a:pPr>
            <a:r>
              <a:t/>
            </a:r>
            <a:endParaRPr b="1" sz="2100">
              <a:solidFill>
                <a:srgbClr val="286B7B"/>
              </a:solidFill>
              <a:latin typeface="Nunito"/>
              <a:ea typeface="Nunito"/>
              <a:cs typeface="Nunito"/>
              <a:sym typeface="Nunito"/>
            </a:endParaRPr>
          </a:p>
          <a:p>
            <a:pPr indent="0" lvl="0" marL="0" rtl="0" algn="ctr">
              <a:spcBef>
                <a:spcPts val="0"/>
              </a:spcBef>
              <a:spcAft>
                <a:spcPts val="0"/>
              </a:spcAft>
              <a:buNone/>
            </a:pPr>
            <a:r>
              <a:rPr b="1" lang="en" sz="2100">
                <a:solidFill>
                  <a:srgbClr val="286B7B"/>
                </a:solidFill>
                <a:latin typeface="Nunito"/>
                <a:ea typeface="Nunito"/>
                <a:cs typeface="Nunito"/>
                <a:sym typeface="Nunito"/>
              </a:rPr>
              <a:t>The solution will help bring forward an integrated platform for the students of IIIT Delhi to exploit.</a:t>
            </a:r>
            <a:endParaRPr b="1" sz="2100">
              <a:solidFill>
                <a:srgbClr val="286B7B"/>
              </a:solidFill>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pic>
        <p:nvPicPr>
          <p:cNvPr id="504" name="Google Shape;504;p62"/>
          <p:cNvPicPr preferRelativeResize="0"/>
          <p:nvPr/>
        </p:nvPicPr>
        <p:blipFill rotWithShape="1">
          <a:blip r:embed="rId3">
            <a:alphaModFix/>
          </a:blip>
          <a:srcRect b="0" l="20416" r="10138" t="0"/>
          <a:stretch/>
        </p:blipFill>
        <p:spPr>
          <a:xfrm rot="-5400000">
            <a:off x="2051899" y="-149976"/>
            <a:ext cx="5040202" cy="54434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3"/>
          <p:cNvSpPr txBox="1"/>
          <p:nvPr/>
        </p:nvSpPr>
        <p:spPr>
          <a:xfrm>
            <a:off x="663450" y="1671900"/>
            <a:ext cx="7817100" cy="179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An integrated chat system for students of IIITD to connect with each other</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A user friendly and easy-to-use and access front end.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Inbuilt video </a:t>
            </a:r>
            <a:r>
              <a:rPr lang="en" sz="1800">
                <a:solidFill>
                  <a:schemeClr val="dk1"/>
                </a:solidFill>
                <a:latin typeface="Nunito"/>
                <a:ea typeface="Nunito"/>
                <a:cs typeface="Nunito"/>
                <a:sym typeface="Nunito"/>
              </a:rPr>
              <a:t>conferencing</a:t>
            </a:r>
            <a:r>
              <a:rPr lang="en" sz="1800">
                <a:solidFill>
                  <a:schemeClr val="dk1"/>
                </a:solidFill>
                <a:latin typeface="Nunito"/>
                <a:ea typeface="Nunito"/>
                <a:cs typeface="Nunito"/>
                <a:sym typeface="Nunito"/>
              </a:rPr>
              <a:t> for the students.</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Backend support for data is enabled and backed up.</a:t>
            </a:r>
            <a:endParaRPr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1"/>
              </a:solidFill>
              <a:latin typeface="Nunito"/>
              <a:ea typeface="Nunito"/>
              <a:cs typeface="Nunito"/>
              <a:sym typeface="Nunito"/>
            </a:endParaRPr>
          </a:p>
        </p:txBody>
      </p:sp>
      <p:sp>
        <p:nvSpPr>
          <p:cNvPr id="510" name="Google Shape;510;p63"/>
          <p:cNvSpPr txBox="1"/>
          <p:nvPr/>
        </p:nvSpPr>
        <p:spPr>
          <a:xfrm>
            <a:off x="1179075" y="382575"/>
            <a:ext cx="52140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3"/>
          <p:cNvSpPr txBox="1"/>
          <p:nvPr/>
        </p:nvSpPr>
        <p:spPr>
          <a:xfrm>
            <a:off x="268375" y="155050"/>
            <a:ext cx="8421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Bonus Features in the project</a:t>
            </a:r>
            <a:endParaRPr sz="3900">
              <a:solidFill>
                <a:srgbClr val="EFEFEF"/>
              </a:solidFill>
              <a:latin typeface="Montserrat SemiBold"/>
              <a:ea typeface="Montserrat SemiBold"/>
              <a:cs typeface="Montserrat SemiBold"/>
              <a:sym typeface="Montserrat SemiBold"/>
            </a:endParaRPr>
          </a:p>
        </p:txBody>
      </p:sp>
      <p:sp>
        <p:nvSpPr>
          <p:cNvPr id="512" name="Google Shape;512;p63"/>
          <p:cNvSpPr txBox="1"/>
          <p:nvPr/>
        </p:nvSpPr>
        <p:spPr>
          <a:xfrm>
            <a:off x="513235" y="349275"/>
            <a:ext cx="6444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Bonus Features in the project</a:t>
            </a:r>
            <a:endParaRPr sz="2400">
              <a:solidFill>
                <a:srgbClr val="9A031E"/>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2350625" y="2179968"/>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Existing Solutions</a:t>
            </a:r>
            <a:endParaRPr sz="3900">
              <a:solidFill>
                <a:srgbClr val="EFEFEF"/>
              </a:solidFill>
              <a:latin typeface="Montserrat SemiBold"/>
              <a:ea typeface="Montserrat SemiBold"/>
              <a:cs typeface="Montserrat SemiBold"/>
              <a:sym typeface="Montserrat SemiBold"/>
            </a:endParaRPr>
          </a:p>
        </p:txBody>
      </p:sp>
      <p:sp>
        <p:nvSpPr>
          <p:cNvPr id="115" name="Google Shape;115;p18"/>
          <p:cNvSpPr txBox="1"/>
          <p:nvPr>
            <p:ph type="title"/>
          </p:nvPr>
        </p:nvSpPr>
        <p:spPr>
          <a:xfrm>
            <a:off x="311700" y="2150850"/>
            <a:ext cx="8698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9A031E"/>
                </a:solidFill>
                <a:latin typeface="Nunito"/>
                <a:ea typeface="Nunito"/>
                <a:cs typeface="Nunito"/>
                <a:sym typeface="Nunito"/>
              </a:rPr>
              <a:t>Existing solutions</a:t>
            </a:r>
            <a:endParaRPr sz="3000">
              <a:solidFill>
                <a:srgbClr val="9A031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cxnSp>
        <p:nvCxnSpPr>
          <p:cNvPr id="120" name="Google Shape;120;p19"/>
          <p:cNvCxnSpPr/>
          <p:nvPr/>
        </p:nvCxnSpPr>
        <p:spPr>
          <a:xfrm>
            <a:off x="1826625" y="-10350"/>
            <a:ext cx="0" cy="51642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9"/>
          <p:cNvSpPr txBox="1"/>
          <p:nvPr/>
        </p:nvSpPr>
        <p:spPr>
          <a:xfrm>
            <a:off x="44125" y="961575"/>
            <a:ext cx="1782600" cy="63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286B7B"/>
                </a:solidFill>
                <a:latin typeface="Nunito"/>
                <a:ea typeface="Nunito"/>
                <a:cs typeface="Nunito"/>
                <a:sym typeface="Nunito"/>
              </a:rPr>
              <a:t>Employment-oriented service for professional networking, employers posting jobs and job seekers posting their CVs.</a:t>
            </a:r>
            <a:endParaRPr b="1" sz="900">
              <a:solidFill>
                <a:srgbClr val="286B7B"/>
              </a:solidFill>
              <a:latin typeface="Nunito"/>
              <a:ea typeface="Nunito"/>
              <a:cs typeface="Nunito"/>
              <a:sym typeface="Nunito"/>
            </a:endParaRPr>
          </a:p>
        </p:txBody>
      </p:sp>
      <p:sp>
        <p:nvSpPr>
          <p:cNvPr id="122" name="Google Shape;122;p19"/>
          <p:cNvSpPr txBox="1"/>
          <p:nvPr/>
        </p:nvSpPr>
        <p:spPr>
          <a:xfrm>
            <a:off x="44025" y="1800375"/>
            <a:ext cx="1782600" cy="37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286B7B"/>
                </a:solidFill>
                <a:latin typeface="Nunito"/>
                <a:ea typeface="Nunito"/>
                <a:cs typeface="Nunito"/>
                <a:sym typeface="Nunito"/>
              </a:rPr>
              <a:t>Pros </a:t>
            </a:r>
            <a:endParaRPr i="1" sz="12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Easy to communicate</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Make connections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Targeted searches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Participation in professional groups and organizations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Jobs &amp; skill specific content</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Personal messaging</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br>
              <a:rPr lang="en" sz="1000">
                <a:solidFill>
                  <a:srgbClr val="286B7B"/>
                </a:solidFill>
                <a:latin typeface="Nunito"/>
                <a:ea typeface="Nunito"/>
                <a:cs typeface="Nunito"/>
                <a:sym typeface="Nunito"/>
              </a:rPr>
            </a:br>
            <a:endParaRPr sz="6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b="1" lang="en" sz="1000">
                <a:solidFill>
                  <a:srgbClr val="9A031E"/>
                </a:solidFill>
                <a:latin typeface="Nunito"/>
                <a:ea typeface="Nunito"/>
                <a:cs typeface="Nunito"/>
                <a:sym typeface="Nunito"/>
              </a:rPr>
              <a:t>Cons</a:t>
            </a:r>
            <a:endParaRPr i="1" sz="1200">
              <a:solidFill>
                <a:srgbClr val="9A031E"/>
              </a:solidFill>
              <a:latin typeface="Nunito"/>
              <a:ea typeface="Nunito"/>
              <a:cs typeface="Nunito"/>
              <a:sym typeface="Nunito"/>
            </a:endParaRPr>
          </a:p>
          <a:p>
            <a:pPr indent="0" lvl="0" marL="0" rtl="0" algn="l">
              <a:lnSpc>
                <a:spcPct val="115000"/>
              </a:lnSpc>
              <a:spcBef>
                <a:spcPts val="300"/>
              </a:spcBef>
              <a:spcAft>
                <a:spcPts val="300"/>
              </a:spcAft>
              <a:buClr>
                <a:schemeClr val="dk1"/>
              </a:buClr>
              <a:buSzPts val="1100"/>
              <a:buFont typeface="Arial"/>
              <a:buNone/>
            </a:pPr>
            <a:r>
              <a:rPr lang="en" sz="1000">
                <a:solidFill>
                  <a:srgbClr val="9A031E"/>
                </a:solidFill>
                <a:latin typeface="Nunito"/>
                <a:ea typeface="Nunito"/>
                <a:cs typeface="Nunito"/>
                <a:sym typeface="Nunito"/>
              </a:rPr>
              <a:t>The network is worldwide, does not cater to specific students only</a:t>
            </a:r>
            <a:endParaRPr sz="1000">
              <a:solidFill>
                <a:srgbClr val="9A031E"/>
              </a:solidFill>
              <a:latin typeface="Nunito"/>
              <a:ea typeface="Nunito"/>
              <a:cs typeface="Nunito"/>
              <a:sym typeface="Nunito"/>
            </a:endParaRPr>
          </a:p>
        </p:txBody>
      </p:sp>
      <p:pic>
        <p:nvPicPr>
          <p:cNvPr id="123" name="Google Shape;123;p19"/>
          <p:cNvPicPr preferRelativeResize="0"/>
          <p:nvPr/>
        </p:nvPicPr>
        <p:blipFill>
          <a:blip r:embed="rId3">
            <a:alphaModFix/>
          </a:blip>
          <a:stretch>
            <a:fillRect/>
          </a:stretch>
        </p:blipFill>
        <p:spPr>
          <a:xfrm>
            <a:off x="108400" y="167425"/>
            <a:ext cx="1556925" cy="422075"/>
          </a:xfrm>
          <a:prstGeom prst="rect">
            <a:avLst/>
          </a:prstGeom>
          <a:noFill/>
          <a:ln>
            <a:noFill/>
          </a:ln>
        </p:spPr>
      </p:pic>
      <p:pic>
        <p:nvPicPr>
          <p:cNvPr id="124" name="Google Shape;124;p19"/>
          <p:cNvPicPr preferRelativeResize="0"/>
          <p:nvPr/>
        </p:nvPicPr>
        <p:blipFill rotWithShape="1">
          <a:blip r:embed="rId4">
            <a:alphaModFix/>
          </a:blip>
          <a:srcRect b="22430" l="0" r="0" t="23180"/>
          <a:stretch/>
        </p:blipFill>
        <p:spPr>
          <a:xfrm>
            <a:off x="1987913" y="105462"/>
            <a:ext cx="1505775" cy="546000"/>
          </a:xfrm>
          <a:prstGeom prst="rect">
            <a:avLst/>
          </a:prstGeom>
          <a:noFill/>
          <a:ln>
            <a:noFill/>
          </a:ln>
        </p:spPr>
      </p:pic>
      <p:cxnSp>
        <p:nvCxnSpPr>
          <p:cNvPr id="125" name="Google Shape;125;p19"/>
          <p:cNvCxnSpPr/>
          <p:nvPr/>
        </p:nvCxnSpPr>
        <p:spPr>
          <a:xfrm>
            <a:off x="3654975" y="-10350"/>
            <a:ext cx="0" cy="5164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9"/>
          <p:cNvCxnSpPr/>
          <p:nvPr/>
        </p:nvCxnSpPr>
        <p:spPr>
          <a:xfrm>
            <a:off x="5483375" y="-10350"/>
            <a:ext cx="0" cy="5164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9"/>
          <p:cNvCxnSpPr/>
          <p:nvPr/>
        </p:nvCxnSpPr>
        <p:spPr>
          <a:xfrm>
            <a:off x="7300175" y="-10350"/>
            <a:ext cx="0" cy="5164200"/>
          </a:xfrm>
          <a:prstGeom prst="straightConnector1">
            <a:avLst/>
          </a:prstGeom>
          <a:noFill/>
          <a:ln cap="flat" cmpd="sng" w="9525">
            <a:solidFill>
              <a:schemeClr val="dk2"/>
            </a:solidFill>
            <a:prstDash val="solid"/>
            <a:round/>
            <a:headEnd len="med" w="med" type="none"/>
            <a:tailEnd len="med" w="med" type="none"/>
          </a:ln>
        </p:spPr>
      </p:cxnSp>
      <p:pic>
        <p:nvPicPr>
          <p:cNvPr id="128" name="Google Shape;128;p19"/>
          <p:cNvPicPr preferRelativeResize="0"/>
          <p:nvPr/>
        </p:nvPicPr>
        <p:blipFill>
          <a:blip r:embed="rId5">
            <a:alphaModFix/>
          </a:blip>
          <a:stretch>
            <a:fillRect/>
          </a:stretch>
        </p:blipFill>
        <p:spPr>
          <a:xfrm>
            <a:off x="3816275" y="134525"/>
            <a:ext cx="1505775" cy="487871"/>
          </a:xfrm>
          <a:prstGeom prst="rect">
            <a:avLst/>
          </a:prstGeom>
          <a:noFill/>
          <a:ln>
            <a:noFill/>
          </a:ln>
        </p:spPr>
      </p:pic>
      <p:pic>
        <p:nvPicPr>
          <p:cNvPr id="129" name="Google Shape;129;p19"/>
          <p:cNvPicPr preferRelativeResize="0"/>
          <p:nvPr/>
        </p:nvPicPr>
        <p:blipFill>
          <a:blip r:embed="rId6">
            <a:alphaModFix/>
          </a:blip>
          <a:stretch>
            <a:fillRect/>
          </a:stretch>
        </p:blipFill>
        <p:spPr>
          <a:xfrm>
            <a:off x="5638875" y="229638"/>
            <a:ext cx="1505776" cy="297621"/>
          </a:xfrm>
          <a:prstGeom prst="rect">
            <a:avLst/>
          </a:prstGeom>
          <a:noFill/>
          <a:ln>
            <a:noFill/>
          </a:ln>
        </p:spPr>
      </p:pic>
      <p:pic>
        <p:nvPicPr>
          <p:cNvPr id="130" name="Google Shape;130;p19"/>
          <p:cNvPicPr preferRelativeResize="0"/>
          <p:nvPr/>
        </p:nvPicPr>
        <p:blipFill rotWithShape="1">
          <a:blip r:embed="rId7">
            <a:alphaModFix/>
          </a:blip>
          <a:srcRect b="15061" l="17581" r="18204" t="14526"/>
          <a:stretch/>
        </p:blipFill>
        <p:spPr>
          <a:xfrm>
            <a:off x="7374800" y="167425"/>
            <a:ext cx="1688300" cy="422075"/>
          </a:xfrm>
          <a:prstGeom prst="rect">
            <a:avLst/>
          </a:prstGeom>
          <a:noFill/>
          <a:ln>
            <a:noFill/>
          </a:ln>
        </p:spPr>
      </p:pic>
      <p:sp>
        <p:nvSpPr>
          <p:cNvPr id="131" name="Google Shape;131;p19"/>
          <p:cNvSpPr txBox="1"/>
          <p:nvPr/>
        </p:nvSpPr>
        <p:spPr>
          <a:xfrm>
            <a:off x="1909500" y="961575"/>
            <a:ext cx="1757100" cy="63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286B7B"/>
                </a:solidFill>
                <a:latin typeface="Nunito"/>
                <a:ea typeface="Nunito"/>
                <a:cs typeface="Nunito"/>
                <a:sym typeface="Nunito"/>
              </a:rPr>
              <a:t>A video sharing service.</a:t>
            </a:r>
            <a:endParaRPr b="1" sz="900">
              <a:solidFill>
                <a:srgbClr val="286B7B"/>
              </a:solidFill>
              <a:latin typeface="Nunito"/>
              <a:ea typeface="Nunito"/>
              <a:cs typeface="Nunito"/>
              <a:sym typeface="Nunito"/>
            </a:endParaRPr>
          </a:p>
        </p:txBody>
      </p:sp>
      <p:cxnSp>
        <p:nvCxnSpPr>
          <p:cNvPr id="132" name="Google Shape;132;p19"/>
          <p:cNvCxnSpPr/>
          <p:nvPr/>
        </p:nvCxnSpPr>
        <p:spPr>
          <a:xfrm>
            <a:off x="-12400" y="757875"/>
            <a:ext cx="9183900" cy="0"/>
          </a:xfrm>
          <a:prstGeom prst="straightConnector1">
            <a:avLst/>
          </a:prstGeom>
          <a:noFill/>
          <a:ln cap="flat" cmpd="sng" w="9525">
            <a:solidFill>
              <a:schemeClr val="dk2"/>
            </a:solidFill>
            <a:prstDash val="dash"/>
            <a:round/>
            <a:headEnd len="med" w="med" type="none"/>
            <a:tailEnd len="med" w="med" type="none"/>
          </a:ln>
        </p:spPr>
      </p:cxnSp>
      <p:sp>
        <p:nvSpPr>
          <p:cNvPr id="133" name="Google Shape;133;p19"/>
          <p:cNvSpPr txBox="1"/>
          <p:nvPr/>
        </p:nvSpPr>
        <p:spPr>
          <a:xfrm>
            <a:off x="3728538" y="961575"/>
            <a:ext cx="1757100" cy="63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300"/>
              </a:spcAft>
              <a:buNone/>
            </a:pPr>
            <a:r>
              <a:rPr b="1" lang="en" sz="900">
                <a:solidFill>
                  <a:srgbClr val="286B7B"/>
                </a:solidFill>
                <a:latin typeface="Nunito"/>
                <a:ea typeface="Nunito"/>
                <a:cs typeface="Nunito"/>
                <a:sym typeface="Nunito"/>
              </a:rPr>
              <a:t>Social news aggregation, web content rating, and discussion website. </a:t>
            </a:r>
            <a:endParaRPr b="1" sz="900">
              <a:solidFill>
                <a:srgbClr val="286B7B"/>
              </a:solidFill>
              <a:latin typeface="Nunito"/>
              <a:ea typeface="Nunito"/>
              <a:cs typeface="Nunito"/>
              <a:sym typeface="Nunito"/>
            </a:endParaRPr>
          </a:p>
        </p:txBody>
      </p:sp>
      <p:sp>
        <p:nvSpPr>
          <p:cNvPr id="134" name="Google Shape;134;p19"/>
          <p:cNvSpPr txBox="1"/>
          <p:nvPr/>
        </p:nvSpPr>
        <p:spPr>
          <a:xfrm>
            <a:off x="5547575" y="961575"/>
            <a:ext cx="16884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286B7B"/>
                </a:solidFill>
                <a:latin typeface="Nunito"/>
                <a:ea typeface="Nunito"/>
                <a:cs typeface="Nunito"/>
                <a:sym typeface="Nunito"/>
              </a:rPr>
              <a:t>A place to read and write big ideas and important stories.</a:t>
            </a:r>
            <a:endParaRPr b="1">
              <a:solidFill>
                <a:srgbClr val="286B7B"/>
              </a:solidFill>
              <a:latin typeface="Nunito"/>
              <a:ea typeface="Nunito"/>
              <a:cs typeface="Nunito"/>
              <a:sym typeface="Nunito"/>
            </a:endParaRPr>
          </a:p>
        </p:txBody>
      </p:sp>
      <p:sp>
        <p:nvSpPr>
          <p:cNvPr id="135" name="Google Shape;135;p19"/>
          <p:cNvSpPr txBox="1"/>
          <p:nvPr/>
        </p:nvSpPr>
        <p:spPr>
          <a:xfrm>
            <a:off x="7364375" y="859702"/>
            <a:ext cx="1688400" cy="81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900">
                <a:solidFill>
                  <a:srgbClr val="286B7B"/>
                </a:solidFill>
                <a:latin typeface="Nunito"/>
                <a:ea typeface="Nunito"/>
                <a:cs typeface="Nunito"/>
                <a:sym typeface="Nunito"/>
              </a:rPr>
              <a:t>Online learning community. Courses focus on interaction and learning by completing a project</a:t>
            </a:r>
            <a:endParaRPr b="1" sz="900">
              <a:solidFill>
                <a:srgbClr val="286B7B"/>
              </a:solidFill>
              <a:latin typeface="Nunito"/>
              <a:ea typeface="Nunito"/>
              <a:cs typeface="Nunito"/>
              <a:sym typeface="Nunito"/>
            </a:endParaRPr>
          </a:p>
        </p:txBody>
      </p:sp>
      <p:sp>
        <p:nvSpPr>
          <p:cNvPr id="136" name="Google Shape;136;p19"/>
          <p:cNvSpPr txBox="1"/>
          <p:nvPr/>
        </p:nvSpPr>
        <p:spPr>
          <a:xfrm>
            <a:off x="5547675" y="1800375"/>
            <a:ext cx="1757100" cy="324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286B7B"/>
                </a:solidFill>
                <a:latin typeface="Nunito"/>
                <a:ea typeface="Nunito"/>
                <a:cs typeface="Nunito"/>
                <a:sym typeface="Nunito"/>
              </a:rPr>
              <a:t>Pros </a:t>
            </a:r>
            <a:endParaRPr b="1"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Original content</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VIew user stats </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Audio articles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Dark and light theme</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Tags to categorize content</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sz="6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6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6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6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1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b="1" lang="en" sz="1000">
                <a:solidFill>
                  <a:srgbClr val="9A031E"/>
                </a:solidFill>
                <a:latin typeface="Nunito"/>
                <a:ea typeface="Nunito"/>
                <a:cs typeface="Nunito"/>
                <a:sym typeface="Nunito"/>
              </a:rPr>
              <a:t>Cons</a:t>
            </a:r>
            <a:endParaRPr b="1"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Fails to capture a lot of attention</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Lots of text</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No vlogs</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300"/>
              </a:spcAft>
              <a:buClr>
                <a:schemeClr val="dk1"/>
              </a:buClr>
              <a:buSzPts val="1100"/>
              <a:buFont typeface="Arial"/>
              <a:buNone/>
            </a:pPr>
            <a:r>
              <a:rPr lang="en" sz="1000">
                <a:solidFill>
                  <a:srgbClr val="9A031E"/>
                </a:solidFill>
                <a:latin typeface="Nunito"/>
                <a:ea typeface="Nunito"/>
                <a:cs typeface="Nunito"/>
                <a:sym typeface="Nunito"/>
              </a:rPr>
              <a:t>No specific info</a:t>
            </a:r>
            <a:endParaRPr sz="1000">
              <a:solidFill>
                <a:srgbClr val="9A031E"/>
              </a:solidFill>
              <a:latin typeface="Nunito"/>
              <a:ea typeface="Nunito"/>
              <a:cs typeface="Nunito"/>
              <a:sym typeface="Nunito"/>
            </a:endParaRPr>
          </a:p>
        </p:txBody>
      </p:sp>
      <p:sp>
        <p:nvSpPr>
          <p:cNvPr id="137" name="Google Shape;137;p19"/>
          <p:cNvSpPr txBox="1"/>
          <p:nvPr/>
        </p:nvSpPr>
        <p:spPr>
          <a:xfrm>
            <a:off x="7364375" y="1788650"/>
            <a:ext cx="1782600" cy="394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286B7B"/>
                </a:solidFill>
                <a:latin typeface="Nunito"/>
                <a:ea typeface="Nunito"/>
                <a:cs typeface="Nunito"/>
                <a:sym typeface="Nunito"/>
              </a:rPr>
              <a:t>Pros</a:t>
            </a:r>
            <a:endParaRPr b="1"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Discover and filter project based classes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Classes synced across web and mobile</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Project based learning</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Skill specific learning</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sz="6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sz="1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6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b="1" lang="en" sz="1000">
                <a:solidFill>
                  <a:srgbClr val="9A031E"/>
                </a:solidFill>
                <a:latin typeface="Nunito"/>
                <a:ea typeface="Nunito"/>
                <a:cs typeface="Nunito"/>
                <a:sym typeface="Nunito"/>
              </a:rPr>
              <a:t>Cons</a:t>
            </a:r>
            <a:endParaRPr b="1"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Paid courses</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Limited language options</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300"/>
              </a:spcAft>
              <a:buClr>
                <a:schemeClr val="dk1"/>
              </a:buClr>
              <a:buSzPts val="1100"/>
              <a:buFont typeface="Arial"/>
              <a:buNone/>
            </a:pPr>
            <a:r>
              <a:rPr lang="en" sz="1000">
                <a:solidFill>
                  <a:srgbClr val="9A031E"/>
                </a:solidFill>
                <a:latin typeface="Nunito"/>
                <a:ea typeface="Nunito"/>
                <a:cs typeface="Nunito"/>
                <a:sym typeface="Nunito"/>
              </a:rPr>
              <a:t>Limited facilities for non creative courses</a:t>
            </a:r>
            <a:endParaRPr sz="1000">
              <a:solidFill>
                <a:srgbClr val="9A031E"/>
              </a:solidFill>
              <a:latin typeface="Nunito"/>
              <a:ea typeface="Nunito"/>
              <a:cs typeface="Nunito"/>
              <a:sym typeface="Nunito"/>
            </a:endParaRPr>
          </a:p>
        </p:txBody>
      </p:sp>
      <p:sp>
        <p:nvSpPr>
          <p:cNvPr id="138" name="Google Shape;138;p19"/>
          <p:cNvSpPr txBox="1"/>
          <p:nvPr/>
        </p:nvSpPr>
        <p:spPr>
          <a:xfrm>
            <a:off x="1884000" y="1800375"/>
            <a:ext cx="1782600" cy="42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286B7B"/>
                </a:solidFill>
                <a:latin typeface="Nunito"/>
                <a:ea typeface="Nunito"/>
                <a:cs typeface="Nunito"/>
                <a:sym typeface="Nunito"/>
              </a:rPr>
              <a:t>Pros</a:t>
            </a:r>
            <a:endParaRPr b="1"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Subscribers, subs feed</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Video management on the go</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360 degree videos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Captures attention well</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Helps students with concepts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None/>
            </a:pPr>
            <a:r>
              <a:t/>
            </a:r>
            <a:endParaRPr b="1" sz="700">
              <a:solidFill>
                <a:srgbClr val="9A031E"/>
              </a:solidFill>
              <a:latin typeface="Nunito"/>
              <a:ea typeface="Nunito"/>
              <a:cs typeface="Nunito"/>
              <a:sym typeface="Nunito"/>
            </a:endParaRPr>
          </a:p>
          <a:p>
            <a:pPr indent="0" lvl="0" marL="0" rtl="0" algn="l">
              <a:lnSpc>
                <a:spcPct val="115000"/>
              </a:lnSpc>
              <a:spcBef>
                <a:spcPts val="300"/>
              </a:spcBef>
              <a:spcAft>
                <a:spcPts val="0"/>
              </a:spcAft>
              <a:buNone/>
            </a:pPr>
            <a:r>
              <a:t/>
            </a:r>
            <a:endParaRPr b="1" sz="1000">
              <a:solidFill>
                <a:srgbClr val="9A031E"/>
              </a:solidFill>
              <a:latin typeface="Nunito"/>
              <a:ea typeface="Nunito"/>
              <a:cs typeface="Nunito"/>
              <a:sym typeface="Nunito"/>
            </a:endParaRPr>
          </a:p>
          <a:p>
            <a:pPr indent="0" lvl="0" marL="0" rtl="0" algn="l">
              <a:lnSpc>
                <a:spcPct val="115000"/>
              </a:lnSpc>
              <a:spcBef>
                <a:spcPts val="300"/>
              </a:spcBef>
              <a:spcAft>
                <a:spcPts val="0"/>
              </a:spcAft>
              <a:buNone/>
            </a:pPr>
            <a:r>
              <a:rPr b="1" lang="en" sz="1000">
                <a:solidFill>
                  <a:srgbClr val="9A031E"/>
                </a:solidFill>
                <a:latin typeface="Nunito"/>
                <a:ea typeface="Nunito"/>
                <a:cs typeface="Nunito"/>
                <a:sym typeface="Nunito"/>
              </a:rPr>
              <a:t>Cons</a:t>
            </a:r>
            <a:endParaRPr b="1"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Lots of irrelevant info</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300"/>
              </a:spcAft>
              <a:buClr>
                <a:schemeClr val="dk1"/>
              </a:buClr>
              <a:buSzPts val="1100"/>
              <a:buFont typeface="Arial"/>
              <a:buNone/>
            </a:pPr>
            <a:r>
              <a:rPr lang="en" sz="1000">
                <a:solidFill>
                  <a:srgbClr val="9A031E"/>
                </a:solidFill>
                <a:latin typeface="Nunito"/>
                <a:ea typeface="Nunito"/>
                <a:cs typeface="Nunito"/>
                <a:sym typeface="Nunito"/>
              </a:rPr>
              <a:t>Fake content fake skill selling</a:t>
            </a:r>
            <a:endParaRPr sz="1000">
              <a:solidFill>
                <a:srgbClr val="9A031E"/>
              </a:solidFill>
              <a:latin typeface="Nunito"/>
              <a:ea typeface="Nunito"/>
              <a:cs typeface="Nunito"/>
              <a:sym typeface="Nunito"/>
            </a:endParaRPr>
          </a:p>
        </p:txBody>
      </p:sp>
      <p:sp>
        <p:nvSpPr>
          <p:cNvPr id="139" name="Google Shape;139;p19"/>
          <p:cNvSpPr txBox="1"/>
          <p:nvPr/>
        </p:nvSpPr>
        <p:spPr>
          <a:xfrm>
            <a:off x="3725075" y="1800375"/>
            <a:ext cx="1757100" cy="43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286B7B"/>
                </a:solidFill>
                <a:latin typeface="Nunito"/>
                <a:ea typeface="Nunito"/>
                <a:cs typeface="Nunito"/>
                <a:sym typeface="Nunito"/>
              </a:rPr>
              <a:t>Pros</a:t>
            </a:r>
            <a:endParaRPr b="1"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Upvotes and downvotes to identify good and bad posts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Karma points to prevent spammers</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Customer service</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286B7B"/>
                </a:solidFill>
                <a:latin typeface="Nunito"/>
                <a:ea typeface="Nunito"/>
                <a:cs typeface="Nunito"/>
                <a:sym typeface="Nunito"/>
              </a:rPr>
              <a:t>Promotes learning</a:t>
            </a:r>
            <a:endParaRPr sz="1000">
              <a:solidFill>
                <a:srgbClr val="286B7B"/>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7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6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t/>
            </a:r>
            <a:endParaRPr b="1" sz="100">
              <a:solidFill>
                <a:srgbClr val="9A031E"/>
              </a:solidFill>
              <a:latin typeface="Nunito"/>
              <a:ea typeface="Nunito"/>
              <a:cs typeface="Nunito"/>
              <a:sym typeface="Nunito"/>
            </a:endParaRPr>
          </a:p>
          <a:p>
            <a:pPr indent="0" lvl="0" marL="0" rtl="0" algn="l">
              <a:lnSpc>
                <a:spcPct val="100000"/>
              </a:lnSpc>
              <a:spcBef>
                <a:spcPts val="300"/>
              </a:spcBef>
              <a:spcAft>
                <a:spcPts val="0"/>
              </a:spcAft>
              <a:buClr>
                <a:schemeClr val="dk1"/>
              </a:buClr>
              <a:buSzPts val="1100"/>
              <a:buFont typeface="Arial"/>
              <a:buNone/>
            </a:pPr>
            <a:r>
              <a:rPr b="1" lang="en" sz="1000">
                <a:solidFill>
                  <a:srgbClr val="9A031E"/>
                </a:solidFill>
                <a:latin typeface="Nunito"/>
                <a:ea typeface="Nunito"/>
                <a:cs typeface="Nunito"/>
                <a:sym typeface="Nunito"/>
              </a:rPr>
              <a:t>Cons</a:t>
            </a:r>
            <a:endParaRPr b="1"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Text based</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0"/>
              </a:spcAft>
              <a:buClr>
                <a:schemeClr val="dk1"/>
              </a:buClr>
              <a:buSzPts val="1100"/>
              <a:buFont typeface="Arial"/>
              <a:buNone/>
            </a:pPr>
            <a:r>
              <a:rPr lang="en" sz="1000">
                <a:solidFill>
                  <a:srgbClr val="9A031E"/>
                </a:solidFill>
                <a:latin typeface="Nunito"/>
                <a:ea typeface="Nunito"/>
                <a:cs typeface="Nunito"/>
                <a:sym typeface="Nunito"/>
              </a:rPr>
              <a:t>Becomes hard to find information</a:t>
            </a:r>
            <a:endParaRPr sz="1000">
              <a:solidFill>
                <a:srgbClr val="9A031E"/>
              </a:solidFill>
              <a:latin typeface="Nunito"/>
              <a:ea typeface="Nunito"/>
              <a:cs typeface="Nunito"/>
              <a:sym typeface="Nunito"/>
            </a:endParaRPr>
          </a:p>
          <a:p>
            <a:pPr indent="0" lvl="0" marL="0" rtl="0" algn="l">
              <a:lnSpc>
                <a:spcPct val="115000"/>
              </a:lnSpc>
              <a:spcBef>
                <a:spcPts val="300"/>
              </a:spcBef>
              <a:spcAft>
                <a:spcPts val="300"/>
              </a:spcAft>
              <a:buClr>
                <a:schemeClr val="dk1"/>
              </a:buClr>
              <a:buSzPts val="1100"/>
              <a:buFont typeface="Arial"/>
              <a:buNone/>
            </a:pPr>
            <a:r>
              <a:t/>
            </a:r>
            <a:endParaRPr b="1" sz="1000">
              <a:solidFill>
                <a:srgbClr val="286B7B"/>
              </a:solidFill>
              <a:latin typeface="Nunito"/>
              <a:ea typeface="Nunito"/>
              <a:cs typeface="Nunito"/>
              <a:sym typeface="Nunito"/>
            </a:endParaRPr>
          </a:p>
        </p:txBody>
      </p:sp>
      <p:cxnSp>
        <p:nvCxnSpPr>
          <p:cNvPr id="140" name="Google Shape;140;p19"/>
          <p:cNvCxnSpPr/>
          <p:nvPr/>
        </p:nvCxnSpPr>
        <p:spPr>
          <a:xfrm>
            <a:off x="171800" y="1788650"/>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1" name="Google Shape;141;p19"/>
          <p:cNvCxnSpPr/>
          <p:nvPr/>
        </p:nvCxnSpPr>
        <p:spPr>
          <a:xfrm>
            <a:off x="171800" y="3670275"/>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2" name="Google Shape;142;p19"/>
          <p:cNvCxnSpPr/>
          <p:nvPr/>
        </p:nvCxnSpPr>
        <p:spPr>
          <a:xfrm>
            <a:off x="2025750" y="1788650"/>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3" name="Google Shape;143;p19"/>
          <p:cNvCxnSpPr/>
          <p:nvPr/>
        </p:nvCxnSpPr>
        <p:spPr>
          <a:xfrm>
            <a:off x="2025750" y="3670275"/>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4" name="Google Shape;144;p19"/>
          <p:cNvCxnSpPr/>
          <p:nvPr/>
        </p:nvCxnSpPr>
        <p:spPr>
          <a:xfrm>
            <a:off x="3854113" y="3670275"/>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5" name="Google Shape;145;p19"/>
          <p:cNvCxnSpPr/>
          <p:nvPr/>
        </p:nvCxnSpPr>
        <p:spPr>
          <a:xfrm>
            <a:off x="5676713" y="3670275"/>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6" name="Google Shape;146;p19"/>
          <p:cNvCxnSpPr/>
          <p:nvPr/>
        </p:nvCxnSpPr>
        <p:spPr>
          <a:xfrm>
            <a:off x="3854125" y="1800375"/>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7" name="Google Shape;147;p19"/>
          <p:cNvCxnSpPr/>
          <p:nvPr/>
        </p:nvCxnSpPr>
        <p:spPr>
          <a:xfrm>
            <a:off x="5676725" y="1788650"/>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8" name="Google Shape;148;p19"/>
          <p:cNvCxnSpPr/>
          <p:nvPr/>
        </p:nvCxnSpPr>
        <p:spPr>
          <a:xfrm>
            <a:off x="7513525" y="1788650"/>
            <a:ext cx="1430100" cy="0"/>
          </a:xfrm>
          <a:prstGeom prst="straightConnector1">
            <a:avLst/>
          </a:prstGeom>
          <a:noFill/>
          <a:ln cap="flat" cmpd="sng" w="28575">
            <a:solidFill>
              <a:schemeClr val="dk2"/>
            </a:solidFill>
            <a:prstDash val="dot"/>
            <a:round/>
            <a:headEnd len="med" w="med" type="none"/>
            <a:tailEnd len="med" w="med" type="none"/>
          </a:ln>
        </p:spPr>
      </p:cxnSp>
      <p:cxnSp>
        <p:nvCxnSpPr>
          <p:cNvPr id="149" name="Google Shape;149;p19"/>
          <p:cNvCxnSpPr/>
          <p:nvPr/>
        </p:nvCxnSpPr>
        <p:spPr>
          <a:xfrm>
            <a:off x="7461475" y="3670275"/>
            <a:ext cx="1430100" cy="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nvSpPr>
        <p:spPr>
          <a:xfrm>
            <a:off x="521825" y="5523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EFEFEF"/>
                </a:solidFill>
                <a:latin typeface="Montserrat SemiBold"/>
                <a:ea typeface="Montserrat SemiBold"/>
                <a:cs typeface="Montserrat SemiBold"/>
                <a:sym typeface="Montserrat SemiBold"/>
              </a:rPr>
              <a:t>Interviews</a:t>
            </a:r>
            <a:endParaRPr sz="3900">
              <a:solidFill>
                <a:srgbClr val="EFEFEF"/>
              </a:solidFill>
              <a:latin typeface="Montserrat SemiBold"/>
              <a:ea typeface="Montserrat SemiBold"/>
              <a:cs typeface="Montserrat SemiBold"/>
              <a:sym typeface="Montserrat SemiBold"/>
            </a:endParaRPr>
          </a:p>
        </p:txBody>
      </p:sp>
      <p:sp>
        <p:nvSpPr>
          <p:cNvPr id="155" name="Google Shape;155;p20"/>
          <p:cNvSpPr txBox="1"/>
          <p:nvPr/>
        </p:nvSpPr>
        <p:spPr>
          <a:xfrm>
            <a:off x="649200" y="673225"/>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A031E"/>
                </a:solidFill>
                <a:latin typeface="Montserrat SemiBold"/>
                <a:ea typeface="Montserrat SemiBold"/>
                <a:cs typeface="Montserrat SemiBold"/>
                <a:sym typeface="Montserrat SemiBold"/>
              </a:rPr>
              <a:t>Interviews</a:t>
            </a:r>
            <a:endParaRPr sz="2400">
              <a:solidFill>
                <a:srgbClr val="9A031E"/>
              </a:solidFill>
              <a:latin typeface="Montserrat SemiBold"/>
              <a:ea typeface="Montserrat SemiBold"/>
              <a:cs typeface="Montserrat SemiBold"/>
              <a:sym typeface="Montserrat SemiBold"/>
            </a:endParaRPr>
          </a:p>
        </p:txBody>
      </p:sp>
      <p:sp>
        <p:nvSpPr>
          <p:cNvPr id="156" name="Google Shape;156;p20"/>
          <p:cNvSpPr txBox="1"/>
          <p:nvPr/>
        </p:nvSpPr>
        <p:spPr>
          <a:xfrm>
            <a:off x="1277850" y="2126750"/>
            <a:ext cx="6588300" cy="11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286B7B"/>
                </a:solidFill>
                <a:latin typeface="Nunito"/>
                <a:ea typeface="Nunito"/>
                <a:cs typeface="Nunito"/>
                <a:sym typeface="Nunito"/>
              </a:rPr>
              <a:t>The interviews were conducted in-person and over the telephone both and of students pursuing Btech, Mtech and PHD in IIIT Delhi.</a:t>
            </a:r>
            <a:endParaRPr b="1" sz="2100">
              <a:solidFill>
                <a:srgbClr val="286B7B"/>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424475" y="1257475"/>
            <a:ext cx="2484900" cy="8337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50">
                <a:solidFill>
                  <a:srgbClr val="286B7B"/>
                </a:solidFill>
                <a:latin typeface="Nunito"/>
                <a:ea typeface="Nunito"/>
                <a:cs typeface="Nunito"/>
                <a:sym typeface="Nunito"/>
              </a:rPr>
              <a:t>Do you make notes? If no, what references do you use?</a:t>
            </a:r>
            <a:endParaRPr sz="1550">
              <a:solidFill>
                <a:srgbClr val="286B7B"/>
              </a:solidFill>
              <a:latin typeface="Nunito"/>
              <a:ea typeface="Nunito"/>
              <a:cs typeface="Nunito"/>
              <a:sym typeface="Nunito"/>
            </a:endParaRPr>
          </a:p>
        </p:txBody>
      </p:sp>
      <p:sp>
        <p:nvSpPr>
          <p:cNvPr id="162" name="Google Shape;162;p21"/>
          <p:cNvSpPr/>
          <p:nvPr/>
        </p:nvSpPr>
        <p:spPr>
          <a:xfrm>
            <a:off x="3769500" y="2060725"/>
            <a:ext cx="1799700" cy="59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9A031E"/>
                </a:solidFill>
                <a:latin typeface="Nunito"/>
                <a:ea typeface="Nunito"/>
                <a:cs typeface="Nunito"/>
                <a:sym typeface="Nunito"/>
              </a:rPr>
              <a:t>Questions</a:t>
            </a:r>
            <a:endParaRPr sz="2200">
              <a:solidFill>
                <a:srgbClr val="9A031E"/>
              </a:solidFill>
              <a:latin typeface="Nunito"/>
              <a:ea typeface="Nunito"/>
              <a:cs typeface="Nunito"/>
              <a:sym typeface="Nunito"/>
            </a:endParaRPr>
          </a:p>
        </p:txBody>
      </p:sp>
      <p:sp>
        <p:nvSpPr>
          <p:cNvPr id="163" name="Google Shape;163;p21"/>
          <p:cNvSpPr txBox="1"/>
          <p:nvPr/>
        </p:nvSpPr>
        <p:spPr>
          <a:xfrm>
            <a:off x="3584963" y="3496350"/>
            <a:ext cx="1008900" cy="43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Course</a:t>
            </a:r>
            <a:r>
              <a:rPr lang="en" sz="1550">
                <a:solidFill>
                  <a:srgbClr val="286B7B"/>
                </a:solidFill>
                <a:latin typeface="Nunito"/>
                <a:ea typeface="Nunito"/>
                <a:cs typeface="Nunito"/>
                <a:sym typeface="Nunito"/>
              </a:rPr>
              <a:t>?</a:t>
            </a:r>
            <a:endParaRPr sz="1550">
              <a:solidFill>
                <a:srgbClr val="286B7B"/>
              </a:solidFill>
              <a:latin typeface="Nunito"/>
              <a:ea typeface="Nunito"/>
              <a:cs typeface="Nunito"/>
              <a:sym typeface="Nunito"/>
            </a:endParaRPr>
          </a:p>
        </p:txBody>
      </p:sp>
      <p:sp>
        <p:nvSpPr>
          <p:cNvPr id="164" name="Google Shape;164;p21"/>
          <p:cNvSpPr txBox="1"/>
          <p:nvPr/>
        </p:nvSpPr>
        <p:spPr>
          <a:xfrm>
            <a:off x="1666550" y="267825"/>
            <a:ext cx="2816400" cy="7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Around how many people in college are you familiar with?</a:t>
            </a:r>
            <a:endParaRPr sz="1550">
              <a:solidFill>
                <a:srgbClr val="286B7B"/>
              </a:solidFill>
              <a:latin typeface="Nunito"/>
              <a:ea typeface="Nunito"/>
              <a:cs typeface="Nunito"/>
              <a:sym typeface="Nunito"/>
            </a:endParaRPr>
          </a:p>
        </p:txBody>
      </p:sp>
      <p:sp>
        <p:nvSpPr>
          <p:cNvPr id="165" name="Google Shape;165;p21"/>
          <p:cNvSpPr txBox="1"/>
          <p:nvPr/>
        </p:nvSpPr>
        <p:spPr>
          <a:xfrm>
            <a:off x="6141175" y="1283050"/>
            <a:ext cx="2484900" cy="95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While facing operational issues in college, what do you do? </a:t>
            </a:r>
            <a:endParaRPr sz="1550">
              <a:solidFill>
                <a:srgbClr val="286B7B"/>
              </a:solidFill>
              <a:latin typeface="Nunito"/>
              <a:ea typeface="Nunito"/>
              <a:cs typeface="Nunito"/>
              <a:sym typeface="Nunito"/>
            </a:endParaRPr>
          </a:p>
        </p:txBody>
      </p:sp>
      <p:sp>
        <p:nvSpPr>
          <p:cNvPr id="166" name="Google Shape;166;p21"/>
          <p:cNvSpPr txBox="1"/>
          <p:nvPr/>
        </p:nvSpPr>
        <p:spPr>
          <a:xfrm>
            <a:off x="5380975" y="3897000"/>
            <a:ext cx="3594600" cy="101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000"/>
              </a:spcAft>
              <a:buNone/>
            </a:pPr>
            <a:r>
              <a:rPr lang="en" sz="1550">
                <a:solidFill>
                  <a:srgbClr val="286B7B"/>
                </a:solidFill>
                <a:latin typeface="Nunito"/>
                <a:ea typeface="Nunito"/>
                <a:cs typeface="Nunito"/>
                <a:sym typeface="Nunito"/>
              </a:rPr>
              <a:t>How do you acquire new skills? </a:t>
            </a:r>
            <a:r>
              <a:rPr lang="en" sz="1550">
                <a:solidFill>
                  <a:srgbClr val="286B7B"/>
                </a:solidFill>
                <a:latin typeface="Nunito"/>
                <a:ea typeface="Nunito"/>
                <a:cs typeface="Nunito"/>
                <a:sym typeface="Nunito"/>
              </a:rPr>
              <a:t>What are some of the apps and websites you use the most to learn new skills? </a:t>
            </a:r>
            <a:endParaRPr sz="1550">
              <a:solidFill>
                <a:srgbClr val="286B7B"/>
              </a:solidFill>
              <a:latin typeface="Nunito"/>
              <a:ea typeface="Nunito"/>
              <a:cs typeface="Nunito"/>
              <a:sym typeface="Nunito"/>
            </a:endParaRPr>
          </a:p>
        </p:txBody>
      </p:sp>
      <p:sp>
        <p:nvSpPr>
          <p:cNvPr id="167" name="Google Shape;167;p21"/>
          <p:cNvSpPr txBox="1"/>
          <p:nvPr/>
        </p:nvSpPr>
        <p:spPr>
          <a:xfrm>
            <a:off x="6267500" y="2564513"/>
            <a:ext cx="2639400" cy="100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What all do you do to develop your skills/ portfolio?</a:t>
            </a:r>
            <a:endParaRPr sz="1550">
              <a:solidFill>
                <a:srgbClr val="286B7B"/>
              </a:solidFill>
              <a:latin typeface="Nunito"/>
              <a:ea typeface="Nunito"/>
              <a:cs typeface="Nunito"/>
              <a:sym typeface="Nunito"/>
            </a:endParaRPr>
          </a:p>
        </p:txBody>
      </p:sp>
      <p:sp>
        <p:nvSpPr>
          <p:cNvPr id="168" name="Google Shape;168;p21"/>
          <p:cNvSpPr txBox="1"/>
          <p:nvPr/>
        </p:nvSpPr>
        <p:spPr>
          <a:xfrm>
            <a:off x="348275" y="3930150"/>
            <a:ext cx="3160500" cy="95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Are you a part of any clubs in college? How did you find out about them?</a:t>
            </a:r>
            <a:endParaRPr sz="1550">
              <a:solidFill>
                <a:srgbClr val="286B7B"/>
              </a:solidFill>
              <a:latin typeface="Nunito"/>
              <a:ea typeface="Nunito"/>
              <a:cs typeface="Nunito"/>
              <a:sym typeface="Nunito"/>
            </a:endParaRPr>
          </a:p>
        </p:txBody>
      </p:sp>
      <p:sp>
        <p:nvSpPr>
          <p:cNvPr id="169" name="Google Shape;169;p21"/>
          <p:cNvSpPr txBox="1"/>
          <p:nvPr/>
        </p:nvSpPr>
        <p:spPr>
          <a:xfrm>
            <a:off x="136325" y="2349725"/>
            <a:ext cx="3061200" cy="101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59775" wrap="square" tIns="91425">
            <a:noAutofit/>
          </a:bodyPr>
          <a:lstStyle/>
          <a:p>
            <a:pPr indent="0" lvl="0" marL="0" rtl="0" algn="ctr">
              <a:lnSpc>
                <a:spcPct val="115000"/>
              </a:lnSpc>
              <a:spcBef>
                <a:spcPts val="0"/>
              </a:spcBef>
              <a:spcAft>
                <a:spcPts val="3000"/>
              </a:spcAft>
              <a:buNone/>
            </a:pPr>
            <a:r>
              <a:rPr lang="en" sz="1550">
                <a:solidFill>
                  <a:srgbClr val="286B7B"/>
                </a:solidFill>
                <a:latin typeface="Nunito"/>
                <a:ea typeface="Nunito"/>
                <a:cs typeface="Nunito"/>
                <a:sym typeface="Nunito"/>
              </a:rPr>
              <a:t>Have you faced difficulty in getting jobs/internships? If yes, who helps you out?</a:t>
            </a:r>
            <a:endParaRPr sz="1550">
              <a:solidFill>
                <a:srgbClr val="286B7B"/>
              </a:solidFill>
              <a:latin typeface="Nunito"/>
              <a:ea typeface="Nunito"/>
              <a:cs typeface="Nunito"/>
              <a:sym typeface="Nunito"/>
            </a:endParaRPr>
          </a:p>
        </p:txBody>
      </p:sp>
      <p:sp>
        <p:nvSpPr>
          <p:cNvPr id="170" name="Google Shape;170;p21"/>
          <p:cNvSpPr txBox="1"/>
          <p:nvPr/>
        </p:nvSpPr>
        <p:spPr>
          <a:xfrm>
            <a:off x="5678275" y="398900"/>
            <a:ext cx="3000000" cy="7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3400"/>
              </a:spcAft>
              <a:buNone/>
            </a:pPr>
            <a:r>
              <a:rPr lang="en" sz="1550">
                <a:solidFill>
                  <a:srgbClr val="286B7B"/>
                </a:solidFill>
                <a:latin typeface="Nunito"/>
                <a:ea typeface="Nunito"/>
                <a:cs typeface="Nunito"/>
                <a:sym typeface="Nunito"/>
              </a:rPr>
              <a:t>Where do you find out what online courses will help you?</a:t>
            </a:r>
            <a:endParaRPr sz="1550">
              <a:solidFill>
                <a:srgbClr val="286B7B"/>
              </a:solidFill>
              <a:latin typeface="Nunito"/>
              <a:ea typeface="Nunito"/>
              <a:cs typeface="Nunito"/>
              <a:sym typeface="Nunito"/>
            </a:endParaRPr>
          </a:p>
        </p:txBody>
      </p:sp>
      <p:cxnSp>
        <p:nvCxnSpPr>
          <p:cNvPr id="171" name="Google Shape;171;p21"/>
          <p:cNvCxnSpPr>
            <a:stCxn id="162" idx="0"/>
            <a:endCxn id="164" idx="2"/>
          </p:cNvCxnSpPr>
          <p:nvPr/>
        </p:nvCxnSpPr>
        <p:spPr>
          <a:xfrm flipH="1" rot="5400000">
            <a:off x="3341250" y="732625"/>
            <a:ext cx="1061700" cy="15945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172" name="Google Shape;172;p21"/>
          <p:cNvCxnSpPr>
            <a:stCxn id="162" idx="1"/>
            <a:endCxn id="161" idx="3"/>
          </p:cNvCxnSpPr>
          <p:nvPr/>
        </p:nvCxnSpPr>
        <p:spPr>
          <a:xfrm rot="10800000">
            <a:off x="2909400" y="1674325"/>
            <a:ext cx="860100" cy="6855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173" name="Google Shape;173;p21"/>
          <p:cNvCxnSpPr>
            <a:stCxn id="162" idx="2"/>
            <a:endCxn id="169" idx="3"/>
          </p:cNvCxnSpPr>
          <p:nvPr/>
        </p:nvCxnSpPr>
        <p:spPr>
          <a:xfrm rot="5400000">
            <a:off x="3834000" y="2022475"/>
            <a:ext cx="198900" cy="1471800"/>
          </a:xfrm>
          <a:prstGeom prst="bentConnector2">
            <a:avLst/>
          </a:prstGeom>
          <a:noFill/>
          <a:ln cap="flat" cmpd="sng" w="9525">
            <a:solidFill>
              <a:schemeClr val="dk2"/>
            </a:solidFill>
            <a:prstDash val="solid"/>
            <a:round/>
            <a:headEnd len="med" w="med" type="none"/>
            <a:tailEnd len="med" w="med" type="none"/>
          </a:ln>
        </p:spPr>
      </p:cxnSp>
      <p:cxnSp>
        <p:nvCxnSpPr>
          <p:cNvPr id="174" name="Google Shape;174;p21"/>
          <p:cNvCxnSpPr>
            <a:stCxn id="162" idx="2"/>
            <a:endCxn id="163" idx="0"/>
          </p:cNvCxnSpPr>
          <p:nvPr/>
        </p:nvCxnSpPr>
        <p:spPr>
          <a:xfrm rot="5400000">
            <a:off x="3960750" y="2787625"/>
            <a:ext cx="837300" cy="5799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175" name="Google Shape;175;p21"/>
          <p:cNvCxnSpPr>
            <a:endCxn id="170" idx="1"/>
          </p:cNvCxnSpPr>
          <p:nvPr/>
        </p:nvCxnSpPr>
        <p:spPr>
          <a:xfrm rot="-5400000">
            <a:off x="4525675" y="908150"/>
            <a:ext cx="1296300" cy="1008900"/>
          </a:xfrm>
          <a:prstGeom prst="bentConnector2">
            <a:avLst/>
          </a:prstGeom>
          <a:noFill/>
          <a:ln cap="flat" cmpd="sng" w="9525">
            <a:solidFill>
              <a:schemeClr val="dk2"/>
            </a:solidFill>
            <a:prstDash val="solid"/>
            <a:round/>
            <a:headEnd len="med" w="med" type="none"/>
            <a:tailEnd len="med" w="med" type="none"/>
          </a:ln>
        </p:spPr>
      </p:cxnSp>
      <p:cxnSp>
        <p:nvCxnSpPr>
          <p:cNvPr id="176" name="Google Shape;176;p21"/>
          <p:cNvCxnSpPr>
            <a:stCxn id="162" idx="0"/>
            <a:endCxn id="165" idx="1"/>
          </p:cNvCxnSpPr>
          <p:nvPr/>
        </p:nvCxnSpPr>
        <p:spPr>
          <a:xfrm rot="-5400000">
            <a:off x="5253900" y="1173475"/>
            <a:ext cx="302700" cy="1471800"/>
          </a:xfrm>
          <a:prstGeom prst="bentConnector2">
            <a:avLst/>
          </a:prstGeom>
          <a:noFill/>
          <a:ln cap="flat" cmpd="sng" w="9525">
            <a:solidFill>
              <a:schemeClr val="dk2"/>
            </a:solidFill>
            <a:prstDash val="solid"/>
            <a:round/>
            <a:headEnd len="med" w="med" type="none"/>
            <a:tailEnd len="med" w="med" type="none"/>
          </a:ln>
        </p:spPr>
      </p:cxnSp>
      <p:cxnSp>
        <p:nvCxnSpPr>
          <p:cNvPr id="177" name="Google Shape;177;p21"/>
          <p:cNvCxnSpPr>
            <a:stCxn id="162" idx="2"/>
            <a:endCxn id="166" idx="1"/>
          </p:cNvCxnSpPr>
          <p:nvPr/>
        </p:nvCxnSpPr>
        <p:spPr>
          <a:xfrm flipH="1" rot="-5400000">
            <a:off x="4152000" y="3176275"/>
            <a:ext cx="1746300" cy="711600"/>
          </a:xfrm>
          <a:prstGeom prst="bentConnector2">
            <a:avLst/>
          </a:prstGeom>
          <a:noFill/>
          <a:ln cap="flat" cmpd="sng" w="9525">
            <a:solidFill>
              <a:schemeClr val="dk2"/>
            </a:solidFill>
            <a:prstDash val="solid"/>
            <a:round/>
            <a:headEnd len="med" w="med" type="none"/>
            <a:tailEnd len="med" w="med" type="none"/>
          </a:ln>
        </p:spPr>
      </p:cxnSp>
      <p:cxnSp>
        <p:nvCxnSpPr>
          <p:cNvPr id="178" name="Google Shape;178;p21"/>
          <p:cNvCxnSpPr>
            <a:endCxn id="167" idx="0"/>
          </p:cNvCxnSpPr>
          <p:nvPr/>
        </p:nvCxnSpPr>
        <p:spPr>
          <a:xfrm>
            <a:off x="5569100" y="2359913"/>
            <a:ext cx="2018100" cy="204600"/>
          </a:xfrm>
          <a:prstGeom prst="bentConnector2">
            <a:avLst/>
          </a:prstGeom>
          <a:noFill/>
          <a:ln cap="flat" cmpd="sng" w="9525">
            <a:solidFill>
              <a:schemeClr val="dk2"/>
            </a:solidFill>
            <a:prstDash val="solid"/>
            <a:round/>
            <a:headEnd len="med" w="med" type="none"/>
            <a:tailEnd len="med" w="med" type="none"/>
          </a:ln>
        </p:spPr>
      </p:cxnSp>
      <p:cxnSp>
        <p:nvCxnSpPr>
          <p:cNvPr id="179" name="Google Shape;179;p21"/>
          <p:cNvCxnSpPr>
            <a:stCxn id="162" idx="2"/>
            <a:endCxn id="168" idx="0"/>
          </p:cNvCxnSpPr>
          <p:nvPr/>
        </p:nvCxnSpPr>
        <p:spPr>
          <a:xfrm rot="5400000">
            <a:off x="2663400" y="1924075"/>
            <a:ext cx="1271100" cy="2740800"/>
          </a:xfrm>
          <a:prstGeom prst="bentConnector3">
            <a:avLst>
              <a:gd fmla="val 61527"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