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lgerian" panose="04020705040A02060702" pitchFamily="82" charset="0"/>
      <p:regular r:id="rId10"/>
    </p:embeddedFon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0453a162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0453a162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0453a16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0453a16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0453a162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0453a162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b8021ad84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b8021ad84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0453a162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0453a162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67125" y="919525"/>
            <a:ext cx="5017500" cy="1578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2"/>
              </a:buClr>
              <a:buSzPts val="1100"/>
              <a:buFont typeface="Arial"/>
              <a:buNone/>
            </a:pPr>
            <a:r>
              <a:rPr lang="en" sz="3600" b="1" dirty="0">
                <a:solidFill>
                  <a:schemeClr val="accent1">
                    <a:lumMod val="40000"/>
                    <a:lumOff val="60000"/>
                  </a:schemeClr>
                </a:solidFill>
                <a:latin typeface="Algerian"/>
                <a:ea typeface="Algerian"/>
                <a:cs typeface="Algerian"/>
                <a:sym typeface="Algerian"/>
              </a:rPr>
              <a:t>Bhopal Smart City Hackathon 2.0</a:t>
            </a:r>
            <a:endParaRPr sz="3600" b="1" dirty="0">
              <a:solidFill>
                <a:schemeClr val="accent1">
                  <a:lumMod val="40000"/>
                  <a:lumOff val="60000"/>
                </a:schemeClr>
              </a:solidFill>
              <a:latin typeface="Algerian"/>
              <a:ea typeface="Algerian"/>
              <a:cs typeface="Algerian"/>
              <a:sym typeface="Algerian"/>
            </a:endParaRPr>
          </a:p>
          <a:p>
            <a:pPr marL="0" lvl="0" indent="0" algn="l" rtl="0">
              <a:spcBef>
                <a:spcPts val="2300"/>
              </a:spcBef>
              <a:spcAft>
                <a:spcPts val="0"/>
              </a:spcAft>
              <a:buNone/>
            </a:pPr>
            <a:endParaRPr dirty="0"/>
          </a:p>
        </p:txBody>
      </p:sp>
      <p:sp>
        <p:nvSpPr>
          <p:cNvPr id="135" name="Google Shape;135;p13"/>
          <p:cNvSpPr txBox="1">
            <a:spLocks noGrp="1"/>
          </p:cNvSpPr>
          <p:nvPr>
            <p:ph type="subTitle" idx="1"/>
          </p:nvPr>
        </p:nvSpPr>
        <p:spPr>
          <a:xfrm>
            <a:off x="1977025" y="2895500"/>
            <a:ext cx="6450300" cy="15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1">
                    <a:lumMod val="20000"/>
                    <a:lumOff val="80000"/>
                  </a:schemeClr>
                </a:solidFill>
                <a:latin typeface="Times New Roman"/>
                <a:ea typeface="Times New Roman"/>
                <a:cs typeface="Times New Roman"/>
                <a:sym typeface="Times New Roman"/>
              </a:rPr>
              <a:t>Team - AZTECS</a:t>
            </a:r>
            <a:endParaRPr sz="2400" b="1" dirty="0">
              <a:solidFill>
                <a:schemeClr val="accent1">
                  <a:lumMod val="20000"/>
                  <a:lumOff val="80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2400" b="1" dirty="0">
                <a:solidFill>
                  <a:schemeClr val="accent1">
                    <a:lumMod val="20000"/>
                    <a:lumOff val="80000"/>
                  </a:schemeClr>
                </a:solidFill>
                <a:latin typeface="Times New Roman"/>
                <a:ea typeface="Times New Roman"/>
                <a:cs typeface="Times New Roman"/>
                <a:sym typeface="Times New Roman"/>
              </a:rPr>
              <a:t>Team Leader - Anshul Shaive</a:t>
            </a:r>
            <a:endParaRPr sz="2400" b="1" dirty="0">
              <a:solidFill>
                <a:schemeClr val="accent1">
                  <a:lumMod val="20000"/>
                  <a:lumOff val="80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2400" b="1" dirty="0">
                <a:solidFill>
                  <a:schemeClr val="accent1">
                    <a:lumMod val="20000"/>
                    <a:lumOff val="80000"/>
                  </a:schemeClr>
                </a:solidFill>
                <a:latin typeface="Times New Roman"/>
                <a:ea typeface="Times New Roman"/>
                <a:cs typeface="Times New Roman"/>
                <a:sym typeface="Times New Roman"/>
              </a:rPr>
              <a:t>Theme - City Surveillance</a:t>
            </a:r>
            <a:endParaRPr sz="2400" b="1" dirty="0">
              <a:solidFill>
                <a:schemeClr val="accent1">
                  <a:lumMod val="20000"/>
                  <a:lumOff val="80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2400" b="1" dirty="0">
                <a:solidFill>
                  <a:schemeClr val="accent1">
                    <a:lumMod val="20000"/>
                    <a:lumOff val="80000"/>
                  </a:schemeClr>
                </a:solidFill>
                <a:latin typeface="Times New Roman"/>
                <a:ea typeface="Times New Roman"/>
                <a:cs typeface="Times New Roman"/>
                <a:sym typeface="Times New Roman"/>
              </a:rPr>
              <a:t>Title - Smart City Surveillance</a:t>
            </a:r>
            <a:endParaRPr sz="2400" b="1" dirty="0">
              <a:solidFill>
                <a:schemeClr val="accent1">
                  <a:lumMod val="20000"/>
                  <a:lumOff val="80000"/>
                </a:schemeClr>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621000" y="2003150"/>
            <a:ext cx="7902000" cy="299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dirty="0">
                <a:solidFill>
                  <a:schemeClr val="accent1">
                    <a:lumMod val="20000"/>
                    <a:lumOff val="80000"/>
                  </a:schemeClr>
                </a:solidFill>
                <a:latin typeface="Times New Roman"/>
                <a:ea typeface="Times New Roman"/>
                <a:cs typeface="Times New Roman"/>
                <a:sym typeface="Times New Roman"/>
              </a:rPr>
              <a:t>A drone can be attached to a dial-100 vehicle and can be deployed and controlled remotely. A drone can reach any potential or actual crime scene much faster than possible for authorities to reach. On reaching the scene it can transmit the video feed to its nearest dial-100 vehicles and to the control room. The microcontrollers or a raspberry pie board will contain pre-trained AI/Ml models and can run inference on them in real-time. The model will be of pose detection and image segmentation which can detect the danger level of a situation. For example, it can detect a person pointing a gun at someone and conclude the danger level to be High. The onboard device will have three levels of dangers: low, moderate and High. If the detected danger level of the situation is high the device sends an alert to all dial-100 vehicles in a certain radius say 20 Km and it can also alert the control room.  </a:t>
            </a:r>
            <a:endParaRPr sz="1600" dirty="0">
              <a:solidFill>
                <a:schemeClr val="accent1">
                  <a:lumMod val="20000"/>
                  <a:lumOff val="80000"/>
                </a:schemeClr>
              </a:solidFill>
              <a:latin typeface="Times New Roman"/>
              <a:ea typeface="Times New Roman"/>
              <a:cs typeface="Times New Roman"/>
              <a:sym typeface="Times New Roman"/>
            </a:endParaRPr>
          </a:p>
          <a:p>
            <a:pPr marL="0" lvl="0" indent="0" algn="l" rtl="0">
              <a:spcBef>
                <a:spcPts val="0"/>
              </a:spcBef>
              <a:spcAft>
                <a:spcPts val="1600"/>
              </a:spcAft>
              <a:buNone/>
            </a:pPr>
            <a:endParaRPr dirty="0">
              <a:solidFill>
                <a:schemeClr val="accent1">
                  <a:lumMod val="20000"/>
                  <a:lumOff val="80000"/>
                </a:schemeClr>
              </a:solidFill>
            </a:endParaRPr>
          </a:p>
        </p:txBody>
      </p:sp>
      <p:sp>
        <p:nvSpPr>
          <p:cNvPr id="141" name="Google Shape;141;p14"/>
          <p:cNvSpPr txBox="1">
            <a:spLocks noGrp="1"/>
          </p:cNvSpPr>
          <p:nvPr>
            <p:ph type="title" idx="4294967295"/>
          </p:nvPr>
        </p:nvSpPr>
        <p:spPr>
          <a:xfrm>
            <a:off x="601950" y="869800"/>
            <a:ext cx="7940100" cy="64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dirty="0">
                <a:solidFill>
                  <a:schemeClr val="accent1">
                    <a:lumMod val="20000"/>
                    <a:lumOff val="80000"/>
                  </a:schemeClr>
                </a:solidFill>
                <a:latin typeface="Times New Roman"/>
                <a:ea typeface="Times New Roman"/>
                <a:cs typeface="Times New Roman"/>
                <a:sym typeface="Times New Roman"/>
              </a:rPr>
              <a:t>We want to build an IoT network of connected drones and patrolling vehicles for better surveillance and security.</a:t>
            </a:r>
            <a:endParaRPr sz="1600" dirty="0">
              <a:solidFill>
                <a:schemeClr val="accent1">
                  <a:lumMod val="20000"/>
                  <a:lumOff val="80000"/>
                </a:schemeClr>
              </a:solidFill>
              <a:latin typeface="Times New Roman"/>
              <a:ea typeface="Times New Roman"/>
              <a:cs typeface="Times New Roman"/>
              <a:sym typeface="Times New Roman"/>
            </a:endParaRPr>
          </a:p>
          <a:p>
            <a:pPr marL="0" lvl="0" indent="0" algn="l" rtl="0">
              <a:lnSpc>
                <a:spcPct val="115000"/>
              </a:lnSpc>
              <a:spcBef>
                <a:spcPts val="0"/>
              </a:spcBef>
              <a:spcAft>
                <a:spcPts val="1600"/>
              </a:spcAft>
              <a:buNone/>
            </a:pPr>
            <a:endParaRPr sz="1800" b="0" dirty="0">
              <a:latin typeface="Lato"/>
              <a:ea typeface="Lato"/>
              <a:cs typeface="Lato"/>
              <a:sym typeface="Lato"/>
            </a:endParaRPr>
          </a:p>
        </p:txBody>
      </p:sp>
      <p:sp>
        <p:nvSpPr>
          <p:cNvPr id="142" name="Google Shape;142;p14"/>
          <p:cNvSpPr txBox="1">
            <a:spLocks noGrp="1"/>
          </p:cNvSpPr>
          <p:nvPr>
            <p:ph type="title" idx="4294967295"/>
          </p:nvPr>
        </p:nvSpPr>
        <p:spPr>
          <a:xfrm>
            <a:off x="617850" y="1443550"/>
            <a:ext cx="5197200" cy="5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400" b="1" dirty="0">
                <a:solidFill>
                  <a:schemeClr val="accent1">
                    <a:lumMod val="40000"/>
                    <a:lumOff val="60000"/>
                  </a:schemeClr>
                </a:solidFill>
                <a:latin typeface="Times New Roman"/>
                <a:ea typeface="Times New Roman"/>
                <a:cs typeface="Times New Roman"/>
                <a:sym typeface="Times New Roman"/>
              </a:rPr>
              <a:t>How ??</a:t>
            </a:r>
            <a:endParaRPr sz="3400" b="1" dirty="0">
              <a:solidFill>
                <a:schemeClr val="accent1">
                  <a:lumMod val="40000"/>
                  <a:lumOff val="60000"/>
                </a:schemeClr>
              </a:solidFill>
              <a:latin typeface="Times New Roman"/>
              <a:ea typeface="Times New Roman"/>
              <a:cs typeface="Times New Roman"/>
              <a:sym typeface="Times New Roman"/>
            </a:endParaRPr>
          </a:p>
        </p:txBody>
      </p:sp>
      <p:sp>
        <p:nvSpPr>
          <p:cNvPr id="143" name="Google Shape;143;p14"/>
          <p:cNvSpPr txBox="1">
            <a:spLocks noGrp="1"/>
          </p:cNvSpPr>
          <p:nvPr>
            <p:ph type="title" idx="4294967295"/>
          </p:nvPr>
        </p:nvSpPr>
        <p:spPr>
          <a:xfrm>
            <a:off x="570975" y="20807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b="1" dirty="0">
                <a:solidFill>
                  <a:schemeClr val="accent1">
                    <a:lumMod val="40000"/>
                    <a:lumOff val="60000"/>
                  </a:schemeClr>
                </a:solidFill>
                <a:latin typeface="Times New Roman"/>
                <a:ea typeface="Times New Roman"/>
                <a:cs typeface="Times New Roman"/>
                <a:sym typeface="Times New Roman"/>
              </a:rPr>
              <a:t>Idea !!!</a:t>
            </a:r>
            <a:endParaRPr sz="3600" b="1" dirty="0">
              <a:solidFill>
                <a:schemeClr val="accent1">
                  <a:lumMod val="40000"/>
                  <a:lumOff val="60000"/>
                </a:schemeClr>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idx="4294967295"/>
          </p:nvPr>
        </p:nvSpPr>
        <p:spPr>
          <a:xfrm>
            <a:off x="620799" y="203550"/>
            <a:ext cx="8316475" cy="76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400" b="1" dirty="0">
                <a:solidFill>
                  <a:schemeClr val="accent1">
                    <a:lumMod val="40000"/>
                    <a:lumOff val="60000"/>
                  </a:schemeClr>
                </a:solidFill>
                <a:latin typeface="Times New Roman"/>
                <a:ea typeface="Times New Roman"/>
                <a:cs typeface="Times New Roman"/>
                <a:sym typeface="Times New Roman"/>
              </a:rPr>
              <a:t>Features and Methodology</a:t>
            </a:r>
            <a:endParaRPr sz="3400" b="1" dirty="0">
              <a:solidFill>
                <a:schemeClr val="accent1">
                  <a:lumMod val="40000"/>
                  <a:lumOff val="60000"/>
                </a:schemeClr>
              </a:solidFill>
              <a:latin typeface="Times New Roman"/>
              <a:ea typeface="Times New Roman"/>
              <a:cs typeface="Times New Roman"/>
              <a:sym typeface="Times New Roman"/>
            </a:endParaRPr>
          </a:p>
        </p:txBody>
      </p:sp>
      <p:sp>
        <p:nvSpPr>
          <p:cNvPr id="149" name="Google Shape;149;p15"/>
          <p:cNvSpPr txBox="1">
            <a:spLocks noGrp="1"/>
          </p:cNvSpPr>
          <p:nvPr>
            <p:ph type="title" idx="4294967295"/>
          </p:nvPr>
        </p:nvSpPr>
        <p:spPr>
          <a:xfrm>
            <a:off x="638375" y="931975"/>
            <a:ext cx="8298900" cy="390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dirty="0">
                <a:solidFill>
                  <a:schemeClr val="accent1">
                    <a:lumMod val="20000"/>
                    <a:lumOff val="80000"/>
                  </a:schemeClr>
                </a:solidFill>
                <a:latin typeface="Times New Roman"/>
                <a:ea typeface="Times New Roman"/>
                <a:cs typeface="Times New Roman"/>
                <a:sym typeface="Times New Roman"/>
              </a:rPr>
              <a:t>Alongside the IoT network, an android app can be developed which will be available for all citizens of the city. The citizens can register on the app with their government-approved id’s and can send an emergency alert with the app. The alert will be sent throughout the work network and the nearest dial-100 can respond or send the drone. </a:t>
            </a:r>
            <a:endParaRPr sz="1800" dirty="0">
              <a:solidFill>
                <a:schemeClr val="accent1">
                  <a:lumMod val="20000"/>
                  <a:lumOff val="8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800" dirty="0">
                <a:solidFill>
                  <a:schemeClr val="accent1">
                    <a:lumMod val="20000"/>
                    <a:lumOff val="80000"/>
                  </a:schemeClr>
                </a:solidFill>
                <a:latin typeface="Times New Roman"/>
                <a:ea typeface="Times New Roman"/>
                <a:cs typeface="Times New Roman"/>
                <a:sym typeface="Times New Roman"/>
              </a:rPr>
              <a:t>Surveillance by drones can be more robust and effective than by stationary CCTV cameras. And the IoT network throughout the city can help reduce crime and allow authorities to reach a potential crime scene fast. The request/response received to the app will be collected in cloud storage which will be used to identify areas that are more prone to crimes and criminal activities. The data collected will be analyzed and will help in the identification of criminals belonging to particular areas and the reduction of future criminal cases. </a:t>
            </a:r>
            <a:endParaRPr sz="1800" dirty="0">
              <a:solidFill>
                <a:schemeClr val="accent1">
                  <a:lumMod val="20000"/>
                  <a:lumOff val="80000"/>
                </a:schemeClr>
              </a:solidFill>
              <a:latin typeface="Times New Roman"/>
              <a:ea typeface="Times New Roman"/>
              <a:cs typeface="Times New Roman"/>
              <a:sym typeface="Times New Roman"/>
            </a:endParaRPr>
          </a:p>
          <a:p>
            <a:pPr marL="0" lvl="0" indent="0" algn="l" rtl="0">
              <a:spcBef>
                <a:spcPts val="0"/>
              </a:spcBef>
              <a:spcAft>
                <a:spcPts val="1600"/>
              </a:spcAft>
              <a:buNone/>
            </a:pPr>
            <a:endParaRPr dirty="0">
              <a:solidFill>
                <a:schemeClr val="accent1">
                  <a:lumMod val="20000"/>
                  <a:lumOff val="8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idx="4294967295"/>
          </p:nvPr>
        </p:nvSpPr>
        <p:spPr>
          <a:xfrm>
            <a:off x="119625" y="41950"/>
            <a:ext cx="88920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b="1" dirty="0">
                <a:solidFill>
                  <a:schemeClr val="accent1">
                    <a:lumMod val="40000"/>
                    <a:lumOff val="60000"/>
                  </a:schemeClr>
                </a:solidFill>
                <a:latin typeface="Times New Roman"/>
                <a:ea typeface="Times New Roman"/>
                <a:cs typeface="Times New Roman"/>
                <a:sym typeface="Times New Roman"/>
              </a:rPr>
              <a:t> Implementation!!!</a:t>
            </a:r>
            <a:endParaRPr sz="3600" b="1" dirty="0">
              <a:solidFill>
                <a:schemeClr val="accent1">
                  <a:lumMod val="40000"/>
                  <a:lumOff val="60000"/>
                </a:schemeClr>
              </a:solidFill>
              <a:latin typeface="Times New Roman"/>
              <a:ea typeface="Times New Roman"/>
              <a:cs typeface="Times New Roman"/>
              <a:sym typeface="Times New Roman"/>
            </a:endParaRPr>
          </a:p>
        </p:txBody>
      </p:sp>
      <p:pic>
        <p:nvPicPr>
          <p:cNvPr id="155" name="Google Shape;155;p16"/>
          <p:cNvPicPr preferRelativeResize="0"/>
          <p:nvPr/>
        </p:nvPicPr>
        <p:blipFill>
          <a:blip r:embed="rId3">
            <a:alphaModFix/>
          </a:blip>
          <a:stretch>
            <a:fillRect/>
          </a:stretch>
        </p:blipFill>
        <p:spPr>
          <a:xfrm>
            <a:off x="427650" y="731225"/>
            <a:ext cx="8391428" cy="421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7"/>
          <p:cNvPicPr preferRelativeResize="0"/>
          <p:nvPr/>
        </p:nvPicPr>
        <p:blipFill rotWithShape="1">
          <a:blip r:embed="rId3">
            <a:alphaModFix/>
          </a:blip>
          <a:srcRect t="11730"/>
          <a:stretch/>
        </p:blipFill>
        <p:spPr>
          <a:xfrm>
            <a:off x="304800" y="502625"/>
            <a:ext cx="4182140" cy="4031275"/>
          </a:xfrm>
          <a:prstGeom prst="rect">
            <a:avLst/>
          </a:prstGeom>
          <a:noFill/>
          <a:ln>
            <a:noFill/>
          </a:ln>
        </p:spPr>
      </p:pic>
      <p:pic>
        <p:nvPicPr>
          <p:cNvPr id="161" name="Google Shape;161;p17"/>
          <p:cNvPicPr preferRelativeResize="0"/>
          <p:nvPr/>
        </p:nvPicPr>
        <p:blipFill rotWithShape="1">
          <a:blip r:embed="rId4">
            <a:alphaModFix/>
          </a:blip>
          <a:srcRect b="6006"/>
          <a:stretch/>
        </p:blipFill>
        <p:spPr>
          <a:xfrm>
            <a:off x="4742121" y="502625"/>
            <a:ext cx="4123203" cy="403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idx="4294967295"/>
          </p:nvPr>
        </p:nvSpPr>
        <p:spPr>
          <a:xfrm>
            <a:off x="576825" y="191825"/>
            <a:ext cx="7884600" cy="76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b="1" dirty="0">
                <a:solidFill>
                  <a:schemeClr val="accent1">
                    <a:lumMod val="40000"/>
                    <a:lumOff val="60000"/>
                  </a:schemeClr>
                </a:solidFill>
                <a:latin typeface="Times New Roman"/>
                <a:ea typeface="Times New Roman"/>
                <a:cs typeface="Times New Roman"/>
                <a:sym typeface="Times New Roman"/>
              </a:rPr>
              <a:t>Technologies/Hardware Required</a:t>
            </a:r>
            <a:endParaRPr sz="3600" b="1" dirty="0">
              <a:solidFill>
                <a:schemeClr val="accent1">
                  <a:lumMod val="40000"/>
                  <a:lumOff val="60000"/>
                </a:schemeClr>
              </a:solidFill>
              <a:latin typeface="Times New Roman"/>
              <a:ea typeface="Times New Roman"/>
              <a:cs typeface="Times New Roman"/>
              <a:sym typeface="Times New Roman"/>
            </a:endParaRPr>
          </a:p>
        </p:txBody>
      </p:sp>
      <p:sp>
        <p:nvSpPr>
          <p:cNvPr id="167" name="Google Shape;167;p18"/>
          <p:cNvSpPr txBox="1">
            <a:spLocks noGrp="1"/>
          </p:cNvSpPr>
          <p:nvPr>
            <p:ph type="title" idx="4294967295"/>
          </p:nvPr>
        </p:nvSpPr>
        <p:spPr>
          <a:xfrm>
            <a:off x="682500" y="936200"/>
            <a:ext cx="7779000" cy="3783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Char char="●"/>
            </a:pPr>
            <a:r>
              <a:rPr lang="en" sz="2400" dirty="0">
                <a:solidFill>
                  <a:schemeClr val="accent1">
                    <a:lumMod val="20000"/>
                    <a:lumOff val="80000"/>
                  </a:schemeClr>
                </a:solidFill>
                <a:latin typeface="Times New Roman"/>
                <a:ea typeface="Times New Roman"/>
                <a:cs typeface="Times New Roman"/>
                <a:sym typeface="Times New Roman"/>
              </a:rPr>
              <a:t>DRONES AND QUADCOPTER</a:t>
            </a:r>
            <a:endParaRPr sz="2400" dirty="0">
              <a:solidFill>
                <a:schemeClr val="accent1">
                  <a:lumMod val="20000"/>
                  <a:lumOff val="80000"/>
                </a:schemeClr>
              </a:solidFill>
              <a:latin typeface="Times New Roman"/>
              <a:ea typeface="Times New Roman"/>
              <a:cs typeface="Times New Roman"/>
              <a:sym typeface="Times New Roman"/>
            </a:endParaRPr>
          </a:p>
          <a:p>
            <a:pPr marL="457200" lvl="0" indent="0" algn="l" rtl="0">
              <a:spcBef>
                <a:spcPts val="1600"/>
              </a:spcBef>
              <a:spcAft>
                <a:spcPts val="0"/>
              </a:spcAft>
              <a:buNone/>
            </a:pPr>
            <a:endParaRPr sz="2400" dirty="0">
              <a:solidFill>
                <a:schemeClr val="accent1">
                  <a:lumMod val="20000"/>
                  <a:lumOff val="80000"/>
                </a:schemeClr>
              </a:solidFill>
              <a:latin typeface="Times New Roman"/>
              <a:ea typeface="Times New Roman"/>
              <a:cs typeface="Times New Roman"/>
              <a:sym typeface="Times New Roman"/>
            </a:endParaRPr>
          </a:p>
          <a:p>
            <a:pPr marL="457200" lvl="0" indent="-381000" algn="l" rtl="0">
              <a:spcBef>
                <a:spcPts val="1600"/>
              </a:spcBef>
              <a:spcAft>
                <a:spcPts val="0"/>
              </a:spcAft>
              <a:buSzPts val="2400"/>
              <a:buFont typeface="Times New Roman"/>
              <a:buChar char="●"/>
            </a:pPr>
            <a:r>
              <a:rPr lang="en" sz="2400" dirty="0">
                <a:solidFill>
                  <a:schemeClr val="accent1">
                    <a:lumMod val="20000"/>
                    <a:lumOff val="80000"/>
                  </a:schemeClr>
                </a:solidFill>
                <a:latin typeface="Times New Roman"/>
                <a:ea typeface="Times New Roman"/>
                <a:cs typeface="Times New Roman"/>
                <a:sym typeface="Times New Roman"/>
              </a:rPr>
              <a:t>MACHINE LEARNING</a:t>
            </a:r>
            <a:endParaRPr sz="2400" dirty="0">
              <a:solidFill>
                <a:schemeClr val="accent1">
                  <a:lumMod val="20000"/>
                  <a:lumOff val="80000"/>
                </a:schemeClr>
              </a:solidFill>
              <a:latin typeface="Times New Roman"/>
              <a:ea typeface="Times New Roman"/>
              <a:cs typeface="Times New Roman"/>
              <a:sym typeface="Times New Roman"/>
            </a:endParaRPr>
          </a:p>
          <a:p>
            <a:pPr marL="457200" lvl="0" indent="0" algn="l" rtl="0">
              <a:spcBef>
                <a:spcPts val="1600"/>
              </a:spcBef>
              <a:spcAft>
                <a:spcPts val="0"/>
              </a:spcAft>
              <a:buNone/>
            </a:pPr>
            <a:endParaRPr sz="2400" dirty="0">
              <a:solidFill>
                <a:schemeClr val="accent1">
                  <a:lumMod val="20000"/>
                  <a:lumOff val="80000"/>
                </a:schemeClr>
              </a:solidFill>
              <a:latin typeface="Times New Roman"/>
              <a:ea typeface="Times New Roman"/>
              <a:cs typeface="Times New Roman"/>
              <a:sym typeface="Times New Roman"/>
            </a:endParaRPr>
          </a:p>
          <a:p>
            <a:pPr marL="457200" lvl="0" indent="-381000" algn="l" rtl="0">
              <a:spcBef>
                <a:spcPts val="1600"/>
              </a:spcBef>
              <a:spcAft>
                <a:spcPts val="0"/>
              </a:spcAft>
              <a:buSzPts val="2400"/>
              <a:buFont typeface="Times New Roman"/>
              <a:buChar char="●"/>
            </a:pPr>
            <a:r>
              <a:rPr lang="en" sz="2400" dirty="0">
                <a:solidFill>
                  <a:schemeClr val="accent1">
                    <a:lumMod val="20000"/>
                    <a:lumOff val="80000"/>
                  </a:schemeClr>
                </a:solidFill>
                <a:latin typeface="Times New Roman"/>
                <a:ea typeface="Times New Roman"/>
                <a:cs typeface="Times New Roman"/>
                <a:sym typeface="Times New Roman"/>
              </a:rPr>
              <a:t>ANDROID</a:t>
            </a:r>
            <a:endParaRPr sz="2400" dirty="0">
              <a:solidFill>
                <a:schemeClr val="accent1">
                  <a:lumMod val="20000"/>
                  <a:lumOff val="80000"/>
                </a:schemeClr>
              </a:solidFill>
              <a:latin typeface="Times New Roman"/>
              <a:ea typeface="Times New Roman"/>
              <a:cs typeface="Times New Roman"/>
              <a:sym typeface="Times New Roman"/>
            </a:endParaRPr>
          </a:p>
          <a:p>
            <a:pPr marL="457200" lvl="0" indent="0" algn="l" rtl="0">
              <a:spcBef>
                <a:spcPts val="1600"/>
              </a:spcBef>
              <a:spcAft>
                <a:spcPts val="0"/>
              </a:spcAft>
              <a:buNone/>
            </a:pPr>
            <a:endParaRPr sz="2400" dirty="0">
              <a:solidFill>
                <a:schemeClr val="accent1">
                  <a:lumMod val="20000"/>
                  <a:lumOff val="80000"/>
                </a:schemeClr>
              </a:solidFill>
              <a:latin typeface="Times New Roman"/>
              <a:ea typeface="Times New Roman"/>
              <a:cs typeface="Times New Roman"/>
              <a:sym typeface="Times New Roman"/>
            </a:endParaRPr>
          </a:p>
          <a:p>
            <a:pPr marL="457200" lvl="0" indent="-381000" algn="l" rtl="0">
              <a:spcBef>
                <a:spcPts val="1600"/>
              </a:spcBef>
              <a:spcAft>
                <a:spcPts val="0"/>
              </a:spcAft>
              <a:buSzPts val="2400"/>
              <a:buFont typeface="Times New Roman"/>
              <a:buChar char="●"/>
            </a:pPr>
            <a:r>
              <a:rPr lang="en" sz="2400" dirty="0">
                <a:solidFill>
                  <a:schemeClr val="accent1">
                    <a:lumMod val="20000"/>
                    <a:lumOff val="80000"/>
                  </a:schemeClr>
                </a:solidFill>
                <a:latin typeface="Times New Roman"/>
                <a:ea typeface="Times New Roman"/>
                <a:cs typeface="Times New Roman"/>
                <a:sym typeface="Times New Roman"/>
              </a:rPr>
              <a:t>INTERNET OF THINGS (IOT)</a:t>
            </a:r>
            <a:endParaRPr sz="2400" dirty="0">
              <a:solidFill>
                <a:schemeClr val="accent1">
                  <a:lumMod val="20000"/>
                  <a:lumOff val="80000"/>
                </a:schemeClr>
              </a:solidFill>
              <a:latin typeface="Times New Roman"/>
              <a:ea typeface="Times New Roman"/>
              <a:cs typeface="Times New Roman"/>
              <a:sym typeface="Times New Roman"/>
            </a:endParaRPr>
          </a:p>
          <a:p>
            <a:pPr marL="457200" lvl="0" indent="0" algn="l" rtl="0">
              <a:spcBef>
                <a:spcPts val="1600"/>
              </a:spcBef>
              <a:spcAft>
                <a:spcPts val="0"/>
              </a:spcAft>
              <a:buNone/>
            </a:pPr>
            <a:endParaRPr sz="1400" b="0" dirty="0">
              <a:solidFill>
                <a:schemeClr val="accent1">
                  <a:lumMod val="20000"/>
                  <a:lumOff val="80000"/>
                </a:schemeClr>
              </a:solidFill>
              <a:latin typeface="Arial"/>
              <a:ea typeface="Arial"/>
              <a:cs typeface="Arial"/>
              <a:sym typeface="Arial"/>
            </a:endParaRPr>
          </a:p>
          <a:p>
            <a:pPr marL="457200" lvl="0" indent="0" algn="l" rtl="0">
              <a:spcBef>
                <a:spcPts val="1600"/>
              </a:spcBef>
              <a:spcAft>
                <a:spcPts val="0"/>
              </a:spcAft>
              <a:buNone/>
            </a:pPr>
            <a:endParaRPr sz="1400" b="0" dirty="0">
              <a:solidFill>
                <a:schemeClr val="accent1">
                  <a:lumMod val="20000"/>
                  <a:lumOff val="80000"/>
                </a:schemeClr>
              </a:solidFill>
              <a:latin typeface="Arial"/>
              <a:ea typeface="Arial"/>
              <a:cs typeface="Arial"/>
              <a:sym typeface="Arial"/>
            </a:endParaRPr>
          </a:p>
          <a:p>
            <a:pPr marL="457200" lvl="0" indent="0" algn="l" rtl="0">
              <a:spcBef>
                <a:spcPts val="1600"/>
              </a:spcBef>
              <a:spcAft>
                <a:spcPts val="1600"/>
              </a:spcAft>
              <a:buNone/>
            </a:pPr>
            <a:endParaRPr sz="1400" b="0" dirty="0">
              <a:solidFill>
                <a:schemeClr val="accent1">
                  <a:lumMod val="20000"/>
                  <a:lumOff val="80000"/>
                </a:schemeClr>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idx="4294967295"/>
          </p:nvPr>
        </p:nvSpPr>
        <p:spPr>
          <a:xfrm>
            <a:off x="500625" y="268025"/>
            <a:ext cx="7884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b="1" dirty="0">
                <a:solidFill>
                  <a:schemeClr val="accent1">
                    <a:lumMod val="40000"/>
                    <a:lumOff val="60000"/>
                  </a:schemeClr>
                </a:solidFill>
                <a:latin typeface="Times New Roman"/>
                <a:ea typeface="Times New Roman"/>
                <a:cs typeface="Times New Roman"/>
                <a:sym typeface="Times New Roman"/>
              </a:rPr>
              <a:t>Why ???</a:t>
            </a:r>
            <a:endParaRPr sz="3000" b="1" dirty="0">
              <a:solidFill>
                <a:schemeClr val="accent1">
                  <a:lumMod val="40000"/>
                  <a:lumOff val="60000"/>
                </a:schemeClr>
              </a:solidFill>
              <a:latin typeface="Times New Roman"/>
              <a:ea typeface="Times New Roman"/>
              <a:cs typeface="Times New Roman"/>
              <a:sym typeface="Times New Roman"/>
            </a:endParaRPr>
          </a:p>
        </p:txBody>
      </p:sp>
      <p:sp>
        <p:nvSpPr>
          <p:cNvPr id="173" name="Google Shape;173;p19"/>
          <p:cNvSpPr txBox="1">
            <a:spLocks noGrp="1"/>
          </p:cNvSpPr>
          <p:nvPr>
            <p:ph type="title" idx="4294967295"/>
          </p:nvPr>
        </p:nvSpPr>
        <p:spPr>
          <a:xfrm>
            <a:off x="606300" y="767850"/>
            <a:ext cx="7779000" cy="17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lumMod val="20000"/>
                    <a:lumOff val="80000"/>
                  </a:schemeClr>
                </a:solidFill>
                <a:latin typeface="Times New Roman"/>
                <a:ea typeface="Times New Roman"/>
                <a:cs typeface="Times New Roman"/>
                <a:sym typeface="Times New Roman"/>
              </a:rPr>
              <a:t>Everybody wants peace and secure environment to live.So a surveillance system is required to achieve this goal.With increasing crimes and criminals it has become a must need to have such a surveillance system which can help the people right at the time and place of the crime.The technologies like Internet of Things (IOT) and artificial intelligence can lead to such results.So implementing the idea proposed will definitely help the security agencies and police to reduce the graph of crime along with much efficient use of technology.It will not only save the time but also the resources from being wasted.</a:t>
            </a:r>
            <a:endParaRPr sz="1800" dirty="0">
              <a:solidFill>
                <a:schemeClr val="accent1">
                  <a:lumMod val="20000"/>
                  <a:lumOff val="80000"/>
                </a:schemeClr>
              </a:solidFill>
              <a:latin typeface="Times New Roman"/>
              <a:ea typeface="Times New Roman"/>
              <a:cs typeface="Times New Roman"/>
              <a:sym typeface="Times New Roman"/>
            </a:endParaRPr>
          </a:p>
          <a:p>
            <a:pPr marL="457200" lvl="0" indent="0" algn="l" rtl="0">
              <a:spcBef>
                <a:spcPts val="1600"/>
              </a:spcBef>
              <a:spcAft>
                <a:spcPts val="1600"/>
              </a:spcAft>
              <a:buNone/>
            </a:pPr>
            <a:endParaRPr sz="1400" b="0" dirty="0">
              <a:solidFill>
                <a:schemeClr val="accent1">
                  <a:lumMod val="20000"/>
                  <a:lumOff val="80000"/>
                </a:schemeClr>
              </a:solidFill>
              <a:latin typeface="Arial"/>
              <a:ea typeface="Arial"/>
              <a:cs typeface="Arial"/>
              <a:sym typeface="Arial"/>
            </a:endParaRPr>
          </a:p>
        </p:txBody>
      </p:sp>
      <p:sp>
        <p:nvSpPr>
          <p:cNvPr id="174" name="Google Shape;174;p19"/>
          <p:cNvSpPr txBox="1">
            <a:spLocks noGrp="1"/>
          </p:cNvSpPr>
          <p:nvPr>
            <p:ph type="title" idx="4294967295"/>
          </p:nvPr>
        </p:nvSpPr>
        <p:spPr>
          <a:xfrm>
            <a:off x="594425" y="3105150"/>
            <a:ext cx="7884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b="1" dirty="0">
                <a:solidFill>
                  <a:schemeClr val="accent1">
                    <a:lumMod val="40000"/>
                    <a:lumOff val="60000"/>
                  </a:schemeClr>
                </a:solidFill>
                <a:latin typeface="Times New Roman"/>
                <a:ea typeface="Times New Roman"/>
                <a:cs typeface="Times New Roman"/>
                <a:sym typeface="Times New Roman"/>
              </a:rPr>
              <a:t>Future Scope !!!</a:t>
            </a:r>
            <a:endParaRPr sz="3000" b="1" dirty="0">
              <a:solidFill>
                <a:schemeClr val="accent1">
                  <a:lumMod val="40000"/>
                  <a:lumOff val="60000"/>
                </a:schemeClr>
              </a:solidFill>
              <a:latin typeface="Times New Roman"/>
              <a:ea typeface="Times New Roman"/>
              <a:cs typeface="Times New Roman"/>
              <a:sym typeface="Times New Roman"/>
            </a:endParaRPr>
          </a:p>
        </p:txBody>
      </p:sp>
      <p:sp>
        <p:nvSpPr>
          <p:cNvPr id="175" name="Google Shape;175;p19"/>
          <p:cNvSpPr txBox="1">
            <a:spLocks noGrp="1"/>
          </p:cNvSpPr>
          <p:nvPr>
            <p:ph type="title" idx="4294967295"/>
          </p:nvPr>
        </p:nvSpPr>
        <p:spPr>
          <a:xfrm>
            <a:off x="594425" y="3599575"/>
            <a:ext cx="7779000" cy="121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chemeClr val="accent1">
                    <a:lumMod val="20000"/>
                    <a:lumOff val="80000"/>
                  </a:schemeClr>
                </a:solidFill>
                <a:latin typeface="Times New Roman"/>
                <a:ea typeface="Times New Roman"/>
                <a:cs typeface="Times New Roman"/>
                <a:sym typeface="Times New Roman"/>
              </a:rPr>
              <a:t>The surveillance system will not be limited to local regions but can also be implemented at a higher level at a broader level.The system can be used to check the activities dangerous for the states and country which will automatically reduce criminal activities and increase peace.</a:t>
            </a:r>
            <a:endParaRPr sz="1800" dirty="0">
              <a:solidFill>
                <a:schemeClr val="accent1">
                  <a:lumMod val="20000"/>
                  <a:lumOff val="80000"/>
                </a:schemeClr>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563</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Montserrat</vt:lpstr>
      <vt:lpstr>Lato</vt:lpstr>
      <vt:lpstr>Arial</vt:lpstr>
      <vt:lpstr>Times New Roman</vt:lpstr>
      <vt:lpstr>Algerian</vt:lpstr>
      <vt:lpstr>Focus</vt:lpstr>
      <vt:lpstr>Bhopal Smart City Hackathon 2.0 </vt:lpstr>
      <vt:lpstr>A drone can be attached to a dial-100 vehicle and can be deployed and controlled remotely. A drone can reach any potential or actual crime scene much faster than possible for authorities to reach. On reaching the scene it can transmit the video feed to its nearest dial-100 vehicles and to the control room. The microcontrollers or a raspberry pie board will contain pre-trained AI/Ml models and can run inference on them in real-time. The model will be of pose detection and image segmentation which can detect the danger level of a situation. For example, it can detect a person pointing a gun at someone and conclude the danger level to be High. The onboard device will have three levels of dangers: low, moderate and High. If the detected danger level of the situation is high the device sends an alert to all dial-100 vehicles in a certain radius say 20 Km and it can also alert the control room.   </vt:lpstr>
      <vt:lpstr>Features and Methodology</vt:lpstr>
      <vt:lpstr> Implementation!!!</vt:lpstr>
      <vt:lpstr>PowerPoint Presentation</vt:lpstr>
      <vt:lpstr>Technologies/Hardware Required</vt:lpstr>
      <vt:lpstr>Why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Bhopal Smart City Hackathon 2.0 </dc:title>
  <cp:lastModifiedBy>a s</cp:lastModifiedBy>
  <cp:revision>3</cp:revision>
  <dcterms:modified xsi:type="dcterms:W3CDTF">2019-11-23T07:17:04Z</dcterms:modified>
</cp:coreProperties>
</file>