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2D8-3114-4F47-90E2-7A1C97A75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0BE71E-931C-49E2-8483-0A634156C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B44836-2EC4-4003-8947-630DAEEBF92C}"/>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42EAF2C7-22F6-4DA7-8F73-86175AA54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F4F20-D6F6-492F-825D-2864B8E80BB6}"/>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181781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673B-6046-4EBC-B83B-977BDA72CE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A342F-5271-4163-980B-35862133E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E4B26-0906-454B-96B7-3E0DB42A9D74}"/>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2DDC44E9-38FD-491A-9A21-14D13DF84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EDEF7-BE5D-43E9-A019-F6AC6BC1631E}"/>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27529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97325-B531-4CB2-B0FF-73C6E6F89B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C5E069-5B61-4D53-810D-854978937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5EC54-5C65-4E6B-97DA-8053326890A0}"/>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45FAF922-CCEC-4DE0-95D2-B183B9C14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212AD-314F-4C64-9023-32D8DE8C394C}"/>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347105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874A-87FE-4558-8491-C6F2B23C3C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E2CE1-D108-4C26-AF88-46D74E48D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E5468-374A-4B1E-B07F-891D2B86D7AE}"/>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6D0825EE-DB30-4C52-A6A9-43521D23D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E253-7391-47AE-A2A2-94B1FBB3A73B}"/>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139995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0BEE-BD79-4BFA-9AE1-A095B6A2F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16AF9D-2F28-4CA3-8EF6-DB6E56F4F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3BBA9-5148-40DB-8C6E-4E9F34B974B2}"/>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75B8666D-1194-4DC3-9253-BAF8556DE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C9077-9F01-4B46-95BF-86B34DC34B37}"/>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6390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87F7-3F5C-41B7-BE01-BC12EE5B32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1748D0-C5DD-431B-8EBD-A9471917FC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01C7DA-2BF5-46A6-A4B2-9327790DD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2D3B62-92D1-4913-B623-8E504F0BFD31}"/>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6" name="Footer Placeholder 5">
            <a:extLst>
              <a:ext uri="{FF2B5EF4-FFF2-40B4-BE49-F238E27FC236}">
                <a16:creationId xmlns:a16="http://schemas.microsoft.com/office/drawing/2014/main" id="{C6FC9A39-F5F3-4AD4-8EAB-DBCC018AB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042CA-C8BC-419D-8686-3039C7547E35}"/>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105151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C057-F188-460A-8358-567742E6DF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BC2BF-DE9F-4FBC-A884-C5E166065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FE9FEB-97E8-40AE-BCFD-D73863D8B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2FB17B-1246-42A7-A658-CB20BE645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04B57-1B75-4D52-9A5E-4D28ECC30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FB7E5A-6323-48F7-B07D-F99D0BA76793}"/>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8" name="Footer Placeholder 7">
            <a:extLst>
              <a:ext uri="{FF2B5EF4-FFF2-40B4-BE49-F238E27FC236}">
                <a16:creationId xmlns:a16="http://schemas.microsoft.com/office/drawing/2014/main" id="{0B636200-A938-49DB-8994-9FD20AA449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D444CA-0029-4A82-BD74-5180658DE0C1}"/>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424548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52F4-7350-49B2-8BAE-B20A175D5E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BD95F4-133A-42F8-9D62-1A13699952C5}"/>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4" name="Footer Placeholder 3">
            <a:extLst>
              <a:ext uri="{FF2B5EF4-FFF2-40B4-BE49-F238E27FC236}">
                <a16:creationId xmlns:a16="http://schemas.microsoft.com/office/drawing/2014/main" id="{837AC0EB-3C1D-4729-87FB-991AEAA7E1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B2E24C-3814-466E-8122-BCB95E8D6A40}"/>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13977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ECA41-976D-4958-A28C-26C772CBB912}"/>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3" name="Footer Placeholder 2">
            <a:extLst>
              <a:ext uri="{FF2B5EF4-FFF2-40B4-BE49-F238E27FC236}">
                <a16:creationId xmlns:a16="http://schemas.microsoft.com/office/drawing/2014/main" id="{B758D0EE-78FA-4489-B975-22806E3432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8770C-05A1-44CA-B142-82E02BBDCC0D}"/>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4501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B9FB-062D-47F0-9D24-F9D8381F7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309105-D559-4835-A7F4-82067473A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29578-3944-4F01-A91E-274F84010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E1732-C211-450C-AFB6-139DBEBA0A94}"/>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6" name="Footer Placeholder 5">
            <a:extLst>
              <a:ext uri="{FF2B5EF4-FFF2-40B4-BE49-F238E27FC236}">
                <a16:creationId xmlns:a16="http://schemas.microsoft.com/office/drawing/2014/main" id="{58209DCD-94F8-4BDD-9490-DEB702A7F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2A7DC-3F39-4AF3-95E4-3F01118C4C91}"/>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196819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8829-F86E-4EAF-9D29-969F7CA44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96CD2-5377-4AB6-8B2E-D482FE39A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94EA89-067A-4923-966D-A2EC0DD8C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CAC70-C0E3-43A2-8687-4413F243550A}"/>
              </a:ext>
            </a:extLst>
          </p:cNvPr>
          <p:cNvSpPr>
            <a:spLocks noGrp="1"/>
          </p:cNvSpPr>
          <p:nvPr>
            <p:ph type="dt" sz="half" idx="10"/>
          </p:nvPr>
        </p:nvSpPr>
        <p:spPr/>
        <p:txBody>
          <a:bodyPr/>
          <a:lstStyle/>
          <a:p>
            <a:fld id="{8577261C-BC4A-4157-A7F1-A67BB9A25BFC}" type="datetimeFigureOut">
              <a:rPr lang="en-IN" smtClean="0"/>
              <a:t>14-11-2019</a:t>
            </a:fld>
            <a:endParaRPr lang="en-IN"/>
          </a:p>
        </p:txBody>
      </p:sp>
      <p:sp>
        <p:nvSpPr>
          <p:cNvPr id="6" name="Footer Placeholder 5">
            <a:extLst>
              <a:ext uri="{FF2B5EF4-FFF2-40B4-BE49-F238E27FC236}">
                <a16:creationId xmlns:a16="http://schemas.microsoft.com/office/drawing/2014/main" id="{6203D71D-C649-4D53-8685-399E2E290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6765B1-3FC6-4C23-AABD-AED66A190A02}"/>
              </a:ext>
            </a:extLst>
          </p:cNvPr>
          <p:cNvSpPr>
            <a:spLocks noGrp="1"/>
          </p:cNvSpPr>
          <p:nvPr>
            <p:ph type="sldNum" sz="quarter" idx="12"/>
          </p:nvPr>
        </p:nvSpPr>
        <p:spPr/>
        <p:txBody>
          <a:bodyPr/>
          <a:lstStyle/>
          <a:p>
            <a:fld id="{995149C2-31B4-48B7-8F3B-410D9FF2BF7D}" type="slidenum">
              <a:rPr lang="en-IN" smtClean="0"/>
              <a:t>‹#›</a:t>
            </a:fld>
            <a:endParaRPr lang="en-IN"/>
          </a:p>
        </p:txBody>
      </p:sp>
    </p:spTree>
    <p:extLst>
      <p:ext uri="{BB962C8B-B14F-4D97-AF65-F5344CB8AC3E}">
        <p14:creationId xmlns:p14="http://schemas.microsoft.com/office/powerpoint/2010/main" val="328013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4F397-3402-4ACD-814D-D3E68A569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DBC994-6AD0-4BAF-8FAC-1C6A2241B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265EB-8887-4FF4-9450-D93C49FCC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7261C-BC4A-4157-A7F1-A67BB9A25BFC}" type="datetimeFigureOut">
              <a:rPr lang="en-IN" smtClean="0"/>
              <a:t>14-11-2019</a:t>
            </a:fld>
            <a:endParaRPr lang="en-IN"/>
          </a:p>
        </p:txBody>
      </p:sp>
      <p:sp>
        <p:nvSpPr>
          <p:cNvPr id="5" name="Footer Placeholder 4">
            <a:extLst>
              <a:ext uri="{FF2B5EF4-FFF2-40B4-BE49-F238E27FC236}">
                <a16:creationId xmlns:a16="http://schemas.microsoft.com/office/drawing/2014/main" id="{0D12D622-4747-469A-AF36-28FE81768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841256-B3AA-4A5B-9AFD-4703529E2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149C2-31B4-48B7-8F3B-410D9FF2BF7D}" type="slidenum">
              <a:rPr lang="en-IN" smtClean="0"/>
              <a:t>‹#›</a:t>
            </a:fld>
            <a:endParaRPr lang="en-IN"/>
          </a:p>
        </p:txBody>
      </p:sp>
    </p:spTree>
    <p:extLst>
      <p:ext uri="{BB962C8B-B14F-4D97-AF65-F5344CB8AC3E}">
        <p14:creationId xmlns:p14="http://schemas.microsoft.com/office/powerpoint/2010/main" val="170637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34AC-17B8-46AF-9DD5-158276C6DC8D}"/>
              </a:ext>
            </a:extLst>
          </p:cNvPr>
          <p:cNvSpPr>
            <a:spLocks noGrp="1"/>
          </p:cNvSpPr>
          <p:nvPr>
            <p:ph type="ctrTitle"/>
          </p:nvPr>
        </p:nvSpPr>
        <p:spPr>
          <a:xfrm>
            <a:off x="6556248" y="385313"/>
            <a:ext cx="5427934" cy="1251898"/>
          </a:xfrm>
        </p:spPr>
        <p:txBody>
          <a:bodyPr anchor="b">
            <a:noAutofit/>
          </a:bodyPr>
          <a:lstStyle/>
          <a:p>
            <a:r>
              <a:rPr lang="en-IN" sz="4000" u="sng" dirty="0" smtClean="0">
                <a:solidFill>
                  <a:srgbClr val="C00000"/>
                </a:solidFill>
                <a:latin typeface="Algerian" panose="04020705040A02060702" pitchFamily="82" charset="0"/>
              </a:rPr>
              <a:t>PRICE COMPARISION WEBSITE</a:t>
            </a:r>
            <a:r>
              <a:rPr lang="en-IN" sz="4000" u="sng" dirty="0" smtClean="0">
                <a:solidFill>
                  <a:srgbClr val="C00000"/>
                </a:solidFill>
                <a:latin typeface="Algerian" panose="04020705040A02060702" pitchFamily="82" charset="0"/>
              </a:rPr>
              <a:t>S</a:t>
            </a:r>
            <a:endParaRPr lang="en-IN" sz="4000" u="sng"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3950DF23-FB95-4DBC-9FD0-D569A6EDFC30}"/>
              </a:ext>
            </a:extLst>
          </p:cNvPr>
          <p:cNvSpPr>
            <a:spLocks noGrp="1"/>
          </p:cNvSpPr>
          <p:nvPr>
            <p:ph type="subTitle" idx="1"/>
          </p:nvPr>
        </p:nvSpPr>
        <p:spPr>
          <a:xfrm>
            <a:off x="5811400" y="2281137"/>
            <a:ext cx="6172782" cy="4191551"/>
          </a:xfrm>
        </p:spPr>
        <p:txBody>
          <a:bodyPr anchor="t">
            <a:normAutofit/>
          </a:bodyPr>
          <a:lstStyle/>
          <a:p>
            <a:pPr algn="l"/>
            <a:r>
              <a:rPr lang="en-IN" sz="2000" dirty="0">
                <a:solidFill>
                  <a:srgbClr val="00B0F0"/>
                </a:solidFill>
              </a:rPr>
              <a:t>                             </a:t>
            </a:r>
            <a:r>
              <a:rPr lang="en-IN" sz="2000" dirty="0" smtClean="0">
                <a:solidFill>
                  <a:srgbClr val="00B0F0"/>
                </a:solidFill>
              </a:rPr>
              <a:t>                    </a:t>
            </a:r>
            <a:r>
              <a:rPr lang="en-IN" sz="4000" dirty="0">
                <a:solidFill>
                  <a:srgbClr val="FFC000"/>
                </a:solidFill>
                <a:latin typeface="Agency FB" panose="020B0503020202020204" pitchFamily="34" charset="0"/>
              </a:rPr>
              <a:t>INT 213</a:t>
            </a:r>
          </a:p>
          <a:p>
            <a:pPr algn="l"/>
            <a:r>
              <a:rPr lang="en-IN" sz="4000" dirty="0">
                <a:solidFill>
                  <a:srgbClr val="FFC000"/>
                </a:solidFill>
                <a:latin typeface="Agency FB" panose="020B0503020202020204" pitchFamily="34" charset="0"/>
              </a:rPr>
              <a:t>            </a:t>
            </a:r>
            <a:r>
              <a:rPr lang="en-IN" sz="4000" dirty="0" smtClean="0">
                <a:solidFill>
                  <a:srgbClr val="FFC000"/>
                </a:solidFill>
                <a:latin typeface="Agency FB" panose="020B0503020202020204" pitchFamily="34" charset="0"/>
              </a:rPr>
              <a:t>         </a:t>
            </a:r>
            <a:r>
              <a:rPr lang="en-IN" sz="4000" dirty="0">
                <a:solidFill>
                  <a:srgbClr val="FFC000"/>
                </a:solidFill>
                <a:latin typeface="Agency FB" panose="020B0503020202020204" pitchFamily="34" charset="0"/>
              </a:rPr>
              <a:t>PYTHON PROJECT</a:t>
            </a:r>
            <a:r>
              <a:rPr lang="en-IN" sz="2000" dirty="0">
                <a:solidFill>
                  <a:srgbClr val="FFC000"/>
                </a:solidFill>
              </a:rPr>
              <a:t>               </a:t>
            </a:r>
          </a:p>
          <a:p>
            <a:pPr algn="l"/>
            <a:endParaRPr lang="en-IN" sz="2000" dirty="0"/>
          </a:p>
          <a:p>
            <a:pPr algn="l"/>
            <a:endParaRPr lang="en-IN" sz="2000" dirty="0"/>
          </a:p>
          <a:p>
            <a:pPr algn="l"/>
            <a:r>
              <a:rPr lang="en-IN" sz="2000" dirty="0" smtClean="0"/>
              <a:t>ANSHUL KUMAR SINGH</a:t>
            </a:r>
            <a:r>
              <a:rPr lang="en-IN" sz="2000" dirty="0" smtClean="0"/>
              <a:t>                                     11814863</a:t>
            </a:r>
            <a:endParaRPr lang="en-IN" sz="2000" dirty="0"/>
          </a:p>
          <a:p>
            <a:pPr algn="l"/>
            <a:r>
              <a:rPr lang="en-IN" sz="2000" dirty="0" smtClean="0"/>
              <a:t>SHUBHAM VERMA </a:t>
            </a:r>
            <a:r>
              <a:rPr lang="en-IN" sz="2000" dirty="0" smtClean="0"/>
              <a:t>                                             11814867</a:t>
            </a:r>
            <a:endParaRPr lang="en-IN" sz="2000" dirty="0"/>
          </a:p>
          <a:p>
            <a:pPr algn="l"/>
            <a:r>
              <a:rPr lang="en-IN" sz="2000" dirty="0" smtClean="0"/>
              <a:t>HARSH JAISWAL</a:t>
            </a:r>
            <a:r>
              <a:rPr lang="en-IN" sz="2000" dirty="0" smtClean="0"/>
              <a:t>                                                   11808377</a:t>
            </a:r>
            <a:endParaRPr lang="en-IN" sz="2000" dirty="0"/>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82296"/>
            <a:ext cx="5498158" cy="56662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713232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8B6A-9B1D-4A8B-BC69-AEB2C5D307F7}"/>
              </a:ext>
            </a:extLst>
          </p:cNvPr>
          <p:cNvSpPr>
            <a:spLocks noGrp="1"/>
          </p:cNvSpPr>
          <p:nvPr>
            <p:ph type="title"/>
          </p:nvPr>
        </p:nvSpPr>
        <p:spPr>
          <a:xfrm>
            <a:off x="118928" y="141552"/>
            <a:ext cx="5006336" cy="1325563"/>
          </a:xfrm>
        </p:spPr>
        <p:txBody>
          <a:bodyPr>
            <a:normAutofit/>
          </a:bodyPr>
          <a:lstStyle/>
          <a:p>
            <a:r>
              <a:rPr lang="en-IN" dirty="0">
                <a:solidFill>
                  <a:schemeClr val="accent2">
                    <a:lumMod val="75000"/>
                  </a:schemeClr>
                </a:solidFill>
              </a:rPr>
              <a:t>INTRODUCTION</a:t>
            </a:r>
          </a:p>
        </p:txBody>
      </p:sp>
      <p:sp>
        <p:nvSpPr>
          <p:cNvPr id="8" name="Content Placeholder 7">
            <a:extLst>
              <a:ext uri="{FF2B5EF4-FFF2-40B4-BE49-F238E27FC236}">
                <a16:creationId xmlns:a16="http://schemas.microsoft.com/office/drawing/2014/main" id="{018A0BFD-6609-4659-A597-C6BD2A76F45A}"/>
              </a:ext>
            </a:extLst>
          </p:cNvPr>
          <p:cNvSpPr>
            <a:spLocks noGrp="1"/>
          </p:cNvSpPr>
          <p:nvPr>
            <p:ph idx="1"/>
          </p:nvPr>
        </p:nvSpPr>
        <p:spPr>
          <a:xfrm>
            <a:off x="246944" y="1196308"/>
            <a:ext cx="5900290" cy="5382980"/>
          </a:xfrm>
        </p:spPr>
        <p:txBody>
          <a:bodyPr anchor="t">
            <a:normAutofit fontScale="55000" lnSpcReduction="20000"/>
          </a:bodyPr>
          <a:lstStyle/>
          <a:p>
            <a:r>
              <a:rPr lang="en-IN" dirty="0"/>
              <a:t>In this project an attempt will be made to make Price Comparison Website using graphical user interface and a combination of basic concepts of Python i.e.  - </a:t>
            </a:r>
            <a:r>
              <a:rPr lang="en-IN" i="1" dirty="0"/>
              <a:t>Dictionary, GUI, List etc.</a:t>
            </a:r>
            <a:endParaRPr lang="en-IN" dirty="0"/>
          </a:p>
          <a:p>
            <a:r>
              <a:rPr lang="en-IN" dirty="0"/>
              <a:t>In the contemporary arena, Internet has become an inseparable and indispensable part of an average household. People are extensively using Internet to gather information about products and services they are willing to purchase or pay for.</a:t>
            </a:r>
            <a:endParaRPr lang="en-IN" sz="1800" dirty="0"/>
          </a:p>
          <a:p>
            <a:r>
              <a:rPr lang="en-IN" dirty="0"/>
              <a:t>People tend to spend hours together to browse through a whole host of websites to gather particulars about a product, before going in for its </a:t>
            </a:r>
            <a:r>
              <a:rPr lang="en-IN" dirty="0" err="1"/>
              <a:t>purchase.The</a:t>
            </a:r>
            <a:r>
              <a:rPr lang="en-IN" dirty="0"/>
              <a:t> search down various websites especially holds true for product and / or service being purchased for the very first time, or being technological in nature needs updating of general knowledge, or being a rare item that has to be first found available and then compared as regards its prices on </a:t>
            </a:r>
            <a:r>
              <a:rPr lang="en-IN" dirty="0" err="1"/>
              <a:t>offer.The</a:t>
            </a:r>
            <a:r>
              <a:rPr lang="en-IN" dirty="0"/>
              <a:t> modern Internet savvy users prefer Internet to make purchases rather than plod across offline stores.</a:t>
            </a:r>
            <a:endParaRPr lang="en-IN" sz="1800" dirty="0"/>
          </a:p>
          <a:p>
            <a:r>
              <a:rPr lang="en-IN" dirty="0"/>
              <a:t> It is simply a matter of convenience and a feasible alternative to utter lack of time faced by them.</a:t>
            </a:r>
            <a:endParaRPr lang="en-IN" sz="1800" dirty="0"/>
          </a:p>
          <a:p>
            <a:r>
              <a:rPr lang="en-IN" dirty="0" smtClean="0"/>
              <a:t>Price </a:t>
            </a:r>
            <a:r>
              <a:rPr lang="en-IN" dirty="0"/>
              <a:t>Comparison websites are also known as "Aggregators" because they aggregate information on a product from many websites offering online shopping of the product. These sites render you easy and lucid comparisons of the prices on offer of a product under consideration, without any toiling involved, on a single screen in a matter of a few clicks of the mouse! .These sites manage to save a substantial amount of effort, time and money of the prospective shopper, and above all, take away the headache of compiling information.</a:t>
            </a:r>
            <a:endParaRPr lang="en-IN" sz="1800" dirty="0"/>
          </a:p>
          <a:p>
            <a:pPr marL="0" indent="0">
              <a:buNone/>
            </a:pPr>
            <a:endParaRPr lang="en-US" sz="1800" dirty="0"/>
          </a:p>
        </p:txBody>
      </p:sp>
      <p:sp>
        <p:nvSpPr>
          <p:cNvPr id="15"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504" y="804333"/>
            <a:ext cx="4526279" cy="4229597"/>
          </a:xfrm>
          <a:prstGeom prst="rect">
            <a:avLst/>
          </a:prstGeom>
        </p:spPr>
      </p:pic>
    </p:spTree>
    <p:extLst>
      <p:ext uri="{BB962C8B-B14F-4D97-AF65-F5344CB8AC3E}">
        <p14:creationId xmlns:p14="http://schemas.microsoft.com/office/powerpoint/2010/main" val="29725101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309E-E2A4-4530-BDFD-51C88CE80903}"/>
              </a:ext>
            </a:extLst>
          </p:cNvPr>
          <p:cNvSpPr>
            <a:spLocks noGrp="1"/>
          </p:cNvSpPr>
          <p:nvPr>
            <p:ph type="title"/>
          </p:nvPr>
        </p:nvSpPr>
        <p:spPr>
          <a:xfrm>
            <a:off x="108858" y="106639"/>
            <a:ext cx="5314536" cy="1325563"/>
          </a:xfrm>
        </p:spPr>
        <p:txBody>
          <a:bodyPr>
            <a:normAutofit/>
          </a:bodyPr>
          <a:lstStyle/>
          <a:p>
            <a:r>
              <a:rPr lang="en-IN" dirty="0">
                <a:solidFill>
                  <a:schemeClr val="accent2">
                    <a:lumMod val="75000"/>
                  </a:schemeClr>
                </a:solidFill>
              </a:rPr>
              <a:t>OBJECTIVE</a:t>
            </a:r>
          </a:p>
        </p:txBody>
      </p:sp>
      <p:sp>
        <p:nvSpPr>
          <p:cNvPr id="8" name="Content Placeholder 7">
            <a:extLst>
              <a:ext uri="{FF2B5EF4-FFF2-40B4-BE49-F238E27FC236}">
                <a16:creationId xmlns:a16="http://schemas.microsoft.com/office/drawing/2014/main" id="{91C5C345-F4E8-4504-9390-A13999D6ED98}"/>
              </a:ext>
            </a:extLst>
          </p:cNvPr>
          <p:cNvSpPr>
            <a:spLocks noGrp="1"/>
          </p:cNvSpPr>
          <p:nvPr>
            <p:ph idx="1"/>
          </p:nvPr>
        </p:nvSpPr>
        <p:spPr>
          <a:xfrm>
            <a:off x="294678" y="1230171"/>
            <a:ext cx="6288102" cy="5521190"/>
          </a:xfrm>
        </p:spPr>
        <p:txBody>
          <a:bodyPr anchor="t">
            <a:normAutofit fontScale="85000" lnSpcReduction="20000"/>
          </a:bodyPr>
          <a:lstStyle/>
          <a:p>
            <a:r>
              <a:rPr lang="en-IN" dirty="0" smtClean="0"/>
              <a:t>Briefly</a:t>
            </a:r>
            <a:r>
              <a:rPr lang="en-IN" dirty="0"/>
              <a:t>, they can save you time and money.</a:t>
            </a:r>
            <a:endParaRPr lang="en-IN" b="1" dirty="0"/>
          </a:p>
          <a:p>
            <a:r>
              <a:rPr lang="en-IN" dirty="0" smtClean="0"/>
              <a:t>Instead </a:t>
            </a:r>
            <a:r>
              <a:rPr lang="en-IN" dirty="0"/>
              <a:t>of going from store to store, hunting in the Yellow Pages or even bringing up individual merchant sites on a search engine, you can visit a comparison shopping site and view even more information than these other methods would have yielded in a matter of minutes</a:t>
            </a:r>
            <a:r>
              <a:rPr lang="en-IN" dirty="0" smtClean="0"/>
              <a:t>.</a:t>
            </a:r>
            <a:r>
              <a:rPr lang="en-IN" dirty="0"/>
              <a:t> </a:t>
            </a:r>
            <a:endParaRPr lang="en-IN" b="1" dirty="0"/>
          </a:p>
          <a:p>
            <a:r>
              <a:rPr lang="en-IN" dirty="0" smtClean="0"/>
              <a:t>To </a:t>
            </a:r>
            <a:r>
              <a:rPr lang="en-IN" dirty="0"/>
              <a:t>save money is the primary reason most shoppers rely on the cost-comparison sites. </a:t>
            </a:r>
            <a:endParaRPr lang="en-IN" b="1" dirty="0"/>
          </a:p>
          <a:p>
            <a:r>
              <a:rPr lang="en-IN" dirty="0" smtClean="0"/>
              <a:t>The </a:t>
            </a:r>
            <a:r>
              <a:rPr lang="en-IN" dirty="0"/>
              <a:t>sites offer an alternative to buying the first product you see at the first price you see.</a:t>
            </a:r>
            <a:endParaRPr lang="en-IN" b="1" dirty="0"/>
          </a:p>
          <a:p>
            <a:r>
              <a:rPr lang="en-IN" dirty="0" smtClean="0"/>
              <a:t>Price </a:t>
            </a:r>
            <a:r>
              <a:rPr lang="en-IN" dirty="0"/>
              <a:t>comparison sites</a:t>
            </a:r>
            <a:r>
              <a:rPr lang="en-IN" b="1" dirty="0"/>
              <a:t> </a:t>
            </a:r>
            <a:r>
              <a:rPr lang="en-IN" dirty="0"/>
              <a:t>can collect data directly from merchants.</a:t>
            </a:r>
            <a:endParaRPr lang="en-IN" b="1" dirty="0"/>
          </a:p>
          <a:p>
            <a:r>
              <a:rPr lang="en-IN" dirty="0" smtClean="0"/>
              <a:t>Retailers </a:t>
            </a:r>
            <a:r>
              <a:rPr lang="en-IN" dirty="0"/>
              <a:t>who want to list their products on the website then supply their own lists of products and prices, and these are matched against the original database.</a:t>
            </a:r>
            <a:r>
              <a:rPr lang="en-IN" b="1" dirty="0"/>
              <a:t>    </a:t>
            </a:r>
          </a:p>
          <a:p>
            <a:pPr marL="0" indent="0">
              <a:buNone/>
            </a:pPr>
            <a:endParaRPr lang="en-IN" dirty="0"/>
          </a:p>
          <a:p>
            <a:endParaRPr lang="en-US" sz="1800" dirty="0"/>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1" y="769420"/>
            <a:ext cx="4952999" cy="3458147"/>
          </a:xfrm>
          <a:prstGeom prst="rect">
            <a:avLst/>
          </a:prstGeom>
        </p:spPr>
      </p:pic>
    </p:spTree>
    <p:extLst>
      <p:ext uri="{BB962C8B-B14F-4D97-AF65-F5344CB8AC3E}">
        <p14:creationId xmlns:p14="http://schemas.microsoft.com/office/powerpoint/2010/main" val="14122136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03FE-1D52-4392-B4F0-B978B4AC0CE3}"/>
              </a:ext>
            </a:extLst>
          </p:cNvPr>
          <p:cNvSpPr>
            <a:spLocks noGrp="1"/>
          </p:cNvSpPr>
          <p:nvPr>
            <p:ph type="title"/>
          </p:nvPr>
        </p:nvSpPr>
        <p:spPr>
          <a:xfrm>
            <a:off x="0" y="0"/>
            <a:ext cx="10515600" cy="1325563"/>
          </a:xfrm>
        </p:spPr>
        <p:txBody>
          <a:bodyPr/>
          <a:lstStyle/>
          <a:p>
            <a:r>
              <a:rPr lang="en-IN" dirty="0">
                <a:solidFill>
                  <a:srgbClr val="FFC000"/>
                </a:solidFill>
              </a:rPr>
              <a:t>DATA FLOW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03" y="1325563"/>
            <a:ext cx="8351520" cy="5470994"/>
          </a:xfrm>
          <a:prstGeom prst="rect">
            <a:avLst/>
          </a:prstGeom>
        </p:spPr>
      </p:pic>
    </p:spTree>
    <p:extLst>
      <p:ext uri="{BB962C8B-B14F-4D97-AF65-F5344CB8AC3E}">
        <p14:creationId xmlns:p14="http://schemas.microsoft.com/office/powerpoint/2010/main" val="370872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B739-9CFC-4158-8F0D-ED6058FC7C20}"/>
              </a:ext>
            </a:extLst>
          </p:cNvPr>
          <p:cNvSpPr>
            <a:spLocks noGrp="1"/>
          </p:cNvSpPr>
          <p:nvPr>
            <p:ph type="title"/>
          </p:nvPr>
        </p:nvSpPr>
        <p:spPr>
          <a:xfrm>
            <a:off x="0" y="18255"/>
            <a:ext cx="10515600" cy="1325563"/>
          </a:xfrm>
        </p:spPr>
        <p:txBody>
          <a:bodyPr/>
          <a:lstStyle/>
          <a:p>
            <a:r>
              <a:rPr lang="en-IN" dirty="0">
                <a:solidFill>
                  <a:srgbClr val="FFC000"/>
                </a:solidFill>
              </a:rPr>
              <a:t>SCREEN SHOTS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46" y="975360"/>
            <a:ext cx="10058400" cy="5657850"/>
          </a:xfrm>
          <a:prstGeom prst="rect">
            <a:avLst/>
          </a:prstGeom>
        </p:spPr>
      </p:pic>
    </p:spTree>
    <p:extLst>
      <p:ext uri="{BB962C8B-B14F-4D97-AF65-F5344CB8AC3E}">
        <p14:creationId xmlns:p14="http://schemas.microsoft.com/office/powerpoint/2010/main" val="159449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46" y="548640"/>
            <a:ext cx="10058400" cy="5657850"/>
          </a:xfrm>
          <a:prstGeom prst="rect">
            <a:avLst/>
          </a:prstGeom>
        </p:spPr>
      </p:pic>
    </p:spTree>
    <p:extLst>
      <p:ext uri="{BB962C8B-B14F-4D97-AF65-F5344CB8AC3E}">
        <p14:creationId xmlns:p14="http://schemas.microsoft.com/office/powerpoint/2010/main" val="316027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68" y="609600"/>
            <a:ext cx="10058400" cy="5657850"/>
          </a:xfrm>
          <a:prstGeom prst="rect">
            <a:avLst/>
          </a:prstGeom>
        </p:spPr>
      </p:pic>
    </p:spTree>
    <p:extLst>
      <p:ext uri="{BB962C8B-B14F-4D97-AF65-F5344CB8AC3E}">
        <p14:creationId xmlns:p14="http://schemas.microsoft.com/office/powerpoint/2010/main" val="269871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2" y="583475"/>
            <a:ext cx="10058400" cy="5657850"/>
          </a:xfrm>
          <a:prstGeom prst="rect">
            <a:avLst/>
          </a:prstGeom>
        </p:spPr>
      </p:pic>
    </p:spTree>
    <p:extLst>
      <p:ext uri="{BB962C8B-B14F-4D97-AF65-F5344CB8AC3E}">
        <p14:creationId xmlns:p14="http://schemas.microsoft.com/office/powerpoint/2010/main" val="279859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EC48-C02A-49A1-8C5A-25D40B78E7F1}"/>
              </a:ext>
            </a:extLst>
          </p:cNvPr>
          <p:cNvSpPr>
            <a:spLocks noGrp="1"/>
          </p:cNvSpPr>
          <p:nvPr>
            <p:ph type="title"/>
          </p:nvPr>
        </p:nvSpPr>
        <p:spPr>
          <a:xfrm>
            <a:off x="0" y="0"/>
            <a:ext cx="5006336" cy="1325563"/>
          </a:xfrm>
        </p:spPr>
        <p:txBody>
          <a:bodyPr>
            <a:normAutofit/>
          </a:bodyPr>
          <a:lstStyle/>
          <a:p>
            <a:r>
              <a:rPr lang="en-IN" dirty="0">
                <a:solidFill>
                  <a:schemeClr val="accent2">
                    <a:lumMod val="75000"/>
                  </a:schemeClr>
                </a:solidFill>
              </a:rPr>
              <a:t>FUTURE SCOPE</a:t>
            </a:r>
          </a:p>
        </p:txBody>
      </p:sp>
      <p:sp>
        <p:nvSpPr>
          <p:cNvPr id="8" name="Content Placeholder 7">
            <a:extLst>
              <a:ext uri="{FF2B5EF4-FFF2-40B4-BE49-F238E27FC236}">
                <a16:creationId xmlns:a16="http://schemas.microsoft.com/office/drawing/2014/main" id="{8C0DF510-3593-4F48-A625-F86FB18BF959}"/>
              </a:ext>
            </a:extLst>
          </p:cNvPr>
          <p:cNvSpPr>
            <a:spLocks noGrp="1"/>
          </p:cNvSpPr>
          <p:nvPr>
            <p:ph idx="1"/>
          </p:nvPr>
        </p:nvSpPr>
        <p:spPr>
          <a:xfrm>
            <a:off x="0" y="1001618"/>
            <a:ext cx="6019218" cy="5703982"/>
          </a:xfrm>
        </p:spPr>
        <p:txBody>
          <a:bodyPr anchor="t">
            <a:normAutofit fontScale="92500" lnSpcReduction="20000"/>
          </a:bodyPr>
          <a:lstStyle/>
          <a:p>
            <a:r>
              <a:rPr lang="en-IN" dirty="0"/>
              <a:t>Consumers use cost-comparison sites for two reasons: either to locate the lowest possible price on a specific item from a merchant with a good reputation, or to access information and reviews about a range of products in order to make a selection.</a:t>
            </a:r>
          </a:p>
          <a:p>
            <a:r>
              <a:rPr lang="en-IN" dirty="0"/>
              <a:t> Pricing is the focus of most current shopping engines, although some small start-up companies are specializing in presenting product information to help buyers choose the right product, according to the </a:t>
            </a:r>
            <a:r>
              <a:rPr lang="en-IN" dirty="0" err="1"/>
              <a:t>SmartMoney</a:t>
            </a:r>
            <a:r>
              <a:rPr lang="en-IN" dirty="0"/>
              <a:t> website.</a:t>
            </a:r>
          </a:p>
          <a:p>
            <a:r>
              <a:rPr lang="en-IN" dirty="0"/>
              <a:t> Even if the item is not purchased online, the consumer gains some perspective on whether the prices displayed in stores are good ones, factoring in what shipping costs might have been.</a:t>
            </a:r>
          </a:p>
          <a:p>
            <a:endParaRPr lang="en-US" sz="1800" dirty="0"/>
          </a:p>
        </p:txBody>
      </p:sp>
      <p:sp>
        <p:nvSpPr>
          <p:cNvPr id="11"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91E2634-7479-4FDB-BDC3-474822250D52}"/>
              </a:ext>
            </a:extLst>
          </p:cNvPr>
          <p:cNvPicPr>
            <a:picLocks noChangeAspect="1"/>
          </p:cNvPicPr>
          <p:nvPr/>
        </p:nvPicPr>
        <p:blipFill rotWithShape="1">
          <a:blip r:embed="rId2"/>
          <a:srcRect l="20817" r="20549" b="-1"/>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16194832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493</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Algerian</vt:lpstr>
      <vt:lpstr>Arial</vt:lpstr>
      <vt:lpstr>Calibri</vt:lpstr>
      <vt:lpstr>Calibri Light</vt:lpstr>
      <vt:lpstr>Office Theme</vt:lpstr>
      <vt:lpstr>PRICE COMPARISION WEBSITES</vt:lpstr>
      <vt:lpstr>INTRODUCTION</vt:lpstr>
      <vt:lpstr>OBJECTIVE</vt:lpstr>
      <vt:lpstr>DATA FLOW DIAGRAM</vt:lpstr>
      <vt:lpstr>SCREEN SHOTS</vt:lpstr>
      <vt:lpstr>PowerPoint Presentation</vt:lpstr>
      <vt:lpstr>PowerPoint Presentation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SUPERVISOR ALLOCATION PORTAL FOR LPU STUDENTS</dc:title>
  <dc:creator>prateek.pr29@hotmail.com</dc:creator>
  <cp:lastModifiedBy>Anshul Singh</cp:lastModifiedBy>
  <cp:revision>10</cp:revision>
  <dcterms:created xsi:type="dcterms:W3CDTF">2019-11-13T16:11:21Z</dcterms:created>
  <dcterms:modified xsi:type="dcterms:W3CDTF">2019-11-14T04:54:29Z</dcterms:modified>
</cp:coreProperties>
</file>