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B8CE7-C047-4752-A975-0BF61504539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975F58F-8229-4DED-A394-BC13BF37F343}">
      <dgm:prSet phldrT="[Text]"/>
      <dgm:spPr/>
      <dgm:t>
        <a:bodyPr/>
        <a:lstStyle/>
        <a:p>
          <a:r>
            <a:rPr lang="en-IN" dirty="0" smtClean="0"/>
            <a:t>Data Extraction</a:t>
          </a:r>
          <a:endParaRPr lang="en-IN" dirty="0"/>
        </a:p>
      </dgm:t>
    </dgm:pt>
    <dgm:pt modelId="{7679B8D6-3CDD-4DC9-A1DD-0594CC6A86A5}" type="parTrans" cxnId="{0C2AF2CC-FE86-4B73-8542-EE8CCD3833EB}">
      <dgm:prSet/>
      <dgm:spPr/>
      <dgm:t>
        <a:bodyPr/>
        <a:lstStyle/>
        <a:p>
          <a:endParaRPr lang="en-IN"/>
        </a:p>
      </dgm:t>
    </dgm:pt>
    <dgm:pt modelId="{7EE2AE23-50EA-4C8F-83A5-A0FC28C7BF3C}" type="sibTrans" cxnId="{0C2AF2CC-FE86-4B73-8542-EE8CCD3833EB}">
      <dgm:prSet/>
      <dgm:spPr/>
      <dgm:t>
        <a:bodyPr/>
        <a:lstStyle/>
        <a:p>
          <a:endParaRPr lang="en-IN"/>
        </a:p>
      </dgm:t>
    </dgm:pt>
    <dgm:pt modelId="{9F839166-D904-46F2-AE8B-179C93DC6ECC}">
      <dgm:prSet phldrT="[Text]"/>
      <dgm:spPr/>
      <dgm:t>
        <a:bodyPr/>
        <a:lstStyle/>
        <a:p>
          <a:r>
            <a:rPr lang="en-IN" dirty="0" smtClean="0"/>
            <a:t>Understanding Data </a:t>
          </a:r>
          <a:endParaRPr lang="en-IN" dirty="0"/>
        </a:p>
      </dgm:t>
    </dgm:pt>
    <dgm:pt modelId="{6AD7945D-4C7E-4F3F-8DF2-0BAB41ACB698}" type="parTrans" cxnId="{F74F5D6A-7591-4670-9D0B-6487F0D85989}">
      <dgm:prSet/>
      <dgm:spPr/>
      <dgm:t>
        <a:bodyPr/>
        <a:lstStyle/>
        <a:p>
          <a:endParaRPr lang="en-IN"/>
        </a:p>
      </dgm:t>
    </dgm:pt>
    <dgm:pt modelId="{045F7AA0-5B48-478C-8BC3-D285FF1BB226}" type="sibTrans" cxnId="{F74F5D6A-7591-4670-9D0B-6487F0D85989}">
      <dgm:prSet/>
      <dgm:spPr/>
      <dgm:t>
        <a:bodyPr/>
        <a:lstStyle/>
        <a:p>
          <a:endParaRPr lang="en-IN"/>
        </a:p>
      </dgm:t>
    </dgm:pt>
    <dgm:pt modelId="{2EDD99F9-53C3-4388-9E5D-578E48B091F5}">
      <dgm:prSet phldrT="[Text]"/>
      <dgm:spPr/>
      <dgm:t>
        <a:bodyPr/>
        <a:lstStyle/>
        <a:p>
          <a:r>
            <a:rPr lang="en-IN" dirty="0" smtClean="0"/>
            <a:t>Data Preparation</a:t>
          </a:r>
          <a:endParaRPr lang="en-IN" dirty="0"/>
        </a:p>
      </dgm:t>
    </dgm:pt>
    <dgm:pt modelId="{6CF82954-5F70-4D24-B9B8-A487BB29899C}" type="parTrans" cxnId="{23057D85-EB47-4432-BF4C-C1E0E91BD80A}">
      <dgm:prSet/>
      <dgm:spPr/>
      <dgm:t>
        <a:bodyPr/>
        <a:lstStyle/>
        <a:p>
          <a:endParaRPr lang="en-IN"/>
        </a:p>
      </dgm:t>
    </dgm:pt>
    <dgm:pt modelId="{88F6F16A-3AB1-438B-B0FB-F665E0AC007A}" type="sibTrans" cxnId="{23057D85-EB47-4432-BF4C-C1E0E91BD80A}">
      <dgm:prSet/>
      <dgm:spPr/>
      <dgm:t>
        <a:bodyPr/>
        <a:lstStyle/>
        <a:p>
          <a:endParaRPr lang="en-IN"/>
        </a:p>
      </dgm:t>
    </dgm:pt>
    <dgm:pt modelId="{76083C5D-5EE1-48E6-A1B6-DB8F3AB1619A}">
      <dgm:prSet/>
      <dgm:spPr/>
      <dgm:t>
        <a:bodyPr/>
        <a:lstStyle/>
        <a:p>
          <a:r>
            <a:rPr lang="en-IN" dirty="0" smtClean="0"/>
            <a:t>Understanding Business Objective</a:t>
          </a:r>
          <a:endParaRPr lang="en-IN" dirty="0"/>
        </a:p>
      </dgm:t>
    </dgm:pt>
    <dgm:pt modelId="{C4613DDC-7786-460C-9C9F-AD6D1FF9D097}" type="parTrans" cxnId="{6B0C6DBC-972E-49EC-83E4-E757E13BAF08}">
      <dgm:prSet/>
      <dgm:spPr/>
      <dgm:t>
        <a:bodyPr/>
        <a:lstStyle/>
        <a:p>
          <a:endParaRPr lang="en-IN"/>
        </a:p>
      </dgm:t>
    </dgm:pt>
    <dgm:pt modelId="{283480E9-8138-41C5-B63A-3122E62FFBC1}" type="sibTrans" cxnId="{6B0C6DBC-972E-49EC-83E4-E757E13BAF08}">
      <dgm:prSet/>
      <dgm:spPr/>
      <dgm:t>
        <a:bodyPr/>
        <a:lstStyle/>
        <a:p>
          <a:endParaRPr lang="en-IN"/>
        </a:p>
      </dgm:t>
    </dgm:pt>
    <dgm:pt modelId="{03ABA1CC-7503-44E4-B4FE-C8557A7CD445}">
      <dgm:prSet/>
      <dgm:spPr/>
      <dgm:t>
        <a:bodyPr/>
        <a:lstStyle/>
        <a:p>
          <a:r>
            <a:rPr lang="en-IN" dirty="0" smtClean="0"/>
            <a:t>Data Visualization</a:t>
          </a:r>
          <a:endParaRPr lang="en-IN" dirty="0"/>
        </a:p>
      </dgm:t>
    </dgm:pt>
    <dgm:pt modelId="{0A129D52-511C-44BE-B374-85E417B1791D}" type="parTrans" cxnId="{6AFD6F69-E6C4-4D8D-8297-EA858D3A3058}">
      <dgm:prSet/>
      <dgm:spPr/>
      <dgm:t>
        <a:bodyPr/>
        <a:lstStyle/>
        <a:p>
          <a:endParaRPr lang="en-IN"/>
        </a:p>
      </dgm:t>
    </dgm:pt>
    <dgm:pt modelId="{3D02249A-F981-4062-9B0B-9F9F49B3379F}" type="sibTrans" cxnId="{6AFD6F69-E6C4-4D8D-8297-EA858D3A3058}">
      <dgm:prSet/>
      <dgm:spPr/>
      <dgm:t>
        <a:bodyPr/>
        <a:lstStyle/>
        <a:p>
          <a:endParaRPr lang="en-IN"/>
        </a:p>
      </dgm:t>
    </dgm:pt>
    <dgm:pt modelId="{D5BC2A28-31D7-468E-A5AB-EEE9FE6AE88A}">
      <dgm:prSet/>
      <dgm:spPr/>
      <dgm:t>
        <a:bodyPr/>
        <a:lstStyle/>
        <a:p>
          <a:r>
            <a:rPr lang="en-IN" dirty="0" smtClean="0"/>
            <a:t>Data Analysis</a:t>
          </a:r>
          <a:endParaRPr lang="en-IN" dirty="0"/>
        </a:p>
      </dgm:t>
    </dgm:pt>
    <dgm:pt modelId="{840E8C56-65D6-44DA-8DBA-0F470EFCA01D}" type="parTrans" cxnId="{156D3EC5-2774-40AE-ABA7-6EB599FB9E46}">
      <dgm:prSet/>
      <dgm:spPr/>
      <dgm:t>
        <a:bodyPr/>
        <a:lstStyle/>
        <a:p>
          <a:endParaRPr lang="en-IN"/>
        </a:p>
      </dgm:t>
    </dgm:pt>
    <dgm:pt modelId="{FC2E30B3-BCA9-4BAA-97B1-455F2E593DD7}" type="sibTrans" cxnId="{156D3EC5-2774-40AE-ABA7-6EB599FB9E46}">
      <dgm:prSet/>
      <dgm:spPr/>
      <dgm:t>
        <a:bodyPr/>
        <a:lstStyle/>
        <a:p>
          <a:endParaRPr lang="en-IN"/>
        </a:p>
      </dgm:t>
    </dgm:pt>
    <dgm:pt modelId="{A1E7FD5E-8BDC-4014-AA85-5AD666431602}">
      <dgm:prSet/>
      <dgm:spPr/>
      <dgm:t>
        <a:bodyPr/>
        <a:lstStyle/>
        <a:p>
          <a:r>
            <a:rPr lang="en-IN" dirty="0" smtClean="0"/>
            <a:t>Data Evaluation</a:t>
          </a:r>
          <a:endParaRPr lang="en-IN" dirty="0"/>
        </a:p>
      </dgm:t>
    </dgm:pt>
    <dgm:pt modelId="{7820D072-D611-4658-B29C-713E9DD9AE41}" type="parTrans" cxnId="{3B7F28D2-0E0F-472C-B0C5-792858B097CC}">
      <dgm:prSet/>
      <dgm:spPr/>
      <dgm:t>
        <a:bodyPr/>
        <a:lstStyle/>
        <a:p>
          <a:endParaRPr lang="en-IN"/>
        </a:p>
      </dgm:t>
    </dgm:pt>
    <dgm:pt modelId="{C8071167-C5DB-4947-A065-C83BB13EA48F}" type="sibTrans" cxnId="{3B7F28D2-0E0F-472C-B0C5-792858B097CC}">
      <dgm:prSet/>
      <dgm:spPr/>
      <dgm:t>
        <a:bodyPr/>
        <a:lstStyle/>
        <a:p>
          <a:endParaRPr lang="en-IN"/>
        </a:p>
      </dgm:t>
    </dgm:pt>
    <dgm:pt modelId="{36721C64-8A80-493A-B935-C42B0B88C662}" type="pres">
      <dgm:prSet presAssocID="{D79B8CE7-C047-4752-A975-0BF615045390}" presName="Name0" presStyleCnt="0">
        <dgm:presLayoutVars>
          <dgm:dir/>
          <dgm:resizeHandles val="exact"/>
        </dgm:presLayoutVars>
      </dgm:prSet>
      <dgm:spPr/>
    </dgm:pt>
    <dgm:pt modelId="{F597C623-3388-4C9A-A1AF-EF3804000B73}" type="pres">
      <dgm:prSet presAssocID="{76083C5D-5EE1-48E6-A1B6-DB8F3AB1619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61D197-D99A-4098-BFCA-8AEC6B883DE3}" type="pres">
      <dgm:prSet presAssocID="{283480E9-8138-41C5-B63A-3122E62FFBC1}" presName="sibTrans" presStyleLbl="sibTrans2D1" presStyleIdx="0" presStyleCnt="6"/>
      <dgm:spPr/>
      <dgm:t>
        <a:bodyPr/>
        <a:lstStyle/>
        <a:p>
          <a:endParaRPr lang="en-IN"/>
        </a:p>
      </dgm:t>
    </dgm:pt>
    <dgm:pt modelId="{CD25BEA0-0EFA-46DC-A014-185752B42D8D}" type="pres">
      <dgm:prSet presAssocID="{283480E9-8138-41C5-B63A-3122E62FFBC1}" presName="connectorText" presStyleLbl="sibTrans2D1" presStyleIdx="0" presStyleCnt="6"/>
      <dgm:spPr/>
      <dgm:t>
        <a:bodyPr/>
        <a:lstStyle/>
        <a:p>
          <a:endParaRPr lang="en-IN"/>
        </a:p>
      </dgm:t>
    </dgm:pt>
    <dgm:pt modelId="{A12F0F3C-04FC-429F-BA02-762BEE97C1FD}" type="pres">
      <dgm:prSet presAssocID="{5975F58F-8229-4DED-A394-BC13BF37F34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B194FA-ED55-455D-BD66-4014A2120D67}" type="pres">
      <dgm:prSet presAssocID="{7EE2AE23-50EA-4C8F-83A5-A0FC28C7BF3C}" presName="sibTrans" presStyleLbl="sibTrans2D1" presStyleIdx="1" presStyleCnt="6"/>
      <dgm:spPr/>
      <dgm:t>
        <a:bodyPr/>
        <a:lstStyle/>
        <a:p>
          <a:endParaRPr lang="en-IN"/>
        </a:p>
      </dgm:t>
    </dgm:pt>
    <dgm:pt modelId="{DA026ECC-7E3C-467C-B328-B15A0214179B}" type="pres">
      <dgm:prSet presAssocID="{7EE2AE23-50EA-4C8F-83A5-A0FC28C7BF3C}" presName="connectorText" presStyleLbl="sibTrans2D1" presStyleIdx="1" presStyleCnt="6"/>
      <dgm:spPr/>
      <dgm:t>
        <a:bodyPr/>
        <a:lstStyle/>
        <a:p>
          <a:endParaRPr lang="en-IN"/>
        </a:p>
      </dgm:t>
    </dgm:pt>
    <dgm:pt modelId="{B241F03B-117F-4B45-AF79-CF83BE9D693F}" type="pres">
      <dgm:prSet presAssocID="{9F839166-D904-46F2-AE8B-179C93DC6EC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5AA3683-6735-46AC-A4FB-8A0C77A88F17}" type="pres">
      <dgm:prSet presAssocID="{045F7AA0-5B48-478C-8BC3-D285FF1BB226}" presName="sibTrans" presStyleLbl="sibTrans2D1" presStyleIdx="2" presStyleCnt="6"/>
      <dgm:spPr/>
      <dgm:t>
        <a:bodyPr/>
        <a:lstStyle/>
        <a:p>
          <a:endParaRPr lang="en-IN"/>
        </a:p>
      </dgm:t>
    </dgm:pt>
    <dgm:pt modelId="{205C4537-4D49-4CAA-BE4B-BDE4424A453C}" type="pres">
      <dgm:prSet presAssocID="{045F7AA0-5B48-478C-8BC3-D285FF1BB226}" presName="connectorText" presStyleLbl="sibTrans2D1" presStyleIdx="2" presStyleCnt="6"/>
      <dgm:spPr/>
      <dgm:t>
        <a:bodyPr/>
        <a:lstStyle/>
        <a:p>
          <a:endParaRPr lang="en-IN"/>
        </a:p>
      </dgm:t>
    </dgm:pt>
    <dgm:pt modelId="{9BD0C0CE-4BE3-41A9-AA2F-A922C8C91512}" type="pres">
      <dgm:prSet presAssocID="{2EDD99F9-53C3-4388-9E5D-578E48B091F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674BE3-1A40-4D71-9295-19F32409B1F6}" type="pres">
      <dgm:prSet presAssocID="{88F6F16A-3AB1-438B-B0FB-F665E0AC007A}" presName="sibTrans" presStyleLbl="sibTrans2D1" presStyleIdx="3" presStyleCnt="6"/>
      <dgm:spPr/>
      <dgm:t>
        <a:bodyPr/>
        <a:lstStyle/>
        <a:p>
          <a:endParaRPr lang="en-IN"/>
        </a:p>
      </dgm:t>
    </dgm:pt>
    <dgm:pt modelId="{E50D361E-3C61-42FA-BD1D-DF7657597B37}" type="pres">
      <dgm:prSet presAssocID="{88F6F16A-3AB1-438B-B0FB-F665E0AC007A}" presName="connectorText" presStyleLbl="sibTrans2D1" presStyleIdx="3" presStyleCnt="6"/>
      <dgm:spPr/>
      <dgm:t>
        <a:bodyPr/>
        <a:lstStyle/>
        <a:p>
          <a:endParaRPr lang="en-IN"/>
        </a:p>
      </dgm:t>
    </dgm:pt>
    <dgm:pt modelId="{EEB69157-6292-4D5F-9B3D-C8BE8B49E427}" type="pres">
      <dgm:prSet presAssocID="{03ABA1CC-7503-44E4-B4FE-C8557A7CD44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EEEA70-011C-437C-9E31-88999F5ABE09}" type="pres">
      <dgm:prSet presAssocID="{3D02249A-F981-4062-9B0B-9F9F49B3379F}" presName="sibTrans" presStyleLbl="sibTrans2D1" presStyleIdx="4" presStyleCnt="6"/>
      <dgm:spPr/>
      <dgm:t>
        <a:bodyPr/>
        <a:lstStyle/>
        <a:p>
          <a:endParaRPr lang="en-IN"/>
        </a:p>
      </dgm:t>
    </dgm:pt>
    <dgm:pt modelId="{A95DB036-671D-46E7-A2E0-6BDC38D7A5FA}" type="pres">
      <dgm:prSet presAssocID="{3D02249A-F981-4062-9B0B-9F9F49B3379F}" presName="connectorText" presStyleLbl="sibTrans2D1" presStyleIdx="4" presStyleCnt="6"/>
      <dgm:spPr/>
      <dgm:t>
        <a:bodyPr/>
        <a:lstStyle/>
        <a:p>
          <a:endParaRPr lang="en-IN"/>
        </a:p>
      </dgm:t>
    </dgm:pt>
    <dgm:pt modelId="{436996D2-749C-4871-BCBD-51CE0C8606A6}" type="pres">
      <dgm:prSet presAssocID="{D5BC2A28-31D7-468E-A5AB-EEE9FE6AE88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3FEA74-DA46-4457-8B44-888A17CE90FC}" type="pres">
      <dgm:prSet presAssocID="{FC2E30B3-BCA9-4BAA-97B1-455F2E593DD7}" presName="sibTrans" presStyleLbl="sibTrans2D1" presStyleIdx="5" presStyleCnt="6"/>
      <dgm:spPr/>
      <dgm:t>
        <a:bodyPr/>
        <a:lstStyle/>
        <a:p>
          <a:endParaRPr lang="en-IN"/>
        </a:p>
      </dgm:t>
    </dgm:pt>
    <dgm:pt modelId="{46F3AF57-4113-4271-8466-2AC07BE2464B}" type="pres">
      <dgm:prSet presAssocID="{FC2E30B3-BCA9-4BAA-97B1-455F2E593DD7}" presName="connectorText" presStyleLbl="sibTrans2D1" presStyleIdx="5" presStyleCnt="6"/>
      <dgm:spPr/>
      <dgm:t>
        <a:bodyPr/>
        <a:lstStyle/>
        <a:p>
          <a:endParaRPr lang="en-IN"/>
        </a:p>
      </dgm:t>
    </dgm:pt>
    <dgm:pt modelId="{26943641-B134-4816-A31C-63AECE819534}" type="pres">
      <dgm:prSet presAssocID="{A1E7FD5E-8BDC-4014-AA85-5AD666431602}" presName="node" presStyleLbl="node1" presStyleIdx="6" presStyleCnt="7" custLinFactNeighborX="66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2AF2CC-FE86-4B73-8542-EE8CCD3833EB}" srcId="{D79B8CE7-C047-4752-A975-0BF615045390}" destId="{5975F58F-8229-4DED-A394-BC13BF37F343}" srcOrd="1" destOrd="0" parTransId="{7679B8D6-3CDD-4DC9-A1DD-0594CC6A86A5}" sibTransId="{7EE2AE23-50EA-4C8F-83A5-A0FC28C7BF3C}"/>
    <dgm:cxn modelId="{28262FE8-B232-491C-98E7-73070D788C18}" type="presOf" srcId="{7EE2AE23-50EA-4C8F-83A5-A0FC28C7BF3C}" destId="{DA026ECC-7E3C-467C-B328-B15A0214179B}" srcOrd="1" destOrd="0" presId="urn:microsoft.com/office/officeart/2005/8/layout/process1"/>
    <dgm:cxn modelId="{F9D2E0DB-B58D-4B50-98D5-B9173C206C50}" type="presOf" srcId="{FC2E30B3-BCA9-4BAA-97B1-455F2E593DD7}" destId="{6B3FEA74-DA46-4457-8B44-888A17CE90FC}" srcOrd="0" destOrd="0" presId="urn:microsoft.com/office/officeart/2005/8/layout/process1"/>
    <dgm:cxn modelId="{BE2CAE74-3745-46E1-A650-0AA12B33889C}" type="presOf" srcId="{3D02249A-F981-4062-9B0B-9F9F49B3379F}" destId="{A95DB036-671D-46E7-A2E0-6BDC38D7A5FA}" srcOrd="1" destOrd="0" presId="urn:microsoft.com/office/officeart/2005/8/layout/process1"/>
    <dgm:cxn modelId="{156D3EC5-2774-40AE-ABA7-6EB599FB9E46}" srcId="{D79B8CE7-C047-4752-A975-0BF615045390}" destId="{D5BC2A28-31D7-468E-A5AB-EEE9FE6AE88A}" srcOrd="5" destOrd="0" parTransId="{840E8C56-65D6-44DA-8DBA-0F470EFCA01D}" sibTransId="{FC2E30B3-BCA9-4BAA-97B1-455F2E593DD7}"/>
    <dgm:cxn modelId="{B043B6A7-7331-4022-922A-EEF78CCD91F0}" type="presOf" srcId="{FC2E30B3-BCA9-4BAA-97B1-455F2E593DD7}" destId="{46F3AF57-4113-4271-8466-2AC07BE2464B}" srcOrd="1" destOrd="0" presId="urn:microsoft.com/office/officeart/2005/8/layout/process1"/>
    <dgm:cxn modelId="{3630D741-D5D2-41A0-9CA6-AC8698C40E56}" type="presOf" srcId="{3D02249A-F981-4062-9B0B-9F9F49B3379F}" destId="{A0EEEA70-011C-437C-9E31-88999F5ABE09}" srcOrd="0" destOrd="0" presId="urn:microsoft.com/office/officeart/2005/8/layout/process1"/>
    <dgm:cxn modelId="{0EDCF627-7A93-4B5C-984E-E326A80C4EFE}" type="presOf" srcId="{045F7AA0-5B48-478C-8BC3-D285FF1BB226}" destId="{205C4537-4D49-4CAA-BE4B-BDE4424A453C}" srcOrd="1" destOrd="0" presId="urn:microsoft.com/office/officeart/2005/8/layout/process1"/>
    <dgm:cxn modelId="{41B214B6-F629-423A-8A2A-C33A79AA50BE}" type="presOf" srcId="{283480E9-8138-41C5-B63A-3122E62FFBC1}" destId="{7061D197-D99A-4098-BFCA-8AEC6B883DE3}" srcOrd="0" destOrd="0" presId="urn:microsoft.com/office/officeart/2005/8/layout/process1"/>
    <dgm:cxn modelId="{59A39640-BC7A-45C5-B14C-E1D04475B71D}" type="presOf" srcId="{2EDD99F9-53C3-4388-9E5D-578E48B091F5}" destId="{9BD0C0CE-4BE3-41A9-AA2F-A922C8C91512}" srcOrd="0" destOrd="0" presId="urn:microsoft.com/office/officeart/2005/8/layout/process1"/>
    <dgm:cxn modelId="{23057D85-EB47-4432-BF4C-C1E0E91BD80A}" srcId="{D79B8CE7-C047-4752-A975-0BF615045390}" destId="{2EDD99F9-53C3-4388-9E5D-578E48B091F5}" srcOrd="3" destOrd="0" parTransId="{6CF82954-5F70-4D24-B9B8-A487BB29899C}" sibTransId="{88F6F16A-3AB1-438B-B0FB-F665E0AC007A}"/>
    <dgm:cxn modelId="{B303564D-EA96-4F57-8289-AD0BF82D6DDA}" type="presOf" srcId="{88F6F16A-3AB1-438B-B0FB-F665E0AC007A}" destId="{83674BE3-1A40-4D71-9295-19F32409B1F6}" srcOrd="0" destOrd="0" presId="urn:microsoft.com/office/officeart/2005/8/layout/process1"/>
    <dgm:cxn modelId="{BDC2C192-A9C0-40FD-AAD9-0EF3B8C754B2}" type="presOf" srcId="{9F839166-D904-46F2-AE8B-179C93DC6ECC}" destId="{B241F03B-117F-4B45-AF79-CF83BE9D693F}" srcOrd="0" destOrd="0" presId="urn:microsoft.com/office/officeart/2005/8/layout/process1"/>
    <dgm:cxn modelId="{B25439DB-057F-47D4-8A24-37636B369643}" type="presOf" srcId="{283480E9-8138-41C5-B63A-3122E62FFBC1}" destId="{CD25BEA0-0EFA-46DC-A014-185752B42D8D}" srcOrd="1" destOrd="0" presId="urn:microsoft.com/office/officeart/2005/8/layout/process1"/>
    <dgm:cxn modelId="{255F0E3C-2F93-4804-9832-A1180AF31A12}" type="presOf" srcId="{A1E7FD5E-8BDC-4014-AA85-5AD666431602}" destId="{26943641-B134-4816-A31C-63AECE819534}" srcOrd="0" destOrd="0" presId="urn:microsoft.com/office/officeart/2005/8/layout/process1"/>
    <dgm:cxn modelId="{6B0C6DBC-972E-49EC-83E4-E757E13BAF08}" srcId="{D79B8CE7-C047-4752-A975-0BF615045390}" destId="{76083C5D-5EE1-48E6-A1B6-DB8F3AB1619A}" srcOrd="0" destOrd="0" parTransId="{C4613DDC-7786-460C-9C9F-AD6D1FF9D097}" sibTransId="{283480E9-8138-41C5-B63A-3122E62FFBC1}"/>
    <dgm:cxn modelId="{93C0BA37-9DC3-4F6E-977A-5BF806C84F5B}" type="presOf" srcId="{03ABA1CC-7503-44E4-B4FE-C8557A7CD445}" destId="{EEB69157-6292-4D5F-9B3D-C8BE8B49E427}" srcOrd="0" destOrd="0" presId="urn:microsoft.com/office/officeart/2005/8/layout/process1"/>
    <dgm:cxn modelId="{3728F766-E001-43B1-B6F0-8B82FF030A37}" type="presOf" srcId="{D79B8CE7-C047-4752-A975-0BF615045390}" destId="{36721C64-8A80-493A-B935-C42B0B88C662}" srcOrd="0" destOrd="0" presId="urn:microsoft.com/office/officeart/2005/8/layout/process1"/>
    <dgm:cxn modelId="{26D34615-C0A4-4464-8583-886185D1649C}" type="presOf" srcId="{045F7AA0-5B48-478C-8BC3-D285FF1BB226}" destId="{65AA3683-6735-46AC-A4FB-8A0C77A88F17}" srcOrd="0" destOrd="0" presId="urn:microsoft.com/office/officeart/2005/8/layout/process1"/>
    <dgm:cxn modelId="{FE0F7579-AC48-4429-8C6D-DD5A22B0E648}" type="presOf" srcId="{76083C5D-5EE1-48E6-A1B6-DB8F3AB1619A}" destId="{F597C623-3388-4C9A-A1AF-EF3804000B73}" srcOrd="0" destOrd="0" presId="urn:microsoft.com/office/officeart/2005/8/layout/process1"/>
    <dgm:cxn modelId="{BC2E7F5B-6F81-4422-83D5-12BACA571C22}" type="presOf" srcId="{88F6F16A-3AB1-438B-B0FB-F665E0AC007A}" destId="{E50D361E-3C61-42FA-BD1D-DF7657597B37}" srcOrd="1" destOrd="0" presId="urn:microsoft.com/office/officeart/2005/8/layout/process1"/>
    <dgm:cxn modelId="{621B1772-7474-4093-BD4D-E4474CCBD97C}" type="presOf" srcId="{7EE2AE23-50EA-4C8F-83A5-A0FC28C7BF3C}" destId="{DCB194FA-ED55-455D-BD66-4014A2120D67}" srcOrd="0" destOrd="0" presId="urn:microsoft.com/office/officeart/2005/8/layout/process1"/>
    <dgm:cxn modelId="{3B7F28D2-0E0F-472C-B0C5-792858B097CC}" srcId="{D79B8CE7-C047-4752-A975-0BF615045390}" destId="{A1E7FD5E-8BDC-4014-AA85-5AD666431602}" srcOrd="6" destOrd="0" parTransId="{7820D072-D611-4658-B29C-713E9DD9AE41}" sibTransId="{C8071167-C5DB-4947-A065-C83BB13EA48F}"/>
    <dgm:cxn modelId="{D6182BD3-6C88-4916-BB14-0DC6B8331A06}" type="presOf" srcId="{5975F58F-8229-4DED-A394-BC13BF37F343}" destId="{A12F0F3C-04FC-429F-BA02-762BEE97C1FD}" srcOrd="0" destOrd="0" presId="urn:microsoft.com/office/officeart/2005/8/layout/process1"/>
    <dgm:cxn modelId="{DE4C8B96-0E97-4536-A21E-0DF24305E4C9}" type="presOf" srcId="{D5BC2A28-31D7-468E-A5AB-EEE9FE6AE88A}" destId="{436996D2-749C-4871-BCBD-51CE0C8606A6}" srcOrd="0" destOrd="0" presId="urn:microsoft.com/office/officeart/2005/8/layout/process1"/>
    <dgm:cxn modelId="{F74F5D6A-7591-4670-9D0B-6487F0D85989}" srcId="{D79B8CE7-C047-4752-A975-0BF615045390}" destId="{9F839166-D904-46F2-AE8B-179C93DC6ECC}" srcOrd="2" destOrd="0" parTransId="{6AD7945D-4C7E-4F3F-8DF2-0BAB41ACB698}" sibTransId="{045F7AA0-5B48-478C-8BC3-D285FF1BB226}"/>
    <dgm:cxn modelId="{6AFD6F69-E6C4-4D8D-8297-EA858D3A3058}" srcId="{D79B8CE7-C047-4752-A975-0BF615045390}" destId="{03ABA1CC-7503-44E4-B4FE-C8557A7CD445}" srcOrd="4" destOrd="0" parTransId="{0A129D52-511C-44BE-B374-85E417B1791D}" sibTransId="{3D02249A-F981-4062-9B0B-9F9F49B3379F}"/>
    <dgm:cxn modelId="{3D887698-795F-49EB-B107-33DAA0B3A8C2}" type="presParOf" srcId="{36721C64-8A80-493A-B935-C42B0B88C662}" destId="{F597C623-3388-4C9A-A1AF-EF3804000B73}" srcOrd="0" destOrd="0" presId="urn:microsoft.com/office/officeart/2005/8/layout/process1"/>
    <dgm:cxn modelId="{651C05FF-963D-4D00-8262-6D95E3952196}" type="presParOf" srcId="{36721C64-8A80-493A-B935-C42B0B88C662}" destId="{7061D197-D99A-4098-BFCA-8AEC6B883DE3}" srcOrd="1" destOrd="0" presId="urn:microsoft.com/office/officeart/2005/8/layout/process1"/>
    <dgm:cxn modelId="{D3138BCB-DFA5-4F58-95D7-90308CAA0256}" type="presParOf" srcId="{7061D197-D99A-4098-BFCA-8AEC6B883DE3}" destId="{CD25BEA0-0EFA-46DC-A014-185752B42D8D}" srcOrd="0" destOrd="0" presId="urn:microsoft.com/office/officeart/2005/8/layout/process1"/>
    <dgm:cxn modelId="{9E29BF31-C50C-4321-9F9A-DB0BE80EFEE4}" type="presParOf" srcId="{36721C64-8A80-493A-B935-C42B0B88C662}" destId="{A12F0F3C-04FC-429F-BA02-762BEE97C1FD}" srcOrd="2" destOrd="0" presId="urn:microsoft.com/office/officeart/2005/8/layout/process1"/>
    <dgm:cxn modelId="{9E0E51F5-7AB7-4D29-9794-4FE4B5C0B3B0}" type="presParOf" srcId="{36721C64-8A80-493A-B935-C42B0B88C662}" destId="{DCB194FA-ED55-455D-BD66-4014A2120D67}" srcOrd="3" destOrd="0" presId="urn:microsoft.com/office/officeart/2005/8/layout/process1"/>
    <dgm:cxn modelId="{525B141A-8589-4E38-9E20-29E275F78789}" type="presParOf" srcId="{DCB194FA-ED55-455D-BD66-4014A2120D67}" destId="{DA026ECC-7E3C-467C-B328-B15A0214179B}" srcOrd="0" destOrd="0" presId="urn:microsoft.com/office/officeart/2005/8/layout/process1"/>
    <dgm:cxn modelId="{A7A26612-89D6-49BB-93F8-ACDB84756007}" type="presParOf" srcId="{36721C64-8A80-493A-B935-C42B0B88C662}" destId="{B241F03B-117F-4B45-AF79-CF83BE9D693F}" srcOrd="4" destOrd="0" presId="urn:microsoft.com/office/officeart/2005/8/layout/process1"/>
    <dgm:cxn modelId="{3ECA69F8-77FD-41C1-BCAC-DEE521C76331}" type="presParOf" srcId="{36721C64-8A80-493A-B935-C42B0B88C662}" destId="{65AA3683-6735-46AC-A4FB-8A0C77A88F17}" srcOrd="5" destOrd="0" presId="urn:microsoft.com/office/officeart/2005/8/layout/process1"/>
    <dgm:cxn modelId="{2AC76F02-2F15-44C0-AE48-962FBB408E72}" type="presParOf" srcId="{65AA3683-6735-46AC-A4FB-8A0C77A88F17}" destId="{205C4537-4D49-4CAA-BE4B-BDE4424A453C}" srcOrd="0" destOrd="0" presId="urn:microsoft.com/office/officeart/2005/8/layout/process1"/>
    <dgm:cxn modelId="{BF9AB7D2-4917-4F24-8F9E-7A84A0E046D9}" type="presParOf" srcId="{36721C64-8A80-493A-B935-C42B0B88C662}" destId="{9BD0C0CE-4BE3-41A9-AA2F-A922C8C91512}" srcOrd="6" destOrd="0" presId="urn:microsoft.com/office/officeart/2005/8/layout/process1"/>
    <dgm:cxn modelId="{59A6C8F4-8EBD-4CBE-A39E-9BCF08B7C5E2}" type="presParOf" srcId="{36721C64-8A80-493A-B935-C42B0B88C662}" destId="{83674BE3-1A40-4D71-9295-19F32409B1F6}" srcOrd="7" destOrd="0" presId="urn:microsoft.com/office/officeart/2005/8/layout/process1"/>
    <dgm:cxn modelId="{5A3EF338-56AA-44F2-8764-1907BD136E51}" type="presParOf" srcId="{83674BE3-1A40-4D71-9295-19F32409B1F6}" destId="{E50D361E-3C61-42FA-BD1D-DF7657597B37}" srcOrd="0" destOrd="0" presId="urn:microsoft.com/office/officeart/2005/8/layout/process1"/>
    <dgm:cxn modelId="{36823C26-F47A-46A1-B75C-EAF945A3B4A9}" type="presParOf" srcId="{36721C64-8A80-493A-B935-C42B0B88C662}" destId="{EEB69157-6292-4D5F-9B3D-C8BE8B49E427}" srcOrd="8" destOrd="0" presId="urn:microsoft.com/office/officeart/2005/8/layout/process1"/>
    <dgm:cxn modelId="{9DD972EF-501B-4E23-A5AB-5A99D969341B}" type="presParOf" srcId="{36721C64-8A80-493A-B935-C42B0B88C662}" destId="{A0EEEA70-011C-437C-9E31-88999F5ABE09}" srcOrd="9" destOrd="0" presId="urn:microsoft.com/office/officeart/2005/8/layout/process1"/>
    <dgm:cxn modelId="{039C5824-073E-4324-85FC-1492C9BE0F00}" type="presParOf" srcId="{A0EEEA70-011C-437C-9E31-88999F5ABE09}" destId="{A95DB036-671D-46E7-A2E0-6BDC38D7A5FA}" srcOrd="0" destOrd="0" presId="urn:microsoft.com/office/officeart/2005/8/layout/process1"/>
    <dgm:cxn modelId="{D34D1228-96CD-44BA-9D89-587381D15E99}" type="presParOf" srcId="{36721C64-8A80-493A-B935-C42B0B88C662}" destId="{436996D2-749C-4871-BCBD-51CE0C8606A6}" srcOrd="10" destOrd="0" presId="urn:microsoft.com/office/officeart/2005/8/layout/process1"/>
    <dgm:cxn modelId="{75193AE6-0082-4E87-B74F-89E42CA44A91}" type="presParOf" srcId="{36721C64-8A80-493A-B935-C42B0B88C662}" destId="{6B3FEA74-DA46-4457-8B44-888A17CE90FC}" srcOrd="11" destOrd="0" presId="urn:microsoft.com/office/officeart/2005/8/layout/process1"/>
    <dgm:cxn modelId="{0962E8A1-5F2E-44CA-8844-D52C59A57577}" type="presParOf" srcId="{6B3FEA74-DA46-4457-8B44-888A17CE90FC}" destId="{46F3AF57-4113-4271-8466-2AC07BE2464B}" srcOrd="0" destOrd="0" presId="urn:microsoft.com/office/officeart/2005/8/layout/process1"/>
    <dgm:cxn modelId="{0C8498B3-DCD1-4E52-87A7-56953BFAC21E}" type="presParOf" srcId="{36721C64-8A80-493A-B935-C42B0B88C662}" destId="{26943641-B134-4816-A31C-63AECE819534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7C623-3388-4C9A-A1AF-EF3804000B73}">
      <dsp:nvSpPr>
        <dsp:cNvPr id="0" name=""/>
        <dsp:cNvSpPr/>
      </dsp:nvSpPr>
      <dsp:spPr>
        <a:xfrm>
          <a:off x="3138" y="2370529"/>
          <a:ext cx="1188572" cy="713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Understanding Business Objective</a:t>
          </a:r>
          <a:endParaRPr lang="en-IN" sz="1300" kern="1200" dirty="0"/>
        </a:p>
      </dsp:txBody>
      <dsp:txXfrm>
        <a:off x="24025" y="2391416"/>
        <a:ext cx="1146798" cy="671369"/>
      </dsp:txXfrm>
    </dsp:sp>
    <dsp:sp modelId="{7061D197-D99A-4098-BFCA-8AEC6B883DE3}">
      <dsp:nvSpPr>
        <dsp:cNvPr id="0" name=""/>
        <dsp:cNvSpPr/>
      </dsp:nvSpPr>
      <dsp:spPr>
        <a:xfrm>
          <a:off x="1310568" y="2579718"/>
          <a:ext cx="251977" cy="294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310568" y="2638671"/>
        <a:ext cx="176384" cy="176860"/>
      </dsp:txXfrm>
    </dsp:sp>
    <dsp:sp modelId="{A12F0F3C-04FC-429F-BA02-762BEE97C1FD}">
      <dsp:nvSpPr>
        <dsp:cNvPr id="0" name=""/>
        <dsp:cNvSpPr/>
      </dsp:nvSpPr>
      <dsp:spPr>
        <a:xfrm>
          <a:off x="1667140" y="2370529"/>
          <a:ext cx="1188572" cy="713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Extraction</a:t>
          </a:r>
          <a:endParaRPr lang="en-IN" sz="1300" kern="1200" dirty="0"/>
        </a:p>
      </dsp:txBody>
      <dsp:txXfrm>
        <a:off x="1688027" y="2391416"/>
        <a:ext cx="1146798" cy="671369"/>
      </dsp:txXfrm>
    </dsp:sp>
    <dsp:sp modelId="{DCB194FA-ED55-455D-BD66-4014A2120D67}">
      <dsp:nvSpPr>
        <dsp:cNvPr id="0" name=""/>
        <dsp:cNvSpPr/>
      </dsp:nvSpPr>
      <dsp:spPr>
        <a:xfrm>
          <a:off x="2974570" y="2579718"/>
          <a:ext cx="251977" cy="294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2974570" y="2638671"/>
        <a:ext cx="176384" cy="176860"/>
      </dsp:txXfrm>
    </dsp:sp>
    <dsp:sp modelId="{B241F03B-117F-4B45-AF79-CF83BE9D693F}">
      <dsp:nvSpPr>
        <dsp:cNvPr id="0" name=""/>
        <dsp:cNvSpPr/>
      </dsp:nvSpPr>
      <dsp:spPr>
        <a:xfrm>
          <a:off x="3331142" y="2370529"/>
          <a:ext cx="1188572" cy="713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Understanding Data </a:t>
          </a:r>
          <a:endParaRPr lang="en-IN" sz="1300" kern="1200" dirty="0"/>
        </a:p>
      </dsp:txBody>
      <dsp:txXfrm>
        <a:off x="3352029" y="2391416"/>
        <a:ext cx="1146798" cy="671369"/>
      </dsp:txXfrm>
    </dsp:sp>
    <dsp:sp modelId="{65AA3683-6735-46AC-A4FB-8A0C77A88F17}">
      <dsp:nvSpPr>
        <dsp:cNvPr id="0" name=""/>
        <dsp:cNvSpPr/>
      </dsp:nvSpPr>
      <dsp:spPr>
        <a:xfrm>
          <a:off x="4638572" y="2579718"/>
          <a:ext cx="251977" cy="294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4638572" y="2638671"/>
        <a:ext cx="176384" cy="176860"/>
      </dsp:txXfrm>
    </dsp:sp>
    <dsp:sp modelId="{9BD0C0CE-4BE3-41A9-AA2F-A922C8C91512}">
      <dsp:nvSpPr>
        <dsp:cNvPr id="0" name=""/>
        <dsp:cNvSpPr/>
      </dsp:nvSpPr>
      <dsp:spPr>
        <a:xfrm>
          <a:off x="4995144" y="2370529"/>
          <a:ext cx="1188572" cy="713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Preparation</a:t>
          </a:r>
          <a:endParaRPr lang="en-IN" sz="1300" kern="1200" dirty="0"/>
        </a:p>
      </dsp:txBody>
      <dsp:txXfrm>
        <a:off x="5016031" y="2391416"/>
        <a:ext cx="1146798" cy="671369"/>
      </dsp:txXfrm>
    </dsp:sp>
    <dsp:sp modelId="{83674BE3-1A40-4D71-9295-19F32409B1F6}">
      <dsp:nvSpPr>
        <dsp:cNvPr id="0" name=""/>
        <dsp:cNvSpPr/>
      </dsp:nvSpPr>
      <dsp:spPr>
        <a:xfrm>
          <a:off x="6302574" y="2579718"/>
          <a:ext cx="251977" cy="294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6302574" y="2638671"/>
        <a:ext cx="176384" cy="176860"/>
      </dsp:txXfrm>
    </dsp:sp>
    <dsp:sp modelId="{EEB69157-6292-4D5F-9B3D-C8BE8B49E427}">
      <dsp:nvSpPr>
        <dsp:cNvPr id="0" name=""/>
        <dsp:cNvSpPr/>
      </dsp:nvSpPr>
      <dsp:spPr>
        <a:xfrm>
          <a:off x="6659145" y="2370529"/>
          <a:ext cx="1188572" cy="713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Visualization</a:t>
          </a:r>
          <a:endParaRPr lang="en-IN" sz="1300" kern="1200" dirty="0"/>
        </a:p>
      </dsp:txBody>
      <dsp:txXfrm>
        <a:off x="6680032" y="2391416"/>
        <a:ext cx="1146798" cy="671369"/>
      </dsp:txXfrm>
    </dsp:sp>
    <dsp:sp modelId="{A0EEEA70-011C-437C-9E31-88999F5ABE09}">
      <dsp:nvSpPr>
        <dsp:cNvPr id="0" name=""/>
        <dsp:cNvSpPr/>
      </dsp:nvSpPr>
      <dsp:spPr>
        <a:xfrm>
          <a:off x="7966575" y="2579718"/>
          <a:ext cx="251977" cy="294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7966575" y="2638671"/>
        <a:ext cx="176384" cy="176860"/>
      </dsp:txXfrm>
    </dsp:sp>
    <dsp:sp modelId="{436996D2-749C-4871-BCBD-51CE0C8606A6}">
      <dsp:nvSpPr>
        <dsp:cNvPr id="0" name=""/>
        <dsp:cNvSpPr/>
      </dsp:nvSpPr>
      <dsp:spPr>
        <a:xfrm>
          <a:off x="8323147" y="2370529"/>
          <a:ext cx="1188572" cy="713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Analysis</a:t>
          </a:r>
          <a:endParaRPr lang="en-IN" sz="1300" kern="1200" dirty="0"/>
        </a:p>
      </dsp:txBody>
      <dsp:txXfrm>
        <a:off x="8344034" y="2391416"/>
        <a:ext cx="1146798" cy="671369"/>
      </dsp:txXfrm>
    </dsp:sp>
    <dsp:sp modelId="{6B3FEA74-DA46-4457-8B44-888A17CE90FC}">
      <dsp:nvSpPr>
        <dsp:cNvPr id="0" name=""/>
        <dsp:cNvSpPr/>
      </dsp:nvSpPr>
      <dsp:spPr>
        <a:xfrm>
          <a:off x="9631362" y="2579718"/>
          <a:ext cx="253640" cy="2947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9631362" y="2638671"/>
        <a:ext cx="177548" cy="176860"/>
      </dsp:txXfrm>
    </dsp:sp>
    <dsp:sp modelId="{26943641-B134-4816-A31C-63AECE819534}">
      <dsp:nvSpPr>
        <dsp:cNvPr id="0" name=""/>
        <dsp:cNvSpPr/>
      </dsp:nvSpPr>
      <dsp:spPr>
        <a:xfrm>
          <a:off x="9990287" y="2370529"/>
          <a:ext cx="1188572" cy="713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300" kern="1200" dirty="0" smtClean="0"/>
            <a:t>Data Evaluation</a:t>
          </a:r>
          <a:endParaRPr lang="en-IN" sz="1300" kern="1200" dirty="0"/>
        </a:p>
      </dsp:txBody>
      <dsp:txXfrm>
        <a:off x="10011174" y="2391416"/>
        <a:ext cx="1146798" cy="671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24-07-2019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24-07-2019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Assignment - Acquisition Analytics</a:t>
            </a:r>
            <a:r>
              <a:rPr lang="en-IN" sz="2800" b="1" dirty="0"/>
              <a:t>   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988" y="4887849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 smtClean="0"/>
              <a:t>Submitted By:</a:t>
            </a:r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 smtClean="0"/>
              <a:t>Anshul Srivastava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77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/>
              <a:t>Objective </a:t>
            </a:r>
          </a:p>
          <a:p>
            <a:pPr>
              <a:buFontTx/>
              <a:buChar char="-"/>
            </a:pPr>
            <a:r>
              <a:rPr lang="en-IN" sz="1600" dirty="0" smtClean="0">
                <a:latin typeface="+mn-lt"/>
              </a:rPr>
              <a:t>To </a:t>
            </a:r>
            <a:r>
              <a:rPr lang="en-IN" sz="1600" dirty="0"/>
              <a:t>predict the probability of response of each prospect and target the ones most likely to respond to the next telemarketing campaign</a:t>
            </a: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Constraints</a:t>
            </a:r>
          </a:p>
          <a:p>
            <a:pPr>
              <a:buFontTx/>
              <a:buChar char="-"/>
            </a:pPr>
            <a:r>
              <a:rPr lang="en-IN" sz="1600" dirty="0" smtClean="0">
                <a:latin typeface="+mn-lt"/>
              </a:rPr>
              <a:t>Achieve 80% </a:t>
            </a:r>
            <a:r>
              <a:rPr lang="en-IN" sz="1600" dirty="0"/>
              <a:t>of total responders at the minimum possible cost</a:t>
            </a:r>
            <a:endParaRPr lang="en-IN" sz="1600" dirty="0" smtClean="0">
              <a:latin typeface="+mn-lt"/>
            </a:endParaRPr>
          </a:p>
          <a:p>
            <a:pPr>
              <a:buFontTx/>
              <a:buChar char="-"/>
            </a:pPr>
            <a:r>
              <a:rPr lang="en-IN" sz="1600" dirty="0" smtClean="0"/>
              <a:t>45,000 data points.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 smtClean="0"/>
              <a:t>Analysis </a:t>
            </a:r>
          </a:p>
          <a:p>
            <a:pPr>
              <a:buFontTx/>
              <a:buChar char="-"/>
            </a:pPr>
            <a:r>
              <a:rPr lang="en-IN" sz="1600" dirty="0" smtClean="0">
                <a:latin typeface="+mn-lt"/>
              </a:rPr>
              <a:t>Exploratory Data Analysis </a:t>
            </a:r>
          </a:p>
          <a:p>
            <a:pPr>
              <a:buFontTx/>
              <a:buChar char="-"/>
            </a:pPr>
            <a:r>
              <a:rPr lang="en-IN" sz="1600" dirty="0" smtClean="0">
                <a:latin typeface="+mn-lt"/>
              </a:rPr>
              <a:t>Cost Analysis </a:t>
            </a:r>
          </a:p>
          <a:p>
            <a:pPr>
              <a:buFontTx/>
              <a:buChar char="-"/>
            </a:pPr>
            <a:r>
              <a:rPr lang="en-IN" sz="1600" dirty="0" smtClean="0">
                <a:latin typeface="+mn-lt"/>
              </a:rPr>
              <a:t>Building Response Model</a:t>
            </a:r>
          </a:p>
          <a:p>
            <a:pPr marL="0" indent="0">
              <a:buNone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Source</a:t>
            </a:r>
          </a:p>
          <a:p>
            <a:pPr marL="0" indent="0">
              <a:buNone/>
            </a:pPr>
            <a:r>
              <a:rPr lang="en-IN" sz="1600" b="1" dirty="0" smtClean="0"/>
              <a:t>- </a:t>
            </a:r>
            <a:r>
              <a:rPr lang="en-IN" sz="1600" dirty="0" smtClean="0">
                <a:latin typeface="+mn-lt"/>
              </a:rPr>
              <a:t>Upgrad.com</a:t>
            </a:r>
          </a:p>
          <a:p>
            <a:pPr marL="0" indent="0">
              <a:buNone/>
            </a:pPr>
            <a:endParaRPr lang="en-IN" sz="1600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69564260"/>
              </p:ext>
            </p:extLst>
          </p:nvPr>
        </p:nvGraphicFramePr>
        <p:xfrm>
          <a:off x="394830" y="888642"/>
          <a:ext cx="11178861" cy="545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&lt;Exploratory Data Analysis&gt;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1" y="1496218"/>
            <a:ext cx="11168742" cy="5361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/>
              <a:t>Objective </a:t>
            </a:r>
          </a:p>
          <a:p>
            <a:pPr>
              <a:buFontTx/>
              <a:buChar char="-"/>
            </a:pPr>
            <a:r>
              <a:rPr lang="en-IN" sz="1600" dirty="0" smtClean="0">
                <a:latin typeface="+mn-lt"/>
              </a:rPr>
              <a:t>To identify best suited variables for the prospect Identification</a:t>
            </a:r>
          </a:p>
          <a:p>
            <a:pPr marL="0" indent="0">
              <a:buNone/>
            </a:pPr>
            <a:endParaRPr lang="en-IN" sz="1600" dirty="0" smtClean="0">
              <a:latin typeface="+mn-lt"/>
            </a:endParaRPr>
          </a:p>
          <a:p>
            <a:pPr marL="0" indent="0">
              <a:buNone/>
            </a:pPr>
            <a:r>
              <a:rPr lang="en-IN" sz="1600" b="1" dirty="0" smtClean="0"/>
              <a:t>Approach</a:t>
            </a:r>
            <a:endParaRPr lang="en-IN" sz="1600" dirty="0" smtClean="0">
              <a:latin typeface="+mn-lt"/>
            </a:endParaRPr>
          </a:p>
          <a:p>
            <a:pPr marL="0" indent="0">
              <a:buNone/>
            </a:pPr>
            <a:r>
              <a:rPr lang="en-IN" sz="1600" dirty="0" smtClean="0">
                <a:latin typeface="+mn-lt"/>
              </a:rPr>
              <a:t>-    By identifying key variables and segmenting them into proper </a:t>
            </a:r>
            <a:r>
              <a:rPr lang="en-IN" sz="1600" dirty="0" err="1" smtClean="0">
                <a:latin typeface="+mn-lt"/>
              </a:rPr>
              <a:t>bucktes</a:t>
            </a:r>
            <a:r>
              <a:rPr lang="en-IN" sz="1600" dirty="0" smtClean="0">
                <a:latin typeface="+mn-lt"/>
              </a:rPr>
              <a:t> </a:t>
            </a:r>
            <a:endParaRPr lang="en-IN" sz="1600" dirty="0">
              <a:latin typeface="+mn-lt"/>
            </a:endParaRP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Constraints</a:t>
            </a:r>
          </a:p>
          <a:p>
            <a:pPr>
              <a:buFontTx/>
              <a:buChar char="-"/>
            </a:pPr>
            <a:r>
              <a:rPr lang="en-IN" sz="1600" dirty="0" smtClean="0">
                <a:latin typeface="+mn-lt"/>
              </a:rPr>
              <a:t>Reach out to 80% of total responders in minimum cost. </a:t>
            </a:r>
            <a:endParaRPr lang="en-IN" sz="1600" dirty="0">
              <a:latin typeface="+mn-lt"/>
            </a:endParaRPr>
          </a:p>
          <a:p>
            <a:pPr>
              <a:buFontTx/>
              <a:buChar char="-"/>
            </a:pPr>
            <a:endParaRPr lang="en-IN" sz="1600" b="1" dirty="0" smtClean="0"/>
          </a:p>
          <a:p>
            <a:pPr marL="0" indent="0">
              <a:buNone/>
            </a:pPr>
            <a:r>
              <a:rPr lang="en-IN" sz="1600" b="1" dirty="0" smtClean="0"/>
              <a:t>Results</a:t>
            </a:r>
            <a:endParaRPr lang="en-IN" sz="1600" b="1" dirty="0"/>
          </a:p>
          <a:p>
            <a:pPr>
              <a:buFontTx/>
              <a:buChar char="-"/>
            </a:pPr>
            <a:r>
              <a:rPr lang="en-IN" sz="1600" dirty="0"/>
              <a:t>the youngest and the eldest are the most likely to buy the investment </a:t>
            </a:r>
            <a:r>
              <a:rPr lang="en-IN" sz="1600" dirty="0" smtClean="0"/>
              <a:t>product.</a:t>
            </a:r>
            <a:endParaRPr lang="en-IN" sz="1600" b="1" dirty="0">
              <a:latin typeface="+mn-lt"/>
            </a:endParaRPr>
          </a:p>
          <a:p>
            <a:pPr>
              <a:buFontTx/>
              <a:buChar char="-"/>
            </a:pPr>
            <a:r>
              <a:rPr lang="en-IN" sz="1600" dirty="0"/>
              <a:t>student and retired have the highest response rates.</a:t>
            </a:r>
            <a:endParaRPr lang="en-IN" sz="1600" dirty="0" smtClean="0"/>
          </a:p>
          <a:p>
            <a:pPr>
              <a:buFontTx/>
              <a:buChar char="-"/>
            </a:pPr>
            <a:r>
              <a:rPr lang="en-IN" sz="1600" dirty="0" smtClean="0"/>
              <a:t>prospective </a:t>
            </a:r>
            <a:r>
              <a:rPr lang="en-IN" sz="1600" dirty="0"/>
              <a:t>customers contacted through cellular medium are significantly ore likely to opt in to the investment </a:t>
            </a:r>
            <a:r>
              <a:rPr lang="en-IN" sz="1600" dirty="0" smtClean="0"/>
              <a:t>scheme</a:t>
            </a:r>
          </a:p>
          <a:p>
            <a:pPr>
              <a:buFontTx/>
              <a:buChar char="-"/>
            </a:pPr>
            <a:r>
              <a:rPr lang="en-IN" sz="1600" dirty="0"/>
              <a:t>negative employment variation rate seems to be related to higher response </a:t>
            </a:r>
            <a:r>
              <a:rPr lang="en-IN" sz="1600" dirty="0" smtClean="0"/>
              <a:t>rates</a:t>
            </a:r>
            <a:endParaRPr lang="en-IN" sz="1600" b="1" dirty="0" smtClean="0">
              <a:latin typeface="+mn-lt"/>
            </a:endParaRPr>
          </a:p>
          <a:p>
            <a:pPr marL="0" indent="0">
              <a:buNone/>
            </a:pPr>
            <a:endParaRPr lang="en-IN" sz="1600" dirty="0" smtClean="0">
              <a:latin typeface="+mn-lt"/>
            </a:endParaRP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503347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 smtClean="0"/>
              <a:t>&lt;Model Building (Response Model)&gt;</a:t>
            </a:r>
            <a:endParaRPr lang="en-IN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2222" y="1251518"/>
            <a:ext cx="11168742" cy="5554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b="1" dirty="0"/>
              <a:t>Objective </a:t>
            </a:r>
          </a:p>
          <a:p>
            <a:pPr>
              <a:buFontTx/>
              <a:buChar char="-"/>
            </a:pPr>
            <a:r>
              <a:rPr lang="en-IN" sz="1500" dirty="0">
                <a:latin typeface="+mn-lt"/>
              </a:rPr>
              <a:t>To identify best </a:t>
            </a:r>
            <a:r>
              <a:rPr lang="en-IN" sz="1500" dirty="0" smtClean="0">
                <a:latin typeface="+mn-lt"/>
              </a:rPr>
              <a:t>model out of Logistic Regression, Decision Tree and Random Forest for building response model.</a:t>
            </a:r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r>
              <a:rPr lang="en-IN" sz="1500" b="1" dirty="0" smtClean="0"/>
              <a:t>Approach</a:t>
            </a:r>
            <a:endParaRPr lang="en-IN" sz="1500" dirty="0">
              <a:latin typeface="+mn-lt"/>
            </a:endParaRPr>
          </a:p>
          <a:p>
            <a:pPr>
              <a:buFontTx/>
              <a:buChar char="-"/>
            </a:pPr>
            <a:r>
              <a:rPr lang="en-IN" sz="1500" dirty="0" smtClean="0">
                <a:latin typeface="+mn-lt"/>
              </a:rPr>
              <a:t>By looking at metrics like Accuracy, Sensitivity and Specificity of models, finding best model  </a:t>
            </a:r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r>
              <a:rPr lang="en-IN" sz="1500" b="1" dirty="0" smtClean="0"/>
              <a:t>Results</a:t>
            </a:r>
          </a:p>
          <a:p>
            <a:pPr>
              <a:buFontTx/>
              <a:buChar char="-"/>
            </a:pPr>
            <a:r>
              <a:rPr lang="en-IN" sz="1500" b="1" dirty="0" smtClean="0"/>
              <a:t>Logistic Regression </a:t>
            </a:r>
            <a:r>
              <a:rPr lang="en-IN" sz="1500" dirty="0" smtClean="0"/>
              <a:t>turns out to be the best model as it is simple and robust at times.</a:t>
            </a:r>
            <a:endParaRPr lang="en-IN" sz="1500" b="1" dirty="0" smtClean="0"/>
          </a:p>
          <a:p>
            <a:pPr>
              <a:buFontTx/>
              <a:buChar char="-"/>
            </a:pPr>
            <a:r>
              <a:rPr lang="en-IN" sz="1500" dirty="0" smtClean="0"/>
              <a:t>With an accuracy of 72% and all other metrics like precision and recall at their best.</a:t>
            </a:r>
          </a:p>
          <a:p>
            <a:pPr>
              <a:buFontTx/>
              <a:buChar char="-"/>
            </a:pPr>
            <a:r>
              <a:rPr lang="en-IN" sz="1500" dirty="0" smtClean="0"/>
              <a:t>Implementing this model as our response model for the acquisition of prospected customers.</a:t>
            </a:r>
          </a:p>
          <a:p>
            <a:pPr marL="0" indent="0">
              <a:buNone/>
            </a:pPr>
            <a:endParaRPr lang="en-IN" sz="1500" b="1" dirty="0" smtClean="0"/>
          </a:p>
          <a:p>
            <a:pPr marL="0" indent="0">
              <a:buNone/>
            </a:pPr>
            <a:r>
              <a:rPr lang="en-IN" sz="1500" b="1" dirty="0" smtClean="0"/>
              <a:t>Conclusion</a:t>
            </a:r>
            <a:endParaRPr lang="en-IN" sz="1500" b="1" dirty="0"/>
          </a:p>
          <a:p>
            <a:pPr>
              <a:buFontTx/>
              <a:buChar char="-"/>
            </a:pPr>
            <a:r>
              <a:rPr lang="en-IN" sz="1500" dirty="0" smtClean="0"/>
              <a:t>Even though Random forest was giving much higher accuracy but at the cost of over fitting.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70" y="640080"/>
            <a:ext cx="9221034" cy="51360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Cost Analysis</a:t>
            </a:r>
            <a:endParaRPr lang="en-IN" sz="28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18962"/>
              </p:ext>
            </p:extLst>
          </p:nvPr>
        </p:nvGraphicFramePr>
        <p:xfrm>
          <a:off x="2948300" y="1538622"/>
          <a:ext cx="4830257" cy="20269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63057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decile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actual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cumresp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gain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cumlift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cost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cumcost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41.17221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4.117221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6074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59.91317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2.995658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5437.8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11511.8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68.37916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2.279305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5323.9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16835.7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1037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75.03618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1.875904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5329.25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22164.95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79.81187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1.596237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5133.233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27298.18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1236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84.73227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1.412205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4849.917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32148.1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90.15919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1.287988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5235.2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37383.3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94.79016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1.184877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4951.417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42334.72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1349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97.61216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1.08458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5211.283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47546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1382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5098.183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52644.18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7110" y="3777241"/>
            <a:ext cx="1095570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From the </a:t>
            </a:r>
            <a:r>
              <a:rPr lang="en-IN" sz="1400" dirty="0" err="1" smtClean="0"/>
              <a:t>Dataframe</a:t>
            </a:r>
            <a:r>
              <a:rPr lang="en-IN" sz="1400" dirty="0" smtClean="0"/>
              <a:t> attached above, to reach out to 80% of </a:t>
            </a:r>
            <a:r>
              <a:rPr lang="en-IN" sz="1400" dirty="0" err="1" smtClean="0"/>
              <a:t>respondants</a:t>
            </a:r>
            <a:r>
              <a:rPr lang="en-IN" sz="1400" dirty="0" smtClean="0"/>
              <a:t> we only have to contact 50% of the total test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Since the cost of every decile is also predicted, we can predict cost for acquiring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/>
              <a:t>80% of </a:t>
            </a:r>
            <a:r>
              <a:rPr lang="en-IN" sz="1400" dirty="0" err="1" smtClean="0"/>
              <a:t>respondant</a:t>
            </a:r>
            <a:r>
              <a:rPr lang="en-IN" sz="1400" dirty="0" smtClean="0"/>
              <a:t> = 1103 from 1382 </a:t>
            </a:r>
            <a:r>
              <a:rPr lang="en-IN" sz="1400" dirty="0" err="1" smtClean="0"/>
              <a:t>respondants</a:t>
            </a:r>
            <a:endParaRPr lang="en-IN" sz="1400" dirty="0" smtClean="0"/>
          </a:p>
          <a:p>
            <a:r>
              <a:rPr lang="en-IN" sz="1400" dirty="0" smtClean="0"/>
              <a:t>       50% of test population = 6178 from 12537 test population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Actual population = 45000 approx.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Reach out to 50% of Total Population = 22500</a:t>
            </a:r>
          </a:p>
          <a:p>
            <a:r>
              <a:rPr lang="en-IN" dirty="0" smtClean="0"/>
              <a:t>     </a:t>
            </a:r>
            <a:r>
              <a:rPr lang="en-IN" sz="1400" dirty="0" smtClean="0"/>
              <a:t>Cost of reaching out to 50 % of test population = ₹ 27,300</a:t>
            </a:r>
          </a:p>
          <a:p>
            <a:r>
              <a:rPr lang="en-IN" sz="1400" dirty="0"/>
              <a:t> </a:t>
            </a:r>
            <a:r>
              <a:rPr lang="en-IN" sz="1400" dirty="0" smtClean="0"/>
              <a:t>      Cost of reaching out to Total population = (Cost of Reaching out to single Customer) * (50% Total Population)</a:t>
            </a:r>
          </a:p>
          <a:p>
            <a:r>
              <a:rPr lang="en-IN" sz="1400" dirty="0"/>
              <a:t>	</a:t>
            </a:r>
            <a:r>
              <a:rPr lang="en-IN" sz="1400" dirty="0" smtClean="0"/>
              <a:t>						= (27300/6178) * (22500)</a:t>
            </a:r>
          </a:p>
          <a:p>
            <a:r>
              <a:rPr lang="en-IN" sz="1400" dirty="0"/>
              <a:t>	</a:t>
            </a:r>
            <a:r>
              <a:rPr lang="en-IN" sz="1400" dirty="0" smtClean="0"/>
              <a:t>						= ₹ 99,425.0</a:t>
            </a:r>
          </a:p>
          <a:p>
            <a:r>
              <a:rPr lang="en-IN" sz="1400" dirty="0"/>
              <a:t>	</a:t>
            </a:r>
            <a:r>
              <a:rPr lang="en-IN" sz="1400" dirty="0" smtClean="0"/>
              <a:t>						= ~ ₹ 1 Lac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Lift Chart &amp; Gain Chart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4073" y="1496218"/>
            <a:ext cx="4048125" cy="259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6751" y="1623701"/>
            <a:ext cx="65460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Gain Chart – </a:t>
            </a:r>
            <a:r>
              <a:rPr lang="en-IN" dirty="0" smtClean="0">
                <a:latin typeface="+mj-lt"/>
              </a:rPr>
              <a:t>Only reaching out to 50% of the population we can get 80% of our respondents.</a:t>
            </a:r>
          </a:p>
          <a:p>
            <a:endParaRPr lang="en-IN" dirty="0">
              <a:latin typeface="+mj-lt"/>
            </a:endParaRPr>
          </a:p>
          <a:p>
            <a:endParaRPr lang="en-IN" dirty="0" smtClean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 smtClean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 smtClean="0">
              <a:latin typeface="+mj-lt"/>
            </a:endParaRPr>
          </a:p>
          <a:p>
            <a:endParaRPr lang="en-IN" dirty="0">
              <a:latin typeface="+mj-lt"/>
            </a:endParaRPr>
          </a:p>
          <a:p>
            <a:endParaRPr lang="en-IN" dirty="0" smtClean="0"/>
          </a:p>
          <a:p>
            <a:r>
              <a:rPr lang="en-IN" dirty="0" smtClean="0"/>
              <a:t>Lift Chart -   </a:t>
            </a:r>
            <a:r>
              <a:rPr lang="en-IN" dirty="0" smtClean="0">
                <a:latin typeface="+mj-lt"/>
              </a:rPr>
              <a:t>Even at 50% of the population our model is 1.5 X times better than reaching the entire population.</a:t>
            </a:r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966" y="4087018"/>
            <a:ext cx="4181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>
                <a:latin typeface="+mn-lt"/>
              </a:rPr>
              <a:t>With constraints of </a:t>
            </a:r>
            <a:r>
              <a:rPr lang="en-IN" sz="1600" dirty="0" smtClean="0">
                <a:latin typeface="+mn-lt"/>
              </a:rPr>
              <a:t>reaching out to 80% of the total respondents from th</a:t>
            </a:r>
            <a:r>
              <a:rPr lang="en-IN" sz="1600" dirty="0" smtClean="0">
                <a:latin typeface="+mn-lt"/>
              </a:rPr>
              <a:t>e entire population</a:t>
            </a:r>
            <a:r>
              <a:rPr lang="en-IN" sz="1600" dirty="0" smtClean="0">
                <a:latin typeface="+mn-lt"/>
              </a:rPr>
              <a:t> along </a:t>
            </a:r>
            <a:r>
              <a:rPr lang="en-IN" sz="1600" dirty="0" smtClean="0">
                <a:latin typeface="+mn-lt"/>
              </a:rPr>
              <a:t>with </a:t>
            </a:r>
            <a:r>
              <a:rPr lang="en-IN" sz="1600" dirty="0" smtClean="0">
                <a:latin typeface="+mn-lt"/>
              </a:rPr>
              <a:t>minimum cost investment. </a:t>
            </a:r>
            <a:r>
              <a:rPr lang="en-IN" sz="1600" dirty="0" smtClean="0">
                <a:latin typeface="+mn-lt"/>
              </a:rPr>
              <a:t>Our recommendations are as follows:</a:t>
            </a:r>
          </a:p>
          <a:p>
            <a:pPr>
              <a:buFontTx/>
              <a:buChar char="-"/>
            </a:pPr>
            <a:r>
              <a:rPr lang="en-IN" sz="1600" dirty="0"/>
              <a:t>the youngest and the eldest are the most likely to buy the investment product.</a:t>
            </a:r>
            <a:endParaRPr lang="en-IN" sz="1600" b="1" dirty="0"/>
          </a:p>
          <a:p>
            <a:pPr>
              <a:buFontTx/>
              <a:buChar char="-"/>
            </a:pPr>
            <a:r>
              <a:rPr lang="en-IN" sz="1600" dirty="0"/>
              <a:t>student and retired have the highest response rates.</a:t>
            </a:r>
          </a:p>
          <a:p>
            <a:pPr>
              <a:buFontTx/>
              <a:buChar char="-"/>
            </a:pPr>
            <a:r>
              <a:rPr lang="en-IN" sz="1600" dirty="0"/>
              <a:t>prospective customers contacted through cellular medium are significantly ore likely to opt in to the investment scheme</a:t>
            </a:r>
          </a:p>
          <a:p>
            <a:pPr>
              <a:buFontTx/>
              <a:buChar char="-"/>
            </a:pPr>
            <a:r>
              <a:rPr lang="en-IN" sz="1600" dirty="0"/>
              <a:t>negative employment variation rate seems to be related to higher response </a:t>
            </a:r>
            <a:r>
              <a:rPr lang="en-IN" sz="1600" dirty="0" smtClean="0"/>
              <a:t>rates</a:t>
            </a:r>
          </a:p>
          <a:p>
            <a:pPr>
              <a:buFontTx/>
              <a:buChar char="-"/>
            </a:pPr>
            <a:r>
              <a:rPr lang="en-IN" sz="1600" dirty="0" smtClean="0"/>
              <a:t>50% of the entire population of 45000 approx. have to be targeted to reach out to 80% of total respondents.</a:t>
            </a:r>
          </a:p>
          <a:p>
            <a:pPr>
              <a:buFontTx/>
              <a:buChar char="-"/>
            </a:pPr>
            <a:r>
              <a:rPr lang="en-IN" sz="1600" dirty="0" smtClean="0"/>
              <a:t>Average call duration will be around 255 seconds = ~6 minutes</a:t>
            </a:r>
          </a:p>
          <a:p>
            <a:pPr>
              <a:buFontTx/>
              <a:buChar char="-"/>
            </a:pPr>
            <a:r>
              <a:rPr lang="en-IN" sz="1600" dirty="0" smtClean="0"/>
              <a:t>Cost of Acquisition = 1 Lac approx.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Words>689</Words>
  <Application>Microsoft Office PowerPoint</Application>
  <PresentationFormat>Widescreen</PresentationFormat>
  <Paragraphs>174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Assignment - Acquisition Analytics     SUBMISSION </vt:lpstr>
      <vt:lpstr> &lt;Abstract&gt;</vt:lpstr>
      <vt:lpstr> &lt;Problem solving methodology&gt;</vt:lpstr>
      <vt:lpstr> &lt;Exploratory Data Analysis&gt;</vt:lpstr>
      <vt:lpstr> &lt;Model Building (Response Model)&gt;</vt:lpstr>
      <vt:lpstr>Cost Analysis</vt:lpstr>
      <vt:lpstr>Lift Chart &amp; Gain Chart</vt:lpstr>
      <vt:lpstr> &lt;Conclusions&gt;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Anshul Srivastava</cp:lastModifiedBy>
  <cp:revision>65</cp:revision>
  <dcterms:created xsi:type="dcterms:W3CDTF">2016-06-09T08:16:28Z</dcterms:created>
  <dcterms:modified xsi:type="dcterms:W3CDTF">2019-07-24T04:36:13Z</dcterms:modified>
</cp:coreProperties>
</file>