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94" r:id="rId3"/>
    <p:sldId id="296" r:id="rId4"/>
    <p:sldId id="307" r:id="rId5"/>
    <p:sldId id="295" r:id="rId6"/>
    <p:sldId id="288" r:id="rId7"/>
    <p:sldId id="290" r:id="rId8"/>
    <p:sldId id="289" r:id="rId9"/>
    <p:sldId id="291" r:id="rId10"/>
    <p:sldId id="292" r:id="rId11"/>
    <p:sldId id="293" r:id="rId12"/>
    <p:sldId id="260" r:id="rId13"/>
    <p:sldId id="285" r:id="rId14"/>
    <p:sldId id="297" r:id="rId15"/>
    <p:sldId id="298" r:id="rId16"/>
    <p:sldId id="299" r:id="rId17"/>
    <p:sldId id="300" r:id="rId18"/>
    <p:sldId id="301" r:id="rId19"/>
    <p:sldId id="302" r:id="rId20"/>
    <p:sldId id="303" r:id="rId21"/>
    <p:sldId id="304" r:id="rId22"/>
    <p:sldId id="305" r:id="rId23"/>
    <p:sldId id="306" r:id="rId24"/>
    <p:sldId id="309" r:id="rId25"/>
    <p:sldId id="328" r:id="rId26"/>
    <p:sldId id="329" r:id="rId27"/>
    <p:sldId id="330" r:id="rId28"/>
    <p:sldId id="331" r:id="rId29"/>
    <p:sldId id="279" r:id="rId30"/>
    <p:sldId id="324" r:id="rId31"/>
    <p:sldId id="325" r:id="rId32"/>
    <p:sldId id="327" r:id="rId33"/>
    <p:sldId id="323" r:id="rId34"/>
    <p:sldId id="326" r:id="rId35"/>
    <p:sldId id="315" r:id="rId36"/>
    <p:sldId id="314" r:id="rId37"/>
    <p:sldId id="31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0995" autoAdjust="0"/>
  </p:normalViewPr>
  <p:slideViewPr>
    <p:cSldViewPr snapToGrid="0">
      <p:cViewPr varScale="1">
        <p:scale>
          <a:sx n="61" d="100"/>
          <a:sy n="61" d="100"/>
        </p:scale>
        <p:origin x="884" y="3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16-09-2019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6</a:t>
            </a:fld>
            <a:endParaRPr lang="en-IN" dirty="0"/>
          </a:p>
        </p:txBody>
      </p:sp>
    </p:spTree>
    <p:extLst>
      <p:ext uri="{BB962C8B-B14F-4D97-AF65-F5344CB8AC3E}">
        <p14:creationId xmlns:p14="http://schemas.microsoft.com/office/powerpoint/2010/main" val="143498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7</a:t>
            </a:fld>
            <a:endParaRPr lang="en-IN" dirty="0"/>
          </a:p>
        </p:txBody>
      </p:sp>
    </p:spTree>
    <p:extLst>
      <p:ext uri="{BB962C8B-B14F-4D97-AF65-F5344CB8AC3E}">
        <p14:creationId xmlns:p14="http://schemas.microsoft.com/office/powerpoint/2010/main" val="90341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8</a:t>
            </a:fld>
            <a:endParaRPr lang="en-IN" dirty="0"/>
          </a:p>
        </p:txBody>
      </p:sp>
    </p:spTree>
    <p:extLst>
      <p:ext uri="{BB962C8B-B14F-4D97-AF65-F5344CB8AC3E}">
        <p14:creationId xmlns:p14="http://schemas.microsoft.com/office/powerpoint/2010/main" val="17233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9</a:t>
            </a:fld>
            <a:endParaRPr lang="en-IN" dirty="0"/>
          </a:p>
        </p:txBody>
      </p:sp>
    </p:spTree>
    <p:extLst>
      <p:ext uri="{BB962C8B-B14F-4D97-AF65-F5344CB8AC3E}">
        <p14:creationId xmlns:p14="http://schemas.microsoft.com/office/powerpoint/2010/main" val="185410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10</a:t>
            </a:fld>
            <a:endParaRPr lang="en-IN" dirty="0"/>
          </a:p>
        </p:txBody>
      </p:sp>
    </p:spTree>
    <p:extLst>
      <p:ext uri="{BB962C8B-B14F-4D97-AF65-F5344CB8AC3E}">
        <p14:creationId xmlns:p14="http://schemas.microsoft.com/office/powerpoint/2010/main" val="122568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11</a:t>
            </a:fld>
            <a:endParaRPr lang="en-IN" dirty="0"/>
          </a:p>
        </p:txBody>
      </p:sp>
    </p:spTree>
    <p:extLst>
      <p:ext uri="{BB962C8B-B14F-4D97-AF65-F5344CB8AC3E}">
        <p14:creationId xmlns:p14="http://schemas.microsoft.com/office/powerpoint/2010/main" val="300606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t>17</a:t>
            </a:fld>
            <a:endParaRPr lang="en-IN" dirty="0"/>
          </a:p>
        </p:txBody>
      </p:sp>
    </p:spTree>
    <p:extLst>
      <p:ext uri="{BB962C8B-B14F-4D97-AF65-F5344CB8AC3E}">
        <p14:creationId xmlns:p14="http://schemas.microsoft.com/office/powerpoint/2010/main" val="28704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16-09-2019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800" b="1" dirty="0"/>
              <a:t>BFS CAPSTONE PROJECT</a:t>
            </a:r>
            <a:br>
              <a:rPr lang="en-IN" sz="2800" dirty="0"/>
            </a:br>
            <a:r>
              <a:rPr lang="en-IN" sz="2800" dirty="0"/>
              <a:t> </a:t>
            </a:r>
          </a:p>
        </p:txBody>
      </p:sp>
      <p:sp>
        <p:nvSpPr>
          <p:cNvPr id="3" name="Subtitle 2"/>
          <p:cNvSpPr>
            <a:spLocks noGrp="1"/>
          </p:cNvSpPr>
          <p:nvPr>
            <p:ph type="subTitle" idx="1"/>
          </p:nvPr>
        </p:nvSpPr>
        <p:spPr>
          <a:xfrm>
            <a:off x="388442" y="4278923"/>
            <a:ext cx="6235096" cy="2046839"/>
          </a:xfrm>
        </p:spPr>
        <p:txBody>
          <a:bodyPr>
            <a:normAutofit/>
          </a:bodyPr>
          <a:lstStyle/>
          <a:p>
            <a:pPr algn="l"/>
            <a:r>
              <a:rPr lang="en-IN" sz="1200" dirty="0"/>
              <a:t> </a:t>
            </a:r>
            <a:r>
              <a:rPr lang="en-IN" sz="1800" dirty="0"/>
              <a:t>Group Name:</a:t>
            </a:r>
          </a:p>
          <a:p>
            <a:pPr marL="457200" indent="-457200" algn="l">
              <a:buFont typeface="+mj-lt"/>
              <a:buAutoNum type="arabicPeriod"/>
            </a:pPr>
            <a:r>
              <a:rPr lang="en-IN" sz="1800" dirty="0"/>
              <a:t> Amit Raheja</a:t>
            </a:r>
          </a:p>
          <a:p>
            <a:pPr marL="457200" indent="-457200" algn="l">
              <a:buFont typeface="+mj-lt"/>
              <a:buAutoNum type="arabicPeriod"/>
            </a:pPr>
            <a:r>
              <a:rPr lang="en-IN" sz="1800" dirty="0"/>
              <a:t> Sachita Chauhan</a:t>
            </a:r>
          </a:p>
          <a:p>
            <a:pPr marL="457200" indent="-457200" algn="l">
              <a:buFont typeface="+mj-lt"/>
              <a:buAutoNum type="arabicPeriod"/>
            </a:pPr>
            <a:r>
              <a:rPr lang="en-IN" sz="1800" dirty="0"/>
              <a:t> Rajesh Kumar Mishra</a:t>
            </a:r>
          </a:p>
          <a:p>
            <a:pPr marL="457200" indent="-457200" algn="l">
              <a:buFont typeface="+mj-lt"/>
              <a:buAutoNum type="arabicPeriod"/>
            </a:pPr>
            <a:r>
              <a:rPr lang="en-IN" sz="1800" dirty="0"/>
              <a:t>Anshul Srivastava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Credit Bureau Data (continued …)</a:t>
            </a:r>
          </a:p>
        </p:txBody>
      </p:sp>
      <p:graphicFrame>
        <p:nvGraphicFramePr>
          <p:cNvPr id="6" name="Content Placeholder 5">
            <a:extLst>
              <a:ext uri="{FF2B5EF4-FFF2-40B4-BE49-F238E27FC236}">
                <a16:creationId xmlns:a16="http://schemas.microsoft.com/office/drawing/2014/main" id="{028FB484-1F1F-4CCD-8C3F-A2F33F9842F8}"/>
              </a:ext>
            </a:extLst>
          </p:cNvPr>
          <p:cNvGraphicFramePr>
            <a:graphicFrameLocks noGrp="1"/>
          </p:cNvGraphicFramePr>
          <p:nvPr>
            <p:ph idx="1"/>
            <p:extLst>
              <p:ext uri="{D42A27DB-BD31-4B8C-83A1-F6EECF244321}">
                <p14:modId xmlns:p14="http://schemas.microsoft.com/office/powerpoint/2010/main" val="3519906871"/>
              </p:ext>
            </p:extLst>
          </p:nvPr>
        </p:nvGraphicFramePr>
        <p:xfrm>
          <a:off x="195580" y="998379"/>
          <a:ext cx="11800840" cy="5943600"/>
        </p:xfrm>
        <a:graphic>
          <a:graphicData uri="http://schemas.openxmlformats.org/drawingml/2006/table">
            <a:tbl>
              <a:tblPr firstRow="1" bandRow="1">
                <a:tableStyleId>{5C22544A-7EE6-4342-B048-85BDC9FD1C3A}</a:tableStyleId>
              </a:tblPr>
              <a:tblGrid>
                <a:gridCol w="3136900">
                  <a:extLst>
                    <a:ext uri="{9D8B030D-6E8A-4147-A177-3AD203B41FA5}">
                      <a16:colId xmlns:a16="http://schemas.microsoft.com/office/drawing/2014/main" val="1524786468"/>
                    </a:ext>
                  </a:extLst>
                </a:gridCol>
                <a:gridCol w="4145280">
                  <a:extLst>
                    <a:ext uri="{9D8B030D-6E8A-4147-A177-3AD203B41FA5}">
                      <a16:colId xmlns:a16="http://schemas.microsoft.com/office/drawing/2014/main" val="3147454724"/>
                    </a:ext>
                  </a:extLst>
                </a:gridCol>
                <a:gridCol w="4518660">
                  <a:extLst>
                    <a:ext uri="{9D8B030D-6E8A-4147-A177-3AD203B41FA5}">
                      <a16:colId xmlns:a16="http://schemas.microsoft.com/office/drawing/2014/main" val="1280013914"/>
                    </a:ext>
                  </a:extLst>
                </a:gridCol>
              </a:tblGrid>
              <a:tr h="351134">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val="862946873"/>
                  </a:ext>
                </a:extLst>
              </a:tr>
              <a:tr h="614485">
                <a:tc>
                  <a:txBody>
                    <a:bodyPr/>
                    <a:lstStyle/>
                    <a:p>
                      <a:r>
                        <a:rPr lang="en-US" dirty="0"/>
                        <a:t>No of times 30 DPD or worse in last 12 months</a:t>
                      </a:r>
                      <a:endParaRPr lang="en-IN" dirty="0"/>
                    </a:p>
                  </a:txBody>
                  <a:tcPr/>
                </a:tc>
                <a:tc>
                  <a:txBody>
                    <a:bodyPr/>
                    <a:lstStyle/>
                    <a:p>
                      <a:r>
                        <a:rPr lang="en-US" dirty="0"/>
                        <a:t>Number of times customer has not payed dues since 30 days in last 12 months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752992997"/>
                  </a:ext>
                </a:extLst>
              </a:tr>
              <a:tr h="1415986">
                <a:tc>
                  <a:txBody>
                    <a:bodyPr/>
                    <a:lstStyle/>
                    <a:p>
                      <a:r>
                        <a:rPr lang="en-US" dirty="0"/>
                        <a:t>Avgas CC Utilization in last 12 months</a:t>
                      </a:r>
                      <a:endParaRPr lang="en-IN" dirty="0"/>
                    </a:p>
                  </a:txBody>
                  <a:tcPr/>
                </a:tc>
                <a:tc>
                  <a:txBody>
                    <a:bodyPr/>
                    <a:lstStyle/>
                    <a:p>
                      <a:r>
                        <a:rPr lang="en-US" dirty="0"/>
                        <a:t>Average utilization of credit card by customer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a:t>
                      </a:r>
                      <a:r>
                        <a:rPr lang="en-IN" sz="1800" b="0" i="0" u="none" strike="noStrike" kern="1200" dirty="0">
                          <a:solidFill>
                            <a:schemeClr val="dk1"/>
                          </a:solidFill>
                          <a:effectLst/>
                          <a:latin typeface="+mn-lt"/>
                          <a:ea typeface="+mn-ea"/>
                          <a:cs typeface="+mn-cs"/>
                        </a:rPr>
                        <a:t>1058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This missing values were imputed by median value  except for the values where Outstanding Balance was missing (in that scenario it was imputed with 0).</a:t>
                      </a:r>
                      <a:endParaRPr lang="en-IN" dirty="0"/>
                    </a:p>
                  </a:txBody>
                  <a:tcPr/>
                </a:tc>
                <a:extLst>
                  <a:ext uri="{0D108BD9-81ED-4DB2-BD59-A6C34878D82A}">
                    <a16:rowId xmlns:a16="http://schemas.microsoft.com/office/drawing/2014/main" val="1775560639"/>
                  </a:ext>
                </a:extLst>
              </a:tr>
              <a:tr h="877836">
                <a:tc>
                  <a:txBody>
                    <a:bodyPr/>
                    <a:lstStyle/>
                    <a:p>
                      <a:r>
                        <a:rPr lang="en-US" dirty="0"/>
                        <a:t>No of trades opened in last 6 months</a:t>
                      </a:r>
                      <a:endParaRPr lang="en-IN" dirty="0"/>
                    </a:p>
                  </a:txBody>
                  <a:tcPr/>
                </a:tc>
                <a:tc>
                  <a:txBody>
                    <a:bodyPr/>
                    <a:lstStyle/>
                    <a:p>
                      <a:r>
                        <a:rPr lang="en-US" dirty="0"/>
                        <a:t>Number of times the customer has done the trades in last 6 months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1 customer. Missing value was imputed with the maximum occurring value.</a:t>
                      </a:r>
                    </a:p>
                  </a:txBody>
                  <a:tcPr/>
                </a:tc>
                <a:extLst>
                  <a:ext uri="{0D108BD9-81ED-4DB2-BD59-A6C34878D82A}">
                    <a16:rowId xmlns:a16="http://schemas.microsoft.com/office/drawing/2014/main" val="1937836359"/>
                  </a:ext>
                </a:extLst>
              </a:tr>
              <a:tr h="614485">
                <a:tc>
                  <a:txBody>
                    <a:bodyPr/>
                    <a:lstStyle/>
                    <a:p>
                      <a:r>
                        <a:rPr lang="en-US" dirty="0"/>
                        <a:t>No of trades opened in last 12 months</a:t>
                      </a:r>
                      <a:endParaRPr lang="en-IN" dirty="0"/>
                    </a:p>
                  </a:txBody>
                  <a:tcPr/>
                </a:tc>
                <a:tc>
                  <a:txBody>
                    <a:bodyPr/>
                    <a:lstStyle/>
                    <a:p>
                      <a:r>
                        <a:rPr lang="en-US" dirty="0"/>
                        <a:t>Number of times the customer has done the trades in last 12 months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44542006"/>
                  </a:ext>
                </a:extLst>
              </a:tr>
              <a:tr h="614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PL trades opened in last 6 months</a:t>
                      </a:r>
                      <a:endParaRPr lang="en-IN" dirty="0"/>
                    </a:p>
                  </a:txBody>
                  <a:tcPr/>
                </a:tc>
                <a:tc>
                  <a:txBody>
                    <a:bodyPr/>
                    <a:lstStyle/>
                    <a:p>
                      <a:r>
                        <a:rPr lang="en-US" dirty="0"/>
                        <a:t>No of PL trades in last 6 month  of customer</a:t>
                      </a:r>
                      <a:endParaRPr lang="en-IN" dirty="0"/>
                    </a:p>
                  </a:txBody>
                  <a:tcPr/>
                </a:tc>
                <a:tc>
                  <a:txBody>
                    <a:bodyPr/>
                    <a:lstStyle/>
                    <a:p>
                      <a:endParaRPr lang="en-IN" dirty="0"/>
                    </a:p>
                  </a:txBody>
                  <a:tcPr/>
                </a:tc>
                <a:extLst>
                  <a:ext uri="{0D108BD9-81ED-4DB2-BD59-A6C34878D82A}">
                    <a16:rowId xmlns:a16="http://schemas.microsoft.com/office/drawing/2014/main" val="4107469360"/>
                  </a:ext>
                </a:extLst>
              </a:tr>
              <a:tr h="601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PL trades opened in last 12 months</a:t>
                      </a:r>
                      <a:endParaRPr lang="en-IN" dirty="0"/>
                    </a:p>
                  </a:txBody>
                  <a:tcPr/>
                </a:tc>
                <a:tc>
                  <a:txBody>
                    <a:bodyPr/>
                    <a:lstStyle/>
                    <a:p>
                      <a:r>
                        <a:rPr lang="en-US" dirty="0"/>
                        <a:t>No of PL trades in last 12 month  of customer</a:t>
                      </a:r>
                      <a:endParaRPr lang="en-IN" dirty="0"/>
                    </a:p>
                  </a:txBody>
                  <a:tcPr/>
                </a:tc>
                <a:tc>
                  <a:txBody>
                    <a:bodyPr/>
                    <a:lstStyle/>
                    <a:p>
                      <a:endParaRPr lang="en-IN" dirty="0"/>
                    </a:p>
                  </a:txBody>
                  <a:tcPr/>
                </a:tc>
                <a:extLst>
                  <a:ext uri="{0D108BD9-81ED-4DB2-BD59-A6C34878D82A}">
                    <a16:rowId xmlns:a16="http://schemas.microsoft.com/office/drawing/2014/main" val="2477395745"/>
                  </a:ext>
                </a:extLst>
              </a:tr>
              <a:tr h="347626">
                <a:tc>
                  <a:txBody>
                    <a:bodyPr/>
                    <a:lstStyle/>
                    <a:p>
                      <a:r>
                        <a:rPr lang="en-US" dirty="0"/>
                        <a:t>No of Inquiries in last 6 months (excluding home &amp; auto loans)</a:t>
                      </a:r>
                      <a:endParaRPr lang="en-IN" dirty="0"/>
                    </a:p>
                  </a:txBody>
                  <a:tcPr/>
                </a:tc>
                <a:tc>
                  <a:txBody>
                    <a:bodyPr/>
                    <a:lstStyle/>
                    <a:p>
                      <a:r>
                        <a:rPr lang="en-US" dirty="0"/>
                        <a:t>Number of times the customers has inquired in last 6 months</a:t>
                      </a:r>
                      <a:endParaRPr lang="en-IN" dirty="0"/>
                    </a:p>
                  </a:txBody>
                  <a:tcPr/>
                </a:tc>
                <a:tc>
                  <a:txBody>
                    <a:bodyPr/>
                    <a:lstStyle/>
                    <a:p>
                      <a:endParaRPr lang="en-IN" dirty="0"/>
                    </a:p>
                  </a:txBody>
                  <a:tcPr/>
                </a:tc>
                <a:extLst>
                  <a:ext uri="{0D108BD9-81ED-4DB2-BD59-A6C34878D82A}">
                    <a16:rowId xmlns:a16="http://schemas.microsoft.com/office/drawing/2014/main" val="286522639"/>
                  </a:ext>
                </a:extLst>
              </a:tr>
            </a:tbl>
          </a:graphicData>
        </a:graphic>
      </p:graphicFrame>
    </p:spTree>
    <p:extLst>
      <p:ext uri="{BB962C8B-B14F-4D97-AF65-F5344CB8AC3E}">
        <p14:creationId xmlns:p14="http://schemas.microsoft.com/office/powerpoint/2010/main" val="336666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Manipulation for Credit Bureau Data (continued …)</a:t>
            </a:r>
          </a:p>
        </p:txBody>
      </p:sp>
      <p:graphicFrame>
        <p:nvGraphicFramePr>
          <p:cNvPr id="6" name="Content Placeholder 5">
            <a:extLst>
              <a:ext uri="{FF2B5EF4-FFF2-40B4-BE49-F238E27FC236}">
                <a16:creationId xmlns:a16="http://schemas.microsoft.com/office/drawing/2014/main" id="{028FB484-1F1F-4CCD-8C3F-A2F33F9842F8}"/>
              </a:ext>
            </a:extLst>
          </p:cNvPr>
          <p:cNvGraphicFramePr>
            <a:graphicFrameLocks noGrp="1"/>
          </p:cNvGraphicFramePr>
          <p:nvPr>
            <p:ph idx="1"/>
            <p:extLst>
              <p:ext uri="{D42A27DB-BD31-4B8C-83A1-F6EECF244321}">
                <p14:modId xmlns:p14="http://schemas.microsoft.com/office/powerpoint/2010/main" val="191582634"/>
              </p:ext>
            </p:extLst>
          </p:nvPr>
        </p:nvGraphicFramePr>
        <p:xfrm>
          <a:off x="195580" y="998378"/>
          <a:ext cx="11800840" cy="5676742"/>
        </p:xfrm>
        <a:graphic>
          <a:graphicData uri="http://schemas.openxmlformats.org/drawingml/2006/table">
            <a:tbl>
              <a:tblPr firstRow="1" bandRow="1">
                <a:tableStyleId>{5C22544A-7EE6-4342-B048-85BDC9FD1C3A}</a:tableStyleId>
              </a:tblPr>
              <a:tblGrid>
                <a:gridCol w="2852420">
                  <a:extLst>
                    <a:ext uri="{9D8B030D-6E8A-4147-A177-3AD203B41FA5}">
                      <a16:colId xmlns:a16="http://schemas.microsoft.com/office/drawing/2014/main" val="1524786468"/>
                    </a:ext>
                  </a:extLst>
                </a:gridCol>
                <a:gridCol w="4165388">
                  <a:extLst>
                    <a:ext uri="{9D8B030D-6E8A-4147-A177-3AD203B41FA5}">
                      <a16:colId xmlns:a16="http://schemas.microsoft.com/office/drawing/2014/main" val="3147454724"/>
                    </a:ext>
                  </a:extLst>
                </a:gridCol>
                <a:gridCol w="4783032">
                  <a:extLst>
                    <a:ext uri="{9D8B030D-6E8A-4147-A177-3AD203B41FA5}">
                      <a16:colId xmlns:a16="http://schemas.microsoft.com/office/drawing/2014/main" val="1280013914"/>
                    </a:ext>
                  </a:extLst>
                </a:gridCol>
              </a:tblGrid>
              <a:tr h="341336">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val="862946873"/>
                  </a:ext>
                </a:extLst>
              </a:tr>
              <a:tr h="8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Inquiries in last 12 months (excluding home &amp; auto loans)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times the customers has inquired in last 12 months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752992997"/>
                  </a:ext>
                </a:extLst>
              </a:tr>
              <a:tr h="8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Presence of open home loan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customer has home loan (1 represents "Yes")</a:t>
                      </a:r>
                      <a:endParaRPr lang="en-IN" dirty="0"/>
                    </a:p>
                    <a:p>
                      <a:endParaRPr lang="en-IN" dirty="0"/>
                    </a:p>
                  </a:txBody>
                  <a:tcPr/>
                </a:tc>
                <a:tc>
                  <a:txBody>
                    <a:bodyPr/>
                    <a:lstStyle/>
                    <a:p>
                      <a:r>
                        <a:rPr lang="en-IN" dirty="0"/>
                        <a:t>This was missing for 272 customers. This was assumed that these haven’t taken home loan so imputed with 0.</a:t>
                      </a:r>
                    </a:p>
                  </a:txBody>
                  <a:tcPr/>
                </a:tc>
                <a:extLst>
                  <a:ext uri="{0D108BD9-81ED-4DB2-BD59-A6C34878D82A}">
                    <a16:rowId xmlns:a16="http://schemas.microsoft.com/office/drawing/2014/main" val="3143234378"/>
                  </a:ext>
                </a:extLst>
              </a:tr>
              <a:tr h="1013302">
                <a:tc>
                  <a:txBody>
                    <a:bodyPr/>
                    <a:lstStyle/>
                    <a:p>
                      <a:r>
                        <a:rPr lang="en-IN" dirty="0"/>
                        <a:t>Outstanding Balance</a:t>
                      </a:r>
                    </a:p>
                  </a:txBody>
                  <a:tcPr/>
                </a:tc>
                <a:tc>
                  <a:txBody>
                    <a:bodyPr/>
                    <a:lstStyle/>
                    <a:p>
                      <a:r>
                        <a:rPr lang="en-IN" dirty="0"/>
                        <a:t>Outstanding balance of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272 customers. This was assumed that these haven’t taken/applied any credit card yet so imputed with 0.</a:t>
                      </a:r>
                    </a:p>
                  </a:txBody>
                  <a:tcPr/>
                </a:tc>
                <a:extLst>
                  <a:ext uri="{0D108BD9-81ED-4DB2-BD59-A6C34878D82A}">
                    <a16:rowId xmlns:a16="http://schemas.microsoft.com/office/drawing/2014/main" val="1775560639"/>
                  </a:ext>
                </a:extLst>
              </a:tr>
              <a:tr h="597338">
                <a:tc>
                  <a:txBody>
                    <a:bodyPr/>
                    <a:lstStyle/>
                    <a:p>
                      <a:r>
                        <a:rPr lang="en-IN" dirty="0"/>
                        <a:t>Total No of Trades</a:t>
                      </a:r>
                    </a:p>
                  </a:txBody>
                  <a:tcPr/>
                </a:tc>
                <a:tc>
                  <a:txBody>
                    <a:bodyPr/>
                    <a:lstStyle/>
                    <a:p>
                      <a:r>
                        <a:rPr lang="en-US" dirty="0"/>
                        <a:t>Number of times the customer has done total trades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937836359"/>
                  </a:ext>
                </a:extLst>
              </a:tr>
              <a:tr h="597338">
                <a:tc>
                  <a:txBody>
                    <a:bodyPr/>
                    <a:lstStyle/>
                    <a:p>
                      <a:r>
                        <a:rPr lang="en-US" dirty="0"/>
                        <a:t>Presence of open auto loan</a:t>
                      </a:r>
                      <a:endParaRPr lang="en-IN" dirty="0"/>
                    </a:p>
                  </a:txBody>
                  <a:tcPr/>
                </a:tc>
                <a:tc>
                  <a:txBody>
                    <a:bodyPr/>
                    <a:lstStyle/>
                    <a:p>
                      <a:r>
                        <a:rPr lang="en-US" dirty="0"/>
                        <a:t>If the customer has auto loan (1 represents "Yes")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44542006"/>
                  </a:ext>
                </a:extLst>
              </a:tr>
              <a:tr h="539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Performance Tag</a:t>
                      </a:r>
                    </a:p>
                  </a:txBody>
                  <a:tcPr/>
                </a:tc>
                <a:tc>
                  <a:txBody>
                    <a:bodyPr/>
                    <a:lstStyle/>
                    <a:p>
                      <a:r>
                        <a:rPr lang="en-US" dirty="0"/>
                        <a:t>Status of customer performance (" 1 represents "Default")</a:t>
                      </a:r>
                      <a:endParaRPr lang="en-IN" dirty="0"/>
                    </a:p>
                  </a:txBody>
                  <a:tcPr/>
                </a:tc>
                <a:tc>
                  <a:txBody>
                    <a:bodyPr/>
                    <a:lstStyle/>
                    <a:p>
                      <a:r>
                        <a:rPr lang="en-IN" dirty="0"/>
                        <a:t>Performance Tag was missing for 1425 customers. All these customers were removed from the data set as Credit Card was never issued to them.</a:t>
                      </a:r>
                    </a:p>
                  </a:txBody>
                  <a:tcPr/>
                </a:tc>
                <a:extLst>
                  <a:ext uri="{0D108BD9-81ED-4DB2-BD59-A6C34878D82A}">
                    <a16:rowId xmlns:a16="http://schemas.microsoft.com/office/drawing/2014/main" val="4107469360"/>
                  </a:ext>
                </a:extLst>
              </a:tr>
            </a:tbl>
          </a:graphicData>
        </a:graphic>
      </p:graphicFrame>
    </p:spTree>
    <p:extLst>
      <p:ext uri="{BB962C8B-B14F-4D97-AF65-F5344CB8AC3E}">
        <p14:creationId xmlns:p14="http://schemas.microsoft.com/office/powerpoint/2010/main" val="228420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EDA and </a:t>
            </a:r>
            <a:r>
              <a:rPr lang="en-IN" b="1" dirty="0" err="1"/>
              <a:t>WoE</a:t>
            </a:r>
            <a:r>
              <a:rPr lang="en-IN" b="1" dirty="0"/>
              <a:t> / IV Analysis for Demographic Data</a:t>
            </a:r>
          </a:p>
        </p:txBody>
      </p:sp>
      <p:sp>
        <p:nvSpPr>
          <p:cNvPr id="7" name="Content Placeholder 6">
            <a:extLst>
              <a:ext uri="{FF2B5EF4-FFF2-40B4-BE49-F238E27FC236}">
                <a16:creationId xmlns:a16="http://schemas.microsoft.com/office/drawing/2014/main" id="{FF9FA1A7-C981-4220-AD6A-7339FDC0BCE1}"/>
              </a:ext>
            </a:extLst>
          </p:cNvPr>
          <p:cNvSpPr>
            <a:spLocks noGrp="1"/>
          </p:cNvSpPr>
          <p:nvPr>
            <p:ph idx="1"/>
          </p:nvPr>
        </p:nvSpPr>
        <p:spPr>
          <a:xfrm>
            <a:off x="121921" y="1767840"/>
            <a:ext cx="4389119" cy="4968240"/>
          </a:xfrm>
        </p:spPr>
        <p:txBody>
          <a:bodyPr>
            <a:normAutofit/>
          </a:bodyPr>
          <a:lstStyle/>
          <a:p>
            <a:pPr marL="0" indent="0">
              <a:buNone/>
            </a:pPr>
            <a:r>
              <a:rPr lang="en-IN" sz="2000" dirty="0">
                <a:latin typeface="+mn-lt"/>
              </a:rPr>
              <a:t>Following predictor variables were obtained as part of EDA and </a:t>
            </a:r>
            <a:r>
              <a:rPr lang="en-IN" sz="2000" dirty="0" err="1">
                <a:latin typeface="+mn-lt"/>
              </a:rPr>
              <a:t>WoE</a:t>
            </a:r>
            <a:r>
              <a:rPr lang="en-IN" sz="2000" dirty="0">
                <a:latin typeface="+mn-lt"/>
              </a:rPr>
              <a:t> Analysis for Demographic data </a:t>
            </a:r>
          </a:p>
          <a:p>
            <a:pPr marL="0" indent="0">
              <a:buNone/>
            </a:pPr>
            <a:r>
              <a:rPr lang="en-IN" sz="2000" dirty="0">
                <a:latin typeface="+mn-lt"/>
              </a:rPr>
              <a:t>(top five based on IV values).</a:t>
            </a:r>
          </a:p>
          <a:p>
            <a:pPr marL="0" indent="0">
              <a:buNone/>
            </a:pPr>
            <a:endParaRPr lang="en-IN" sz="2000" dirty="0">
              <a:latin typeface="+mn-lt"/>
            </a:endParaRPr>
          </a:p>
          <a:p>
            <a:r>
              <a:rPr lang="en-IN" sz="2000" dirty="0" err="1">
                <a:latin typeface="+mn-lt"/>
              </a:rPr>
              <a:t>Months_Current_Residence</a:t>
            </a:r>
            <a:endParaRPr lang="en-IN" sz="2000" dirty="0">
              <a:latin typeface="+mn-lt"/>
            </a:endParaRPr>
          </a:p>
          <a:p>
            <a:r>
              <a:rPr lang="en-IN" sz="2000" dirty="0">
                <a:latin typeface="+mn-lt"/>
              </a:rPr>
              <a:t>Income</a:t>
            </a:r>
          </a:p>
          <a:p>
            <a:r>
              <a:rPr lang="en-IN" sz="2000" dirty="0" err="1">
                <a:latin typeface="+mn-lt"/>
              </a:rPr>
              <a:t>Months_Current_Company</a:t>
            </a:r>
            <a:endParaRPr lang="en-IN" sz="2000" dirty="0">
              <a:latin typeface="+mn-lt"/>
            </a:endParaRPr>
          </a:p>
          <a:p>
            <a:r>
              <a:rPr lang="en-IN" sz="2000" dirty="0">
                <a:latin typeface="+mn-lt"/>
              </a:rPr>
              <a:t>Age</a:t>
            </a:r>
          </a:p>
          <a:p>
            <a:r>
              <a:rPr lang="en-IN" sz="2000" dirty="0" err="1">
                <a:latin typeface="+mn-lt"/>
              </a:rPr>
              <a:t>Dependents_No</a:t>
            </a:r>
            <a:endParaRPr lang="en-IN" sz="2000" dirty="0">
              <a:latin typeface="+mn-lt"/>
            </a:endParaRPr>
          </a:p>
          <a:p>
            <a:pPr marL="0" indent="0">
              <a:buNone/>
            </a:pPr>
            <a:endParaRPr lang="en-IN" sz="2000" dirty="0"/>
          </a:p>
          <a:p>
            <a:pPr marL="0" indent="0">
              <a:buNone/>
            </a:pPr>
            <a:r>
              <a:rPr lang="en-IN" sz="2000" dirty="0"/>
              <a:t>The overall information value of the data set was </a:t>
            </a:r>
            <a:r>
              <a:rPr lang="en-IN" sz="2000" b="1" dirty="0"/>
              <a:t>0.1467</a:t>
            </a:r>
            <a:r>
              <a:rPr lang="en-IN" sz="2000" dirty="0"/>
              <a:t>.</a:t>
            </a:r>
          </a:p>
        </p:txBody>
      </p:sp>
      <p:pic>
        <p:nvPicPr>
          <p:cNvPr id="9" name="Picture 8">
            <a:extLst>
              <a:ext uri="{FF2B5EF4-FFF2-40B4-BE49-F238E27FC236}">
                <a16:creationId xmlns:a16="http://schemas.microsoft.com/office/drawing/2014/main" id="{0609A710-644C-4FEB-B2EA-1AC9CC231F54}"/>
              </a:ext>
            </a:extLst>
          </p:cNvPr>
          <p:cNvPicPr>
            <a:picLocks noChangeAspect="1"/>
          </p:cNvPicPr>
          <p:nvPr/>
        </p:nvPicPr>
        <p:blipFill>
          <a:blip r:embed="rId2"/>
          <a:stretch>
            <a:fillRect/>
          </a:stretch>
        </p:blipFill>
        <p:spPr>
          <a:xfrm>
            <a:off x="4511040" y="1172845"/>
            <a:ext cx="7101840" cy="5324650"/>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t>
            </a:r>
            <a:r>
              <a:rPr lang="en-IN" b="1" dirty="0" err="1"/>
              <a:t>Months_Current_Residence</a:t>
            </a:r>
            <a:r>
              <a:rPr lang="en-IN" b="1" dirty="0"/>
              <a:t>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282858"/>
            <a:ext cx="5103189" cy="1960072"/>
          </a:xfrm>
        </p:spPr>
        <p:txBody>
          <a:bodyPr>
            <a:normAutofit lnSpcReduction="10000"/>
          </a:bodyPr>
          <a:lstStyle/>
          <a:p>
            <a:pPr marL="0" indent="0">
              <a:buNone/>
            </a:pPr>
            <a:r>
              <a:rPr lang="en-IN" sz="2000" dirty="0">
                <a:latin typeface="+mn-lt"/>
              </a:rPr>
              <a:t>The </a:t>
            </a:r>
            <a:r>
              <a:rPr lang="en-IN" sz="2000" dirty="0" err="1">
                <a:latin typeface="+mn-lt"/>
              </a:rPr>
              <a:t>WoE</a:t>
            </a:r>
            <a:r>
              <a:rPr lang="en-IN" sz="2000" dirty="0">
                <a:latin typeface="+mn-lt"/>
              </a:rPr>
              <a:t> values across rising in bins show monotonic decrease in </a:t>
            </a:r>
            <a:r>
              <a:rPr lang="en-IN" sz="2000" dirty="0" err="1">
                <a:latin typeface="+mn-lt"/>
              </a:rPr>
              <a:t>WoE</a:t>
            </a:r>
            <a:r>
              <a:rPr lang="en-IN" sz="2000" dirty="0">
                <a:latin typeface="+mn-lt"/>
              </a:rPr>
              <a:t> as months of current residence increase across bins (except the lowest value bin). </a:t>
            </a:r>
          </a:p>
          <a:p>
            <a:pPr marL="0" indent="0">
              <a:buNone/>
            </a:pPr>
            <a:r>
              <a:rPr lang="en-IN" sz="2000" dirty="0">
                <a:latin typeface="+mn-lt"/>
              </a:rPr>
              <a:t>Similar trend of monotonic decrease is also observed in the bar plot for the bins created for Number of months in current residence.</a:t>
            </a:r>
          </a:p>
        </p:txBody>
      </p:sp>
      <p:pic>
        <p:nvPicPr>
          <p:cNvPr id="9" name="Picture 8">
            <a:extLst>
              <a:ext uri="{FF2B5EF4-FFF2-40B4-BE49-F238E27FC236}">
                <a16:creationId xmlns:a16="http://schemas.microsoft.com/office/drawing/2014/main" id="{A511E081-3754-4172-83EA-AF41383C1102}"/>
              </a:ext>
            </a:extLst>
          </p:cNvPr>
          <p:cNvPicPr>
            <a:picLocks noChangeAspect="1"/>
          </p:cNvPicPr>
          <p:nvPr/>
        </p:nvPicPr>
        <p:blipFill>
          <a:blip r:embed="rId2"/>
          <a:stretch>
            <a:fillRect/>
          </a:stretch>
        </p:blipFill>
        <p:spPr>
          <a:xfrm>
            <a:off x="5628758" y="1282858"/>
            <a:ext cx="6563242" cy="5575142"/>
          </a:xfrm>
          <a:prstGeom prst="rect">
            <a:avLst/>
          </a:prstGeom>
        </p:spPr>
      </p:pic>
      <p:pic>
        <p:nvPicPr>
          <p:cNvPr id="10" name="Picture 9">
            <a:extLst>
              <a:ext uri="{FF2B5EF4-FFF2-40B4-BE49-F238E27FC236}">
                <a16:creationId xmlns:a16="http://schemas.microsoft.com/office/drawing/2014/main" id="{CB319D3E-A6DA-405E-98F0-C85420FAA747}"/>
              </a:ext>
            </a:extLst>
          </p:cNvPr>
          <p:cNvPicPr>
            <a:picLocks noChangeAspect="1"/>
          </p:cNvPicPr>
          <p:nvPr/>
        </p:nvPicPr>
        <p:blipFill>
          <a:blip r:embed="rId3"/>
          <a:stretch>
            <a:fillRect/>
          </a:stretch>
        </p:blipFill>
        <p:spPr>
          <a:xfrm>
            <a:off x="0" y="3181552"/>
            <a:ext cx="5374639" cy="3676448"/>
          </a:xfrm>
          <a:prstGeom prst="rect">
            <a:avLst/>
          </a:prstGeom>
        </p:spPr>
      </p:pic>
    </p:spTree>
    <p:extLst>
      <p:ext uri="{BB962C8B-B14F-4D97-AF65-F5344CB8AC3E}">
        <p14:creationId xmlns:p14="http://schemas.microsoft.com/office/powerpoint/2010/main" val="324451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Income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282858"/>
            <a:ext cx="5103189" cy="1960072"/>
          </a:xfrm>
        </p:spPr>
        <p:txBody>
          <a:bodyPr>
            <a:normAutofit lnSpcReduction="10000"/>
          </a:bodyPr>
          <a:lstStyle/>
          <a:p>
            <a:pPr marL="0" indent="0">
              <a:buNone/>
            </a:pPr>
            <a:r>
              <a:rPr lang="en-IN" sz="2000" dirty="0">
                <a:latin typeface="+mn-lt"/>
              </a:rPr>
              <a:t>The </a:t>
            </a:r>
            <a:r>
              <a:rPr lang="en-IN" sz="2000" dirty="0" err="1">
                <a:latin typeface="+mn-lt"/>
              </a:rPr>
              <a:t>WoE</a:t>
            </a:r>
            <a:r>
              <a:rPr lang="en-IN" sz="2000" dirty="0">
                <a:latin typeface="+mn-lt"/>
              </a:rPr>
              <a:t> and bins plot chart shows monotonic decrease in default rate as income increase across bins.</a:t>
            </a:r>
          </a:p>
          <a:p>
            <a:pPr marL="0" indent="0">
              <a:buNone/>
            </a:pPr>
            <a:r>
              <a:rPr lang="en-IN" sz="2000" dirty="0">
                <a:latin typeface="+mn-lt"/>
              </a:rPr>
              <a:t>Similar trend is observed across Income bins plotted along the bar plot which shows decrease in percentage of defaulters across income bins.</a:t>
            </a:r>
          </a:p>
        </p:txBody>
      </p:sp>
      <p:pic>
        <p:nvPicPr>
          <p:cNvPr id="9" name="Picture 8">
            <a:extLst>
              <a:ext uri="{FF2B5EF4-FFF2-40B4-BE49-F238E27FC236}">
                <a16:creationId xmlns:a16="http://schemas.microsoft.com/office/drawing/2014/main" id="{A0D8A776-A1B4-4EED-8D1D-EAC3189AB02D}"/>
              </a:ext>
            </a:extLst>
          </p:cNvPr>
          <p:cNvPicPr>
            <a:picLocks noChangeAspect="1"/>
          </p:cNvPicPr>
          <p:nvPr/>
        </p:nvPicPr>
        <p:blipFill>
          <a:blip r:embed="rId2"/>
          <a:stretch>
            <a:fillRect/>
          </a:stretch>
        </p:blipFill>
        <p:spPr>
          <a:xfrm>
            <a:off x="5838091" y="1199738"/>
            <a:ext cx="6353909" cy="5231542"/>
          </a:xfrm>
          <a:prstGeom prst="rect">
            <a:avLst/>
          </a:prstGeom>
        </p:spPr>
      </p:pic>
      <p:pic>
        <p:nvPicPr>
          <p:cNvPr id="10" name="Picture 9">
            <a:extLst>
              <a:ext uri="{FF2B5EF4-FFF2-40B4-BE49-F238E27FC236}">
                <a16:creationId xmlns:a16="http://schemas.microsoft.com/office/drawing/2014/main" id="{6FC96470-80D2-432C-9EBB-B11CCAEFD2A7}"/>
              </a:ext>
            </a:extLst>
          </p:cNvPr>
          <p:cNvPicPr>
            <a:picLocks noChangeAspect="1"/>
          </p:cNvPicPr>
          <p:nvPr/>
        </p:nvPicPr>
        <p:blipFill>
          <a:blip r:embed="rId3"/>
          <a:stretch>
            <a:fillRect/>
          </a:stretch>
        </p:blipFill>
        <p:spPr>
          <a:xfrm>
            <a:off x="126365" y="3201766"/>
            <a:ext cx="5268595" cy="3656233"/>
          </a:xfrm>
          <a:prstGeom prst="rect">
            <a:avLst/>
          </a:prstGeom>
        </p:spPr>
      </p:pic>
    </p:spTree>
    <p:extLst>
      <p:ext uri="{BB962C8B-B14F-4D97-AF65-F5344CB8AC3E}">
        <p14:creationId xmlns:p14="http://schemas.microsoft.com/office/powerpoint/2010/main" val="330102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t>
            </a:r>
            <a:r>
              <a:rPr lang="en-IN" b="1" dirty="0" err="1"/>
              <a:t>Months_Current_Company</a:t>
            </a:r>
            <a:r>
              <a:rPr lang="en-IN" b="1" dirty="0"/>
              <a:t>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149344"/>
            <a:ext cx="4756331" cy="2093586"/>
          </a:xfrm>
        </p:spPr>
        <p:txBody>
          <a:bodyPr>
            <a:normAutofit fontScale="92500" lnSpcReduction="10000"/>
          </a:bodyPr>
          <a:lstStyle/>
          <a:p>
            <a:pPr marL="0" indent="0">
              <a:buNone/>
            </a:pPr>
            <a:r>
              <a:rPr lang="en-IN" sz="2000" dirty="0">
                <a:latin typeface="+mn-lt"/>
              </a:rPr>
              <a:t>The </a:t>
            </a:r>
            <a:r>
              <a:rPr lang="en-IN" sz="2000" dirty="0" err="1">
                <a:latin typeface="+mn-lt"/>
              </a:rPr>
              <a:t>WoE</a:t>
            </a:r>
            <a:r>
              <a:rPr lang="en-IN" sz="2000" dirty="0">
                <a:latin typeface="+mn-lt"/>
              </a:rPr>
              <a:t> and bins plot chart shows monotonic decrease in default rate as </a:t>
            </a:r>
            <a:r>
              <a:rPr lang="en-IN" sz="2000" dirty="0" err="1">
                <a:latin typeface="+mn-lt"/>
              </a:rPr>
              <a:t>Months_Current_Company</a:t>
            </a:r>
            <a:r>
              <a:rPr lang="en-IN" sz="2000" dirty="0">
                <a:latin typeface="+mn-lt"/>
              </a:rPr>
              <a:t> increase across bins (with some exceptions).</a:t>
            </a:r>
          </a:p>
          <a:p>
            <a:pPr marL="0" indent="0">
              <a:buNone/>
            </a:pPr>
            <a:r>
              <a:rPr lang="en-IN" sz="2000" dirty="0">
                <a:latin typeface="+mn-lt"/>
              </a:rPr>
              <a:t>Similar trend is observed across </a:t>
            </a:r>
            <a:r>
              <a:rPr lang="en-IN" sz="2000" dirty="0" err="1"/>
              <a:t>Months_Current_Company</a:t>
            </a:r>
            <a:r>
              <a:rPr lang="en-IN" sz="2000" dirty="0">
                <a:latin typeface="+mn-lt"/>
              </a:rPr>
              <a:t> bins plotted along the bar plot which shows decrease in percentage of defaulters across bins.</a:t>
            </a:r>
          </a:p>
        </p:txBody>
      </p:sp>
      <p:pic>
        <p:nvPicPr>
          <p:cNvPr id="8" name="Picture 7">
            <a:extLst>
              <a:ext uri="{FF2B5EF4-FFF2-40B4-BE49-F238E27FC236}">
                <a16:creationId xmlns:a16="http://schemas.microsoft.com/office/drawing/2014/main" id="{C819F5B8-7493-49F1-BEAE-58C421C35B20}"/>
              </a:ext>
            </a:extLst>
          </p:cNvPr>
          <p:cNvPicPr>
            <a:picLocks noChangeAspect="1"/>
          </p:cNvPicPr>
          <p:nvPr/>
        </p:nvPicPr>
        <p:blipFill>
          <a:blip r:embed="rId2"/>
          <a:stretch>
            <a:fillRect/>
          </a:stretch>
        </p:blipFill>
        <p:spPr>
          <a:xfrm>
            <a:off x="5937514" y="1282858"/>
            <a:ext cx="6254486" cy="5266367"/>
          </a:xfrm>
          <a:prstGeom prst="rect">
            <a:avLst/>
          </a:prstGeom>
        </p:spPr>
      </p:pic>
      <p:pic>
        <p:nvPicPr>
          <p:cNvPr id="9" name="Picture 8">
            <a:extLst>
              <a:ext uri="{FF2B5EF4-FFF2-40B4-BE49-F238E27FC236}">
                <a16:creationId xmlns:a16="http://schemas.microsoft.com/office/drawing/2014/main" id="{9584C50A-B8C2-4D61-A516-0AA3526C33F8}"/>
              </a:ext>
            </a:extLst>
          </p:cNvPr>
          <p:cNvPicPr>
            <a:picLocks noChangeAspect="1"/>
          </p:cNvPicPr>
          <p:nvPr/>
        </p:nvPicPr>
        <p:blipFill>
          <a:blip r:embed="rId3"/>
          <a:stretch>
            <a:fillRect/>
          </a:stretch>
        </p:blipFill>
        <p:spPr>
          <a:xfrm>
            <a:off x="0" y="3288620"/>
            <a:ext cx="5791199" cy="3569380"/>
          </a:xfrm>
          <a:prstGeom prst="rect">
            <a:avLst/>
          </a:prstGeom>
        </p:spPr>
      </p:pic>
    </p:spTree>
    <p:extLst>
      <p:ext uri="{BB962C8B-B14F-4D97-AF65-F5344CB8AC3E}">
        <p14:creationId xmlns:p14="http://schemas.microsoft.com/office/powerpoint/2010/main" val="39427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Age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8" y="1315105"/>
            <a:ext cx="4756331" cy="1766576"/>
          </a:xfrm>
        </p:spPr>
        <p:txBody>
          <a:bodyPr>
            <a:normAutofit/>
          </a:bodyPr>
          <a:lstStyle/>
          <a:p>
            <a:pPr marL="0" indent="0">
              <a:buNone/>
            </a:pPr>
            <a:r>
              <a:rPr lang="en-IN" sz="2000" dirty="0">
                <a:latin typeface="+mn-lt"/>
              </a:rPr>
              <a:t>The </a:t>
            </a:r>
            <a:r>
              <a:rPr lang="en-IN" sz="2000" dirty="0" err="1">
                <a:latin typeface="+mn-lt"/>
              </a:rPr>
              <a:t>WoE</a:t>
            </a:r>
            <a:r>
              <a:rPr lang="en-IN" sz="2000" dirty="0">
                <a:latin typeface="+mn-lt"/>
              </a:rPr>
              <a:t> and bins plot chart shows variations across Age group bins.</a:t>
            </a:r>
          </a:p>
          <a:p>
            <a:pPr marL="0" indent="0">
              <a:buNone/>
            </a:pPr>
            <a:r>
              <a:rPr lang="en-IN" sz="2000" dirty="0">
                <a:latin typeface="+mn-lt"/>
              </a:rPr>
              <a:t>Similar kind of variations are also observed in bar plot for Age bins created. </a:t>
            </a:r>
          </a:p>
        </p:txBody>
      </p:sp>
      <p:pic>
        <p:nvPicPr>
          <p:cNvPr id="8" name="Picture 7">
            <a:extLst>
              <a:ext uri="{FF2B5EF4-FFF2-40B4-BE49-F238E27FC236}">
                <a16:creationId xmlns:a16="http://schemas.microsoft.com/office/drawing/2014/main" id="{92099809-5280-4592-8531-44081D8BCBFE}"/>
              </a:ext>
            </a:extLst>
          </p:cNvPr>
          <p:cNvPicPr>
            <a:picLocks noChangeAspect="1"/>
          </p:cNvPicPr>
          <p:nvPr/>
        </p:nvPicPr>
        <p:blipFill>
          <a:blip r:embed="rId2"/>
          <a:stretch>
            <a:fillRect/>
          </a:stretch>
        </p:blipFill>
        <p:spPr>
          <a:xfrm>
            <a:off x="5838091" y="1149344"/>
            <a:ext cx="6096000" cy="5178035"/>
          </a:xfrm>
          <a:prstGeom prst="rect">
            <a:avLst/>
          </a:prstGeom>
        </p:spPr>
      </p:pic>
      <p:pic>
        <p:nvPicPr>
          <p:cNvPr id="9" name="Picture 8">
            <a:extLst>
              <a:ext uri="{FF2B5EF4-FFF2-40B4-BE49-F238E27FC236}">
                <a16:creationId xmlns:a16="http://schemas.microsoft.com/office/drawing/2014/main" id="{7726EFE7-F4E8-47E4-9FBC-EADFD3C9EDD8}"/>
              </a:ext>
            </a:extLst>
          </p:cNvPr>
          <p:cNvPicPr>
            <a:picLocks noChangeAspect="1"/>
          </p:cNvPicPr>
          <p:nvPr/>
        </p:nvPicPr>
        <p:blipFill>
          <a:blip r:embed="rId3"/>
          <a:stretch>
            <a:fillRect/>
          </a:stretch>
        </p:blipFill>
        <p:spPr>
          <a:xfrm>
            <a:off x="415108" y="3080417"/>
            <a:ext cx="5020492" cy="3706463"/>
          </a:xfrm>
          <a:prstGeom prst="rect">
            <a:avLst/>
          </a:prstGeom>
        </p:spPr>
      </p:pic>
    </p:spTree>
    <p:extLst>
      <p:ext uri="{BB962C8B-B14F-4D97-AF65-F5344CB8AC3E}">
        <p14:creationId xmlns:p14="http://schemas.microsoft.com/office/powerpoint/2010/main" val="252711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Dependent No.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149344"/>
            <a:ext cx="4756331" cy="2093586"/>
          </a:xfrm>
        </p:spPr>
        <p:txBody>
          <a:bodyPr>
            <a:normAutofit lnSpcReduction="10000"/>
          </a:bodyPr>
          <a:lstStyle/>
          <a:p>
            <a:pPr marL="0" indent="0">
              <a:buNone/>
            </a:pPr>
            <a:r>
              <a:rPr lang="en-IN" sz="2000" dirty="0">
                <a:latin typeface="+mn-lt"/>
              </a:rPr>
              <a:t>The Dependent No. is the fifth significant variable as per IV analysis and there is a big fall in the Information value as comparison to fourth significant variable.</a:t>
            </a:r>
          </a:p>
          <a:p>
            <a:pPr marL="0" indent="0">
              <a:buNone/>
            </a:pPr>
            <a:r>
              <a:rPr lang="en-IN" sz="2000" dirty="0">
                <a:latin typeface="+mn-lt"/>
              </a:rPr>
              <a:t>Although this variable is significant as per IV value, the bar plot is unable to convey much to be classified as trend.</a:t>
            </a:r>
          </a:p>
        </p:txBody>
      </p:sp>
      <p:pic>
        <p:nvPicPr>
          <p:cNvPr id="3" name="Picture 2">
            <a:extLst>
              <a:ext uri="{FF2B5EF4-FFF2-40B4-BE49-F238E27FC236}">
                <a16:creationId xmlns:a16="http://schemas.microsoft.com/office/drawing/2014/main" id="{7B149560-47FB-4C96-8C3B-EB009CFDA679}"/>
              </a:ext>
            </a:extLst>
          </p:cNvPr>
          <p:cNvPicPr>
            <a:picLocks noChangeAspect="1"/>
          </p:cNvPicPr>
          <p:nvPr/>
        </p:nvPicPr>
        <p:blipFill>
          <a:blip r:embed="rId3"/>
          <a:stretch>
            <a:fillRect/>
          </a:stretch>
        </p:blipFill>
        <p:spPr>
          <a:xfrm>
            <a:off x="5557520" y="803030"/>
            <a:ext cx="6634480" cy="6054969"/>
          </a:xfrm>
          <a:prstGeom prst="rect">
            <a:avLst/>
          </a:prstGeom>
        </p:spPr>
      </p:pic>
      <p:pic>
        <p:nvPicPr>
          <p:cNvPr id="7" name="Picture 6">
            <a:extLst>
              <a:ext uri="{FF2B5EF4-FFF2-40B4-BE49-F238E27FC236}">
                <a16:creationId xmlns:a16="http://schemas.microsoft.com/office/drawing/2014/main" id="{ADCCFD3F-0894-4A3F-8165-14D1DA7CE6C2}"/>
              </a:ext>
            </a:extLst>
          </p:cNvPr>
          <p:cNvPicPr>
            <a:picLocks noChangeAspect="1"/>
          </p:cNvPicPr>
          <p:nvPr/>
        </p:nvPicPr>
        <p:blipFill>
          <a:blip r:embed="rId4"/>
          <a:stretch>
            <a:fillRect/>
          </a:stretch>
        </p:blipFill>
        <p:spPr>
          <a:xfrm>
            <a:off x="130852" y="2973767"/>
            <a:ext cx="5040588" cy="3884232"/>
          </a:xfrm>
          <a:prstGeom prst="rect">
            <a:avLst/>
          </a:prstGeom>
        </p:spPr>
      </p:pic>
    </p:spTree>
    <p:extLst>
      <p:ext uri="{BB962C8B-B14F-4D97-AF65-F5344CB8AC3E}">
        <p14:creationId xmlns:p14="http://schemas.microsoft.com/office/powerpoint/2010/main" val="308139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EDA and </a:t>
            </a:r>
            <a:r>
              <a:rPr lang="en-IN" b="1" dirty="0" err="1"/>
              <a:t>WoE</a:t>
            </a:r>
            <a:r>
              <a:rPr lang="en-IN" b="1" dirty="0"/>
              <a:t> / IV Analysis for Credit Bureau Data</a:t>
            </a:r>
          </a:p>
        </p:txBody>
      </p:sp>
      <p:sp>
        <p:nvSpPr>
          <p:cNvPr id="7" name="Content Placeholder 6">
            <a:extLst>
              <a:ext uri="{FF2B5EF4-FFF2-40B4-BE49-F238E27FC236}">
                <a16:creationId xmlns:a16="http://schemas.microsoft.com/office/drawing/2014/main" id="{FF9FA1A7-C981-4220-AD6A-7339FDC0BCE1}"/>
              </a:ext>
            </a:extLst>
          </p:cNvPr>
          <p:cNvSpPr>
            <a:spLocks noGrp="1"/>
          </p:cNvSpPr>
          <p:nvPr>
            <p:ph idx="1"/>
          </p:nvPr>
        </p:nvSpPr>
        <p:spPr>
          <a:xfrm>
            <a:off x="121921" y="1496218"/>
            <a:ext cx="4389119" cy="5239862"/>
          </a:xfrm>
        </p:spPr>
        <p:txBody>
          <a:bodyPr>
            <a:normAutofit/>
          </a:bodyPr>
          <a:lstStyle/>
          <a:p>
            <a:pPr marL="0" indent="0">
              <a:buNone/>
            </a:pPr>
            <a:r>
              <a:rPr lang="en-IN" sz="2000" dirty="0">
                <a:latin typeface="+mn-lt"/>
              </a:rPr>
              <a:t>Following predictor variables were obtained as part of EDA and </a:t>
            </a:r>
            <a:r>
              <a:rPr lang="en-IN" sz="2000" dirty="0" err="1">
                <a:latin typeface="+mn-lt"/>
              </a:rPr>
              <a:t>WoE</a:t>
            </a:r>
            <a:r>
              <a:rPr lang="en-IN" sz="2000" dirty="0">
                <a:latin typeface="+mn-lt"/>
              </a:rPr>
              <a:t> Analysis for Credit Bureau data</a:t>
            </a:r>
          </a:p>
          <a:p>
            <a:pPr marL="0" indent="0">
              <a:buNone/>
            </a:pPr>
            <a:r>
              <a:rPr lang="en-IN" sz="2000" dirty="0"/>
              <a:t>(top five based on IV values).</a:t>
            </a:r>
          </a:p>
          <a:p>
            <a:pPr marL="0" indent="0">
              <a:buNone/>
            </a:pPr>
            <a:endParaRPr lang="en-IN" sz="2000" dirty="0">
              <a:latin typeface="+mn-lt"/>
            </a:endParaRPr>
          </a:p>
          <a:p>
            <a:r>
              <a:rPr lang="en-US" sz="2000" dirty="0">
                <a:latin typeface="+mn-lt"/>
              </a:rPr>
              <a:t>Avgas_CC_Utilization_12_months</a:t>
            </a:r>
          </a:p>
          <a:p>
            <a:r>
              <a:rPr lang="en-US" sz="2100" dirty="0">
                <a:latin typeface="+mn-lt"/>
              </a:rPr>
              <a:t>Trades_opened_last_12_months</a:t>
            </a:r>
          </a:p>
          <a:p>
            <a:r>
              <a:rPr lang="en-US" sz="2100" dirty="0">
                <a:latin typeface="+mn-lt"/>
              </a:rPr>
              <a:t>PL_Trades_opened_last_12_months</a:t>
            </a:r>
          </a:p>
          <a:p>
            <a:r>
              <a:rPr lang="en-IN" sz="2100" dirty="0" err="1">
                <a:latin typeface="+mn-lt"/>
              </a:rPr>
              <a:t>Outstanding_Balance</a:t>
            </a:r>
            <a:endParaRPr lang="en-IN" sz="2100" dirty="0">
              <a:latin typeface="+mn-lt"/>
            </a:endParaRPr>
          </a:p>
          <a:p>
            <a:r>
              <a:rPr lang="en-IN" sz="2100" dirty="0">
                <a:latin typeface="+mn-lt"/>
              </a:rPr>
              <a:t>Inquiries_last_12_months</a:t>
            </a:r>
          </a:p>
          <a:p>
            <a:pPr marL="0" indent="0">
              <a:buNone/>
            </a:pPr>
            <a:endParaRPr lang="en-IN" sz="2000" dirty="0"/>
          </a:p>
          <a:p>
            <a:pPr marL="0" indent="0">
              <a:buNone/>
            </a:pPr>
            <a:r>
              <a:rPr lang="en-IN" sz="2000" dirty="0"/>
              <a:t>The overall information value of the data set was </a:t>
            </a:r>
            <a:r>
              <a:rPr lang="en-IN" sz="2000" b="1" dirty="0"/>
              <a:t>3.287</a:t>
            </a:r>
            <a:r>
              <a:rPr lang="en-IN" sz="2000" dirty="0"/>
              <a:t>.</a:t>
            </a:r>
          </a:p>
        </p:txBody>
      </p:sp>
      <p:pic>
        <p:nvPicPr>
          <p:cNvPr id="4" name="Picture 3">
            <a:extLst>
              <a:ext uri="{FF2B5EF4-FFF2-40B4-BE49-F238E27FC236}">
                <a16:creationId xmlns:a16="http://schemas.microsoft.com/office/drawing/2014/main" id="{7922E5AD-DE4A-4B85-9C53-204BBD087B40}"/>
              </a:ext>
            </a:extLst>
          </p:cNvPr>
          <p:cNvPicPr>
            <a:picLocks noChangeAspect="1"/>
          </p:cNvPicPr>
          <p:nvPr/>
        </p:nvPicPr>
        <p:blipFill>
          <a:blip r:embed="rId2"/>
          <a:stretch>
            <a:fillRect/>
          </a:stretch>
        </p:blipFill>
        <p:spPr>
          <a:xfrm>
            <a:off x="5525588" y="1130458"/>
            <a:ext cx="5721532" cy="5448300"/>
          </a:xfrm>
          <a:prstGeom prst="rect">
            <a:avLst/>
          </a:prstGeom>
        </p:spPr>
      </p:pic>
    </p:spTree>
    <p:extLst>
      <p:ext uri="{BB962C8B-B14F-4D97-AF65-F5344CB8AC3E}">
        <p14:creationId xmlns:p14="http://schemas.microsoft.com/office/powerpoint/2010/main" val="366558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Avgas_CC_Utilization_12_months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005214"/>
            <a:ext cx="4756331" cy="2093586"/>
          </a:xfrm>
        </p:spPr>
        <p:txBody>
          <a:bodyPr>
            <a:normAutofit fontScale="92500" lnSpcReduction="10000"/>
          </a:bodyPr>
          <a:lstStyle/>
          <a:p>
            <a:pPr marL="0" indent="0">
              <a:buNone/>
            </a:pPr>
            <a:r>
              <a:rPr lang="en-IN" sz="2000" dirty="0"/>
              <a:t>The </a:t>
            </a:r>
            <a:r>
              <a:rPr lang="en-IN" sz="2000" dirty="0" err="1"/>
              <a:t>WoE</a:t>
            </a:r>
            <a:r>
              <a:rPr lang="en-IN" sz="2000" dirty="0"/>
              <a:t> values across rising in bins show monotonic increase in </a:t>
            </a:r>
            <a:r>
              <a:rPr lang="en-IN" sz="2000" dirty="0" err="1"/>
              <a:t>WoE</a:t>
            </a:r>
            <a:r>
              <a:rPr lang="en-IN" sz="2000" dirty="0"/>
              <a:t> as </a:t>
            </a:r>
            <a:r>
              <a:rPr lang="en-US" sz="2000" dirty="0"/>
              <a:t>Avgas_CC_Utilization_12_months</a:t>
            </a:r>
            <a:r>
              <a:rPr lang="en-IN" sz="2000" dirty="0"/>
              <a:t> increase across bins (except highest values bin). </a:t>
            </a:r>
          </a:p>
          <a:p>
            <a:pPr marL="0" indent="0">
              <a:buNone/>
            </a:pPr>
            <a:r>
              <a:rPr lang="en-IN" sz="2000" dirty="0"/>
              <a:t>Similar trend of monotonic increase in defaulter's percent is also observed in the bar plot for the bins created for </a:t>
            </a:r>
            <a:r>
              <a:rPr lang="en-US" sz="2000" dirty="0"/>
              <a:t>Avgas_CC_Utilization_12_months</a:t>
            </a:r>
            <a:r>
              <a:rPr lang="en-IN" sz="2000" dirty="0"/>
              <a:t>.</a:t>
            </a:r>
          </a:p>
        </p:txBody>
      </p:sp>
      <p:pic>
        <p:nvPicPr>
          <p:cNvPr id="8" name="Picture 7">
            <a:extLst>
              <a:ext uri="{FF2B5EF4-FFF2-40B4-BE49-F238E27FC236}">
                <a16:creationId xmlns:a16="http://schemas.microsoft.com/office/drawing/2014/main" id="{610854B5-1BA7-422B-A6DF-9AA592EC18D7}"/>
              </a:ext>
            </a:extLst>
          </p:cNvPr>
          <p:cNvPicPr>
            <a:picLocks noChangeAspect="1"/>
          </p:cNvPicPr>
          <p:nvPr/>
        </p:nvPicPr>
        <p:blipFill>
          <a:blip r:embed="rId2"/>
          <a:stretch>
            <a:fillRect/>
          </a:stretch>
        </p:blipFill>
        <p:spPr>
          <a:xfrm>
            <a:off x="5699760" y="1343024"/>
            <a:ext cx="6362407" cy="5390503"/>
          </a:xfrm>
          <a:prstGeom prst="rect">
            <a:avLst/>
          </a:prstGeom>
        </p:spPr>
      </p:pic>
      <p:pic>
        <p:nvPicPr>
          <p:cNvPr id="10" name="Picture 9">
            <a:extLst>
              <a:ext uri="{FF2B5EF4-FFF2-40B4-BE49-F238E27FC236}">
                <a16:creationId xmlns:a16="http://schemas.microsoft.com/office/drawing/2014/main" id="{6E04F4DC-B995-48ED-8E3B-ABDB1EA14EED}"/>
              </a:ext>
            </a:extLst>
          </p:cNvPr>
          <p:cNvPicPr>
            <a:picLocks noChangeAspect="1"/>
          </p:cNvPicPr>
          <p:nvPr/>
        </p:nvPicPr>
        <p:blipFill>
          <a:blip r:embed="rId3"/>
          <a:stretch>
            <a:fillRect/>
          </a:stretch>
        </p:blipFill>
        <p:spPr>
          <a:xfrm>
            <a:off x="0" y="3027680"/>
            <a:ext cx="5354320" cy="3815080"/>
          </a:xfrm>
          <a:prstGeom prst="rect">
            <a:avLst/>
          </a:prstGeom>
        </p:spPr>
      </p:pic>
    </p:spTree>
    <p:extLst>
      <p:ext uri="{BB962C8B-B14F-4D97-AF65-F5344CB8AC3E}">
        <p14:creationId xmlns:p14="http://schemas.microsoft.com/office/powerpoint/2010/main" val="95580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66" y="2184400"/>
            <a:ext cx="11652420" cy="4315254"/>
          </a:xfrm>
        </p:spPr>
        <p:txBody>
          <a:bodyPr>
            <a:normAutofit/>
          </a:bodyPr>
          <a:lstStyle/>
          <a:p>
            <a:pPr marL="0" indent="0">
              <a:buNone/>
            </a:pPr>
            <a:r>
              <a:rPr lang="en-US" sz="2400" b="1" dirty="0" err="1"/>
              <a:t>CredX</a:t>
            </a:r>
            <a:r>
              <a:rPr lang="en-US" sz="2400" dirty="0"/>
              <a:t> is a leading credit card provider that gets thousands of credit card applications every year. But in the past few years, it has experienced an increase in credit loss. The CEO believes that the best strategy to mitigate credit risk is to acquire the right customers. </a:t>
            </a:r>
          </a:p>
          <a:p>
            <a:pPr marL="0" indent="0">
              <a:buNone/>
            </a:pPr>
            <a:endParaRPr lang="en-US" sz="2400" dirty="0"/>
          </a:p>
          <a:p>
            <a:pPr marL="0" indent="0">
              <a:buNone/>
            </a:pPr>
            <a:r>
              <a:rPr lang="en-US" sz="2400" dirty="0"/>
              <a:t>In this project, our task is to help </a:t>
            </a:r>
            <a:r>
              <a:rPr lang="en-US" sz="2400" dirty="0" err="1"/>
              <a:t>CredX</a:t>
            </a:r>
            <a:r>
              <a:rPr lang="en-US" sz="2400" dirty="0"/>
              <a:t> identify the right customers using predictive models. Using past data of the bank’s applicants, we need to determine the factors affecting credit risk, create strategies to mitigate the acquisition risk and assess the financial benefit of your project.</a:t>
            </a:r>
            <a:endParaRPr lang="en-IN" sz="2400" dirty="0"/>
          </a:p>
        </p:txBody>
      </p:sp>
      <p:sp>
        <p:nvSpPr>
          <p:cNvPr id="5" name="Title 1"/>
          <p:cNvSpPr>
            <a:spLocks noGrp="1"/>
          </p:cNvSpPr>
          <p:nvPr>
            <p:ph type="title"/>
          </p:nvPr>
        </p:nvSpPr>
        <p:spPr>
          <a:xfrm>
            <a:off x="1136469" y="177625"/>
            <a:ext cx="9313817" cy="856138"/>
          </a:xfrm>
        </p:spPr>
        <p:txBody>
          <a:bodyPr>
            <a:normAutofit/>
          </a:bodyPr>
          <a:lstStyle/>
          <a:p>
            <a:r>
              <a:rPr lang="en-IN" b="1" dirty="0"/>
              <a:t> Objective</a:t>
            </a:r>
          </a:p>
        </p:txBody>
      </p:sp>
    </p:spTree>
    <p:extLst>
      <p:ext uri="{BB962C8B-B14F-4D97-AF65-F5344CB8AC3E}">
        <p14:creationId xmlns:p14="http://schemas.microsoft.com/office/powerpoint/2010/main" val="2461452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Trades_opened_last_12_months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325121" y="1017264"/>
            <a:ext cx="4876800" cy="2093586"/>
          </a:xfrm>
        </p:spPr>
        <p:txBody>
          <a:bodyPr>
            <a:normAutofit fontScale="92500"/>
          </a:bodyPr>
          <a:lstStyle/>
          <a:p>
            <a:pPr marL="0" indent="0">
              <a:buNone/>
            </a:pPr>
            <a:r>
              <a:rPr lang="en-IN" sz="2000" dirty="0"/>
              <a:t>The </a:t>
            </a:r>
            <a:r>
              <a:rPr lang="en-IN" sz="2000" dirty="0" err="1"/>
              <a:t>WoE</a:t>
            </a:r>
            <a:r>
              <a:rPr lang="en-IN" sz="2000" dirty="0"/>
              <a:t> values across rising in bins show monotonic increase in </a:t>
            </a:r>
            <a:r>
              <a:rPr lang="en-IN" sz="2000" dirty="0" err="1"/>
              <a:t>WoE</a:t>
            </a:r>
            <a:r>
              <a:rPr lang="en-IN" sz="2000" dirty="0"/>
              <a:t> as </a:t>
            </a:r>
            <a:r>
              <a:rPr lang="en-US" sz="2000" dirty="0"/>
              <a:t>Trades_opened_last_12_months</a:t>
            </a:r>
            <a:r>
              <a:rPr lang="en-IN" sz="2000" dirty="0"/>
              <a:t> increase across bins (except the highest value bins). </a:t>
            </a:r>
          </a:p>
          <a:p>
            <a:pPr marL="0" indent="0">
              <a:buNone/>
            </a:pPr>
            <a:r>
              <a:rPr lang="en-IN" sz="2000" dirty="0"/>
              <a:t>Similar trend of monotonic increase in default percent is also visible in the bar plot for the bins created for </a:t>
            </a:r>
            <a:r>
              <a:rPr lang="en-US" sz="2000" dirty="0"/>
              <a:t>Trades_opened_last_12_months</a:t>
            </a:r>
            <a:r>
              <a:rPr lang="en-IN" sz="2000" dirty="0"/>
              <a:t>.</a:t>
            </a:r>
          </a:p>
          <a:p>
            <a:pPr marL="0" indent="0">
              <a:buNone/>
            </a:pPr>
            <a:endParaRPr lang="en-IN" sz="2000" dirty="0">
              <a:latin typeface="+mn-lt"/>
            </a:endParaRPr>
          </a:p>
        </p:txBody>
      </p:sp>
      <p:pic>
        <p:nvPicPr>
          <p:cNvPr id="7" name="Picture 6">
            <a:extLst>
              <a:ext uri="{FF2B5EF4-FFF2-40B4-BE49-F238E27FC236}">
                <a16:creationId xmlns:a16="http://schemas.microsoft.com/office/drawing/2014/main" id="{40865D03-603F-4123-B90B-C0984FC02087}"/>
              </a:ext>
            </a:extLst>
          </p:cNvPr>
          <p:cNvPicPr>
            <a:picLocks noChangeAspect="1"/>
          </p:cNvPicPr>
          <p:nvPr/>
        </p:nvPicPr>
        <p:blipFill>
          <a:blip r:embed="rId2"/>
          <a:stretch>
            <a:fillRect/>
          </a:stretch>
        </p:blipFill>
        <p:spPr>
          <a:xfrm>
            <a:off x="5201920" y="1324460"/>
            <a:ext cx="6974294" cy="5442099"/>
          </a:xfrm>
          <a:prstGeom prst="rect">
            <a:avLst/>
          </a:prstGeom>
        </p:spPr>
      </p:pic>
      <p:pic>
        <p:nvPicPr>
          <p:cNvPr id="8" name="Picture 7">
            <a:extLst>
              <a:ext uri="{FF2B5EF4-FFF2-40B4-BE49-F238E27FC236}">
                <a16:creationId xmlns:a16="http://schemas.microsoft.com/office/drawing/2014/main" id="{F1BD2934-E8B9-4DAB-9A16-203BB0C2E246}"/>
              </a:ext>
            </a:extLst>
          </p:cNvPr>
          <p:cNvPicPr>
            <a:picLocks noChangeAspect="1"/>
          </p:cNvPicPr>
          <p:nvPr/>
        </p:nvPicPr>
        <p:blipFill>
          <a:blip r:embed="rId3"/>
          <a:stretch>
            <a:fillRect/>
          </a:stretch>
        </p:blipFill>
        <p:spPr>
          <a:xfrm>
            <a:off x="15786" y="3244820"/>
            <a:ext cx="5216614" cy="3613180"/>
          </a:xfrm>
          <a:prstGeom prst="rect">
            <a:avLst/>
          </a:prstGeom>
        </p:spPr>
      </p:pic>
    </p:spTree>
    <p:extLst>
      <p:ext uri="{BB962C8B-B14F-4D97-AF65-F5344CB8AC3E}">
        <p14:creationId xmlns:p14="http://schemas.microsoft.com/office/powerpoint/2010/main" val="94753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422849" cy="856138"/>
          </a:xfrm>
        </p:spPr>
        <p:txBody>
          <a:bodyPr>
            <a:normAutofit fontScale="90000"/>
          </a:bodyPr>
          <a:lstStyle/>
          <a:p>
            <a:r>
              <a:rPr lang="en-IN" b="1" dirty="0"/>
              <a:t>Understanding </a:t>
            </a:r>
            <a:r>
              <a:rPr lang="en-US" b="1" dirty="0"/>
              <a:t>PL_Trades_opened_last_12_months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274321" y="965200"/>
            <a:ext cx="4897120" cy="2133600"/>
          </a:xfrm>
        </p:spPr>
        <p:txBody>
          <a:bodyPr>
            <a:normAutofit fontScale="92500" lnSpcReduction="10000"/>
          </a:bodyPr>
          <a:lstStyle/>
          <a:p>
            <a:pPr marL="0" indent="0">
              <a:buNone/>
            </a:pPr>
            <a:r>
              <a:rPr lang="en-IN" sz="2000" dirty="0"/>
              <a:t>The </a:t>
            </a:r>
            <a:r>
              <a:rPr lang="en-IN" sz="2000" dirty="0" err="1"/>
              <a:t>WoE</a:t>
            </a:r>
            <a:r>
              <a:rPr lang="en-IN" sz="2000" dirty="0"/>
              <a:t> values across rising in bins show monotonic increase and then monotonous decrease as PL_</a:t>
            </a:r>
            <a:r>
              <a:rPr lang="en-US" sz="2000" dirty="0"/>
              <a:t>Trades_opened_last_12_months</a:t>
            </a:r>
            <a:r>
              <a:rPr lang="en-IN" sz="2000" dirty="0"/>
              <a:t> increase across bins. </a:t>
            </a:r>
          </a:p>
          <a:p>
            <a:pPr marL="0" indent="0">
              <a:buNone/>
            </a:pPr>
            <a:r>
              <a:rPr lang="en-IN" sz="2000" dirty="0"/>
              <a:t>Similar trend of monotonic increase and decrease in default percent is also observed in the bar plot for the bins created for PL_</a:t>
            </a:r>
            <a:r>
              <a:rPr lang="en-US" sz="2000" dirty="0"/>
              <a:t>Trades_opened_last_12_months</a:t>
            </a:r>
            <a:r>
              <a:rPr lang="en-IN" sz="2000" dirty="0"/>
              <a:t>.</a:t>
            </a:r>
          </a:p>
          <a:p>
            <a:pPr marL="0" indent="0">
              <a:buNone/>
            </a:pPr>
            <a:endParaRPr lang="en-IN" sz="2000" dirty="0">
              <a:latin typeface="+mn-lt"/>
            </a:endParaRPr>
          </a:p>
        </p:txBody>
      </p:sp>
      <p:pic>
        <p:nvPicPr>
          <p:cNvPr id="7" name="Picture 6">
            <a:extLst>
              <a:ext uri="{FF2B5EF4-FFF2-40B4-BE49-F238E27FC236}">
                <a16:creationId xmlns:a16="http://schemas.microsoft.com/office/drawing/2014/main" id="{2BFD057E-3E73-46F4-8FBF-0F91602DC88B}"/>
              </a:ext>
            </a:extLst>
          </p:cNvPr>
          <p:cNvPicPr>
            <a:picLocks noChangeAspect="1"/>
          </p:cNvPicPr>
          <p:nvPr/>
        </p:nvPicPr>
        <p:blipFill>
          <a:blip r:embed="rId2"/>
          <a:stretch>
            <a:fillRect/>
          </a:stretch>
        </p:blipFill>
        <p:spPr>
          <a:xfrm>
            <a:off x="5423988" y="1149344"/>
            <a:ext cx="6768012" cy="5301795"/>
          </a:xfrm>
          <a:prstGeom prst="rect">
            <a:avLst/>
          </a:prstGeom>
        </p:spPr>
      </p:pic>
      <p:pic>
        <p:nvPicPr>
          <p:cNvPr id="8" name="Picture 7">
            <a:extLst>
              <a:ext uri="{FF2B5EF4-FFF2-40B4-BE49-F238E27FC236}">
                <a16:creationId xmlns:a16="http://schemas.microsoft.com/office/drawing/2014/main" id="{FD01056B-D278-4D13-89E2-6733095CC42D}"/>
              </a:ext>
            </a:extLst>
          </p:cNvPr>
          <p:cNvPicPr>
            <a:picLocks noChangeAspect="1"/>
          </p:cNvPicPr>
          <p:nvPr/>
        </p:nvPicPr>
        <p:blipFill>
          <a:blip r:embed="rId3"/>
          <a:stretch>
            <a:fillRect/>
          </a:stretch>
        </p:blipFill>
        <p:spPr>
          <a:xfrm>
            <a:off x="0" y="3098800"/>
            <a:ext cx="5171440" cy="3759200"/>
          </a:xfrm>
          <a:prstGeom prst="rect">
            <a:avLst/>
          </a:prstGeom>
        </p:spPr>
      </p:pic>
    </p:spTree>
    <p:extLst>
      <p:ext uri="{BB962C8B-B14F-4D97-AF65-F5344CB8AC3E}">
        <p14:creationId xmlns:p14="http://schemas.microsoft.com/office/powerpoint/2010/main" val="151274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err="1"/>
              <a:t>Outstanding_Balance</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264160" y="992669"/>
            <a:ext cx="5039359" cy="2250261"/>
          </a:xfrm>
        </p:spPr>
        <p:txBody>
          <a:bodyPr>
            <a:normAutofit lnSpcReduction="10000"/>
          </a:bodyPr>
          <a:lstStyle/>
          <a:p>
            <a:pPr marL="0" indent="0">
              <a:buNone/>
            </a:pPr>
            <a:r>
              <a:rPr lang="en-IN" sz="2000" dirty="0"/>
              <a:t>The </a:t>
            </a:r>
            <a:r>
              <a:rPr lang="en-IN" sz="2000" dirty="0" err="1"/>
              <a:t>WoE</a:t>
            </a:r>
            <a:r>
              <a:rPr lang="en-IN" sz="2000" dirty="0"/>
              <a:t> values across rising in bins show monotonic increase in </a:t>
            </a:r>
            <a:r>
              <a:rPr lang="en-IN" sz="2000" dirty="0" err="1"/>
              <a:t>WoE</a:t>
            </a:r>
            <a:r>
              <a:rPr lang="en-IN" sz="2000" dirty="0"/>
              <a:t> and then monotonous decrease as </a:t>
            </a:r>
            <a:r>
              <a:rPr lang="en-IN" sz="2000" dirty="0" err="1"/>
              <a:t>Outstanding_Balance</a:t>
            </a:r>
            <a:r>
              <a:rPr lang="en-IN" sz="2000" dirty="0"/>
              <a:t> increase across bins. </a:t>
            </a:r>
          </a:p>
          <a:p>
            <a:pPr marL="0" indent="0">
              <a:buNone/>
            </a:pPr>
            <a:r>
              <a:rPr lang="en-IN" sz="2000" dirty="0"/>
              <a:t>Similar trend of monotonic increase and decrease in default percent is also observed in the bar plot for the bins created for </a:t>
            </a:r>
            <a:r>
              <a:rPr lang="en-IN" sz="2000" dirty="0" err="1"/>
              <a:t>Outstanding_Balance</a:t>
            </a:r>
            <a:r>
              <a:rPr lang="en-IN" sz="2000" dirty="0"/>
              <a:t>.</a:t>
            </a:r>
          </a:p>
        </p:txBody>
      </p:sp>
      <p:pic>
        <p:nvPicPr>
          <p:cNvPr id="7" name="Picture 6">
            <a:extLst>
              <a:ext uri="{FF2B5EF4-FFF2-40B4-BE49-F238E27FC236}">
                <a16:creationId xmlns:a16="http://schemas.microsoft.com/office/drawing/2014/main" id="{9B6DC782-2342-4CD9-B869-0B36DE0E02C9}"/>
              </a:ext>
            </a:extLst>
          </p:cNvPr>
          <p:cNvPicPr>
            <a:picLocks noChangeAspect="1"/>
          </p:cNvPicPr>
          <p:nvPr/>
        </p:nvPicPr>
        <p:blipFill>
          <a:blip r:embed="rId2"/>
          <a:stretch>
            <a:fillRect/>
          </a:stretch>
        </p:blipFill>
        <p:spPr>
          <a:xfrm>
            <a:off x="5821680" y="1149344"/>
            <a:ext cx="6228080" cy="5708656"/>
          </a:xfrm>
          <a:prstGeom prst="rect">
            <a:avLst/>
          </a:prstGeom>
        </p:spPr>
      </p:pic>
      <p:pic>
        <p:nvPicPr>
          <p:cNvPr id="8" name="Picture 7">
            <a:extLst>
              <a:ext uri="{FF2B5EF4-FFF2-40B4-BE49-F238E27FC236}">
                <a16:creationId xmlns:a16="http://schemas.microsoft.com/office/drawing/2014/main" id="{2C8D8EAE-0F8B-4003-AA5A-0D978B8DC975}"/>
              </a:ext>
            </a:extLst>
          </p:cNvPr>
          <p:cNvPicPr>
            <a:picLocks noChangeAspect="1"/>
          </p:cNvPicPr>
          <p:nvPr/>
        </p:nvPicPr>
        <p:blipFill>
          <a:blip r:embed="rId3"/>
          <a:stretch>
            <a:fillRect/>
          </a:stretch>
        </p:blipFill>
        <p:spPr>
          <a:xfrm>
            <a:off x="0" y="3332480"/>
            <a:ext cx="5303520" cy="3525520"/>
          </a:xfrm>
          <a:prstGeom prst="rect">
            <a:avLst/>
          </a:prstGeom>
        </p:spPr>
      </p:pic>
    </p:spTree>
    <p:extLst>
      <p:ext uri="{BB962C8B-B14F-4D97-AF65-F5344CB8AC3E}">
        <p14:creationId xmlns:p14="http://schemas.microsoft.com/office/powerpoint/2010/main" val="1028423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No_30_DPD_last_6_months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id="{74E4AF9D-CAA6-4799-92DB-86103F55701F}"/>
              </a:ext>
            </a:extLst>
          </p:cNvPr>
          <p:cNvSpPr>
            <a:spLocks noGrp="1"/>
          </p:cNvSpPr>
          <p:nvPr>
            <p:ph idx="1"/>
          </p:nvPr>
        </p:nvSpPr>
        <p:spPr>
          <a:xfrm>
            <a:off x="415109" y="1149344"/>
            <a:ext cx="4756331" cy="2093586"/>
          </a:xfrm>
        </p:spPr>
        <p:txBody>
          <a:bodyPr>
            <a:normAutofit fontScale="92500" lnSpcReduction="10000"/>
          </a:bodyPr>
          <a:lstStyle/>
          <a:p>
            <a:pPr marL="0" indent="0">
              <a:buNone/>
            </a:pPr>
            <a:r>
              <a:rPr lang="en-IN" sz="2000" dirty="0"/>
              <a:t>The </a:t>
            </a:r>
            <a:r>
              <a:rPr lang="en-IN" sz="2000" dirty="0" err="1"/>
              <a:t>WoE</a:t>
            </a:r>
            <a:r>
              <a:rPr lang="en-IN" sz="2000" dirty="0"/>
              <a:t> values across rising in bins show monotonic increase and then monotonous decrease as </a:t>
            </a:r>
            <a:r>
              <a:rPr lang="en-US" sz="2100" dirty="0"/>
              <a:t>No_30_DPD_last_6_months </a:t>
            </a:r>
            <a:r>
              <a:rPr lang="en-IN" sz="2100" dirty="0"/>
              <a:t>increase </a:t>
            </a:r>
            <a:r>
              <a:rPr lang="en-IN" sz="2000" dirty="0"/>
              <a:t>across bins. </a:t>
            </a:r>
          </a:p>
          <a:p>
            <a:pPr marL="0" indent="0">
              <a:buNone/>
            </a:pPr>
            <a:r>
              <a:rPr lang="en-IN" sz="2000" dirty="0"/>
              <a:t>Similar trend of monotonic increase and decrease in default percent is also observed in the bar plot for the bins created for </a:t>
            </a:r>
            <a:r>
              <a:rPr lang="en-US" sz="2000" dirty="0"/>
              <a:t>No_30_DPD_last_6_months</a:t>
            </a:r>
            <a:r>
              <a:rPr lang="en-IN" sz="2000" dirty="0"/>
              <a:t>.</a:t>
            </a:r>
          </a:p>
        </p:txBody>
      </p:sp>
      <p:pic>
        <p:nvPicPr>
          <p:cNvPr id="7" name="Picture 6">
            <a:extLst>
              <a:ext uri="{FF2B5EF4-FFF2-40B4-BE49-F238E27FC236}">
                <a16:creationId xmlns:a16="http://schemas.microsoft.com/office/drawing/2014/main" id="{206E87DD-5188-4996-BEDB-050311DB5988}"/>
              </a:ext>
            </a:extLst>
          </p:cNvPr>
          <p:cNvPicPr>
            <a:picLocks noChangeAspect="1"/>
          </p:cNvPicPr>
          <p:nvPr/>
        </p:nvPicPr>
        <p:blipFill>
          <a:blip r:embed="rId2"/>
          <a:stretch>
            <a:fillRect/>
          </a:stretch>
        </p:blipFill>
        <p:spPr>
          <a:xfrm>
            <a:off x="5709920" y="1171242"/>
            <a:ext cx="6407467" cy="5595318"/>
          </a:xfrm>
          <a:prstGeom prst="rect">
            <a:avLst/>
          </a:prstGeom>
        </p:spPr>
      </p:pic>
      <p:pic>
        <p:nvPicPr>
          <p:cNvPr id="8" name="Picture 7">
            <a:extLst>
              <a:ext uri="{FF2B5EF4-FFF2-40B4-BE49-F238E27FC236}">
                <a16:creationId xmlns:a16="http://schemas.microsoft.com/office/drawing/2014/main" id="{C214544B-84EA-4A5B-8A0C-5011F284FE6F}"/>
              </a:ext>
            </a:extLst>
          </p:cNvPr>
          <p:cNvPicPr>
            <a:picLocks noChangeAspect="1"/>
          </p:cNvPicPr>
          <p:nvPr/>
        </p:nvPicPr>
        <p:blipFill>
          <a:blip r:embed="rId3"/>
          <a:stretch>
            <a:fillRect/>
          </a:stretch>
        </p:blipFill>
        <p:spPr>
          <a:xfrm>
            <a:off x="0" y="3242930"/>
            <a:ext cx="5354320" cy="3533481"/>
          </a:xfrm>
          <a:prstGeom prst="rect">
            <a:avLst/>
          </a:prstGeom>
        </p:spPr>
      </p:pic>
    </p:spTree>
    <p:extLst>
      <p:ext uri="{BB962C8B-B14F-4D97-AF65-F5344CB8AC3E}">
        <p14:creationId xmlns:p14="http://schemas.microsoft.com/office/powerpoint/2010/main" val="356913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472-8310-A949-B499-6AD41748C044}"/>
              </a:ext>
            </a:extLst>
          </p:cNvPr>
          <p:cNvSpPr>
            <a:spLocks noGrp="1"/>
          </p:cNvSpPr>
          <p:nvPr>
            <p:ph type="title"/>
          </p:nvPr>
        </p:nvSpPr>
        <p:spPr>
          <a:xfrm>
            <a:off x="1146630" y="105509"/>
            <a:ext cx="9215008" cy="867506"/>
          </a:xfrm>
        </p:spPr>
        <p:txBody>
          <a:bodyPr/>
          <a:lstStyle/>
          <a:p>
            <a:r>
              <a:rPr lang="en-US" b="1" dirty="0"/>
              <a:t>Model Building</a:t>
            </a:r>
          </a:p>
        </p:txBody>
      </p:sp>
      <p:sp>
        <p:nvSpPr>
          <p:cNvPr id="3" name="Content Placeholder 2">
            <a:extLst>
              <a:ext uri="{FF2B5EF4-FFF2-40B4-BE49-F238E27FC236}">
                <a16:creationId xmlns:a16="http://schemas.microsoft.com/office/drawing/2014/main" id="{9AD688A5-D179-C348-A5B0-28A8AD0FD6D4}"/>
              </a:ext>
            </a:extLst>
          </p:cNvPr>
          <p:cNvSpPr>
            <a:spLocks noGrp="1"/>
          </p:cNvSpPr>
          <p:nvPr>
            <p:ph idx="1"/>
          </p:nvPr>
        </p:nvSpPr>
        <p:spPr>
          <a:xfrm>
            <a:off x="511629" y="1374727"/>
            <a:ext cx="11168742" cy="4618891"/>
          </a:xfrm>
        </p:spPr>
        <p:txBody>
          <a:bodyPr>
            <a:normAutofit fontScale="92500" lnSpcReduction="10000"/>
          </a:bodyPr>
          <a:lstStyle/>
          <a:p>
            <a:r>
              <a:rPr lang="en-US" b="1" dirty="0"/>
              <a:t>Data Sets chosen for model</a:t>
            </a:r>
          </a:p>
          <a:p>
            <a:pPr lvl="1"/>
            <a:r>
              <a:rPr lang="en-US" sz="2000" dirty="0"/>
              <a:t>Demographics data set </a:t>
            </a:r>
          </a:p>
          <a:p>
            <a:pPr lvl="1"/>
            <a:r>
              <a:rPr lang="en-US" sz="2000" dirty="0"/>
              <a:t>Demographics WoE transformed data set </a:t>
            </a:r>
          </a:p>
          <a:p>
            <a:pPr lvl="1"/>
            <a:r>
              <a:rPr lang="en-US" sz="2000" dirty="0"/>
              <a:t>Combined (Demographics and Credit Bureau) data set </a:t>
            </a:r>
          </a:p>
          <a:p>
            <a:pPr lvl="1"/>
            <a:r>
              <a:rPr lang="en-US" sz="2000" dirty="0"/>
              <a:t>Combined (Demographics and Credit Bureau) WoE transformed data set</a:t>
            </a:r>
          </a:p>
          <a:p>
            <a:pPr marL="457200" lvl="1" indent="0">
              <a:buNone/>
            </a:pPr>
            <a:endParaRPr lang="en-US" sz="2000" dirty="0"/>
          </a:p>
          <a:p>
            <a:r>
              <a:rPr lang="en-US" b="1" dirty="0"/>
              <a:t>4 models for each data set</a:t>
            </a:r>
            <a:endParaRPr lang="en-US" dirty="0"/>
          </a:p>
          <a:p>
            <a:pPr lvl="1"/>
            <a:r>
              <a:rPr lang="en-US" sz="2000" dirty="0"/>
              <a:t>Logistic regression with RFE </a:t>
            </a:r>
          </a:p>
          <a:p>
            <a:pPr lvl="1"/>
            <a:r>
              <a:rPr lang="en-US" sz="2000" dirty="0"/>
              <a:t>Logistic regression with regularization</a:t>
            </a:r>
          </a:p>
          <a:p>
            <a:pPr lvl="1"/>
            <a:r>
              <a:rPr lang="en-US" sz="2000" dirty="0"/>
              <a:t>Decision tree </a:t>
            </a:r>
          </a:p>
          <a:p>
            <a:pPr lvl="1"/>
            <a:r>
              <a:rPr lang="en-US" sz="2000" dirty="0"/>
              <a:t>Random forest</a:t>
            </a:r>
          </a:p>
          <a:p>
            <a:pPr marL="0" indent="0">
              <a:buNone/>
            </a:pPr>
            <a:endParaRPr lang="en-US" sz="2400" dirty="0"/>
          </a:p>
          <a:p>
            <a:r>
              <a:rPr lang="en-US" b="1" dirty="0"/>
              <a:t>Total 16 models</a:t>
            </a:r>
          </a:p>
          <a:p>
            <a:pPr marL="0" indent="0">
              <a:buNone/>
            </a:pPr>
            <a:endParaRPr lang="en-US" sz="2400" dirty="0"/>
          </a:p>
        </p:txBody>
      </p:sp>
    </p:spTree>
    <p:extLst>
      <p:ext uri="{BB962C8B-B14F-4D97-AF65-F5344CB8AC3E}">
        <p14:creationId xmlns:p14="http://schemas.microsoft.com/office/powerpoint/2010/main" val="3701292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Demographics Dataset</a:t>
            </a:r>
          </a:p>
        </p:txBody>
      </p:sp>
      <p:graphicFrame>
        <p:nvGraphicFramePr>
          <p:cNvPr id="6" name="Content Placeholder 5">
            <a:extLst>
              <a:ext uri="{FF2B5EF4-FFF2-40B4-BE49-F238E27FC236}">
                <a16:creationId xmlns:a16="http://schemas.microsoft.com/office/drawing/2014/main" id="{49BBC5A9-5E31-2A45-8C7C-EF1E74134800}"/>
              </a:ext>
            </a:extLst>
          </p:cNvPr>
          <p:cNvGraphicFramePr>
            <a:graphicFrameLocks noGrp="1"/>
          </p:cNvGraphicFramePr>
          <p:nvPr>
            <p:ph idx="1"/>
          </p:nvPr>
        </p:nvGraphicFramePr>
        <p:xfrm>
          <a:off x="257908" y="1089259"/>
          <a:ext cx="11385452" cy="2632818"/>
        </p:xfrm>
        <a:graphic>
          <a:graphicData uri="http://schemas.openxmlformats.org/drawingml/2006/table">
            <a:tbl>
              <a:tblPr firstRow="1" bandRow="1">
                <a:tableStyleId>{5C22544A-7EE6-4342-B048-85BDC9FD1C3A}</a:tableStyleId>
              </a:tblPr>
              <a:tblGrid>
                <a:gridCol w="3911756">
                  <a:extLst>
                    <a:ext uri="{9D8B030D-6E8A-4147-A177-3AD203B41FA5}">
                      <a16:colId xmlns:a16="http://schemas.microsoft.com/office/drawing/2014/main" val="1349062914"/>
                    </a:ext>
                  </a:extLst>
                </a:gridCol>
                <a:gridCol w="1048512">
                  <a:extLst>
                    <a:ext uri="{9D8B030D-6E8A-4147-A177-3AD203B41FA5}">
                      <a16:colId xmlns:a16="http://schemas.microsoft.com/office/drawing/2014/main" val="54627270"/>
                    </a:ext>
                  </a:extLst>
                </a:gridCol>
                <a:gridCol w="1048512">
                  <a:extLst>
                    <a:ext uri="{9D8B030D-6E8A-4147-A177-3AD203B41FA5}">
                      <a16:colId xmlns:a16="http://schemas.microsoft.com/office/drawing/2014/main" val="469911438"/>
                    </a:ext>
                  </a:extLst>
                </a:gridCol>
                <a:gridCol w="1024128">
                  <a:extLst>
                    <a:ext uri="{9D8B030D-6E8A-4147-A177-3AD203B41FA5}">
                      <a16:colId xmlns:a16="http://schemas.microsoft.com/office/drawing/2014/main" val="2894550709"/>
                    </a:ext>
                  </a:extLst>
                </a:gridCol>
                <a:gridCol w="2206752">
                  <a:extLst>
                    <a:ext uri="{9D8B030D-6E8A-4147-A177-3AD203B41FA5}">
                      <a16:colId xmlns:a16="http://schemas.microsoft.com/office/drawing/2014/main" val="2250369152"/>
                    </a:ext>
                  </a:extLst>
                </a:gridCol>
                <a:gridCol w="2145792">
                  <a:extLst>
                    <a:ext uri="{9D8B030D-6E8A-4147-A177-3AD203B41FA5}">
                      <a16:colId xmlns:a16="http://schemas.microsoft.com/office/drawing/2014/main"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78%</a:t>
                      </a:r>
                    </a:p>
                  </a:txBody>
                  <a:tcPr/>
                </a:tc>
                <a:tc>
                  <a:txBody>
                    <a:bodyPr/>
                    <a:lstStyle/>
                    <a:p>
                      <a:pPr algn="ctr"/>
                      <a:r>
                        <a:rPr lang="en-US" dirty="0">
                          <a:latin typeface="Times" pitchFamily="2" charset="0"/>
                        </a:rPr>
                        <a:t>5.46%</a:t>
                      </a:r>
                    </a:p>
                  </a:txBody>
                  <a:tcPr/>
                </a:tc>
                <a:tc>
                  <a:txBody>
                    <a:bodyPr/>
                    <a:lstStyle/>
                    <a:p>
                      <a:pPr algn="ctr"/>
                      <a:r>
                        <a:rPr lang="en-US" dirty="0">
                          <a:latin typeface="Times" pitchFamily="2" charset="0"/>
                        </a:rPr>
                        <a:t>26%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58%</a:t>
                      </a:r>
                    </a:p>
                  </a:txBody>
                  <a:tcPr/>
                </a:tc>
                <a:extLst>
                  <a:ext uri="{0D108BD9-81ED-4DB2-BD59-A6C34878D82A}">
                    <a16:rowId xmlns:a16="http://schemas.microsoft.com/office/drawing/2014/main"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54.16%</a:t>
                      </a:r>
                    </a:p>
                  </a:txBody>
                  <a:tcPr/>
                </a:tc>
                <a:tc>
                  <a:txBody>
                    <a:bodyPr/>
                    <a:lstStyle/>
                    <a:p>
                      <a:pPr algn="ctr"/>
                      <a:r>
                        <a:rPr lang="en-US" dirty="0">
                          <a:latin typeface="Times" pitchFamily="2" charset="0"/>
                        </a:rPr>
                        <a:t>5.1%</a:t>
                      </a:r>
                    </a:p>
                  </a:txBody>
                  <a:tcPr/>
                </a:tc>
                <a:tc>
                  <a:txBody>
                    <a:bodyPr/>
                    <a:lstStyle/>
                    <a:p>
                      <a:pPr algn="ctr"/>
                      <a:r>
                        <a:rPr lang="en-US" dirty="0">
                          <a:latin typeface="Times" pitchFamily="2" charset="0"/>
                        </a:rPr>
                        <a:t>56.06%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66.31%</a:t>
                      </a:r>
                    </a:p>
                  </a:txBody>
                  <a:tcPr/>
                </a:tc>
                <a:extLst>
                  <a:ext uri="{0D108BD9-81ED-4DB2-BD59-A6C34878D82A}">
                    <a16:rowId xmlns:a16="http://schemas.microsoft.com/office/drawing/2014/main"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56.35%</a:t>
                      </a:r>
                    </a:p>
                  </a:txBody>
                  <a:tcPr/>
                </a:tc>
                <a:tc>
                  <a:txBody>
                    <a:bodyPr/>
                    <a:lstStyle/>
                    <a:p>
                      <a:pPr algn="ctr"/>
                      <a:r>
                        <a:rPr lang="en-US" dirty="0">
                          <a:latin typeface="Times" pitchFamily="2" charset="0"/>
                        </a:rPr>
                        <a:t>5.18%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pitchFamily="2" charset="0"/>
                        </a:rPr>
                        <a:t>54.13%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51%</a:t>
                      </a:r>
                    </a:p>
                  </a:txBody>
                  <a:tcPr/>
                </a:tc>
                <a:extLst>
                  <a:ext uri="{0D108BD9-81ED-4DB2-BD59-A6C34878D82A}">
                    <a16:rowId xmlns:a16="http://schemas.microsoft.com/office/drawing/2014/main"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62.20%</a:t>
                      </a:r>
                    </a:p>
                  </a:txBody>
                  <a:tcPr/>
                </a:tc>
                <a:tc>
                  <a:txBody>
                    <a:bodyPr/>
                    <a:lstStyle/>
                    <a:p>
                      <a:pPr algn="ctr"/>
                      <a:r>
                        <a:rPr lang="en-US" dirty="0">
                          <a:latin typeface="Times" pitchFamily="2" charset="0"/>
                        </a:rPr>
                        <a:t>6.17%</a:t>
                      </a:r>
                    </a:p>
                  </a:txBody>
                  <a:tcPr/>
                </a:tc>
                <a:tc>
                  <a:txBody>
                    <a:bodyPr/>
                    <a:lstStyle/>
                    <a:p>
                      <a:pPr algn="ctr"/>
                      <a:r>
                        <a:rPr lang="en-US" dirty="0">
                          <a:latin typeface="Times" pitchFamily="2" charset="0"/>
                        </a:rPr>
                        <a:t>56.06%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30%</a:t>
                      </a:r>
                    </a:p>
                  </a:txBody>
                  <a:tcPr/>
                </a:tc>
                <a:extLst>
                  <a:ext uri="{0D108BD9-81ED-4DB2-BD59-A6C34878D82A}">
                    <a16:rowId xmlns:a16="http://schemas.microsoft.com/office/drawing/2014/main" val="375337422"/>
                  </a:ext>
                </a:extLst>
              </a:tr>
            </a:tbl>
          </a:graphicData>
        </a:graphic>
      </p:graphicFrame>
      <p:sp>
        <p:nvSpPr>
          <p:cNvPr id="12" name="TextBox 11">
            <a:extLst>
              <a:ext uri="{FF2B5EF4-FFF2-40B4-BE49-F238E27FC236}">
                <a16:creationId xmlns:a16="http://schemas.microsoft.com/office/drawing/2014/main"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0.57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100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1000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10</a:t>
            </a:r>
          </a:p>
        </p:txBody>
      </p:sp>
      <p:sp>
        <p:nvSpPr>
          <p:cNvPr id="21" name="TextBox 20">
            <a:extLst>
              <a:ext uri="{FF2B5EF4-FFF2-40B4-BE49-F238E27FC236}">
                <a16:creationId xmlns:a16="http://schemas.microsoft.com/office/drawing/2014/main"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val="111699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Demographics-WoE transformed Dataset</a:t>
            </a:r>
          </a:p>
        </p:txBody>
      </p:sp>
      <p:graphicFrame>
        <p:nvGraphicFramePr>
          <p:cNvPr id="6" name="Content Placeholder 5">
            <a:extLst>
              <a:ext uri="{FF2B5EF4-FFF2-40B4-BE49-F238E27FC236}">
                <a16:creationId xmlns:a16="http://schemas.microsoft.com/office/drawing/2014/main" id="{49BBC5A9-5E31-2A45-8C7C-EF1E74134800}"/>
              </a:ext>
            </a:extLst>
          </p:cNvPr>
          <p:cNvGraphicFramePr>
            <a:graphicFrameLocks noGrp="1"/>
          </p:cNvGraphicFramePr>
          <p:nvPr>
            <p:ph idx="1"/>
          </p:nvPr>
        </p:nvGraphicFramePr>
        <p:xfrm>
          <a:off x="128952" y="1101451"/>
          <a:ext cx="11805139" cy="2632818"/>
        </p:xfrm>
        <a:graphic>
          <a:graphicData uri="http://schemas.openxmlformats.org/drawingml/2006/table">
            <a:tbl>
              <a:tblPr firstRow="1" bandRow="1">
                <a:tableStyleId>{5C22544A-7EE6-4342-B048-85BDC9FD1C3A}</a:tableStyleId>
              </a:tblPr>
              <a:tblGrid>
                <a:gridCol w="3979752">
                  <a:extLst>
                    <a:ext uri="{9D8B030D-6E8A-4147-A177-3AD203B41FA5}">
                      <a16:colId xmlns:a16="http://schemas.microsoft.com/office/drawing/2014/main" val="1349062914"/>
                    </a:ext>
                  </a:extLst>
                </a:gridCol>
                <a:gridCol w="1109472">
                  <a:extLst>
                    <a:ext uri="{9D8B030D-6E8A-4147-A177-3AD203B41FA5}">
                      <a16:colId xmlns:a16="http://schemas.microsoft.com/office/drawing/2014/main" val="54627270"/>
                    </a:ext>
                  </a:extLst>
                </a:gridCol>
                <a:gridCol w="1207008">
                  <a:extLst>
                    <a:ext uri="{9D8B030D-6E8A-4147-A177-3AD203B41FA5}">
                      <a16:colId xmlns:a16="http://schemas.microsoft.com/office/drawing/2014/main" val="469911438"/>
                    </a:ext>
                  </a:extLst>
                </a:gridCol>
                <a:gridCol w="1267968">
                  <a:extLst>
                    <a:ext uri="{9D8B030D-6E8A-4147-A177-3AD203B41FA5}">
                      <a16:colId xmlns:a16="http://schemas.microsoft.com/office/drawing/2014/main" val="2894550709"/>
                    </a:ext>
                  </a:extLst>
                </a:gridCol>
                <a:gridCol w="1962912">
                  <a:extLst>
                    <a:ext uri="{9D8B030D-6E8A-4147-A177-3AD203B41FA5}">
                      <a16:colId xmlns:a16="http://schemas.microsoft.com/office/drawing/2014/main" val="2250369152"/>
                    </a:ext>
                  </a:extLst>
                </a:gridCol>
                <a:gridCol w="2278027">
                  <a:extLst>
                    <a:ext uri="{9D8B030D-6E8A-4147-A177-3AD203B41FA5}">
                      <a16:colId xmlns:a16="http://schemas.microsoft.com/office/drawing/2014/main"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73%</a:t>
                      </a:r>
                    </a:p>
                  </a:txBody>
                  <a:tcPr/>
                </a:tc>
                <a:tc>
                  <a:txBody>
                    <a:bodyPr/>
                    <a:lstStyle/>
                    <a:p>
                      <a:pPr algn="ctr"/>
                      <a:r>
                        <a:rPr lang="en-US" dirty="0">
                          <a:latin typeface="Times" pitchFamily="2" charset="0"/>
                        </a:rPr>
                        <a:t>6.32%</a:t>
                      </a:r>
                    </a:p>
                  </a:txBody>
                  <a:tcPr/>
                </a:tc>
                <a:tc>
                  <a:txBody>
                    <a:bodyPr/>
                    <a:lstStyle/>
                    <a:p>
                      <a:pPr algn="ctr"/>
                      <a:r>
                        <a:rPr lang="en-US" dirty="0">
                          <a:latin typeface="Times" pitchFamily="2" charset="0"/>
                        </a:rPr>
                        <a:t>39.42%</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58.31%</a:t>
                      </a:r>
                    </a:p>
                  </a:txBody>
                  <a:tcPr/>
                </a:tc>
                <a:extLst>
                  <a:ext uri="{0D108BD9-81ED-4DB2-BD59-A6C34878D82A}">
                    <a16:rowId xmlns:a16="http://schemas.microsoft.com/office/drawing/2014/main"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59.89%</a:t>
                      </a:r>
                    </a:p>
                  </a:txBody>
                  <a:tcPr/>
                </a:tc>
                <a:tc>
                  <a:txBody>
                    <a:bodyPr/>
                    <a:lstStyle/>
                    <a:p>
                      <a:pPr algn="ctr"/>
                      <a:r>
                        <a:rPr lang="en-US" dirty="0">
                          <a:latin typeface="Times" pitchFamily="2" charset="0"/>
                        </a:rPr>
                        <a:t>5.85%</a:t>
                      </a:r>
                    </a:p>
                  </a:txBody>
                  <a:tcPr/>
                </a:tc>
                <a:tc>
                  <a:txBody>
                    <a:bodyPr/>
                    <a:lstStyle/>
                    <a:p>
                      <a:pPr algn="ctr"/>
                      <a:r>
                        <a:rPr lang="en-US" dirty="0">
                          <a:latin typeface="Times" pitchFamily="2" charset="0"/>
                        </a:rPr>
                        <a:t>57.03%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77.26%</a:t>
                      </a:r>
                    </a:p>
                  </a:txBody>
                  <a:tcPr/>
                </a:tc>
                <a:extLst>
                  <a:ext uri="{0D108BD9-81ED-4DB2-BD59-A6C34878D82A}">
                    <a16:rowId xmlns:a16="http://schemas.microsoft.com/office/drawing/2014/main"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62.48%</a:t>
                      </a:r>
                    </a:p>
                  </a:txBody>
                  <a:tcPr/>
                </a:tc>
                <a:tc>
                  <a:txBody>
                    <a:bodyPr/>
                    <a:lstStyle/>
                    <a:p>
                      <a:pPr algn="ctr"/>
                      <a:r>
                        <a:rPr lang="en-US" dirty="0">
                          <a:latin typeface="Times" pitchFamily="2" charset="0"/>
                        </a:rPr>
                        <a:t>5.80%</a:t>
                      </a:r>
                    </a:p>
                  </a:txBody>
                  <a:tcPr/>
                </a:tc>
                <a:tc>
                  <a:txBody>
                    <a:bodyPr/>
                    <a:lstStyle/>
                    <a:p>
                      <a:pPr algn="ctr"/>
                      <a:r>
                        <a:rPr lang="en-US" dirty="0">
                          <a:latin typeface="Times" pitchFamily="2" charset="0"/>
                        </a:rPr>
                        <a:t>52.46%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57.68%</a:t>
                      </a:r>
                    </a:p>
                  </a:txBody>
                  <a:tcPr/>
                </a:tc>
                <a:extLst>
                  <a:ext uri="{0D108BD9-81ED-4DB2-BD59-A6C34878D82A}">
                    <a16:rowId xmlns:a16="http://schemas.microsoft.com/office/drawing/2014/main"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63.41%</a:t>
                      </a:r>
                    </a:p>
                  </a:txBody>
                  <a:tcPr/>
                </a:tc>
                <a:tc>
                  <a:txBody>
                    <a:bodyPr/>
                    <a:lstStyle/>
                    <a:p>
                      <a:pPr algn="ctr"/>
                      <a:r>
                        <a:rPr lang="en-US" dirty="0">
                          <a:latin typeface="Times" pitchFamily="2" charset="0"/>
                        </a:rPr>
                        <a:t>5.96%</a:t>
                      </a:r>
                    </a:p>
                  </a:txBody>
                  <a:tcPr/>
                </a:tc>
                <a:tc>
                  <a:txBody>
                    <a:bodyPr/>
                    <a:lstStyle/>
                    <a:p>
                      <a:pPr algn="ctr"/>
                      <a:r>
                        <a:rPr lang="en-US" dirty="0">
                          <a:latin typeface="Times" pitchFamily="2" charset="0"/>
                        </a:rPr>
                        <a:t>52.57%</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73.47%</a:t>
                      </a:r>
                    </a:p>
                  </a:txBody>
                  <a:tcPr/>
                </a:tc>
                <a:extLst>
                  <a:ext uri="{0D108BD9-81ED-4DB2-BD59-A6C34878D82A}">
                    <a16:rowId xmlns:a16="http://schemas.microsoft.com/office/drawing/2014/main" val="375337422"/>
                  </a:ext>
                </a:extLst>
              </a:tr>
            </a:tbl>
          </a:graphicData>
        </a:graphic>
      </p:graphicFrame>
      <p:sp>
        <p:nvSpPr>
          <p:cNvPr id="12" name="TextBox 11">
            <a:extLst>
              <a:ext uri="{FF2B5EF4-FFF2-40B4-BE49-F238E27FC236}">
                <a16:creationId xmlns:a16="http://schemas.microsoft.com/office/drawing/2014/main"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0.60</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200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450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1000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2</a:t>
            </a:r>
          </a:p>
        </p:txBody>
      </p:sp>
      <p:sp>
        <p:nvSpPr>
          <p:cNvPr id="21" name="TextBox 20">
            <a:extLst>
              <a:ext uri="{FF2B5EF4-FFF2-40B4-BE49-F238E27FC236}">
                <a16:creationId xmlns:a16="http://schemas.microsoft.com/office/drawing/2014/main"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val="22857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Combined (Demographics and Credit Bureau) data set</a:t>
            </a:r>
          </a:p>
        </p:txBody>
      </p:sp>
      <p:graphicFrame>
        <p:nvGraphicFramePr>
          <p:cNvPr id="6" name="Content Placeholder 5">
            <a:extLst>
              <a:ext uri="{FF2B5EF4-FFF2-40B4-BE49-F238E27FC236}">
                <a16:creationId xmlns:a16="http://schemas.microsoft.com/office/drawing/2014/main" id="{49BBC5A9-5E31-2A45-8C7C-EF1E74134800}"/>
              </a:ext>
            </a:extLst>
          </p:cNvPr>
          <p:cNvGraphicFramePr>
            <a:graphicFrameLocks noGrp="1"/>
          </p:cNvGraphicFramePr>
          <p:nvPr>
            <p:ph idx="1"/>
          </p:nvPr>
        </p:nvGraphicFramePr>
        <p:xfrm>
          <a:off x="128952" y="1153736"/>
          <a:ext cx="11805139" cy="2632818"/>
        </p:xfrm>
        <a:graphic>
          <a:graphicData uri="http://schemas.openxmlformats.org/drawingml/2006/table">
            <a:tbl>
              <a:tblPr firstRow="1" bandRow="1">
                <a:tableStyleId>{5C22544A-7EE6-4342-B048-85BDC9FD1C3A}</a:tableStyleId>
              </a:tblPr>
              <a:tblGrid>
                <a:gridCol w="4004136">
                  <a:extLst>
                    <a:ext uri="{9D8B030D-6E8A-4147-A177-3AD203B41FA5}">
                      <a16:colId xmlns:a16="http://schemas.microsoft.com/office/drawing/2014/main" val="1349062914"/>
                    </a:ext>
                  </a:extLst>
                </a:gridCol>
                <a:gridCol w="1233799">
                  <a:extLst>
                    <a:ext uri="{9D8B030D-6E8A-4147-A177-3AD203B41FA5}">
                      <a16:colId xmlns:a16="http://schemas.microsoft.com/office/drawing/2014/main" val="54627270"/>
                    </a:ext>
                  </a:extLst>
                </a:gridCol>
                <a:gridCol w="1192409">
                  <a:extLst>
                    <a:ext uri="{9D8B030D-6E8A-4147-A177-3AD203B41FA5}">
                      <a16:colId xmlns:a16="http://schemas.microsoft.com/office/drawing/2014/main" val="469911438"/>
                    </a:ext>
                  </a:extLst>
                </a:gridCol>
                <a:gridCol w="1219200">
                  <a:extLst>
                    <a:ext uri="{9D8B030D-6E8A-4147-A177-3AD203B41FA5}">
                      <a16:colId xmlns:a16="http://schemas.microsoft.com/office/drawing/2014/main" val="2894550709"/>
                    </a:ext>
                  </a:extLst>
                </a:gridCol>
                <a:gridCol w="2036064">
                  <a:extLst>
                    <a:ext uri="{9D8B030D-6E8A-4147-A177-3AD203B41FA5}">
                      <a16:colId xmlns:a16="http://schemas.microsoft.com/office/drawing/2014/main" val="2250369152"/>
                    </a:ext>
                  </a:extLst>
                </a:gridCol>
                <a:gridCol w="2119531">
                  <a:extLst>
                    <a:ext uri="{9D8B030D-6E8A-4147-A177-3AD203B41FA5}">
                      <a16:colId xmlns:a16="http://schemas.microsoft.com/office/drawing/2014/main"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68%</a:t>
                      </a:r>
                    </a:p>
                  </a:txBody>
                  <a:tcPr/>
                </a:tc>
                <a:tc>
                  <a:txBody>
                    <a:bodyPr/>
                    <a:lstStyle/>
                    <a:p>
                      <a:pPr algn="ctr"/>
                      <a:r>
                        <a:rPr lang="en-US" dirty="0">
                          <a:latin typeface="Times" pitchFamily="2" charset="0"/>
                        </a:rPr>
                        <a:t>7%</a:t>
                      </a:r>
                    </a:p>
                  </a:txBody>
                  <a:tcPr/>
                </a:tc>
                <a:tc>
                  <a:txBody>
                    <a:bodyPr/>
                    <a:lstStyle/>
                    <a:p>
                      <a:pPr algn="ctr"/>
                      <a:r>
                        <a:rPr lang="en-US" dirty="0">
                          <a:latin typeface="Times" pitchFamily="2" charset="0"/>
                        </a:rPr>
                        <a:t>51%</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93.96%</a:t>
                      </a:r>
                    </a:p>
                  </a:txBody>
                  <a:tcPr/>
                </a:tc>
                <a:extLst>
                  <a:ext uri="{0D108BD9-81ED-4DB2-BD59-A6C34878D82A}">
                    <a16:rowId xmlns:a16="http://schemas.microsoft.com/office/drawing/2014/main"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58%</a:t>
                      </a:r>
                    </a:p>
                  </a:txBody>
                  <a:tcPr/>
                </a:tc>
                <a:tc>
                  <a:txBody>
                    <a:bodyPr/>
                    <a:lstStyle/>
                    <a:p>
                      <a:pPr algn="ctr"/>
                      <a:r>
                        <a:rPr lang="en-US" dirty="0">
                          <a:latin typeface="Times" pitchFamily="2" charset="0"/>
                        </a:rPr>
                        <a:t>6.45%</a:t>
                      </a:r>
                    </a:p>
                  </a:txBody>
                  <a:tcPr/>
                </a:tc>
                <a:tc>
                  <a:txBody>
                    <a:bodyPr/>
                    <a:lstStyle/>
                    <a:p>
                      <a:pPr algn="ctr"/>
                      <a:r>
                        <a:rPr lang="en-US" dirty="0">
                          <a:latin typeface="Times" pitchFamily="2" charset="0"/>
                        </a:rPr>
                        <a:t>66.70%</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99.36%</a:t>
                      </a:r>
                    </a:p>
                  </a:txBody>
                  <a:tcPr/>
                </a:tc>
                <a:extLst>
                  <a:ext uri="{0D108BD9-81ED-4DB2-BD59-A6C34878D82A}">
                    <a16:rowId xmlns:a16="http://schemas.microsoft.com/office/drawing/2014/main"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53.90%</a:t>
                      </a:r>
                    </a:p>
                  </a:txBody>
                  <a:tcPr/>
                </a:tc>
                <a:tc>
                  <a:txBody>
                    <a:bodyPr/>
                    <a:lstStyle/>
                    <a:p>
                      <a:pPr algn="ctr"/>
                      <a:r>
                        <a:rPr lang="en-US" dirty="0">
                          <a:latin typeface="Times" pitchFamily="2" charset="0"/>
                        </a:rPr>
                        <a:t>6.52%</a:t>
                      </a:r>
                    </a:p>
                  </a:txBody>
                  <a:tcPr/>
                </a:tc>
                <a:tc>
                  <a:txBody>
                    <a:bodyPr/>
                    <a:lstStyle/>
                    <a:p>
                      <a:pPr algn="ctr"/>
                      <a:r>
                        <a:rPr lang="en-US" dirty="0">
                          <a:latin typeface="Times" pitchFamily="2" charset="0"/>
                        </a:rPr>
                        <a:t>74.63%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95.29%</a:t>
                      </a:r>
                    </a:p>
                  </a:txBody>
                  <a:tcPr/>
                </a:tc>
                <a:extLst>
                  <a:ext uri="{0D108BD9-81ED-4DB2-BD59-A6C34878D82A}">
                    <a16:rowId xmlns:a16="http://schemas.microsoft.com/office/drawing/2014/main"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57%</a:t>
                      </a:r>
                    </a:p>
                  </a:txBody>
                  <a:tcPr/>
                </a:tc>
                <a:tc>
                  <a:txBody>
                    <a:bodyPr/>
                    <a:lstStyle/>
                    <a:p>
                      <a:pPr algn="ctr"/>
                      <a:r>
                        <a:rPr lang="en-US" dirty="0">
                          <a:latin typeface="Times" pitchFamily="2" charset="0"/>
                        </a:rPr>
                        <a:t>6.79%</a:t>
                      </a:r>
                    </a:p>
                  </a:txBody>
                  <a:tcPr/>
                </a:tc>
                <a:tc>
                  <a:txBody>
                    <a:bodyPr/>
                    <a:lstStyle/>
                    <a:p>
                      <a:pPr algn="ctr"/>
                      <a:r>
                        <a:rPr lang="en-US" dirty="0">
                          <a:latin typeface="Times" pitchFamily="2" charset="0"/>
                        </a:rPr>
                        <a:t>72.36%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99.92%</a:t>
                      </a:r>
                    </a:p>
                  </a:txBody>
                  <a:tcPr/>
                </a:tc>
                <a:extLst>
                  <a:ext uri="{0D108BD9-81ED-4DB2-BD59-A6C34878D82A}">
                    <a16:rowId xmlns:a16="http://schemas.microsoft.com/office/drawing/2014/main" val="375337422"/>
                  </a:ext>
                </a:extLst>
              </a:tr>
            </a:tbl>
          </a:graphicData>
        </a:graphic>
      </p:graphicFrame>
      <p:sp>
        <p:nvSpPr>
          <p:cNvPr id="12" name="TextBox 11">
            <a:extLst>
              <a:ext uri="{FF2B5EF4-FFF2-40B4-BE49-F238E27FC236}">
                <a16:creationId xmlns:a16="http://schemas.microsoft.com/office/drawing/2014/main"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200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900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15</a:t>
            </a:r>
          </a:p>
        </p:txBody>
      </p:sp>
      <p:sp>
        <p:nvSpPr>
          <p:cNvPr id="21" name="TextBox 20">
            <a:extLst>
              <a:ext uri="{FF2B5EF4-FFF2-40B4-BE49-F238E27FC236}">
                <a16:creationId xmlns:a16="http://schemas.microsoft.com/office/drawing/2014/main"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val="367055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7B8-E059-4043-8EAC-60F131A0FB1A}"/>
              </a:ext>
            </a:extLst>
          </p:cNvPr>
          <p:cNvSpPr>
            <a:spLocks noGrp="1"/>
          </p:cNvSpPr>
          <p:nvPr>
            <p:ph type="title"/>
          </p:nvPr>
        </p:nvSpPr>
        <p:spPr>
          <a:xfrm>
            <a:off x="1136469" y="160080"/>
            <a:ext cx="10561545" cy="856138"/>
          </a:xfrm>
        </p:spPr>
        <p:txBody>
          <a:bodyPr>
            <a:normAutofit fontScale="90000"/>
          </a:bodyPr>
          <a:lstStyle/>
          <a:p>
            <a:r>
              <a:rPr lang="en-US" b="1" dirty="0"/>
              <a:t>Model Building Results for Combined (Demographics and Credit Bureau)-WoE dataset</a:t>
            </a:r>
          </a:p>
        </p:txBody>
      </p:sp>
      <p:graphicFrame>
        <p:nvGraphicFramePr>
          <p:cNvPr id="6" name="Content Placeholder 5">
            <a:extLst>
              <a:ext uri="{FF2B5EF4-FFF2-40B4-BE49-F238E27FC236}">
                <a16:creationId xmlns:a16="http://schemas.microsoft.com/office/drawing/2014/main" id="{49BBC5A9-5E31-2A45-8C7C-EF1E74134800}"/>
              </a:ext>
            </a:extLst>
          </p:cNvPr>
          <p:cNvGraphicFramePr>
            <a:graphicFrameLocks noGrp="1"/>
          </p:cNvGraphicFramePr>
          <p:nvPr>
            <p:ph idx="1"/>
          </p:nvPr>
        </p:nvGraphicFramePr>
        <p:xfrm>
          <a:off x="128952" y="1153736"/>
          <a:ext cx="11805139" cy="2632818"/>
        </p:xfrm>
        <a:graphic>
          <a:graphicData uri="http://schemas.openxmlformats.org/drawingml/2006/table">
            <a:tbl>
              <a:tblPr firstRow="1" bandRow="1">
                <a:tableStyleId>{5C22544A-7EE6-4342-B048-85BDC9FD1C3A}</a:tableStyleId>
              </a:tblPr>
              <a:tblGrid>
                <a:gridCol w="4028520">
                  <a:extLst>
                    <a:ext uri="{9D8B030D-6E8A-4147-A177-3AD203B41FA5}">
                      <a16:colId xmlns:a16="http://schemas.microsoft.com/office/drawing/2014/main" val="1349062914"/>
                    </a:ext>
                  </a:extLst>
                </a:gridCol>
                <a:gridCol w="1209415">
                  <a:extLst>
                    <a:ext uri="{9D8B030D-6E8A-4147-A177-3AD203B41FA5}">
                      <a16:colId xmlns:a16="http://schemas.microsoft.com/office/drawing/2014/main" val="54627270"/>
                    </a:ext>
                  </a:extLst>
                </a:gridCol>
                <a:gridCol w="1155833">
                  <a:extLst>
                    <a:ext uri="{9D8B030D-6E8A-4147-A177-3AD203B41FA5}">
                      <a16:colId xmlns:a16="http://schemas.microsoft.com/office/drawing/2014/main" val="469911438"/>
                    </a:ext>
                  </a:extLst>
                </a:gridCol>
                <a:gridCol w="1243584">
                  <a:extLst>
                    <a:ext uri="{9D8B030D-6E8A-4147-A177-3AD203B41FA5}">
                      <a16:colId xmlns:a16="http://schemas.microsoft.com/office/drawing/2014/main" val="2894550709"/>
                    </a:ext>
                  </a:extLst>
                </a:gridCol>
                <a:gridCol w="2048256">
                  <a:extLst>
                    <a:ext uri="{9D8B030D-6E8A-4147-A177-3AD203B41FA5}">
                      <a16:colId xmlns:a16="http://schemas.microsoft.com/office/drawing/2014/main" val="2250369152"/>
                    </a:ext>
                  </a:extLst>
                </a:gridCol>
                <a:gridCol w="2119531">
                  <a:extLst>
                    <a:ext uri="{9D8B030D-6E8A-4147-A177-3AD203B41FA5}">
                      <a16:colId xmlns:a16="http://schemas.microsoft.com/office/drawing/2014/main"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65%</a:t>
                      </a:r>
                    </a:p>
                  </a:txBody>
                  <a:tcPr/>
                </a:tc>
                <a:tc>
                  <a:txBody>
                    <a:bodyPr/>
                    <a:lstStyle/>
                    <a:p>
                      <a:pPr algn="ctr"/>
                      <a:r>
                        <a:rPr lang="en-US" dirty="0">
                          <a:latin typeface="Times" pitchFamily="2" charset="0"/>
                        </a:rPr>
                        <a:t>7.15%</a:t>
                      </a:r>
                    </a:p>
                  </a:txBody>
                  <a:tcPr/>
                </a:tc>
                <a:tc>
                  <a:txBody>
                    <a:bodyPr/>
                    <a:lstStyle/>
                    <a:p>
                      <a:pPr algn="ctr"/>
                      <a:r>
                        <a:rPr lang="en-US" dirty="0">
                          <a:latin typeface="Times" pitchFamily="2" charset="0"/>
                        </a:rPr>
                        <a:t>61.03%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97.89%</a:t>
                      </a:r>
                    </a:p>
                  </a:txBody>
                  <a:tcPr/>
                </a:tc>
                <a:extLst>
                  <a:ext uri="{0D108BD9-81ED-4DB2-BD59-A6C34878D82A}">
                    <a16:rowId xmlns:a16="http://schemas.microsoft.com/office/drawing/2014/main"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58.43%</a:t>
                      </a:r>
                    </a:p>
                  </a:txBody>
                  <a:tcPr/>
                </a:tc>
                <a:tc>
                  <a:txBody>
                    <a:bodyPr/>
                    <a:lstStyle/>
                    <a:p>
                      <a:pPr algn="ctr"/>
                      <a:r>
                        <a:rPr lang="en-US" dirty="0">
                          <a:latin typeface="Times" pitchFamily="2" charset="0"/>
                        </a:rPr>
                        <a:t>6.78%</a:t>
                      </a:r>
                    </a:p>
                  </a:txBody>
                  <a:tcPr/>
                </a:tc>
                <a:tc>
                  <a:txBody>
                    <a:bodyPr/>
                    <a:lstStyle/>
                    <a:p>
                      <a:pPr algn="ctr"/>
                      <a:r>
                        <a:rPr lang="en-US" dirty="0">
                          <a:latin typeface="Times" pitchFamily="2" charset="0"/>
                        </a:rPr>
                        <a:t>68.75%</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97.54%</a:t>
                      </a:r>
                    </a:p>
                  </a:txBody>
                  <a:tcPr/>
                </a:tc>
                <a:extLst>
                  <a:ext uri="{0D108BD9-81ED-4DB2-BD59-A6C34878D82A}">
                    <a16:rowId xmlns:a16="http://schemas.microsoft.com/office/drawing/2014/main"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53.87%</a:t>
                      </a:r>
                    </a:p>
                  </a:txBody>
                  <a:tcPr/>
                </a:tc>
                <a:tc>
                  <a:txBody>
                    <a:bodyPr/>
                    <a:lstStyle/>
                    <a:p>
                      <a:pPr algn="ctr"/>
                      <a:r>
                        <a:rPr lang="en-US" dirty="0">
                          <a:latin typeface="Times" pitchFamily="2" charset="0"/>
                        </a:rPr>
                        <a:t>6.49%</a:t>
                      </a:r>
                    </a:p>
                  </a:txBody>
                  <a:tcPr/>
                </a:tc>
                <a:tc>
                  <a:txBody>
                    <a:bodyPr/>
                    <a:lstStyle/>
                    <a:p>
                      <a:pPr algn="ctr"/>
                      <a:r>
                        <a:rPr lang="en-US" dirty="0">
                          <a:latin typeface="Times" pitchFamily="2" charset="0"/>
                        </a:rPr>
                        <a:t>73.34%</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99.78%</a:t>
                      </a:r>
                    </a:p>
                  </a:txBody>
                  <a:tcPr/>
                </a:tc>
                <a:extLst>
                  <a:ext uri="{0D108BD9-81ED-4DB2-BD59-A6C34878D82A}">
                    <a16:rowId xmlns:a16="http://schemas.microsoft.com/office/drawing/2014/main"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57.28%</a:t>
                      </a:r>
                    </a:p>
                  </a:txBody>
                  <a:tcPr/>
                </a:tc>
                <a:tc>
                  <a:txBody>
                    <a:bodyPr/>
                    <a:lstStyle/>
                    <a:p>
                      <a:pPr algn="ctr"/>
                      <a:r>
                        <a:rPr lang="en-US" dirty="0">
                          <a:latin typeface="Times" pitchFamily="2" charset="0"/>
                        </a:rPr>
                        <a:t>6.75%</a:t>
                      </a:r>
                    </a:p>
                  </a:txBody>
                  <a:tcPr/>
                </a:tc>
                <a:tc>
                  <a:txBody>
                    <a:bodyPr/>
                    <a:lstStyle/>
                    <a:p>
                      <a:pPr algn="ctr"/>
                      <a:r>
                        <a:rPr lang="en-US" dirty="0">
                          <a:latin typeface="Times" pitchFamily="2" charset="0"/>
                        </a:rPr>
                        <a:t>70.54%</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99.85%</a:t>
                      </a:r>
                    </a:p>
                  </a:txBody>
                  <a:tcPr/>
                </a:tc>
                <a:extLst>
                  <a:ext uri="{0D108BD9-81ED-4DB2-BD59-A6C34878D82A}">
                    <a16:rowId xmlns:a16="http://schemas.microsoft.com/office/drawing/2014/main" val="375337422"/>
                  </a:ext>
                </a:extLst>
              </a:tr>
            </a:tbl>
          </a:graphicData>
        </a:graphic>
      </p:graphicFrame>
      <p:sp>
        <p:nvSpPr>
          <p:cNvPr id="12" name="TextBox 11">
            <a:extLst>
              <a:ext uri="{FF2B5EF4-FFF2-40B4-BE49-F238E27FC236}">
                <a16:creationId xmlns:a16="http://schemas.microsoft.com/office/drawing/2014/main"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200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a:t>entropy</a:t>
            </a:r>
            <a:endParaRPr lang="en-US" dirty="0">
              <a:latin typeface="Times" pitchFamily="2" charset="0"/>
            </a:endParaRPr>
          </a:p>
        </p:txBody>
      </p:sp>
      <p:sp>
        <p:nvSpPr>
          <p:cNvPr id="20" name="TextBox 19">
            <a:extLst>
              <a:ext uri="{FF2B5EF4-FFF2-40B4-BE49-F238E27FC236}">
                <a16:creationId xmlns:a16="http://schemas.microsoft.com/office/drawing/2014/main"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900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10</a:t>
            </a:r>
          </a:p>
        </p:txBody>
      </p:sp>
      <p:sp>
        <p:nvSpPr>
          <p:cNvPr id="21" name="TextBox 20">
            <a:extLst>
              <a:ext uri="{FF2B5EF4-FFF2-40B4-BE49-F238E27FC236}">
                <a16:creationId xmlns:a16="http://schemas.microsoft.com/office/drawing/2014/main"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val="241055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0638"/>
            <a:ext cx="9313817" cy="856138"/>
          </a:xfrm>
        </p:spPr>
        <p:txBody>
          <a:bodyPr>
            <a:normAutofit/>
          </a:bodyPr>
          <a:lstStyle/>
          <a:p>
            <a:r>
              <a:rPr lang="en-IN" b="1" dirty="0"/>
              <a:t>Model Evaluation Techniques</a:t>
            </a:r>
            <a:endParaRPr lang="en-IN" sz="2800" dirty="0"/>
          </a:p>
        </p:txBody>
      </p:sp>
      <p:sp>
        <p:nvSpPr>
          <p:cNvPr id="3" name="Content Placeholder 2"/>
          <p:cNvSpPr>
            <a:spLocks noGrp="1"/>
          </p:cNvSpPr>
          <p:nvPr>
            <p:ph idx="1"/>
          </p:nvPr>
        </p:nvSpPr>
        <p:spPr>
          <a:xfrm>
            <a:off x="271850" y="1605280"/>
            <a:ext cx="11381669" cy="5092082"/>
          </a:xfrm>
        </p:spPr>
        <p:txBody>
          <a:bodyPr>
            <a:normAutofit fontScale="92500" lnSpcReduction="20000"/>
          </a:bodyPr>
          <a:lstStyle/>
          <a:p>
            <a:pPr marL="0" indent="0">
              <a:buNone/>
            </a:pPr>
            <a:r>
              <a:rPr lang="en-IN" b="1" dirty="0"/>
              <a:t>Basis of Evaluation To Get Optimal Model for each type:</a:t>
            </a:r>
          </a:p>
          <a:p>
            <a:pPr marL="0" indent="0">
              <a:buNone/>
            </a:pPr>
            <a:endParaRPr lang="en-IN" sz="2000" dirty="0"/>
          </a:p>
          <a:p>
            <a:r>
              <a:rPr lang="en-US" sz="2400" dirty="0"/>
              <a:t>The objective of the model is to optimize </a:t>
            </a:r>
            <a:r>
              <a:rPr lang="en-US" sz="2400" b="1" dirty="0"/>
              <a:t>Sensitivity / Recall </a:t>
            </a:r>
            <a:r>
              <a:rPr lang="en-US" sz="2400" dirty="0"/>
              <a:t>.</a:t>
            </a:r>
          </a:p>
          <a:p>
            <a:r>
              <a:rPr lang="en-US" sz="2400" dirty="0"/>
              <a:t>Confusion matrix prepared for each model.</a:t>
            </a:r>
          </a:p>
          <a:p>
            <a:r>
              <a:rPr lang="en-US" sz="2400" dirty="0"/>
              <a:t>Sensitivity, specificity, accuracy curve for Logistic Regression models.</a:t>
            </a:r>
          </a:p>
          <a:p>
            <a:r>
              <a:rPr lang="en-US" sz="2400" dirty="0"/>
              <a:t>AUC-ROC curve for the Logistic Regression models using cut-off values for each model.</a:t>
            </a:r>
          </a:p>
          <a:p>
            <a:r>
              <a:rPr lang="en-US" sz="2400" dirty="0"/>
              <a:t>Choice of Regularization (L1 or L2) for Regularization Model.</a:t>
            </a:r>
          </a:p>
          <a:p>
            <a:r>
              <a:rPr lang="en-US" sz="2400" dirty="0"/>
              <a:t>Plots showing optimized values for Regularization hyperparameter.</a:t>
            </a:r>
          </a:p>
          <a:p>
            <a:r>
              <a:rPr lang="en-US" sz="2400" dirty="0"/>
              <a:t>Use of </a:t>
            </a:r>
            <a:r>
              <a:rPr lang="en-US" sz="2400" dirty="0" err="1"/>
              <a:t>GridSearchCV</a:t>
            </a:r>
            <a:r>
              <a:rPr lang="en-US" sz="2400" dirty="0"/>
              <a:t> and plotting its results for all models.</a:t>
            </a:r>
          </a:p>
          <a:p>
            <a:r>
              <a:rPr lang="en-US" sz="2400" dirty="0"/>
              <a:t>Gini-Index needs to be evaluated for Tree based models like decision tree and random forest.</a:t>
            </a:r>
          </a:p>
          <a:p>
            <a:r>
              <a:rPr lang="en-US" sz="2400" dirty="0"/>
              <a:t>Within each model type evaluation using </a:t>
            </a:r>
            <a:r>
              <a:rPr lang="en-US" sz="2400" dirty="0" err="1"/>
              <a:t>GridSerach</a:t>
            </a:r>
            <a:r>
              <a:rPr lang="en-US" sz="2400" dirty="0"/>
              <a:t> based on </a:t>
            </a:r>
            <a:r>
              <a:rPr lang="en-US" sz="2400" b="1" dirty="0"/>
              <a:t>recall</a:t>
            </a:r>
            <a:r>
              <a:rPr lang="en-US" sz="2400" dirty="0"/>
              <a:t> values should be done to get models with optimized hyperparameters.</a:t>
            </a:r>
          </a:p>
          <a:p>
            <a:r>
              <a:rPr lang="en-US" sz="2400" dirty="0"/>
              <a:t>For evaluation among models, the dataset for rejected applications (with performance tag missing), which were assumed as potentially defaulters should be considered for evaluations. Ideally, the output for all these applications should be defaulters</a:t>
            </a:r>
            <a:r>
              <a:rPr lang="en-US" sz="2000" dirty="0"/>
              <a:t>.</a:t>
            </a:r>
          </a:p>
        </p:txBody>
      </p:sp>
    </p:spTree>
    <p:extLst>
      <p:ext uri="{BB962C8B-B14F-4D97-AF65-F5344CB8AC3E}">
        <p14:creationId xmlns:p14="http://schemas.microsoft.com/office/powerpoint/2010/main" val="171109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 y="1051876"/>
            <a:ext cx="12080240" cy="5798662"/>
          </a:xfrm>
        </p:spPr>
        <p:txBody>
          <a:bodyPr>
            <a:normAutofit/>
          </a:bodyPr>
          <a:lstStyle/>
          <a:p>
            <a:r>
              <a:rPr lang="en-IN" sz="2000" dirty="0"/>
              <a:t>Understand the underlying problem and the domain for the problem.</a:t>
            </a:r>
          </a:p>
          <a:p>
            <a:r>
              <a:rPr lang="en-IN" sz="2000" dirty="0"/>
              <a:t>Understand the dataset provided (both Demographic and Credit Bureau) and inspect each attribute of both.</a:t>
            </a:r>
          </a:p>
          <a:p>
            <a:r>
              <a:rPr lang="en-IN" sz="2000" dirty="0"/>
              <a:t>Perform data cleaning on both the data sets. For input dataset of IV analysis, imputing values needs to be ignored.</a:t>
            </a:r>
          </a:p>
          <a:p>
            <a:r>
              <a:rPr lang="en-IN" sz="2000" dirty="0"/>
              <a:t>Choose each data-set individually and perform Exploratory Data Analysis to anticipate the significant variables.</a:t>
            </a:r>
          </a:p>
          <a:p>
            <a:r>
              <a:rPr lang="en-IN" sz="2000" dirty="0"/>
              <a:t>Work of Evidence (</a:t>
            </a:r>
            <a:r>
              <a:rPr lang="en-IN" sz="2000" dirty="0" err="1"/>
              <a:t>WoE</a:t>
            </a:r>
            <a:r>
              <a:rPr lang="en-IN" sz="2000" dirty="0"/>
              <a:t>) and Information Value (IV) analysis and preparing </a:t>
            </a:r>
            <a:r>
              <a:rPr lang="en-IN" sz="2000" dirty="0" err="1"/>
              <a:t>WoE</a:t>
            </a:r>
            <a:r>
              <a:rPr lang="en-IN" sz="2000" dirty="0"/>
              <a:t> transformed dataset.</a:t>
            </a:r>
          </a:p>
          <a:p>
            <a:pPr lvl="1">
              <a:buFont typeface="Wingdings" panose="05000000000000000000" pitchFamily="2" charset="2"/>
              <a:buChar char="ü"/>
            </a:pPr>
            <a:r>
              <a:rPr lang="en-IN" sz="1600" dirty="0"/>
              <a:t>Take Demographic data-set and perform </a:t>
            </a:r>
            <a:r>
              <a:rPr lang="en-IN" sz="1600" dirty="0" err="1"/>
              <a:t>WoE</a:t>
            </a:r>
            <a:r>
              <a:rPr lang="en-IN" sz="1600" dirty="0"/>
              <a:t> transformation and also obtain significant variables based on IV.</a:t>
            </a:r>
          </a:p>
          <a:p>
            <a:pPr lvl="1">
              <a:buFont typeface="Wingdings" panose="05000000000000000000" pitchFamily="2" charset="2"/>
              <a:buChar char="ü"/>
            </a:pPr>
            <a:r>
              <a:rPr lang="en-IN" sz="1600" dirty="0"/>
              <a:t>Merge Demographic data-set with Credit Bureau dataset and do </a:t>
            </a:r>
            <a:r>
              <a:rPr lang="en-IN" sz="1600" dirty="0" err="1"/>
              <a:t>WoE</a:t>
            </a:r>
            <a:r>
              <a:rPr lang="en-IN" sz="1600" dirty="0"/>
              <a:t> transformation and get significant variables.</a:t>
            </a:r>
          </a:p>
          <a:p>
            <a:r>
              <a:rPr lang="en-IN" sz="2000" dirty="0"/>
              <a:t>Use both the original clean data-set and </a:t>
            </a:r>
            <a:r>
              <a:rPr lang="en-IN" sz="2000" dirty="0" err="1"/>
              <a:t>WoE</a:t>
            </a:r>
            <a:r>
              <a:rPr lang="en-IN" sz="2000" dirty="0"/>
              <a:t> transformed data set of demographics separately to prepare data models. For this bi-logit problem model preparation, begin with simple models like Logistic Regression model with RFE and step by step move on to relatively complex models like Logistic Regression with Regularization, Decision Tree, Random Forest etc. Following steps needs to be considered in each model building process :</a:t>
            </a:r>
          </a:p>
          <a:p>
            <a:pPr lvl="1">
              <a:buFont typeface="Wingdings" panose="05000000000000000000" pitchFamily="2" charset="2"/>
              <a:buChar char="ü"/>
            </a:pPr>
            <a:r>
              <a:rPr lang="en-IN" sz="1600" dirty="0"/>
              <a:t>Initially the dataset needs to be divided into Test and Train dataset.</a:t>
            </a:r>
          </a:p>
          <a:p>
            <a:pPr lvl="1">
              <a:buFont typeface="Wingdings" panose="05000000000000000000" pitchFamily="2" charset="2"/>
              <a:buChar char="ü"/>
            </a:pPr>
            <a:r>
              <a:rPr lang="en-IN" sz="1600" dirty="0"/>
              <a:t>There is a class imbalance in the dataset. This needs to be handled using balanced class during each model preparation.</a:t>
            </a:r>
          </a:p>
          <a:p>
            <a:pPr lvl="1">
              <a:buFont typeface="Wingdings" panose="05000000000000000000" pitchFamily="2" charset="2"/>
              <a:buChar char="ü"/>
            </a:pPr>
            <a:r>
              <a:rPr lang="en-IN" sz="1600" dirty="0"/>
              <a:t>Cross Validation needs to be done for each model.</a:t>
            </a:r>
          </a:p>
          <a:p>
            <a:pPr lvl="1">
              <a:buFont typeface="Wingdings" panose="05000000000000000000" pitchFamily="2" charset="2"/>
              <a:buChar char="ü"/>
            </a:pPr>
            <a:r>
              <a:rPr lang="en-IN" sz="1600" dirty="0"/>
              <a:t>Additional validation of data should be done on the dataset on the rejected applications (performance tag null) ignored for model building.</a:t>
            </a:r>
          </a:p>
          <a:p>
            <a:pPr lvl="1">
              <a:buFont typeface="Wingdings" panose="05000000000000000000" pitchFamily="2" charset="2"/>
              <a:buChar char="ü"/>
            </a:pPr>
            <a:r>
              <a:rPr lang="en-IN" sz="1600" dirty="0"/>
              <a:t>Hyperparameters for each type of models need to be optimized properly using </a:t>
            </a:r>
            <a:r>
              <a:rPr lang="en-IN" sz="1600" dirty="0" err="1"/>
              <a:t>GridSearch</a:t>
            </a:r>
            <a:r>
              <a:rPr lang="en-IN" sz="1600" dirty="0"/>
              <a:t> and model coming with optimized parameter should be chosen.</a:t>
            </a:r>
          </a:p>
          <a:p>
            <a:endParaRPr lang="en-IN" sz="2000" dirty="0"/>
          </a:p>
        </p:txBody>
      </p:sp>
      <p:sp>
        <p:nvSpPr>
          <p:cNvPr id="5" name="Title 1"/>
          <p:cNvSpPr>
            <a:spLocks noGrp="1"/>
          </p:cNvSpPr>
          <p:nvPr>
            <p:ph type="title"/>
          </p:nvPr>
        </p:nvSpPr>
        <p:spPr>
          <a:xfrm>
            <a:off x="1217749" y="101600"/>
            <a:ext cx="9313817" cy="856138"/>
          </a:xfrm>
        </p:spPr>
        <p:txBody>
          <a:bodyPr>
            <a:normAutofit/>
          </a:bodyPr>
          <a:lstStyle/>
          <a:p>
            <a:r>
              <a:rPr lang="en-IN" b="1" dirty="0"/>
              <a:t> Steps to Problem Solving</a:t>
            </a:r>
          </a:p>
        </p:txBody>
      </p:sp>
    </p:spTree>
    <p:extLst>
      <p:ext uri="{BB962C8B-B14F-4D97-AF65-F5344CB8AC3E}">
        <p14:creationId xmlns:p14="http://schemas.microsoft.com/office/powerpoint/2010/main" val="141773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17" y="0"/>
            <a:ext cx="9313817" cy="856138"/>
          </a:xfrm>
        </p:spPr>
        <p:txBody>
          <a:bodyPr>
            <a:normAutofit/>
          </a:bodyPr>
          <a:lstStyle/>
          <a:p>
            <a:r>
              <a:rPr lang="en-IN" b="1" dirty="0"/>
              <a:t>Model Evaluation</a:t>
            </a:r>
            <a:endParaRPr lang="en-IN" sz="2800" dirty="0"/>
          </a:p>
        </p:txBody>
      </p:sp>
      <p:sp>
        <p:nvSpPr>
          <p:cNvPr id="4" name="Content Placeholder 2">
            <a:extLst>
              <a:ext uri="{FF2B5EF4-FFF2-40B4-BE49-F238E27FC236}">
                <a16:creationId xmlns:a16="http://schemas.microsoft.com/office/drawing/2014/main" id="{A4620667-DD95-4F46-A41D-1B7F4E95799B}"/>
              </a:ext>
            </a:extLst>
          </p:cNvPr>
          <p:cNvSpPr>
            <a:spLocks noGrp="1"/>
          </p:cNvSpPr>
          <p:nvPr>
            <p:ph idx="1"/>
          </p:nvPr>
        </p:nvSpPr>
        <p:spPr>
          <a:xfrm>
            <a:off x="325821" y="935420"/>
            <a:ext cx="11676991" cy="5791201"/>
          </a:xfrm>
        </p:spPr>
        <p:txBody>
          <a:bodyPr>
            <a:normAutofit lnSpcReduction="10000"/>
          </a:bodyPr>
          <a:lstStyle/>
          <a:p>
            <a:r>
              <a:rPr lang="en-US" b="1" dirty="0"/>
              <a:t>Final Model chosen : </a:t>
            </a:r>
            <a:r>
              <a:rPr lang="en-US" sz="2400" dirty="0"/>
              <a:t>Random Forest model on WoE transformed Combined data set.</a:t>
            </a:r>
          </a:p>
          <a:p>
            <a:pPr marL="0" indent="0">
              <a:buNone/>
            </a:pPr>
            <a:endParaRPr lang="en-US" sz="2300" dirty="0"/>
          </a:p>
          <a:p>
            <a:r>
              <a:rPr lang="en-US" b="1" dirty="0"/>
              <a:t>Reasons for Choosing this Model :</a:t>
            </a:r>
          </a:p>
          <a:p>
            <a:pPr lvl="1"/>
            <a:r>
              <a:rPr lang="en-US" dirty="0"/>
              <a:t>The model gave good recall values on Test data (which is our objective).</a:t>
            </a:r>
          </a:p>
          <a:p>
            <a:pPr lvl="1"/>
            <a:r>
              <a:rPr lang="en-US" dirty="0"/>
              <a:t>The model was able to reject almost all the manually rejected applications (work like humans).</a:t>
            </a:r>
          </a:p>
          <a:p>
            <a:pPr lvl="1"/>
            <a:r>
              <a:rPr lang="en-US" dirty="0"/>
              <a:t>It is an ensemble model which means it aggregates various diverse models adding almost all available information across the data.</a:t>
            </a:r>
          </a:p>
          <a:p>
            <a:pPr lvl="1"/>
            <a:r>
              <a:rPr lang="en-US" dirty="0"/>
              <a:t>The mode of operation of this model is very complex. Hence, guessing the prediction logic to forge data will not be possible both by staff members or deliberate defaulters.</a:t>
            </a:r>
          </a:p>
          <a:p>
            <a:pPr lvl="1"/>
            <a:r>
              <a:rPr lang="en-US" dirty="0"/>
              <a:t>The model is very stable. The use of WoE values and multiple decision trees provide this stability. The WoE values are bound to show less variance making the model stable.</a:t>
            </a:r>
          </a:p>
          <a:p>
            <a:pPr lvl="1"/>
            <a:r>
              <a:rPr lang="en-US" dirty="0"/>
              <a:t>The model is expected to have comparatively long life over others and is expected to have less modifications with time.</a:t>
            </a:r>
          </a:p>
          <a:p>
            <a:pPr lvl="1"/>
            <a:r>
              <a:rPr lang="en-US" dirty="0"/>
              <a:t>It requires no outlier treatment.</a:t>
            </a:r>
          </a:p>
          <a:p>
            <a:pPr lvl="1"/>
            <a:r>
              <a:rPr lang="en-US" dirty="0"/>
              <a:t>The model is expected </a:t>
            </a:r>
            <a:r>
              <a:rPr lang="en-US" b="1" dirty="0"/>
              <a:t>not</a:t>
            </a:r>
            <a:r>
              <a:rPr lang="en-US" dirty="0"/>
              <a:t> to overfit on any data.</a:t>
            </a:r>
          </a:p>
          <a:p>
            <a:pPr marL="0" indent="0">
              <a:buNone/>
            </a:pPr>
            <a:endParaRPr lang="en-US" sz="2300" dirty="0"/>
          </a:p>
          <a:p>
            <a:endParaRPr lang="en-US" dirty="0"/>
          </a:p>
          <a:p>
            <a:pPr marL="0" indent="0">
              <a:buNone/>
            </a:pPr>
            <a:endParaRPr lang="en-US" sz="2400" dirty="0"/>
          </a:p>
        </p:txBody>
      </p:sp>
    </p:spTree>
    <p:extLst>
      <p:ext uri="{BB962C8B-B14F-4D97-AF65-F5344CB8AC3E}">
        <p14:creationId xmlns:p14="http://schemas.microsoft.com/office/powerpoint/2010/main" val="363454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472-8310-A949-B499-6AD41748C044}"/>
              </a:ext>
            </a:extLst>
          </p:cNvPr>
          <p:cNvSpPr>
            <a:spLocks noGrp="1"/>
          </p:cNvSpPr>
          <p:nvPr>
            <p:ph type="title"/>
          </p:nvPr>
        </p:nvSpPr>
        <p:spPr>
          <a:xfrm>
            <a:off x="1146630" y="105509"/>
            <a:ext cx="9215008" cy="867506"/>
          </a:xfrm>
        </p:spPr>
        <p:txBody>
          <a:bodyPr/>
          <a:lstStyle/>
          <a:p>
            <a:r>
              <a:rPr lang="en-US" b="1" dirty="0"/>
              <a:t>Application Scorecard</a:t>
            </a:r>
          </a:p>
        </p:txBody>
      </p:sp>
      <p:sp>
        <p:nvSpPr>
          <p:cNvPr id="3" name="Content Placeholder 2">
            <a:extLst>
              <a:ext uri="{FF2B5EF4-FFF2-40B4-BE49-F238E27FC236}">
                <a16:creationId xmlns:a16="http://schemas.microsoft.com/office/drawing/2014/main" id="{9AD688A5-D179-C348-A5B0-28A8AD0FD6D4}"/>
              </a:ext>
            </a:extLst>
          </p:cNvPr>
          <p:cNvSpPr>
            <a:spLocks noGrp="1"/>
          </p:cNvSpPr>
          <p:nvPr>
            <p:ph idx="1"/>
          </p:nvPr>
        </p:nvSpPr>
        <p:spPr>
          <a:xfrm>
            <a:off x="511629" y="973015"/>
            <a:ext cx="11168742" cy="5779476"/>
          </a:xfrm>
        </p:spPr>
        <p:txBody>
          <a:bodyPr>
            <a:normAutofit/>
          </a:bodyPr>
          <a:lstStyle/>
          <a:p>
            <a:r>
              <a:rPr lang="en-US" b="1" dirty="0"/>
              <a:t>Model chosen : </a:t>
            </a:r>
            <a:r>
              <a:rPr lang="en-US" sz="2300" dirty="0"/>
              <a:t>Logistic regression with Lasso regularization on WOE transformed Combined data set</a:t>
            </a:r>
          </a:p>
          <a:p>
            <a:pPr marL="0" indent="0">
              <a:buNone/>
            </a:pPr>
            <a:endParaRPr lang="en-US" sz="1100" dirty="0"/>
          </a:p>
          <a:p>
            <a:r>
              <a:rPr lang="en-US" b="1" dirty="0"/>
              <a:t>Scorecard Evaluation variables and formulae :</a:t>
            </a:r>
          </a:p>
          <a:p>
            <a:pPr marL="457200" lvl="1" indent="0">
              <a:buNone/>
            </a:pPr>
            <a:r>
              <a:rPr lang="en-IN" dirty="0" err="1"/>
              <a:t>target_score</a:t>
            </a:r>
            <a:r>
              <a:rPr lang="en-IN" dirty="0"/>
              <a:t> = 400</a:t>
            </a:r>
          </a:p>
          <a:p>
            <a:pPr marL="457200" lvl="1" indent="0">
              <a:buNone/>
            </a:pPr>
            <a:r>
              <a:rPr lang="en-IN" dirty="0" err="1"/>
              <a:t>target_odds</a:t>
            </a:r>
            <a:r>
              <a:rPr lang="en-IN" dirty="0"/>
              <a:t> = 10</a:t>
            </a:r>
          </a:p>
          <a:p>
            <a:pPr marL="457200" lvl="1" indent="0">
              <a:buNone/>
            </a:pPr>
            <a:r>
              <a:rPr lang="en-IN" dirty="0" err="1"/>
              <a:t>pts_double_odds</a:t>
            </a:r>
            <a:r>
              <a:rPr lang="en-IN" dirty="0"/>
              <a:t> = 20</a:t>
            </a:r>
          </a:p>
          <a:p>
            <a:pPr marL="457200" lvl="1" indent="0">
              <a:buNone/>
            </a:pPr>
            <a:r>
              <a:rPr lang="en-IN" dirty="0"/>
              <a:t>factor = </a:t>
            </a:r>
            <a:r>
              <a:rPr lang="en-IN" dirty="0" err="1"/>
              <a:t>pts_double_odds</a:t>
            </a:r>
            <a:r>
              <a:rPr lang="en-IN" dirty="0"/>
              <a:t> / log</a:t>
            </a:r>
            <a:r>
              <a:rPr lang="en-IN" sz="1050" dirty="0"/>
              <a:t>10</a:t>
            </a:r>
            <a:r>
              <a:rPr lang="en-IN" dirty="0"/>
              <a:t>(2)</a:t>
            </a:r>
          </a:p>
          <a:p>
            <a:pPr marL="457200" lvl="1" indent="0">
              <a:buNone/>
            </a:pPr>
            <a:r>
              <a:rPr lang="en-IN" dirty="0"/>
              <a:t>offset = </a:t>
            </a:r>
            <a:r>
              <a:rPr lang="en-IN" dirty="0" err="1"/>
              <a:t>target_score</a:t>
            </a:r>
            <a:r>
              <a:rPr lang="en-IN" dirty="0"/>
              <a:t> - factor × log</a:t>
            </a:r>
            <a:r>
              <a:rPr lang="en-IN" sz="1100" dirty="0"/>
              <a:t>10</a:t>
            </a:r>
            <a:r>
              <a:rPr lang="en-IN" dirty="0"/>
              <a:t>(</a:t>
            </a:r>
            <a:r>
              <a:rPr lang="en-IN" dirty="0" err="1"/>
              <a:t>target_odds</a:t>
            </a:r>
            <a:r>
              <a:rPr lang="en-IN" dirty="0"/>
              <a:t>)</a:t>
            </a:r>
          </a:p>
          <a:p>
            <a:pPr marL="457200" lvl="1" indent="0">
              <a:buNone/>
            </a:pPr>
            <a:endParaRPr lang="en-IN" dirty="0"/>
          </a:p>
          <a:p>
            <a:pPr marL="457200" lvl="1" indent="0">
              <a:buNone/>
            </a:pPr>
            <a:r>
              <a:rPr lang="en-IN" dirty="0"/>
              <a:t>scorecard['logit’] = ∑ (</a:t>
            </a:r>
            <a:r>
              <a:rPr lang="el-GR" dirty="0"/>
              <a:t>β×</a:t>
            </a:r>
            <a:r>
              <a:rPr lang="en-IN" dirty="0" err="1"/>
              <a:t>WoE</a:t>
            </a:r>
            <a:r>
              <a:rPr lang="en-IN" dirty="0"/>
              <a:t>) + </a:t>
            </a:r>
            <a:r>
              <a:rPr lang="el-GR" dirty="0"/>
              <a:t>α</a:t>
            </a:r>
            <a:r>
              <a:rPr lang="en-IN" dirty="0"/>
              <a:t>	</a:t>
            </a:r>
          </a:p>
          <a:p>
            <a:pPr marL="457200" lvl="1" indent="0">
              <a:buNone/>
            </a:pPr>
            <a:r>
              <a:rPr lang="en-IN" dirty="0"/>
              <a:t>(where </a:t>
            </a:r>
            <a:r>
              <a:rPr lang="el-GR" dirty="0"/>
              <a:t>β —</a:t>
            </a:r>
            <a:r>
              <a:rPr lang="en-IN" dirty="0"/>
              <a:t> logistic regression coefficient and </a:t>
            </a:r>
            <a:r>
              <a:rPr lang="el-GR" dirty="0"/>
              <a:t>α — </a:t>
            </a:r>
            <a:r>
              <a:rPr lang="en-IN" dirty="0"/>
              <a:t>logistic regression intercept)</a:t>
            </a:r>
          </a:p>
          <a:p>
            <a:pPr marL="457200" lvl="1" indent="0">
              <a:buNone/>
            </a:pPr>
            <a:endParaRPr lang="en-IN" dirty="0"/>
          </a:p>
          <a:p>
            <a:pPr marL="457200" lvl="1" indent="0">
              <a:buNone/>
            </a:pPr>
            <a:r>
              <a:rPr lang="en-IN" dirty="0"/>
              <a:t>Finally, </a:t>
            </a:r>
            <a:r>
              <a:rPr lang="en-IN" b="1" dirty="0"/>
              <a:t>scorecard['score'] = offset - factor × scorecard['logit']</a:t>
            </a:r>
          </a:p>
          <a:p>
            <a:pPr marL="0" indent="0">
              <a:buNone/>
            </a:pPr>
            <a:endParaRPr lang="en-US" sz="2300" dirty="0"/>
          </a:p>
          <a:p>
            <a:pPr marL="0" indent="0">
              <a:buNone/>
            </a:pPr>
            <a:endParaRPr lang="en-US" sz="2300" dirty="0"/>
          </a:p>
          <a:p>
            <a:endParaRPr lang="en-US" dirty="0"/>
          </a:p>
          <a:p>
            <a:pPr marL="0" indent="0">
              <a:buNone/>
            </a:pPr>
            <a:endParaRPr lang="en-US" sz="2400" dirty="0"/>
          </a:p>
        </p:txBody>
      </p:sp>
    </p:spTree>
    <p:extLst>
      <p:ext uri="{BB962C8B-B14F-4D97-AF65-F5344CB8AC3E}">
        <p14:creationId xmlns:p14="http://schemas.microsoft.com/office/powerpoint/2010/main" val="230033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472-8310-A949-B499-6AD41748C044}"/>
              </a:ext>
            </a:extLst>
          </p:cNvPr>
          <p:cNvSpPr>
            <a:spLocks noGrp="1"/>
          </p:cNvSpPr>
          <p:nvPr>
            <p:ph type="title"/>
          </p:nvPr>
        </p:nvSpPr>
        <p:spPr>
          <a:xfrm>
            <a:off x="1167651" y="0"/>
            <a:ext cx="9215008" cy="867506"/>
          </a:xfrm>
        </p:spPr>
        <p:txBody>
          <a:bodyPr/>
          <a:lstStyle/>
          <a:p>
            <a:r>
              <a:rPr lang="en-US" b="1" dirty="0"/>
              <a:t>Application Scorecard Variation Plots</a:t>
            </a:r>
          </a:p>
        </p:txBody>
      </p:sp>
      <p:sp>
        <p:nvSpPr>
          <p:cNvPr id="8" name="Content Placeholder 6">
            <a:extLst>
              <a:ext uri="{FF2B5EF4-FFF2-40B4-BE49-F238E27FC236}">
                <a16:creationId xmlns:a16="http://schemas.microsoft.com/office/drawing/2014/main" id="{2672BB39-5CBA-45F7-A6BE-196B6BEE3F73}"/>
              </a:ext>
            </a:extLst>
          </p:cNvPr>
          <p:cNvSpPr txBox="1">
            <a:spLocks/>
          </p:cNvSpPr>
          <p:nvPr/>
        </p:nvSpPr>
        <p:spPr>
          <a:xfrm>
            <a:off x="419138" y="974686"/>
            <a:ext cx="5570182" cy="656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Overall Scorecard Variation Plots</a:t>
            </a:r>
          </a:p>
        </p:txBody>
      </p:sp>
      <p:sp>
        <p:nvSpPr>
          <p:cNvPr id="4" name="Content Placeholder 3">
            <a:extLst>
              <a:ext uri="{FF2B5EF4-FFF2-40B4-BE49-F238E27FC236}">
                <a16:creationId xmlns:a16="http://schemas.microsoft.com/office/drawing/2014/main" id="{A276B4DE-BCF4-4749-B535-337AF33A125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BD2388D-EEB6-472E-86F2-43E2272D5BA8}"/>
              </a:ext>
            </a:extLst>
          </p:cNvPr>
          <p:cNvPicPr>
            <a:picLocks noChangeAspect="1"/>
          </p:cNvPicPr>
          <p:nvPr/>
        </p:nvPicPr>
        <p:blipFill>
          <a:blip r:embed="rId2"/>
          <a:stretch>
            <a:fillRect/>
          </a:stretch>
        </p:blipFill>
        <p:spPr>
          <a:xfrm>
            <a:off x="84083" y="1419702"/>
            <a:ext cx="11981793" cy="5285897"/>
          </a:xfrm>
          <a:prstGeom prst="rect">
            <a:avLst/>
          </a:prstGeom>
        </p:spPr>
      </p:pic>
    </p:spTree>
    <p:extLst>
      <p:ext uri="{BB962C8B-B14F-4D97-AF65-F5344CB8AC3E}">
        <p14:creationId xmlns:p14="http://schemas.microsoft.com/office/powerpoint/2010/main" val="363874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472-8310-A949-B499-6AD41748C044}"/>
              </a:ext>
            </a:extLst>
          </p:cNvPr>
          <p:cNvSpPr>
            <a:spLocks noGrp="1"/>
          </p:cNvSpPr>
          <p:nvPr>
            <p:ph type="title"/>
          </p:nvPr>
        </p:nvSpPr>
        <p:spPr>
          <a:xfrm>
            <a:off x="1167651" y="-1"/>
            <a:ext cx="9215008" cy="1101913"/>
          </a:xfrm>
        </p:spPr>
        <p:txBody>
          <a:bodyPr>
            <a:normAutofit fontScale="90000"/>
          </a:bodyPr>
          <a:lstStyle/>
          <a:p>
            <a:r>
              <a:rPr lang="en-US" b="1" dirty="0"/>
              <a:t>Application Scorecard Variation Plots continued …</a:t>
            </a:r>
          </a:p>
        </p:txBody>
      </p:sp>
      <p:sp>
        <p:nvSpPr>
          <p:cNvPr id="7" name="Content Placeholder 6">
            <a:extLst>
              <a:ext uri="{FF2B5EF4-FFF2-40B4-BE49-F238E27FC236}">
                <a16:creationId xmlns:a16="http://schemas.microsoft.com/office/drawing/2014/main" id="{A5F362A4-00E3-4398-9740-61677437FA87}"/>
              </a:ext>
            </a:extLst>
          </p:cNvPr>
          <p:cNvSpPr>
            <a:spLocks noGrp="1"/>
          </p:cNvSpPr>
          <p:nvPr>
            <p:ph idx="1"/>
          </p:nvPr>
        </p:nvSpPr>
        <p:spPr>
          <a:xfrm>
            <a:off x="5943321" y="1326431"/>
            <a:ext cx="6248679" cy="521580"/>
          </a:xfrm>
        </p:spPr>
        <p:txBody>
          <a:bodyPr>
            <a:noAutofit/>
          </a:bodyPr>
          <a:lstStyle/>
          <a:p>
            <a:pPr marL="0" indent="0">
              <a:buNone/>
            </a:pPr>
            <a:r>
              <a:rPr lang="en-IN" b="1" dirty="0"/>
              <a:t>Rejected Population Scorecard Plots</a:t>
            </a:r>
          </a:p>
        </p:txBody>
      </p:sp>
      <p:sp>
        <p:nvSpPr>
          <p:cNvPr id="10" name="Content Placeholder 6">
            <a:extLst>
              <a:ext uri="{FF2B5EF4-FFF2-40B4-BE49-F238E27FC236}">
                <a16:creationId xmlns:a16="http://schemas.microsoft.com/office/drawing/2014/main" id="{96E84F71-ED00-40C7-8383-037BDDB25AB1}"/>
              </a:ext>
            </a:extLst>
          </p:cNvPr>
          <p:cNvSpPr txBox="1">
            <a:spLocks/>
          </p:cNvSpPr>
          <p:nvPr/>
        </p:nvSpPr>
        <p:spPr>
          <a:xfrm>
            <a:off x="648428" y="1326431"/>
            <a:ext cx="4308661" cy="656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Defaulters Scorecard Plots</a:t>
            </a:r>
          </a:p>
        </p:txBody>
      </p:sp>
      <p:pic>
        <p:nvPicPr>
          <p:cNvPr id="3" name="Picture 2">
            <a:extLst>
              <a:ext uri="{FF2B5EF4-FFF2-40B4-BE49-F238E27FC236}">
                <a16:creationId xmlns:a16="http://schemas.microsoft.com/office/drawing/2014/main" id="{F0C0EA45-8447-4755-B499-E259FFF9BF5F}"/>
              </a:ext>
            </a:extLst>
          </p:cNvPr>
          <p:cNvPicPr>
            <a:picLocks noChangeAspect="1"/>
          </p:cNvPicPr>
          <p:nvPr/>
        </p:nvPicPr>
        <p:blipFill>
          <a:blip r:embed="rId2"/>
          <a:stretch>
            <a:fillRect/>
          </a:stretch>
        </p:blipFill>
        <p:spPr>
          <a:xfrm>
            <a:off x="77078" y="2075071"/>
            <a:ext cx="5451363" cy="4663229"/>
          </a:xfrm>
          <a:prstGeom prst="rect">
            <a:avLst/>
          </a:prstGeom>
        </p:spPr>
      </p:pic>
      <p:pic>
        <p:nvPicPr>
          <p:cNvPr id="4" name="Picture 3">
            <a:extLst>
              <a:ext uri="{FF2B5EF4-FFF2-40B4-BE49-F238E27FC236}">
                <a16:creationId xmlns:a16="http://schemas.microsoft.com/office/drawing/2014/main" id="{2D3E5F17-5002-4315-BD8E-D18AC0FEBA0E}"/>
              </a:ext>
            </a:extLst>
          </p:cNvPr>
          <p:cNvPicPr>
            <a:picLocks noChangeAspect="1"/>
          </p:cNvPicPr>
          <p:nvPr/>
        </p:nvPicPr>
        <p:blipFill>
          <a:blip r:embed="rId3"/>
          <a:stretch>
            <a:fillRect/>
          </a:stretch>
        </p:blipFill>
        <p:spPr>
          <a:xfrm>
            <a:off x="5775155" y="2075071"/>
            <a:ext cx="6248679" cy="4535936"/>
          </a:xfrm>
          <a:prstGeom prst="rect">
            <a:avLst/>
          </a:prstGeom>
        </p:spPr>
      </p:pic>
    </p:spTree>
    <p:extLst>
      <p:ext uri="{BB962C8B-B14F-4D97-AF65-F5344CB8AC3E}">
        <p14:creationId xmlns:p14="http://schemas.microsoft.com/office/powerpoint/2010/main" val="265772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472-8310-A949-B499-6AD41748C044}"/>
              </a:ext>
            </a:extLst>
          </p:cNvPr>
          <p:cNvSpPr>
            <a:spLocks noGrp="1"/>
          </p:cNvSpPr>
          <p:nvPr>
            <p:ph type="title"/>
          </p:nvPr>
        </p:nvSpPr>
        <p:spPr>
          <a:xfrm>
            <a:off x="1146630" y="105509"/>
            <a:ext cx="9215008" cy="867506"/>
          </a:xfrm>
        </p:spPr>
        <p:txBody>
          <a:bodyPr/>
          <a:lstStyle/>
          <a:p>
            <a:r>
              <a:rPr lang="en-US" b="1" dirty="0"/>
              <a:t>Application Scorecard</a:t>
            </a:r>
          </a:p>
        </p:txBody>
      </p:sp>
      <p:sp>
        <p:nvSpPr>
          <p:cNvPr id="3" name="Content Placeholder 2">
            <a:extLst>
              <a:ext uri="{FF2B5EF4-FFF2-40B4-BE49-F238E27FC236}">
                <a16:creationId xmlns:a16="http://schemas.microsoft.com/office/drawing/2014/main" id="{9AD688A5-D179-C348-A5B0-28A8AD0FD6D4}"/>
              </a:ext>
            </a:extLst>
          </p:cNvPr>
          <p:cNvSpPr>
            <a:spLocks noGrp="1"/>
          </p:cNvSpPr>
          <p:nvPr>
            <p:ph idx="1"/>
          </p:nvPr>
        </p:nvSpPr>
        <p:spPr>
          <a:xfrm>
            <a:off x="136635" y="1374726"/>
            <a:ext cx="6428521" cy="4963011"/>
          </a:xfrm>
        </p:spPr>
        <p:txBody>
          <a:bodyPr>
            <a:normAutofit/>
          </a:bodyPr>
          <a:lstStyle/>
          <a:p>
            <a:r>
              <a:rPr lang="en-US" b="1" dirty="0"/>
              <a:t>Cut-Off : 330</a:t>
            </a:r>
          </a:p>
          <a:p>
            <a:pPr marL="0" indent="0">
              <a:buNone/>
            </a:pPr>
            <a:endParaRPr lang="en-US" sz="2000" dirty="0"/>
          </a:p>
          <a:p>
            <a:r>
              <a:rPr lang="en-US" b="1" dirty="0"/>
              <a:t>Reason for Choosing this Cut-Off</a:t>
            </a:r>
            <a:endParaRPr lang="en-US" dirty="0"/>
          </a:p>
          <a:p>
            <a:pPr lvl="1"/>
            <a:r>
              <a:rPr lang="en-US" sz="2000" dirty="0"/>
              <a:t>Recommended Strategy “Acquire the right customers” (a bit conservative owing to previous losses)</a:t>
            </a:r>
          </a:p>
          <a:p>
            <a:pPr lvl="1"/>
            <a:r>
              <a:rPr lang="en-US" sz="2000" dirty="0"/>
              <a:t>Caters almost all the rejected population</a:t>
            </a:r>
          </a:p>
          <a:p>
            <a:pPr lvl="1"/>
            <a:r>
              <a:rPr lang="en-US" sz="2000" dirty="0"/>
              <a:t>Prevents two-third of the default cases.</a:t>
            </a:r>
          </a:p>
          <a:p>
            <a:pPr lvl="1"/>
            <a:r>
              <a:rPr lang="en-US" sz="2000" dirty="0"/>
              <a:t>Impacts one-third of the approved cases.</a:t>
            </a:r>
          </a:p>
          <a:p>
            <a:pPr lvl="1"/>
            <a:r>
              <a:rPr lang="en-US" sz="2000" dirty="0"/>
              <a:t>A less cut-off would dilute the purpose of the model.</a:t>
            </a:r>
          </a:p>
          <a:p>
            <a:pPr lvl="1"/>
            <a:r>
              <a:rPr lang="en-US" sz="2000" dirty="0"/>
              <a:t>A higher cut-off will impact the business of the bank.</a:t>
            </a:r>
          </a:p>
          <a:p>
            <a:pPr lvl="1"/>
            <a:r>
              <a:rPr lang="en-US" sz="2000" dirty="0"/>
              <a:t>Discussions and recommendations by </a:t>
            </a:r>
            <a:r>
              <a:rPr lang="en-US" sz="2000" dirty="0" err="1"/>
              <a:t>CredX</a:t>
            </a:r>
            <a:r>
              <a:rPr lang="en-US" sz="2000" dirty="0"/>
              <a:t> Operations and Strategy team may change this cut-off.</a:t>
            </a:r>
          </a:p>
          <a:p>
            <a:pPr marL="0" indent="0">
              <a:buNone/>
            </a:pPr>
            <a:endParaRPr lang="en-US" sz="2400" dirty="0"/>
          </a:p>
        </p:txBody>
      </p:sp>
      <p:pic>
        <p:nvPicPr>
          <p:cNvPr id="5" name="Picture 4">
            <a:extLst>
              <a:ext uri="{FF2B5EF4-FFF2-40B4-BE49-F238E27FC236}">
                <a16:creationId xmlns:a16="http://schemas.microsoft.com/office/drawing/2014/main" id="{33219106-DFB1-4069-B0B0-30BD31E11CF4}"/>
              </a:ext>
            </a:extLst>
          </p:cNvPr>
          <p:cNvPicPr>
            <a:picLocks noChangeAspect="1"/>
          </p:cNvPicPr>
          <p:nvPr/>
        </p:nvPicPr>
        <p:blipFill>
          <a:blip r:embed="rId2"/>
          <a:stretch>
            <a:fillRect/>
          </a:stretch>
        </p:blipFill>
        <p:spPr>
          <a:xfrm>
            <a:off x="6565156" y="678725"/>
            <a:ext cx="5626844" cy="2968364"/>
          </a:xfrm>
          <a:prstGeom prst="rect">
            <a:avLst/>
          </a:prstGeom>
        </p:spPr>
      </p:pic>
      <p:pic>
        <p:nvPicPr>
          <p:cNvPr id="6" name="Picture 5">
            <a:extLst>
              <a:ext uri="{FF2B5EF4-FFF2-40B4-BE49-F238E27FC236}">
                <a16:creationId xmlns:a16="http://schemas.microsoft.com/office/drawing/2014/main" id="{E61A8004-75C0-40B0-BA44-28381DF9B5D5}"/>
              </a:ext>
            </a:extLst>
          </p:cNvPr>
          <p:cNvPicPr>
            <a:picLocks noChangeAspect="1"/>
          </p:cNvPicPr>
          <p:nvPr/>
        </p:nvPicPr>
        <p:blipFill>
          <a:blip r:embed="rId3"/>
          <a:stretch>
            <a:fillRect/>
          </a:stretch>
        </p:blipFill>
        <p:spPr>
          <a:xfrm>
            <a:off x="6565156" y="3721761"/>
            <a:ext cx="5490209" cy="3030730"/>
          </a:xfrm>
          <a:prstGeom prst="rect">
            <a:avLst/>
          </a:prstGeom>
        </p:spPr>
      </p:pic>
    </p:spTree>
    <p:extLst>
      <p:ext uri="{BB962C8B-B14F-4D97-AF65-F5344CB8AC3E}">
        <p14:creationId xmlns:p14="http://schemas.microsoft.com/office/powerpoint/2010/main" val="545857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829" y="253869"/>
            <a:ext cx="9021510" cy="638071"/>
          </a:xfrm>
        </p:spPr>
        <p:txBody>
          <a:bodyPr>
            <a:noAutofit/>
          </a:bodyPr>
          <a:lstStyle/>
          <a:p>
            <a:r>
              <a:rPr lang="en-IN" sz="4000" b="1" dirty="0"/>
              <a:t>Benefits of ML model</a:t>
            </a:r>
          </a:p>
        </p:txBody>
      </p:sp>
      <p:sp>
        <p:nvSpPr>
          <p:cNvPr id="3" name="Subtitle 2"/>
          <p:cNvSpPr>
            <a:spLocks noGrp="1"/>
          </p:cNvSpPr>
          <p:nvPr>
            <p:ph type="subTitle" idx="1"/>
          </p:nvPr>
        </p:nvSpPr>
        <p:spPr>
          <a:xfrm>
            <a:off x="220717" y="987972"/>
            <a:ext cx="11698014" cy="5770179"/>
          </a:xfrm>
        </p:spPr>
        <p:txBody>
          <a:bodyPr>
            <a:normAutofit lnSpcReduction="10000"/>
          </a:bodyPr>
          <a:lstStyle/>
          <a:p>
            <a:pPr marL="342900" indent="-342900" algn="l">
              <a:buFont typeface="Arial" panose="020B0604020202020204" pitchFamily="34" charset="0"/>
              <a:buChar char="•"/>
            </a:pPr>
            <a:r>
              <a:rPr lang="en-IN" sz="2800" dirty="0"/>
              <a:t>Our objective is to minimize “Net Credit Loss’’ from Profit &amp; Loss perspective.</a:t>
            </a:r>
          </a:p>
          <a:p>
            <a:pPr marL="342900" indent="-342900" algn="l">
              <a:buFont typeface="Arial" panose="020B0604020202020204" pitchFamily="34" charset="0"/>
              <a:buChar char="•"/>
            </a:pPr>
            <a:r>
              <a:rPr lang="en-IN" sz="2800" dirty="0"/>
              <a:t>With ML model we get good discriminatory power over pre-identifying risky costumers.</a:t>
            </a:r>
          </a:p>
          <a:p>
            <a:pPr marL="342900" indent="-342900" algn="l">
              <a:buFont typeface="Arial" panose="020B0604020202020204" pitchFamily="34" charset="0"/>
              <a:buChar char="•"/>
            </a:pPr>
            <a:r>
              <a:rPr lang="en-IN" sz="2800" dirty="0"/>
              <a:t>Reduces the cost spent on Underwriters which rejects the application by reviewing manually.</a:t>
            </a:r>
          </a:p>
          <a:p>
            <a:pPr marL="342900" indent="-342900" algn="l">
              <a:buFont typeface="Arial" panose="020B0604020202020204" pitchFamily="34" charset="0"/>
              <a:buChar char="•"/>
            </a:pPr>
            <a:r>
              <a:rPr lang="en-IN" sz="2800" dirty="0"/>
              <a:t>Reduces time for processing of application requests as Underwriters are not involved and the process is automated.</a:t>
            </a:r>
          </a:p>
          <a:p>
            <a:pPr marL="342900" indent="-342900" algn="l">
              <a:buFont typeface="Arial" panose="020B0604020202020204" pitchFamily="34" charset="0"/>
              <a:buChar char="•"/>
            </a:pPr>
            <a:r>
              <a:rPr lang="en-IN" sz="2800" dirty="0"/>
              <a:t>Prevents manual error made by Underwriters.</a:t>
            </a:r>
          </a:p>
          <a:p>
            <a:pPr marL="342900" indent="-342900" algn="l">
              <a:buFont typeface="Arial" panose="020B0604020202020204" pitchFamily="34" charset="0"/>
              <a:buChar char="•"/>
            </a:pPr>
            <a:r>
              <a:rPr lang="en-IN" sz="2800" dirty="0"/>
              <a:t>Any kind of bias can be easily removed which creeps in due to sex, race or religion.</a:t>
            </a:r>
          </a:p>
          <a:p>
            <a:pPr marL="342900" indent="-342900" algn="l">
              <a:buFont typeface="Arial" panose="020B0604020202020204" pitchFamily="34" charset="0"/>
              <a:buChar char="•"/>
            </a:pPr>
            <a:r>
              <a:rPr lang="en-IN" sz="2800" dirty="0"/>
              <a:t>Scorecard and cut-off provides clear instructions as how to proceed with application. Decision making is also fast.</a:t>
            </a:r>
          </a:p>
          <a:p>
            <a:pPr marL="342900" indent="-342900" algn="l">
              <a:buFont typeface="Arial" panose="020B0604020202020204" pitchFamily="34" charset="0"/>
              <a:buChar char="•"/>
            </a:pPr>
            <a:endParaRPr lang="en-IN" sz="2800" dirty="0"/>
          </a:p>
          <a:p>
            <a:pPr marL="342900" indent="-342900" algn="l">
              <a:buFont typeface="Arial" panose="020B0604020202020204" pitchFamily="34" charset="0"/>
              <a:buChar char="•"/>
            </a:pPr>
            <a:endParaRPr lang="en-IN" sz="2800"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58036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643-AE2D-E944-8D05-3AB94CA678BC}"/>
              </a:ext>
            </a:extLst>
          </p:cNvPr>
          <p:cNvSpPr>
            <a:spLocks noGrp="1"/>
          </p:cNvSpPr>
          <p:nvPr>
            <p:ph type="title"/>
          </p:nvPr>
        </p:nvSpPr>
        <p:spPr>
          <a:xfrm>
            <a:off x="1020855" y="125073"/>
            <a:ext cx="9313817" cy="856138"/>
          </a:xfrm>
        </p:spPr>
        <p:txBody>
          <a:bodyPr>
            <a:normAutofit/>
          </a:bodyPr>
          <a:lstStyle/>
          <a:p>
            <a:pPr algn="ctr"/>
            <a:r>
              <a:rPr lang="en-IN" b="1" dirty="0"/>
              <a:t>Financial Risk in Current Operations </a:t>
            </a:r>
            <a:endParaRPr lang="en-US" b="1" dirty="0"/>
          </a:p>
        </p:txBody>
      </p:sp>
      <p:sp>
        <p:nvSpPr>
          <p:cNvPr id="3" name="Content Placeholder 2">
            <a:extLst>
              <a:ext uri="{FF2B5EF4-FFF2-40B4-BE49-F238E27FC236}">
                <a16:creationId xmlns:a16="http://schemas.microsoft.com/office/drawing/2014/main" id="{DB39660C-FE98-BE42-9E67-558B2D653165}"/>
              </a:ext>
            </a:extLst>
          </p:cNvPr>
          <p:cNvSpPr>
            <a:spLocks noGrp="1"/>
          </p:cNvSpPr>
          <p:nvPr>
            <p:ph idx="1"/>
          </p:nvPr>
        </p:nvSpPr>
        <p:spPr>
          <a:xfrm>
            <a:off x="404948" y="981211"/>
            <a:ext cx="11534803" cy="5876789"/>
          </a:xfrm>
        </p:spPr>
        <p:txBody>
          <a:bodyPr>
            <a:normAutofit/>
          </a:bodyPr>
          <a:lstStyle/>
          <a:p>
            <a:r>
              <a:rPr lang="en-IN" dirty="0"/>
              <a:t>Total number of applications </a:t>
            </a:r>
            <a:r>
              <a:rPr lang="en-IN"/>
              <a:t>		= </a:t>
            </a:r>
            <a:r>
              <a:rPr lang="en-IN" dirty="0"/>
              <a:t>71295</a:t>
            </a:r>
          </a:p>
          <a:p>
            <a:r>
              <a:rPr lang="en-IN" dirty="0"/>
              <a:t>Credit Card given to applicants 	= 69870</a:t>
            </a:r>
          </a:p>
          <a:p>
            <a:r>
              <a:rPr lang="en-IN" dirty="0"/>
              <a:t>Customers that made Credit Loss 	= 2948</a:t>
            </a:r>
          </a:p>
          <a:p>
            <a:r>
              <a:rPr lang="en-IN" dirty="0"/>
              <a:t>Assumptions on unit Applications : </a:t>
            </a:r>
          </a:p>
          <a:p>
            <a:pPr lvl="1"/>
            <a:r>
              <a:rPr lang="en-IN" dirty="0"/>
              <a:t>Acquisition Cost + Credit Report Cost –100 INR</a:t>
            </a:r>
          </a:p>
          <a:p>
            <a:pPr lvl="1"/>
            <a:r>
              <a:rPr lang="en-IN" dirty="0"/>
              <a:t>Calling Cost – 10 calls </a:t>
            </a:r>
            <a:r>
              <a:rPr lang="en-IN" dirty="0" err="1"/>
              <a:t>avg</a:t>
            </a:r>
            <a:r>
              <a:rPr lang="en-IN" dirty="0"/>
              <a:t> × 10p = 1 INR</a:t>
            </a:r>
          </a:p>
          <a:p>
            <a:pPr lvl="1"/>
            <a:r>
              <a:rPr lang="en-IN" dirty="0"/>
              <a:t>Operations {Agents + Infra + Others) = 1000 INR approx.</a:t>
            </a:r>
          </a:p>
          <a:p>
            <a:pPr lvl="1"/>
            <a:r>
              <a:rPr lang="en-IN" dirty="0"/>
              <a:t>Credit Default = Rs 48,000 average</a:t>
            </a:r>
          </a:p>
          <a:p>
            <a:r>
              <a:rPr lang="en-IN" dirty="0"/>
              <a:t>For every customer defaulted we are at a risk of loosing 50,000 INR (48k + 2k) on an average (assuming 50K is average credit line used by defaulter)</a:t>
            </a:r>
          </a:p>
          <a:p>
            <a:r>
              <a:rPr lang="en-IN" dirty="0"/>
              <a:t>Total Credit Loss for all customers	= 50000 × 2948 </a:t>
            </a:r>
          </a:p>
          <a:p>
            <a:pPr marL="0" indent="0">
              <a:buNone/>
            </a:pPr>
            <a:r>
              <a:rPr lang="en-IN" dirty="0"/>
              <a:t>						= 150 Million INR (approx.)	</a:t>
            </a:r>
            <a:endParaRPr lang="en-US" dirty="0"/>
          </a:p>
        </p:txBody>
      </p:sp>
    </p:spTree>
    <p:extLst>
      <p:ext uri="{BB962C8B-B14F-4D97-AF65-F5344CB8AC3E}">
        <p14:creationId xmlns:p14="http://schemas.microsoft.com/office/powerpoint/2010/main" val="303158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3BF2-38D5-9C46-BFD2-5A2969EFC880}"/>
              </a:ext>
            </a:extLst>
          </p:cNvPr>
          <p:cNvSpPr>
            <a:spLocks noGrp="1"/>
          </p:cNvSpPr>
          <p:nvPr>
            <p:ph type="title"/>
          </p:nvPr>
        </p:nvSpPr>
        <p:spPr>
          <a:xfrm>
            <a:off x="1157489" y="255865"/>
            <a:ext cx="9313817" cy="856138"/>
          </a:xfrm>
        </p:spPr>
        <p:txBody>
          <a:bodyPr/>
          <a:lstStyle/>
          <a:p>
            <a:r>
              <a:rPr lang="en-IN" b="1" dirty="0"/>
              <a:t>Financial Benefit of the ML Model</a:t>
            </a:r>
            <a:endParaRPr lang="en-US" b="1" dirty="0"/>
          </a:p>
        </p:txBody>
      </p:sp>
      <p:sp>
        <p:nvSpPr>
          <p:cNvPr id="3" name="Content Placeholder 2">
            <a:extLst>
              <a:ext uri="{FF2B5EF4-FFF2-40B4-BE49-F238E27FC236}">
                <a16:creationId xmlns:a16="http://schemas.microsoft.com/office/drawing/2014/main" id="{9E19A3E4-891D-7B43-A07D-49CA0A39473D}"/>
              </a:ext>
            </a:extLst>
          </p:cNvPr>
          <p:cNvSpPr>
            <a:spLocks noGrp="1"/>
          </p:cNvSpPr>
          <p:nvPr>
            <p:ph idx="1"/>
          </p:nvPr>
        </p:nvSpPr>
        <p:spPr>
          <a:xfrm>
            <a:off x="136634" y="1112003"/>
            <a:ext cx="11918732" cy="5635637"/>
          </a:xfrm>
        </p:spPr>
        <p:txBody>
          <a:bodyPr>
            <a:normAutofit fontScale="85000" lnSpcReduction="20000"/>
          </a:bodyPr>
          <a:lstStyle/>
          <a:p>
            <a:r>
              <a:rPr lang="en-US" dirty="0"/>
              <a:t>The model giving a recall of 70% which means it is preventing 70% of losses.</a:t>
            </a:r>
          </a:p>
          <a:p>
            <a:pPr marL="0" indent="0">
              <a:buNone/>
            </a:pPr>
            <a:r>
              <a:rPr lang="en-US" dirty="0"/>
              <a:t>	</a:t>
            </a:r>
          </a:p>
          <a:p>
            <a:pPr marL="0" indent="0">
              <a:buNone/>
            </a:pPr>
            <a:r>
              <a:rPr lang="en-US" dirty="0"/>
              <a:t>	Potential Loss prevented with using model 	= 0.7 </a:t>
            </a:r>
            <a:r>
              <a:rPr lang="en-IN" dirty="0"/>
              <a:t>× 150 Million INR</a:t>
            </a:r>
          </a:p>
          <a:p>
            <a:pPr marL="0" indent="0">
              <a:buNone/>
            </a:pPr>
            <a:r>
              <a:rPr lang="en-US" dirty="0"/>
              <a:t>							  	= 105 Million INR</a:t>
            </a:r>
          </a:p>
          <a:p>
            <a:pPr marL="0" indent="0">
              <a:buNone/>
            </a:pPr>
            <a:r>
              <a:rPr lang="en-US" dirty="0"/>
              <a:t>	Loss after prevention				= 150 – 105 Million INR</a:t>
            </a:r>
          </a:p>
          <a:p>
            <a:pPr marL="0" indent="0">
              <a:buNone/>
            </a:pPr>
            <a:r>
              <a:rPr lang="en-US" dirty="0"/>
              <a:t>								= 45 Million INR</a:t>
            </a:r>
          </a:p>
          <a:p>
            <a:pPr marL="0" indent="0">
              <a:buNone/>
            </a:pPr>
            <a:r>
              <a:rPr lang="en-US" dirty="0"/>
              <a:t>The Credit loss after applying the model has slashed to 30% compared to the Original Credit loss, which did not include using any model.</a:t>
            </a:r>
          </a:p>
          <a:p>
            <a:pPr marL="0" indent="0">
              <a:buNone/>
            </a:pPr>
            <a:endParaRPr lang="en-US" dirty="0"/>
          </a:p>
          <a:p>
            <a:r>
              <a:rPr lang="en-US" dirty="0"/>
              <a:t>Saving the amount paid to Underwriters for Credit application approval is added advantage.</a:t>
            </a:r>
          </a:p>
          <a:p>
            <a:pPr marL="0" indent="0">
              <a:buNone/>
            </a:pPr>
            <a:endParaRPr lang="en-US" dirty="0"/>
          </a:p>
          <a:p>
            <a:r>
              <a:rPr lang="en-US" b="1" dirty="0"/>
              <a:t>Important Note : </a:t>
            </a:r>
            <a:r>
              <a:rPr lang="en-US" dirty="0"/>
              <a:t>There will be a tradeoff between the increase in approval rate and credit loss – increase of one will lead to increase of other. With this model the approval rate is bound to be less business to the bank and so will be the profits of the bank. However, profits are very small in margins (5-7%) as compare to the Principal amount in Credit Line. Hence percentage would be very small overall the Credit Line amount.</a:t>
            </a:r>
          </a:p>
          <a:p>
            <a:pPr marL="0" indent="0">
              <a:buNone/>
            </a:pPr>
            <a:endParaRPr lang="en-US" dirty="0"/>
          </a:p>
        </p:txBody>
      </p:sp>
    </p:spTree>
    <p:extLst>
      <p:ext uri="{BB962C8B-B14F-4D97-AF65-F5344CB8AC3E}">
        <p14:creationId xmlns:p14="http://schemas.microsoft.com/office/powerpoint/2010/main" val="679620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6D2E-A057-4A20-94FD-72F8DC8BC8A0}"/>
              </a:ext>
            </a:extLst>
          </p:cNvPr>
          <p:cNvSpPr>
            <a:spLocks noGrp="1"/>
          </p:cNvSpPr>
          <p:nvPr>
            <p:ph type="title"/>
          </p:nvPr>
        </p:nvSpPr>
        <p:spPr>
          <a:xfrm>
            <a:off x="1136469" y="2572862"/>
            <a:ext cx="9313817" cy="856138"/>
          </a:xfrm>
        </p:spPr>
        <p:txBody>
          <a:bodyPr/>
          <a:lstStyle/>
          <a:p>
            <a:pPr algn="ctr"/>
            <a:r>
              <a:rPr lang="en-US" b="1" dirty="0"/>
              <a:t>Thank You</a:t>
            </a:r>
          </a:p>
        </p:txBody>
      </p:sp>
    </p:spTree>
    <p:extLst>
      <p:ext uri="{BB962C8B-B14F-4D97-AF65-F5344CB8AC3E}">
        <p14:creationId xmlns:p14="http://schemas.microsoft.com/office/powerpoint/2010/main" val="185125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 y="1259840"/>
            <a:ext cx="12080240" cy="5496560"/>
          </a:xfrm>
        </p:spPr>
        <p:txBody>
          <a:bodyPr>
            <a:normAutofit/>
          </a:bodyPr>
          <a:lstStyle/>
          <a:p>
            <a:r>
              <a:rPr lang="en-IN" sz="2000" dirty="0"/>
              <a:t>The above step also needs to be carried out for merged data set of demographic and Credit Bureau.</a:t>
            </a:r>
          </a:p>
          <a:p>
            <a:r>
              <a:rPr lang="en-IN" sz="2000" dirty="0"/>
              <a:t>Evaluate all the models based on the following parameters :</a:t>
            </a:r>
          </a:p>
          <a:p>
            <a:pPr lvl="1">
              <a:buFont typeface="Wingdings" panose="05000000000000000000" pitchFamily="2" charset="2"/>
              <a:buChar char="ü"/>
            </a:pPr>
            <a:r>
              <a:rPr lang="en-IN" sz="1600" dirty="0"/>
              <a:t>Confusion matrix should be prepared for each model.</a:t>
            </a:r>
          </a:p>
          <a:p>
            <a:pPr lvl="1">
              <a:buFont typeface="Wingdings" panose="05000000000000000000" pitchFamily="2" charset="2"/>
              <a:buChar char="ü"/>
            </a:pPr>
            <a:r>
              <a:rPr lang="en-IN" sz="1600" dirty="0"/>
              <a:t>Sensitivity, specificity, accuracy curve for each model with different cut-offs.</a:t>
            </a:r>
          </a:p>
          <a:p>
            <a:pPr lvl="1">
              <a:buFont typeface="Wingdings" panose="05000000000000000000" pitchFamily="2" charset="2"/>
              <a:buChar char="ü"/>
            </a:pPr>
            <a:r>
              <a:rPr lang="en-IN" sz="1600" dirty="0"/>
              <a:t>AUC-ROC curve for the model using cut-off values for each model. </a:t>
            </a:r>
          </a:p>
          <a:p>
            <a:pPr lvl="1">
              <a:buFont typeface="Wingdings" panose="05000000000000000000" pitchFamily="2" charset="2"/>
              <a:buChar char="ü"/>
            </a:pPr>
            <a:r>
              <a:rPr lang="en-IN" sz="1600" dirty="0"/>
              <a:t>Precision and Recall curve for cut-off should be generated.</a:t>
            </a:r>
          </a:p>
          <a:p>
            <a:pPr lvl="1">
              <a:buFont typeface="Wingdings" panose="05000000000000000000" pitchFamily="2" charset="2"/>
              <a:buChar char="ü"/>
            </a:pPr>
            <a:r>
              <a:rPr lang="en-IN" sz="1600" dirty="0"/>
              <a:t>Gini-Index needs to be evaluated for Tree based models like decision tree and random forest.</a:t>
            </a:r>
          </a:p>
          <a:p>
            <a:pPr lvl="1">
              <a:buFont typeface="Wingdings" panose="05000000000000000000" pitchFamily="2" charset="2"/>
              <a:buChar char="ü"/>
            </a:pPr>
            <a:r>
              <a:rPr lang="en-IN" sz="1600" dirty="0"/>
              <a:t>Within each model type evaluation using </a:t>
            </a:r>
            <a:r>
              <a:rPr lang="en-IN" sz="1600" dirty="0" err="1"/>
              <a:t>GridSerach</a:t>
            </a:r>
            <a:r>
              <a:rPr lang="en-IN" sz="1600" dirty="0"/>
              <a:t> based on recall values should be done to get models with optimized hyperparameters.</a:t>
            </a:r>
          </a:p>
          <a:p>
            <a:pPr lvl="1">
              <a:buFont typeface="Wingdings" panose="05000000000000000000" pitchFamily="2" charset="2"/>
              <a:buChar char="ü"/>
            </a:pPr>
            <a:r>
              <a:rPr lang="en-IN" sz="1600" dirty="0"/>
              <a:t>For evaluation among models, the dataset for rejected applications (with performance tag missing), which were assumed as potentially defaulters should be considered for evaluations. Ideally, the output for all these applications should be defaulters.</a:t>
            </a:r>
          </a:p>
          <a:p>
            <a:r>
              <a:rPr lang="en-IN" sz="2000" dirty="0"/>
              <a:t>The apt two stable and optimized models (with stable characteristics)  - one for demographics and second for combined data needs to be chosen.</a:t>
            </a:r>
          </a:p>
          <a:p>
            <a:r>
              <a:rPr lang="en-IN" sz="2000" dirty="0"/>
              <a:t>On the basis of the chosen model and significant variables in the model, two application scorecard should be prepared for the two models. </a:t>
            </a:r>
          </a:p>
          <a:p>
            <a:r>
              <a:rPr lang="en-IN" sz="2000" dirty="0"/>
              <a:t>Access the financial benefits of the project by checking the underlying matrices that get optimized.</a:t>
            </a:r>
          </a:p>
          <a:p>
            <a:r>
              <a:rPr lang="en-IN" sz="2000" dirty="0"/>
              <a:t>Present all the results obtained in all the above steps to the management.</a:t>
            </a:r>
          </a:p>
          <a:p>
            <a:endParaRPr lang="en-IN" sz="2000" dirty="0"/>
          </a:p>
        </p:txBody>
      </p:sp>
      <p:sp>
        <p:nvSpPr>
          <p:cNvPr id="5" name="Title 1"/>
          <p:cNvSpPr>
            <a:spLocks noGrp="1"/>
          </p:cNvSpPr>
          <p:nvPr>
            <p:ph type="title"/>
          </p:nvPr>
        </p:nvSpPr>
        <p:spPr>
          <a:xfrm>
            <a:off x="1217749" y="101600"/>
            <a:ext cx="9313817" cy="856138"/>
          </a:xfrm>
        </p:spPr>
        <p:txBody>
          <a:bodyPr>
            <a:normAutofit/>
          </a:bodyPr>
          <a:lstStyle/>
          <a:p>
            <a:r>
              <a:rPr lang="en-IN" b="1" dirty="0"/>
              <a:t> Steps to Problem Solving (continued …)</a:t>
            </a:r>
          </a:p>
        </p:txBody>
      </p:sp>
    </p:spTree>
    <p:extLst>
      <p:ext uri="{BB962C8B-B14F-4D97-AF65-F5344CB8AC3E}">
        <p14:creationId xmlns:p14="http://schemas.microsoft.com/office/powerpoint/2010/main" val="42588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71120"/>
            <a:ext cx="9313817" cy="856138"/>
          </a:xfrm>
        </p:spPr>
        <p:txBody>
          <a:bodyPr>
            <a:normAutofit/>
          </a:bodyPr>
          <a:lstStyle/>
          <a:p>
            <a:r>
              <a:rPr lang="en-IN" b="1" dirty="0"/>
              <a:t> Problem Solving Methodology</a:t>
            </a:r>
          </a:p>
        </p:txBody>
      </p:sp>
      <p:pic>
        <p:nvPicPr>
          <p:cNvPr id="7" name="Content Placeholder 6" descr="A screenshot of a computer&#10;&#10;Description automatically generated">
            <a:extLst>
              <a:ext uri="{FF2B5EF4-FFF2-40B4-BE49-F238E27FC236}">
                <a16:creationId xmlns:a16="http://schemas.microsoft.com/office/drawing/2014/main" id="{A674DE63-41E9-4334-B354-367A17DBC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0" y="927258"/>
            <a:ext cx="11897360" cy="5666582"/>
          </a:xfrm>
        </p:spPr>
      </p:pic>
    </p:spTree>
    <p:extLst>
      <p:ext uri="{BB962C8B-B14F-4D97-AF65-F5344CB8AC3E}">
        <p14:creationId xmlns:p14="http://schemas.microsoft.com/office/powerpoint/2010/main" val="427794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57489" y="135584"/>
            <a:ext cx="9313817" cy="856138"/>
          </a:xfrm>
        </p:spPr>
        <p:txBody>
          <a:bodyPr>
            <a:normAutofit/>
          </a:bodyPr>
          <a:lstStyle/>
          <a:p>
            <a:r>
              <a:rPr lang="en-IN" b="1" dirty="0"/>
              <a:t>Data Understanding</a:t>
            </a:r>
          </a:p>
        </p:txBody>
      </p:sp>
      <p:sp>
        <p:nvSpPr>
          <p:cNvPr id="3" name="Content Placeholder 2">
            <a:extLst>
              <a:ext uri="{FF2B5EF4-FFF2-40B4-BE49-F238E27FC236}">
                <a16:creationId xmlns:a16="http://schemas.microsoft.com/office/drawing/2014/main" id="{764DD9BE-C134-40F7-BAB9-FA17B27BF74A}"/>
              </a:ext>
            </a:extLst>
          </p:cNvPr>
          <p:cNvSpPr>
            <a:spLocks noGrp="1"/>
          </p:cNvSpPr>
          <p:nvPr>
            <p:ph idx="1"/>
          </p:nvPr>
        </p:nvSpPr>
        <p:spPr>
          <a:xfrm>
            <a:off x="404949" y="1149377"/>
            <a:ext cx="11168742" cy="5361782"/>
          </a:xfrm>
        </p:spPr>
        <p:txBody>
          <a:bodyPr>
            <a:noAutofit/>
          </a:bodyPr>
          <a:lstStyle/>
          <a:p>
            <a:pPr marL="0" indent="0">
              <a:buNone/>
            </a:pPr>
            <a:endParaRPr lang="en-US" sz="2000" dirty="0"/>
          </a:p>
          <a:p>
            <a:pPr marL="0" indent="0">
              <a:buNone/>
            </a:pPr>
            <a:r>
              <a:rPr lang="en-US" sz="2000" dirty="0"/>
              <a:t>There are two data sets in this project: Demographic and Credit bureau data. </a:t>
            </a:r>
          </a:p>
          <a:p>
            <a:pPr marL="0" indent="0">
              <a:buNone/>
            </a:pPr>
            <a:endParaRPr lang="en-US" sz="2000" dirty="0"/>
          </a:p>
          <a:p>
            <a:r>
              <a:rPr lang="en-US" sz="2000" b="1" dirty="0"/>
              <a:t>Demographic/application data: </a:t>
            </a:r>
            <a:r>
              <a:rPr lang="en-US" sz="2000" dirty="0"/>
              <a:t>This is obtained from the information provided by the applicants at the time of credit card application. It contains customer-level information on age, gender, income, marital status, etc.</a:t>
            </a:r>
          </a:p>
          <a:p>
            <a:r>
              <a:rPr lang="en-US" sz="2000" b="1" dirty="0"/>
              <a:t>Credit bureau data: </a:t>
            </a:r>
            <a:r>
              <a:rPr lang="en-US" sz="2000" dirty="0"/>
              <a:t>This is taken from the credit bureau and contains variables such as 'number of times 30 DPD or worse in last 3/6/12 months', 'outstanding balance', 'number of trades', etc.</a:t>
            </a:r>
          </a:p>
          <a:p>
            <a:pPr marL="0" indent="0">
              <a:buNone/>
            </a:pPr>
            <a:endParaRPr lang="en-US" sz="2000" dirty="0"/>
          </a:p>
          <a:p>
            <a:pPr marL="0" indent="0">
              <a:buNone/>
            </a:pPr>
            <a:r>
              <a:rPr lang="en-US" sz="2000" dirty="0"/>
              <a:t>Both files contain a performance tag, which indicates whether the applicant has gone 90 days past due (DPD) or worse in the past 12 months (i.e. defaulted) after getting a credit card.</a:t>
            </a:r>
          </a:p>
          <a:p>
            <a:pPr marL="0" indent="0">
              <a:buNone/>
            </a:pPr>
            <a:r>
              <a:rPr lang="en-US" sz="2000" dirty="0"/>
              <a:t>In some cases, it is observed that all the variables in the credit bureau data are zero and credit card utilization is missing. These represent cases in which there is a no-hit in the credit bureau. The cases with missing credit card utilization are also observed. These are the cases in which the applicant does not have any other credit card.</a:t>
            </a:r>
          </a:p>
          <a:p>
            <a:endParaRPr lang="en-US" sz="2000" dirty="0"/>
          </a:p>
        </p:txBody>
      </p:sp>
    </p:spTree>
    <p:extLst>
      <p:ext uri="{BB962C8B-B14F-4D97-AF65-F5344CB8AC3E}">
        <p14:creationId xmlns:p14="http://schemas.microsoft.com/office/powerpoint/2010/main" val="259409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Demographic Data</a:t>
            </a:r>
          </a:p>
        </p:txBody>
      </p:sp>
      <p:graphicFrame>
        <p:nvGraphicFramePr>
          <p:cNvPr id="6" name="Content Placeholder 5">
            <a:extLst>
              <a:ext uri="{FF2B5EF4-FFF2-40B4-BE49-F238E27FC236}">
                <a16:creationId xmlns:a16="http://schemas.microsoft.com/office/drawing/2014/main" id="{028FB484-1F1F-4CCD-8C3F-A2F33F9842F8}"/>
              </a:ext>
            </a:extLst>
          </p:cNvPr>
          <p:cNvGraphicFramePr>
            <a:graphicFrameLocks noGrp="1"/>
          </p:cNvGraphicFramePr>
          <p:nvPr>
            <p:ph idx="1"/>
            <p:extLst>
              <p:ext uri="{D42A27DB-BD31-4B8C-83A1-F6EECF244321}">
                <p14:modId xmlns:p14="http://schemas.microsoft.com/office/powerpoint/2010/main" val="2353424341"/>
              </p:ext>
            </p:extLst>
          </p:nvPr>
        </p:nvGraphicFramePr>
        <p:xfrm>
          <a:off x="167640" y="1150778"/>
          <a:ext cx="11856720" cy="4937760"/>
        </p:xfrm>
        <a:graphic>
          <a:graphicData uri="http://schemas.openxmlformats.org/drawingml/2006/table">
            <a:tbl>
              <a:tblPr firstRow="1" bandRow="1">
                <a:tableStyleId>{5C22544A-7EE6-4342-B048-85BDC9FD1C3A}</a:tableStyleId>
              </a:tblPr>
              <a:tblGrid>
                <a:gridCol w="1889759">
                  <a:extLst>
                    <a:ext uri="{9D8B030D-6E8A-4147-A177-3AD203B41FA5}">
                      <a16:colId xmlns:a16="http://schemas.microsoft.com/office/drawing/2014/main" val="1524786468"/>
                    </a:ext>
                  </a:extLst>
                </a:gridCol>
                <a:gridCol w="3515360">
                  <a:extLst>
                    <a:ext uri="{9D8B030D-6E8A-4147-A177-3AD203B41FA5}">
                      <a16:colId xmlns:a16="http://schemas.microsoft.com/office/drawing/2014/main" val="3147454724"/>
                    </a:ext>
                  </a:extLst>
                </a:gridCol>
                <a:gridCol w="6451601">
                  <a:extLst>
                    <a:ext uri="{9D8B030D-6E8A-4147-A177-3AD203B41FA5}">
                      <a16:colId xmlns:a16="http://schemas.microsoft.com/office/drawing/2014/main" val="1280013914"/>
                    </a:ext>
                  </a:extLst>
                </a:gridCol>
              </a:tblGrid>
              <a:tr h="235089">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val="862946873"/>
                  </a:ext>
                </a:extLst>
              </a:tr>
              <a:tr h="940356">
                <a:tc>
                  <a:txBody>
                    <a:bodyPr/>
                    <a:lstStyle/>
                    <a:p>
                      <a:r>
                        <a:rPr lang="en-IN" dirty="0"/>
                        <a:t>Application Id</a:t>
                      </a:r>
                    </a:p>
                  </a:txBody>
                  <a:tcPr/>
                </a:tc>
                <a:tc>
                  <a:txBody>
                    <a:bodyPr/>
                    <a:lstStyle/>
                    <a:p>
                      <a:r>
                        <a:rPr lang="en-IN" dirty="0"/>
                        <a:t>Unique Ids of the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non-unique Application Id values (6 records) were found. On manual check, it was found that the underlying customers with both records were different. All the 6 records, being less in number were removed considering them as junk data.</a:t>
                      </a:r>
                    </a:p>
                  </a:txBody>
                  <a:tcPr/>
                </a:tc>
                <a:extLst>
                  <a:ext uri="{0D108BD9-81ED-4DB2-BD59-A6C34878D82A}">
                    <a16:rowId xmlns:a16="http://schemas.microsoft.com/office/drawing/2014/main" val="3752992997"/>
                  </a:ext>
                </a:extLst>
              </a:tr>
              <a:tr h="1292989">
                <a:tc>
                  <a:txBody>
                    <a:bodyPr/>
                    <a:lstStyle/>
                    <a:p>
                      <a:r>
                        <a:rPr lang="en-IN" dirty="0"/>
                        <a:t>Age</a:t>
                      </a:r>
                    </a:p>
                  </a:txBody>
                  <a:tcPr/>
                </a:tc>
                <a:tc>
                  <a:txBody>
                    <a:bodyPr/>
                    <a:lstStyle/>
                    <a:p>
                      <a:r>
                        <a:rPr lang="en-IN" dirty="0"/>
                        <a:t>Age of customer</a:t>
                      </a:r>
                    </a:p>
                  </a:txBody>
                  <a:tcPr/>
                </a:tc>
                <a:tc>
                  <a:txBody>
                    <a:bodyPr/>
                    <a:lstStyle/>
                    <a:p>
                      <a:pPr marL="285750" indent="-285750">
                        <a:buFont typeface="Arial" panose="020B0604020202020204" pitchFamily="34" charset="0"/>
                        <a:buChar char="•"/>
                      </a:pPr>
                      <a:r>
                        <a:rPr lang="en-IN" dirty="0"/>
                        <a:t>One customer had negative age (age was -3).</a:t>
                      </a:r>
                    </a:p>
                    <a:p>
                      <a:pPr marL="285750" indent="-285750">
                        <a:buFont typeface="Arial" panose="020B0604020202020204" pitchFamily="34" charset="0"/>
                        <a:buChar char="•"/>
                      </a:pPr>
                      <a:r>
                        <a:rPr lang="en-IN" dirty="0"/>
                        <a:t>19 customers had age as 0.</a:t>
                      </a:r>
                    </a:p>
                    <a:p>
                      <a:pPr marL="285750" indent="-285750">
                        <a:buFont typeface="Arial" panose="020B0604020202020204" pitchFamily="34" charset="0"/>
                        <a:buChar char="•"/>
                      </a:pPr>
                      <a:r>
                        <a:rPr lang="en-IN" dirty="0"/>
                        <a:t>45 customers had age less than 18 (assuming a person with age less than 18 is not eligible for applying the card).</a:t>
                      </a:r>
                    </a:p>
                    <a:p>
                      <a:pPr marL="0" indent="0">
                        <a:buFont typeface="Arial" panose="020B0604020202020204" pitchFamily="34" charset="0"/>
                        <a:buNone/>
                      </a:pPr>
                      <a:r>
                        <a:rPr lang="en-IN" dirty="0"/>
                        <a:t>The age for all the above record was set as 18.</a:t>
                      </a:r>
                    </a:p>
                  </a:txBody>
                  <a:tcPr/>
                </a:tc>
                <a:extLst>
                  <a:ext uri="{0D108BD9-81ED-4DB2-BD59-A6C34878D82A}">
                    <a16:rowId xmlns:a16="http://schemas.microsoft.com/office/drawing/2014/main" val="44542006"/>
                  </a:ext>
                </a:extLst>
              </a:tr>
              <a:tr h="587722">
                <a:tc>
                  <a:txBody>
                    <a:bodyPr/>
                    <a:lstStyle/>
                    <a:p>
                      <a:r>
                        <a:rPr lang="en-IN" dirty="0"/>
                        <a:t>Gender</a:t>
                      </a:r>
                    </a:p>
                  </a:txBody>
                  <a:tcPr/>
                </a:tc>
                <a:tc>
                  <a:txBody>
                    <a:bodyPr/>
                    <a:lstStyle/>
                    <a:p>
                      <a:r>
                        <a:rPr lang="en-IN" dirty="0"/>
                        <a:t>Gender of Customer</a:t>
                      </a:r>
                    </a:p>
                  </a:txBody>
                  <a:tcPr/>
                </a:tc>
                <a:tc>
                  <a:txBody>
                    <a:bodyPr/>
                    <a:lstStyle/>
                    <a:p>
                      <a:r>
                        <a:rPr lang="en-IN" dirty="0"/>
                        <a:t>Gender was missing for 2 customers. These were imputed as ‘M’ based on maximum value counts (mode).</a:t>
                      </a:r>
                    </a:p>
                  </a:txBody>
                  <a:tcPr/>
                </a:tc>
                <a:extLst>
                  <a:ext uri="{0D108BD9-81ED-4DB2-BD59-A6C34878D82A}">
                    <a16:rowId xmlns:a16="http://schemas.microsoft.com/office/drawing/2014/main" val="4107469360"/>
                  </a:ext>
                </a:extLst>
              </a:tr>
              <a:tr h="457200">
                <a:tc>
                  <a:txBody>
                    <a:bodyPr/>
                    <a:lstStyle/>
                    <a:p>
                      <a:r>
                        <a:rPr lang="en-IN" dirty="0"/>
                        <a:t>Marital Status</a:t>
                      </a:r>
                    </a:p>
                  </a:txBody>
                  <a:tcPr/>
                </a:tc>
                <a:tc>
                  <a:txBody>
                    <a:bodyPr/>
                    <a:lstStyle/>
                    <a:p>
                      <a:r>
                        <a:rPr lang="en-US" dirty="0"/>
                        <a:t>Marital status of customer (at the time of application)</a:t>
                      </a:r>
                      <a:endParaRPr lang="en-IN" dirty="0"/>
                    </a:p>
                  </a:txBody>
                  <a:tcPr/>
                </a:tc>
                <a:tc>
                  <a:txBody>
                    <a:bodyPr/>
                    <a:lstStyle/>
                    <a:p>
                      <a:r>
                        <a:rPr lang="en-IN" dirty="0"/>
                        <a:t>Marital Status was missing for 6 customers. Missing values were imputed as ‘Married’ based on maximum value counts (mode).</a:t>
                      </a:r>
                    </a:p>
                  </a:txBody>
                  <a:tcPr/>
                </a:tc>
                <a:extLst>
                  <a:ext uri="{0D108BD9-81ED-4DB2-BD59-A6C34878D82A}">
                    <a16:rowId xmlns:a16="http://schemas.microsoft.com/office/drawing/2014/main" val="2477395745"/>
                  </a:ext>
                </a:extLst>
              </a:tr>
              <a:tr h="457200">
                <a:tc>
                  <a:txBody>
                    <a:bodyPr/>
                    <a:lstStyle/>
                    <a:p>
                      <a:r>
                        <a:rPr lang="en-IN" dirty="0"/>
                        <a:t>Income</a:t>
                      </a:r>
                    </a:p>
                  </a:txBody>
                  <a:tcPr/>
                </a:tc>
                <a:tc>
                  <a:txBody>
                    <a:bodyPr/>
                    <a:lstStyle/>
                    <a:p>
                      <a:r>
                        <a:rPr lang="en-IN" dirty="0"/>
                        <a:t>Income of customers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Income was negative for 81 customers. This negative count was imputed with median value.</a:t>
                      </a:r>
                    </a:p>
                  </a:txBody>
                  <a:tcPr/>
                </a:tc>
                <a:extLst>
                  <a:ext uri="{0D108BD9-81ED-4DB2-BD59-A6C34878D82A}">
                    <a16:rowId xmlns:a16="http://schemas.microsoft.com/office/drawing/2014/main" val="997608869"/>
                  </a:ext>
                </a:extLst>
              </a:tr>
            </a:tbl>
          </a:graphicData>
        </a:graphic>
      </p:graphicFrame>
    </p:spTree>
    <p:extLst>
      <p:ext uri="{BB962C8B-B14F-4D97-AF65-F5344CB8AC3E}">
        <p14:creationId xmlns:p14="http://schemas.microsoft.com/office/powerpoint/2010/main" val="4056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Demographic Data (continued …)</a:t>
            </a:r>
          </a:p>
        </p:txBody>
      </p:sp>
      <p:graphicFrame>
        <p:nvGraphicFramePr>
          <p:cNvPr id="6" name="Content Placeholder 5">
            <a:extLst>
              <a:ext uri="{FF2B5EF4-FFF2-40B4-BE49-F238E27FC236}">
                <a16:creationId xmlns:a16="http://schemas.microsoft.com/office/drawing/2014/main" id="{028FB484-1F1F-4CCD-8C3F-A2F33F9842F8}"/>
              </a:ext>
            </a:extLst>
          </p:cNvPr>
          <p:cNvGraphicFramePr>
            <a:graphicFrameLocks noGrp="1"/>
          </p:cNvGraphicFramePr>
          <p:nvPr>
            <p:ph idx="1"/>
            <p:extLst>
              <p:ext uri="{D42A27DB-BD31-4B8C-83A1-F6EECF244321}">
                <p14:modId xmlns:p14="http://schemas.microsoft.com/office/powerpoint/2010/main" val="3827346329"/>
              </p:ext>
            </p:extLst>
          </p:nvPr>
        </p:nvGraphicFramePr>
        <p:xfrm>
          <a:off x="144780" y="1171099"/>
          <a:ext cx="11902440" cy="5394960"/>
        </p:xfrm>
        <a:graphic>
          <a:graphicData uri="http://schemas.openxmlformats.org/drawingml/2006/table">
            <a:tbl>
              <a:tblPr firstRow="1" bandRow="1">
                <a:tableStyleId>{5C22544A-7EE6-4342-B048-85BDC9FD1C3A}</a:tableStyleId>
              </a:tblPr>
              <a:tblGrid>
                <a:gridCol w="1958241">
                  <a:extLst>
                    <a:ext uri="{9D8B030D-6E8A-4147-A177-3AD203B41FA5}">
                      <a16:colId xmlns:a16="http://schemas.microsoft.com/office/drawing/2014/main" val="1524786468"/>
                    </a:ext>
                  </a:extLst>
                </a:gridCol>
                <a:gridCol w="3467720">
                  <a:extLst>
                    <a:ext uri="{9D8B030D-6E8A-4147-A177-3AD203B41FA5}">
                      <a16:colId xmlns:a16="http://schemas.microsoft.com/office/drawing/2014/main" val="3147454724"/>
                    </a:ext>
                  </a:extLst>
                </a:gridCol>
                <a:gridCol w="6476479">
                  <a:extLst>
                    <a:ext uri="{9D8B030D-6E8A-4147-A177-3AD203B41FA5}">
                      <a16:colId xmlns:a16="http://schemas.microsoft.com/office/drawing/2014/main" val="1280013914"/>
                    </a:ext>
                  </a:extLst>
                </a:gridCol>
              </a:tblGrid>
              <a:tr h="164270">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val="862946873"/>
                  </a:ext>
                </a:extLst>
              </a:tr>
              <a:tr h="410674">
                <a:tc>
                  <a:txBody>
                    <a:bodyPr/>
                    <a:lstStyle/>
                    <a:p>
                      <a:r>
                        <a:rPr lang="en-IN" dirty="0"/>
                        <a:t>No. of Dependents</a:t>
                      </a:r>
                    </a:p>
                  </a:txBody>
                  <a:tcPr/>
                </a:tc>
                <a:tc>
                  <a:txBody>
                    <a:bodyPr/>
                    <a:lstStyle/>
                    <a:p>
                      <a:r>
                        <a:rPr lang="en-US" dirty="0"/>
                        <a:t>No. of children of customers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 of children were missing for 3 customers. All these 3 customers had Marital status ‘Married’. So, the values were imputed with value 3 based on maximum occurring value.</a:t>
                      </a:r>
                    </a:p>
                  </a:txBody>
                  <a:tcPr/>
                </a:tc>
                <a:extLst>
                  <a:ext uri="{0D108BD9-81ED-4DB2-BD59-A6C34878D82A}">
                    <a16:rowId xmlns:a16="http://schemas.microsoft.com/office/drawing/2014/main" val="3752992997"/>
                  </a:ext>
                </a:extLst>
              </a:tr>
              <a:tr h="287472">
                <a:tc>
                  <a:txBody>
                    <a:bodyPr/>
                    <a:lstStyle/>
                    <a:p>
                      <a:r>
                        <a:rPr lang="en-IN" dirty="0"/>
                        <a:t>Education</a:t>
                      </a:r>
                    </a:p>
                  </a:txBody>
                  <a:tcPr/>
                </a:tc>
                <a:tc>
                  <a:txBody>
                    <a:bodyPr/>
                    <a:lstStyle/>
                    <a:p>
                      <a:r>
                        <a:rPr lang="en-IN" dirty="0"/>
                        <a:t>Education of customers</a:t>
                      </a:r>
                    </a:p>
                  </a:txBody>
                  <a:tcPr/>
                </a:tc>
                <a:tc>
                  <a:txBody>
                    <a:bodyPr/>
                    <a:lstStyle/>
                    <a:p>
                      <a:r>
                        <a:rPr lang="en-IN" dirty="0"/>
                        <a:t>Education was missing for 119 customers. Missing values were imputed with value ‘UNKNOWN’.</a:t>
                      </a:r>
                    </a:p>
                  </a:txBody>
                  <a:tcPr/>
                </a:tc>
                <a:extLst>
                  <a:ext uri="{0D108BD9-81ED-4DB2-BD59-A6C34878D82A}">
                    <a16:rowId xmlns:a16="http://schemas.microsoft.com/office/drawing/2014/main" val="2356374018"/>
                  </a:ext>
                </a:extLst>
              </a:tr>
              <a:tr h="410674">
                <a:tc>
                  <a:txBody>
                    <a:bodyPr/>
                    <a:lstStyle/>
                    <a:p>
                      <a:r>
                        <a:rPr lang="en-IN" dirty="0"/>
                        <a:t>Profession</a:t>
                      </a:r>
                    </a:p>
                  </a:txBody>
                  <a:tcPr/>
                </a:tc>
                <a:tc>
                  <a:txBody>
                    <a:bodyPr/>
                    <a:lstStyle/>
                    <a:p>
                      <a:r>
                        <a:rPr lang="en-IN" dirty="0"/>
                        <a:t>Profession of customers</a:t>
                      </a:r>
                    </a:p>
                  </a:txBody>
                  <a:tcPr/>
                </a:tc>
                <a:tc>
                  <a:txBody>
                    <a:bodyPr/>
                    <a:lstStyle/>
                    <a:p>
                      <a:r>
                        <a:rPr lang="en-IN" dirty="0"/>
                        <a:t>Profession was missing for 14 customers. Missing values were imputed with 'SAL’ based on maximum occurring values.</a:t>
                      </a:r>
                    </a:p>
                  </a:txBody>
                  <a:tcPr/>
                </a:tc>
                <a:extLst>
                  <a:ext uri="{0D108BD9-81ED-4DB2-BD59-A6C34878D82A}">
                    <a16:rowId xmlns:a16="http://schemas.microsoft.com/office/drawing/2014/main" val="3538086215"/>
                  </a:ext>
                </a:extLst>
              </a:tr>
              <a:tr h="410674">
                <a:tc>
                  <a:txBody>
                    <a:bodyPr/>
                    <a:lstStyle/>
                    <a:p>
                      <a:r>
                        <a:rPr lang="en-IN" dirty="0"/>
                        <a:t>Type of Residence</a:t>
                      </a:r>
                    </a:p>
                  </a:txBody>
                  <a:tcPr/>
                </a:tc>
                <a:tc>
                  <a:txBody>
                    <a:bodyPr/>
                    <a:lstStyle/>
                    <a:p>
                      <a:r>
                        <a:rPr lang="en-US" dirty="0"/>
                        <a:t>Type of residence of customers</a:t>
                      </a:r>
                      <a:endParaRPr lang="en-IN" dirty="0"/>
                    </a:p>
                  </a:txBody>
                  <a:tcPr/>
                </a:tc>
                <a:tc>
                  <a:txBody>
                    <a:bodyPr/>
                    <a:lstStyle/>
                    <a:p>
                      <a:r>
                        <a:rPr lang="en-IN" dirty="0"/>
                        <a:t>Residence type was missing for 8 customers. Missing values were imputed with 'Rented’ based on maximum occurring values.</a:t>
                      </a:r>
                    </a:p>
                  </a:txBody>
                  <a:tcPr/>
                </a:tc>
                <a:extLst>
                  <a:ext uri="{0D108BD9-81ED-4DB2-BD59-A6C34878D82A}">
                    <a16:rowId xmlns:a16="http://schemas.microsoft.com/office/drawing/2014/main" val="4042802035"/>
                  </a:ext>
                </a:extLst>
              </a:tr>
              <a:tr h="287472">
                <a:tc>
                  <a:txBody>
                    <a:bodyPr/>
                    <a:lstStyle/>
                    <a:p>
                      <a:r>
                        <a:rPr lang="en-IN" dirty="0"/>
                        <a:t>No. of months in current residence</a:t>
                      </a:r>
                    </a:p>
                  </a:txBody>
                  <a:tcPr/>
                </a:tc>
                <a:tc>
                  <a:txBody>
                    <a:bodyPr/>
                    <a:lstStyle/>
                    <a:p>
                      <a:r>
                        <a:rPr lang="en-US" dirty="0"/>
                        <a:t>No of months in current residence of customers</a:t>
                      </a:r>
                      <a:endParaRPr lang="en-IN" dirty="0"/>
                    </a:p>
                  </a:txBody>
                  <a:tcPr/>
                </a:tc>
                <a:tc>
                  <a:txBody>
                    <a:bodyPr/>
                    <a:lstStyle/>
                    <a:p>
                      <a:endParaRPr lang="en-IN" dirty="0"/>
                    </a:p>
                  </a:txBody>
                  <a:tcPr/>
                </a:tc>
                <a:extLst>
                  <a:ext uri="{0D108BD9-81ED-4DB2-BD59-A6C34878D82A}">
                    <a16:rowId xmlns:a16="http://schemas.microsoft.com/office/drawing/2014/main" val="2178864597"/>
                  </a:ext>
                </a:extLst>
              </a:tr>
              <a:tr h="287472">
                <a:tc>
                  <a:txBody>
                    <a:bodyPr/>
                    <a:lstStyle/>
                    <a:p>
                      <a:r>
                        <a:rPr lang="en-US" dirty="0"/>
                        <a:t>No of months in current company</a:t>
                      </a:r>
                      <a:endParaRPr lang="en-IN" dirty="0"/>
                    </a:p>
                  </a:txBody>
                  <a:tcPr/>
                </a:tc>
                <a:tc>
                  <a:txBody>
                    <a:bodyPr/>
                    <a:lstStyle/>
                    <a:p>
                      <a:r>
                        <a:rPr lang="en-US" dirty="0"/>
                        <a:t>No of months in current company of customers</a:t>
                      </a:r>
                      <a:endParaRPr lang="en-IN" dirty="0"/>
                    </a:p>
                  </a:txBody>
                  <a:tcPr/>
                </a:tc>
                <a:tc>
                  <a:txBody>
                    <a:bodyPr/>
                    <a:lstStyle/>
                    <a:p>
                      <a:endParaRPr lang="en-IN" dirty="0"/>
                    </a:p>
                  </a:txBody>
                  <a:tcPr/>
                </a:tc>
                <a:extLst>
                  <a:ext uri="{0D108BD9-81ED-4DB2-BD59-A6C34878D82A}">
                    <a16:rowId xmlns:a16="http://schemas.microsoft.com/office/drawing/2014/main" val="3572724480"/>
                  </a:ext>
                </a:extLst>
              </a:tr>
              <a:tr h="410674">
                <a:tc>
                  <a:txBody>
                    <a:bodyPr/>
                    <a:lstStyle/>
                    <a:p>
                      <a:r>
                        <a:rPr lang="en-IN" dirty="0"/>
                        <a:t>Performance Tag</a:t>
                      </a:r>
                    </a:p>
                  </a:txBody>
                  <a:tcPr/>
                </a:tc>
                <a:tc>
                  <a:txBody>
                    <a:bodyPr/>
                    <a:lstStyle/>
                    <a:p>
                      <a:r>
                        <a:rPr lang="en-US" dirty="0"/>
                        <a:t>Status of customer performance (" 1 represents "Default")</a:t>
                      </a:r>
                      <a:endParaRPr lang="en-IN" dirty="0"/>
                    </a:p>
                  </a:txBody>
                  <a:tcPr/>
                </a:tc>
                <a:tc>
                  <a:txBody>
                    <a:bodyPr/>
                    <a:lstStyle/>
                    <a:p>
                      <a:r>
                        <a:rPr lang="en-IN" dirty="0"/>
                        <a:t>Performance Tag was missing for 1425 customers. All these customers were removed from the data set as Credit Card was never issued to these customers.</a:t>
                      </a:r>
                    </a:p>
                  </a:txBody>
                  <a:tcPr/>
                </a:tc>
                <a:extLst>
                  <a:ext uri="{0D108BD9-81ED-4DB2-BD59-A6C34878D82A}">
                    <a16:rowId xmlns:a16="http://schemas.microsoft.com/office/drawing/2014/main" val="3009687257"/>
                  </a:ext>
                </a:extLst>
              </a:tr>
            </a:tbl>
          </a:graphicData>
        </a:graphic>
      </p:graphicFrame>
    </p:spTree>
    <p:extLst>
      <p:ext uri="{BB962C8B-B14F-4D97-AF65-F5344CB8AC3E}">
        <p14:creationId xmlns:p14="http://schemas.microsoft.com/office/powerpoint/2010/main" val="409139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Credit Bureau Data</a:t>
            </a:r>
          </a:p>
        </p:txBody>
      </p:sp>
      <p:graphicFrame>
        <p:nvGraphicFramePr>
          <p:cNvPr id="6" name="Content Placeholder 5">
            <a:extLst>
              <a:ext uri="{FF2B5EF4-FFF2-40B4-BE49-F238E27FC236}">
                <a16:creationId xmlns:a16="http://schemas.microsoft.com/office/drawing/2014/main" id="{028FB484-1F1F-4CCD-8C3F-A2F33F9842F8}"/>
              </a:ext>
            </a:extLst>
          </p:cNvPr>
          <p:cNvGraphicFramePr>
            <a:graphicFrameLocks noGrp="1"/>
          </p:cNvGraphicFramePr>
          <p:nvPr>
            <p:ph idx="1"/>
            <p:extLst>
              <p:ext uri="{D42A27DB-BD31-4B8C-83A1-F6EECF244321}">
                <p14:modId xmlns:p14="http://schemas.microsoft.com/office/powerpoint/2010/main" val="421027959"/>
              </p:ext>
            </p:extLst>
          </p:nvPr>
        </p:nvGraphicFramePr>
        <p:xfrm>
          <a:off x="167640" y="1255077"/>
          <a:ext cx="11856720" cy="5453221"/>
        </p:xfrm>
        <a:graphic>
          <a:graphicData uri="http://schemas.openxmlformats.org/drawingml/2006/table">
            <a:tbl>
              <a:tblPr firstRow="1" bandRow="1">
                <a:tableStyleId>{5C22544A-7EE6-4342-B048-85BDC9FD1C3A}</a:tableStyleId>
              </a:tblPr>
              <a:tblGrid>
                <a:gridCol w="2580639">
                  <a:extLst>
                    <a:ext uri="{9D8B030D-6E8A-4147-A177-3AD203B41FA5}">
                      <a16:colId xmlns:a16="http://schemas.microsoft.com/office/drawing/2014/main" val="1524786468"/>
                    </a:ext>
                  </a:extLst>
                </a:gridCol>
                <a:gridCol w="4470400">
                  <a:extLst>
                    <a:ext uri="{9D8B030D-6E8A-4147-A177-3AD203B41FA5}">
                      <a16:colId xmlns:a16="http://schemas.microsoft.com/office/drawing/2014/main" val="3147454724"/>
                    </a:ext>
                  </a:extLst>
                </a:gridCol>
                <a:gridCol w="4805681">
                  <a:extLst>
                    <a:ext uri="{9D8B030D-6E8A-4147-A177-3AD203B41FA5}">
                      <a16:colId xmlns:a16="http://schemas.microsoft.com/office/drawing/2014/main" val="1280013914"/>
                    </a:ext>
                  </a:extLst>
                </a:gridCol>
              </a:tblGrid>
              <a:tr h="388484">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val="862946873"/>
                  </a:ext>
                </a:extLst>
              </a:tr>
              <a:tr h="1569697">
                <a:tc>
                  <a:txBody>
                    <a:bodyPr/>
                    <a:lstStyle/>
                    <a:p>
                      <a:r>
                        <a:rPr lang="en-IN" dirty="0"/>
                        <a:t>Application Id</a:t>
                      </a:r>
                    </a:p>
                  </a:txBody>
                  <a:tcPr/>
                </a:tc>
                <a:tc>
                  <a:txBody>
                    <a:bodyPr/>
                    <a:lstStyle/>
                    <a:p>
                      <a:r>
                        <a:rPr lang="en-IN" dirty="0"/>
                        <a:t>Customer application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non-unique Application Id values (6 records) were found. On manual check, it was found that the underlying customers with both records were different. All the 6 records, being less in number were removed considering them as junk data.</a:t>
                      </a:r>
                    </a:p>
                  </a:txBody>
                  <a:tcPr/>
                </a:tc>
                <a:extLst>
                  <a:ext uri="{0D108BD9-81ED-4DB2-BD59-A6C34878D82A}">
                    <a16:rowId xmlns:a16="http://schemas.microsoft.com/office/drawing/2014/main" val="3752992997"/>
                  </a:ext>
                </a:extLst>
              </a:tr>
              <a:tr h="731520">
                <a:tc>
                  <a:txBody>
                    <a:bodyPr/>
                    <a:lstStyle/>
                    <a:p>
                      <a:r>
                        <a:rPr lang="en-US" dirty="0"/>
                        <a:t>No of times 90 DPD or worse in last 6 months</a:t>
                      </a:r>
                      <a:endParaRPr lang="en-IN" dirty="0"/>
                    </a:p>
                  </a:txBody>
                  <a:tcPr/>
                </a:tc>
                <a:tc>
                  <a:txBody>
                    <a:bodyPr/>
                    <a:lstStyle/>
                    <a:p>
                      <a:r>
                        <a:rPr lang="en-US" dirty="0"/>
                        <a:t>Number of times customer has not payed dues since 90 days in last 6 months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44542006"/>
                  </a:ext>
                </a:extLst>
              </a:tr>
              <a:tr h="679846">
                <a:tc>
                  <a:txBody>
                    <a:bodyPr/>
                    <a:lstStyle/>
                    <a:p>
                      <a:r>
                        <a:rPr lang="en-US" dirty="0"/>
                        <a:t>No of times 60 DPD or worse in last 6 months</a:t>
                      </a:r>
                      <a:endParaRPr lang="en-IN" dirty="0"/>
                    </a:p>
                  </a:txBody>
                  <a:tcPr/>
                </a:tc>
                <a:tc>
                  <a:txBody>
                    <a:bodyPr/>
                    <a:lstStyle/>
                    <a:p>
                      <a:r>
                        <a:rPr lang="en-US" dirty="0"/>
                        <a:t>Number of times customer has not payed dues since 60 days in last 6 months</a:t>
                      </a:r>
                      <a:endParaRPr lang="en-IN" dirty="0"/>
                    </a:p>
                  </a:txBody>
                  <a:tcPr/>
                </a:tc>
                <a:tc>
                  <a:txBody>
                    <a:bodyPr/>
                    <a:lstStyle/>
                    <a:p>
                      <a:endParaRPr lang="en-IN" dirty="0"/>
                    </a:p>
                  </a:txBody>
                  <a:tcPr/>
                </a:tc>
                <a:extLst>
                  <a:ext uri="{0D108BD9-81ED-4DB2-BD59-A6C34878D82A}">
                    <a16:rowId xmlns:a16="http://schemas.microsoft.com/office/drawing/2014/main" val="4107469360"/>
                  </a:ext>
                </a:extLst>
              </a:tr>
              <a:tr h="679846">
                <a:tc>
                  <a:txBody>
                    <a:bodyPr/>
                    <a:lstStyle/>
                    <a:p>
                      <a:r>
                        <a:rPr lang="en-US" dirty="0"/>
                        <a:t>No of times 30 DPD or worse in last 6 months</a:t>
                      </a:r>
                      <a:endParaRPr lang="en-IN" dirty="0"/>
                    </a:p>
                  </a:txBody>
                  <a:tcPr/>
                </a:tc>
                <a:tc>
                  <a:txBody>
                    <a:bodyPr/>
                    <a:lstStyle/>
                    <a:p>
                      <a:r>
                        <a:rPr lang="en-US" dirty="0"/>
                        <a:t>Number of times customer has not payed dues since 30 days in last 6 months</a:t>
                      </a:r>
                      <a:endParaRPr lang="en-IN" dirty="0"/>
                    </a:p>
                  </a:txBody>
                  <a:tcPr/>
                </a:tc>
                <a:tc>
                  <a:txBody>
                    <a:bodyPr/>
                    <a:lstStyle/>
                    <a:p>
                      <a:endParaRPr lang="en-IN" dirty="0"/>
                    </a:p>
                  </a:txBody>
                  <a:tcPr/>
                </a:tc>
                <a:extLst>
                  <a:ext uri="{0D108BD9-81ED-4DB2-BD59-A6C34878D82A}">
                    <a16:rowId xmlns:a16="http://schemas.microsoft.com/office/drawing/2014/main" val="2477395745"/>
                  </a:ext>
                </a:extLst>
              </a:tr>
              <a:tr h="763748">
                <a:tc>
                  <a:txBody>
                    <a:bodyPr/>
                    <a:lstStyle/>
                    <a:p>
                      <a:r>
                        <a:rPr lang="en-US" dirty="0"/>
                        <a:t>No of times 90 DPD or worse in last 12 months</a:t>
                      </a:r>
                      <a:endParaRPr lang="en-IN" dirty="0"/>
                    </a:p>
                  </a:txBody>
                  <a:tcPr/>
                </a:tc>
                <a:tc>
                  <a:txBody>
                    <a:bodyPr/>
                    <a:lstStyle/>
                    <a:p>
                      <a:r>
                        <a:rPr lang="en-US" dirty="0"/>
                        <a:t>Number of times customer has not payed dues since 90 days in last 12 months</a:t>
                      </a:r>
                      <a:endParaRPr lang="en-IN" dirty="0"/>
                    </a:p>
                  </a:txBody>
                  <a:tcPr/>
                </a:tc>
                <a:tc>
                  <a:txBody>
                    <a:bodyPr/>
                    <a:lstStyle/>
                    <a:p>
                      <a:endParaRPr lang="en-IN" dirty="0"/>
                    </a:p>
                  </a:txBody>
                  <a:tcPr/>
                </a:tc>
                <a:extLst>
                  <a:ext uri="{0D108BD9-81ED-4DB2-BD59-A6C34878D82A}">
                    <a16:rowId xmlns:a16="http://schemas.microsoft.com/office/drawing/2014/main" val="286522639"/>
                  </a:ext>
                </a:extLst>
              </a:tr>
              <a:tr h="485604">
                <a:tc>
                  <a:txBody>
                    <a:bodyPr/>
                    <a:lstStyle/>
                    <a:p>
                      <a:r>
                        <a:rPr lang="en-US" dirty="0"/>
                        <a:t>No of times 60 DPD or worse in last 12 months</a:t>
                      </a:r>
                      <a:endParaRPr lang="en-IN" dirty="0"/>
                    </a:p>
                  </a:txBody>
                  <a:tcPr/>
                </a:tc>
                <a:tc>
                  <a:txBody>
                    <a:bodyPr/>
                    <a:lstStyle/>
                    <a:p>
                      <a:r>
                        <a:rPr lang="en-US" dirty="0"/>
                        <a:t>Number of times customer has not payed dues since 60 days in last 12 months</a:t>
                      </a:r>
                      <a:endParaRPr lang="en-IN" dirty="0"/>
                    </a:p>
                  </a:txBody>
                  <a:tcPr/>
                </a:tc>
                <a:tc>
                  <a:txBody>
                    <a:bodyPr/>
                    <a:lstStyle/>
                    <a:p>
                      <a:endParaRPr lang="en-IN" dirty="0"/>
                    </a:p>
                  </a:txBody>
                  <a:tcPr/>
                </a:tc>
                <a:extLst>
                  <a:ext uri="{0D108BD9-81ED-4DB2-BD59-A6C34878D82A}">
                    <a16:rowId xmlns:a16="http://schemas.microsoft.com/office/drawing/2014/main" val="3912048022"/>
                  </a:ext>
                </a:extLst>
              </a:tr>
            </a:tbl>
          </a:graphicData>
        </a:graphic>
      </p:graphicFrame>
    </p:spTree>
    <p:extLst>
      <p:ext uri="{BB962C8B-B14F-4D97-AF65-F5344CB8AC3E}">
        <p14:creationId xmlns:p14="http://schemas.microsoft.com/office/powerpoint/2010/main" val="1969579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5976</TotalTime>
  <Words>4043</Words>
  <Application>Microsoft Office PowerPoint</Application>
  <PresentationFormat>Widescreen</PresentationFormat>
  <Paragraphs>539</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vt:lpstr>
      <vt:lpstr>Times New Roman</vt:lpstr>
      <vt:lpstr>Wingdings</vt:lpstr>
      <vt:lpstr>Office Theme</vt:lpstr>
      <vt:lpstr>BFS CAPSTONE PROJECT  </vt:lpstr>
      <vt:lpstr> Objective</vt:lpstr>
      <vt:lpstr> Steps to Problem Solving</vt:lpstr>
      <vt:lpstr> Steps to Problem Solving (continued …)</vt:lpstr>
      <vt:lpstr> Problem Solving Methodology</vt:lpstr>
      <vt:lpstr>Data Understanding</vt:lpstr>
      <vt:lpstr>Data Understanding and Handling Data Issues for Demographic Data</vt:lpstr>
      <vt:lpstr>Data Understanding and Handling Data Issues for Demographic Data (continued …)</vt:lpstr>
      <vt:lpstr>Data Understanding and Handling Data Issues for Credit Bureau Data</vt:lpstr>
      <vt:lpstr>Data Understanding and Handling Data Issues for Credit Bureau Data (continued …)</vt:lpstr>
      <vt:lpstr>Data Understanding and Manipulation for Credit Bureau Data (continued …)</vt:lpstr>
      <vt:lpstr>EDA and WoE / IV Analysis for Demographic Data</vt:lpstr>
      <vt:lpstr>Understanding Months_Current_Residence as predictor demographic variable </vt:lpstr>
      <vt:lpstr>Understanding Income as predictor  demographic variable </vt:lpstr>
      <vt:lpstr>Understanding Months_Current_Company as predictor demographic variable </vt:lpstr>
      <vt:lpstr>Understanding Age as predictor demographic variable </vt:lpstr>
      <vt:lpstr>Understanding Dependent No. as predictor demographic variable </vt:lpstr>
      <vt:lpstr>EDA and WoE / IV Analysis for Credit Bureau Data</vt:lpstr>
      <vt:lpstr>Understanding Avgas_CC_Utilization_12_months as predictor Credit Bureau variable </vt:lpstr>
      <vt:lpstr>Understanding Trades_opened_last_12_months as predictor Credit Bureau variable </vt:lpstr>
      <vt:lpstr>Understanding PL_Trades_opened_last_12_months as predictor Credit Bureau variable </vt:lpstr>
      <vt:lpstr>Understanding Outstanding_Balance as predictor Credit Bureau variable </vt:lpstr>
      <vt:lpstr>Understanding No_30_DPD_last_6_months as predictor Credit Bureau variable </vt:lpstr>
      <vt:lpstr>Model Building</vt:lpstr>
      <vt:lpstr>Model Building Results for Demographics Dataset</vt:lpstr>
      <vt:lpstr>Model Building Results for Demographics-WoE transformed Dataset</vt:lpstr>
      <vt:lpstr>Model Building Results for Combined (Demographics and Credit Bureau) data set</vt:lpstr>
      <vt:lpstr>Model Building Results for Combined (Demographics and Credit Bureau)-WoE dataset</vt:lpstr>
      <vt:lpstr>Model Evaluation Techniques</vt:lpstr>
      <vt:lpstr>Model Evaluation</vt:lpstr>
      <vt:lpstr>Application Scorecard</vt:lpstr>
      <vt:lpstr>Application Scorecard Variation Plots</vt:lpstr>
      <vt:lpstr>Application Scorecard Variation Plots continued …</vt:lpstr>
      <vt:lpstr>Application Scorecard</vt:lpstr>
      <vt:lpstr>Benefits of ML model</vt:lpstr>
      <vt:lpstr>Financial Risk in Current Operations </vt:lpstr>
      <vt:lpstr>Financial Benefit of the ML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keywords>C_Restricted</cp:keywords>
  <cp:lastModifiedBy>Amit Raheja</cp:lastModifiedBy>
  <cp:revision>224</cp:revision>
  <dcterms:created xsi:type="dcterms:W3CDTF">2016-06-09T08:16:28Z</dcterms:created>
  <dcterms:modified xsi:type="dcterms:W3CDTF">2019-09-16T15:12:36Z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Restricted</vt:lpwstr>
  </property>
  <property fmtid="{D5CDD505-2E9C-101B-9397-08002B2CF9AE}" pid="3" name="sodocoClasLang">
    <vt:lpwstr>Restricted</vt:lpwstr>
  </property>
  <property fmtid="{D5CDD505-2E9C-101B-9397-08002B2CF9AE}" pid="4" name="sodocoClasLangId">
    <vt:i4>0</vt:i4>
  </property>
  <property fmtid="{D5CDD505-2E9C-101B-9397-08002B2CF9AE}" pid="5" name="sodocoClasId">
    <vt:i4>1</vt:i4>
  </property>
</Properties>
</file>