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85" r:id="rId3"/>
    <p:sldId id="257" r:id="rId4"/>
    <p:sldId id="259" r:id="rId5"/>
    <p:sldId id="260" r:id="rId6"/>
    <p:sldId id="258" r:id="rId7"/>
    <p:sldId id="276" r:id="rId8"/>
    <p:sldId id="261" r:id="rId9"/>
    <p:sldId id="277" r:id="rId10"/>
    <p:sldId id="278" r:id="rId11"/>
    <p:sldId id="279" r:id="rId12"/>
    <p:sldId id="280" r:id="rId13"/>
    <p:sldId id="281" r:id="rId14"/>
    <p:sldId id="275" r:id="rId15"/>
    <p:sldId id="273" r:id="rId16"/>
    <p:sldId id="274" r:id="rId17"/>
    <p:sldId id="282" r:id="rId18"/>
    <p:sldId id="284" r:id="rId19"/>
    <p:sldId id="268" r:id="rId20"/>
    <p:sldId id="269" r:id="rId21"/>
    <p:sldId id="283"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ika Shrivastava" initials="IS" lastIdx="2" clrIdx="0">
    <p:extLst>
      <p:ext uri="{19B8F6BF-5375-455C-9EA6-DF929625EA0E}">
        <p15:presenceInfo xmlns:p15="http://schemas.microsoft.com/office/powerpoint/2012/main" userId="0f6e9da2491e3e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7" d="100"/>
          <a:sy n="87" d="100"/>
        </p:scale>
        <p:origin x="43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8ABE3C1-DBE1-495D-B57B-2849774B866A}" type="datetimeFigureOut">
              <a:rPr lang="en-US" smtClean="0"/>
              <a:t>12/3/2020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7136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35294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0724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52396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61143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5657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10084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3550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598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038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51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901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210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100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637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18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242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D6E9DEC-419B-4CC5-A080-3B06BD5A8291}" type="datetimeFigureOut">
              <a:rPr lang="en-US" smtClean="0"/>
              <a:t>12/3/2020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431588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en.wikipedia.org/wiki/Input/output" TargetMode="External"/><Relationship Id="rId7" Type="http://schemas.openxmlformats.org/officeDocument/2006/relationships/hyperlink" Target="https://en.wikipedia.org/wiki/9-volt_battery" TargetMode="External"/><Relationship Id="rId2" Type="http://schemas.openxmlformats.org/officeDocument/2006/relationships/hyperlink" Target="https://en.wikipedia.org/wiki/Arduino" TargetMode="External"/><Relationship Id="rId1" Type="http://schemas.openxmlformats.org/officeDocument/2006/relationships/slideLayout" Target="../slideLayouts/slideLayout7.xml"/><Relationship Id="rId6" Type="http://schemas.openxmlformats.org/officeDocument/2006/relationships/hyperlink" Target="https://en.wikipedia.org/wiki/USB_cable" TargetMode="External"/><Relationship Id="rId5" Type="http://schemas.openxmlformats.org/officeDocument/2006/relationships/hyperlink" Target="https://en.wikipedia.org/wiki/Arduino#Software" TargetMode="External"/><Relationship Id="rId4" Type="http://schemas.openxmlformats.org/officeDocument/2006/relationships/hyperlink" Target="https://en.wikipedia.org/wiki/Expansion_bo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945" y="4703885"/>
            <a:ext cx="10445262" cy="958040"/>
          </a:xfrm>
        </p:spPr>
        <p:txBody>
          <a:bodyPr/>
          <a:lstStyle/>
          <a:p>
            <a:r>
              <a:rPr lang="en-US" sz="2800" b="1" dirty="0">
                <a:ln/>
                <a:solidFill>
                  <a:srgbClr val="EBEBEB"/>
                </a:solidFill>
              </a:rPr>
              <a:t> </a:t>
            </a:r>
            <a:br>
              <a:rPr lang="en-US" sz="2800" b="1" dirty="0">
                <a:ln/>
                <a:solidFill>
                  <a:srgbClr val="EBEBEB"/>
                </a:solidFill>
              </a:rPr>
            </a:br>
            <a:br>
              <a:rPr lang="en-IN" sz="2400" b="1" dirty="0">
                <a:ln/>
                <a:solidFill>
                  <a:schemeClr val="bg1"/>
                </a:solidFill>
              </a:rPr>
            </a:br>
            <a:r>
              <a:rPr lang="en-IN" sz="2400" b="1" dirty="0">
                <a:ln/>
                <a:solidFill>
                  <a:schemeClr val="bg1"/>
                </a:solidFill>
              </a:rPr>
              <a:t>Guided by          											 Submitted by</a:t>
            </a:r>
            <a:br>
              <a:rPr lang="en-IN" sz="2400" b="1" dirty="0">
                <a:ln/>
                <a:solidFill>
                  <a:schemeClr val="bg1"/>
                </a:solidFill>
              </a:rPr>
            </a:br>
            <a:r>
              <a:rPr lang="en-IN" sz="2400" b="1" dirty="0">
                <a:ln/>
                <a:solidFill>
                  <a:schemeClr val="bg1"/>
                </a:solidFill>
              </a:rPr>
              <a:t>Mr. Shiraz Husain  										    Anshul Agrawal</a:t>
            </a:r>
            <a:endParaRPr lang="en-IN" sz="2400" dirty="0">
              <a:solidFill>
                <a:schemeClr val="bg1"/>
              </a:solidFill>
            </a:endParaRPr>
          </a:p>
        </p:txBody>
      </p:sp>
      <p:sp>
        <p:nvSpPr>
          <p:cNvPr id="3" name="Subtitle 2"/>
          <p:cNvSpPr>
            <a:spLocks noGrp="1"/>
          </p:cNvSpPr>
          <p:nvPr>
            <p:ph type="subTitle" idx="1"/>
          </p:nvPr>
        </p:nvSpPr>
        <p:spPr>
          <a:xfrm>
            <a:off x="4528039" y="3921525"/>
            <a:ext cx="2875084" cy="782360"/>
          </a:xfrm>
        </p:spPr>
        <p:txBody>
          <a:bodyPr>
            <a:normAutofit fontScale="70000" lnSpcReduction="20000"/>
          </a:bodyPr>
          <a:lstStyle/>
          <a:p>
            <a:r>
              <a:rPr lang="en-IN" sz="2800" b="1" dirty="0">
                <a:solidFill>
                  <a:schemeClr val="bg1">
                    <a:lumMod val="95000"/>
                    <a:lumOff val="5000"/>
                  </a:schemeClr>
                </a:solidFill>
              </a:rPr>
              <a:t>     Minor Project </a:t>
            </a:r>
          </a:p>
          <a:p>
            <a:r>
              <a:rPr lang="en-IN" sz="2800" b="1" dirty="0">
                <a:solidFill>
                  <a:schemeClr val="bg1">
                    <a:lumMod val="95000"/>
                    <a:lumOff val="5000"/>
                  </a:schemeClr>
                </a:solidFill>
              </a:rPr>
              <a:t>  Smart BILLING CART</a:t>
            </a:r>
          </a:p>
        </p:txBody>
      </p:sp>
      <p:pic>
        <p:nvPicPr>
          <p:cNvPr id="4" name="Picture 3">
            <a:extLst>
              <a:ext uri="{FF2B5EF4-FFF2-40B4-BE49-F238E27FC236}">
                <a16:creationId xmlns:a16="http://schemas.microsoft.com/office/drawing/2014/main" id="{945587E1-9F80-43CA-927E-2380A04A7DCD}"/>
              </a:ext>
            </a:extLst>
          </p:cNvPr>
          <p:cNvPicPr>
            <a:picLocks noChangeAspect="1"/>
          </p:cNvPicPr>
          <p:nvPr/>
        </p:nvPicPr>
        <p:blipFill>
          <a:blip r:embed="rId2"/>
          <a:stretch>
            <a:fillRect/>
          </a:stretch>
        </p:blipFill>
        <p:spPr>
          <a:xfrm>
            <a:off x="4949392" y="1920799"/>
            <a:ext cx="1751527" cy="1833516"/>
          </a:xfrm>
          <a:prstGeom prst="rect">
            <a:avLst/>
          </a:prstGeom>
        </p:spPr>
      </p:pic>
      <p:sp>
        <p:nvSpPr>
          <p:cNvPr id="6" name="TextBox 5">
            <a:extLst>
              <a:ext uri="{FF2B5EF4-FFF2-40B4-BE49-F238E27FC236}">
                <a16:creationId xmlns:a16="http://schemas.microsoft.com/office/drawing/2014/main" id="{5F6BB06F-55E6-4F79-901B-93729C4CC4FB}"/>
              </a:ext>
            </a:extLst>
          </p:cNvPr>
          <p:cNvSpPr txBox="1"/>
          <p:nvPr/>
        </p:nvSpPr>
        <p:spPr>
          <a:xfrm>
            <a:off x="1229458" y="843581"/>
            <a:ext cx="9733084" cy="1077218"/>
          </a:xfrm>
          <a:prstGeom prst="rect">
            <a:avLst/>
          </a:prstGeom>
          <a:noFill/>
        </p:spPr>
        <p:txBody>
          <a:bodyPr wrap="square">
            <a:spAutoFit/>
          </a:bodyPr>
          <a:lstStyle/>
          <a:p>
            <a:r>
              <a:rPr lang="en-US" sz="3200" b="1" dirty="0">
                <a:ln/>
                <a:solidFill>
                  <a:srgbClr val="EBEBEB"/>
                </a:solidFill>
              </a:rPr>
              <a:t>Shri Vaishnav Vidyapeeth Vishwavidyalaya,</a:t>
            </a:r>
          </a:p>
          <a:p>
            <a:r>
              <a:rPr lang="en-US" sz="3200" b="1" dirty="0">
                <a:ln/>
                <a:solidFill>
                  <a:srgbClr val="EBEBEB"/>
                </a:solidFill>
              </a:rPr>
              <a:t>				              Indore (M.P)</a:t>
            </a:r>
            <a:endParaRPr lang="en-IN" sz="2400" dirty="0"/>
          </a:p>
        </p:txBody>
      </p:sp>
    </p:spTree>
    <p:extLst>
      <p:ext uri="{BB962C8B-B14F-4D97-AF65-F5344CB8AC3E}">
        <p14:creationId xmlns:p14="http://schemas.microsoft.com/office/powerpoint/2010/main" val="17574246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F2C67A-EE77-40AD-B8C0-56C304E7E551}"/>
              </a:ext>
            </a:extLst>
          </p:cNvPr>
          <p:cNvSpPr/>
          <p:nvPr/>
        </p:nvSpPr>
        <p:spPr>
          <a:xfrm>
            <a:off x="326487" y="494548"/>
            <a:ext cx="5567680" cy="769441"/>
          </a:xfrm>
          <a:prstGeom prst="rect">
            <a:avLst/>
          </a:prstGeom>
          <a:noFill/>
        </p:spPr>
        <p:txBody>
          <a:bodyPr wrap="squar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rPr>
              <a:t>RFID Reader EM-18-</a:t>
            </a:r>
          </a:p>
        </p:txBody>
      </p:sp>
      <p:pic>
        <p:nvPicPr>
          <p:cNvPr id="3" name="Picture 2">
            <a:extLst>
              <a:ext uri="{FF2B5EF4-FFF2-40B4-BE49-F238E27FC236}">
                <a16:creationId xmlns:a16="http://schemas.microsoft.com/office/drawing/2014/main" id="{DCA16001-47A5-4947-935C-FEA293193B83}"/>
              </a:ext>
            </a:extLst>
          </p:cNvPr>
          <p:cNvPicPr>
            <a:picLocks noChangeAspect="1"/>
          </p:cNvPicPr>
          <p:nvPr/>
        </p:nvPicPr>
        <p:blipFill>
          <a:blip r:embed="rId2"/>
          <a:stretch>
            <a:fillRect/>
          </a:stretch>
        </p:blipFill>
        <p:spPr>
          <a:xfrm>
            <a:off x="7878293" y="1738532"/>
            <a:ext cx="3901640" cy="3891279"/>
          </a:xfrm>
          <a:prstGeom prst="rect">
            <a:avLst/>
          </a:prstGeom>
        </p:spPr>
      </p:pic>
      <p:sp>
        <p:nvSpPr>
          <p:cNvPr id="4" name="TextBox 3">
            <a:extLst>
              <a:ext uri="{FF2B5EF4-FFF2-40B4-BE49-F238E27FC236}">
                <a16:creationId xmlns:a16="http://schemas.microsoft.com/office/drawing/2014/main" id="{CB2EBE44-9A52-4674-98BD-C979772B0F09}"/>
              </a:ext>
            </a:extLst>
          </p:cNvPr>
          <p:cNvSpPr txBox="1"/>
          <p:nvPr/>
        </p:nvSpPr>
        <p:spPr>
          <a:xfrm>
            <a:off x="412067" y="1650474"/>
            <a:ext cx="7132320" cy="3785652"/>
          </a:xfrm>
          <a:prstGeom prst="rect">
            <a:avLst/>
          </a:prstGeom>
          <a:noFill/>
        </p:spPr>
        <p:txBody>
          <a:bodyPr wrap="square" rtlCol="0">
            <a:spAutoFit/>
          </a:bodyPr>
          <a:lstStyle/>
          <a:p>
            <a:r>
              <a:rPr lang="en-IN" sz="2400" dirty="0"/>
              <a:t>The reader emits radio waves in the ranges of anywhere from of 1 inch or 100 feet or more depending upon its power output and the radio frequency used.</a:t>
            </a:r>
          </a:p>
          <a:p>
            <a:endParaRPr lang="en-IN" sz="2400" dirty="0"/>
          </a:p>
          <a:p>
            <a:r>
              <a:rPr lang="en-IN" sz="2400" dirty="0"/>
              <a:t>When RFID tag passes through the electromagnetic zone, it detects the readers activation signal.</a:t>
            </a:r>
          </a:p>
          <a:p>
            <a:endParaRPr lang="en-IN" sz="2400" dirty="0"/>
          </a:p>
          <a:p>
            <a:r>
              <a:rPr lang="en-IN" sz="2400" dirty="0"/>
              <a:t>Carrier Frequency- 125KHz</a:t>
            </a:r>
          </a:p>
        </p:txBody>
      </p:sp>
    </p:spTree>
    <p:extLst>
      <p:ext uri="{BB962C8B-B14F-4D97-AF65-F5344CB8AC3E}">
        <p14:creationId xmlns:p14="http://schemas.microsoft.com/office/powerpoint/2010/main" val="61616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rfid tag with chip">
            <a:extLst>
              <a:ext uri="{FF2B5EF4-FFF2-40B4-BE49-F238E27FC236}">
                <a16:creationId xmlns:a16="http://schemas.microsoft.com/office/drawing/2014/main" id="{D4DC3297-6176-4982-884F-500B89B2B6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97B3456B-ED0D-49FD-B959-B113471CA4A0}"/>
              </a:ext>
            </a:extLst>
          </p:cNvPr>
          <p:cNvPicPr>
            <a:picLocks noChangeAspect="1"/>
          </p:cNvPicPr>
          <p:nvPr/>
        </p:nvPicPr>
        <p:blipFill>
          <a:blip r:embed="rId2"/>
          <a:stretch>
            <a:fillRect/>
          </a:stretch>
        </p:blipFill>
        <p:spPr>
          <a:xfrm>
            <a:off x="7540879" y="3581400"/>
            <a:ext cx="2839218" cy="2885445"/>
          </a:xfrm>
          <a:prstGeom prst="rect">
            <a:avLst/>
          </a:prstGeom>
        </p:spPr>
      </p:pic>
      <p:pic>
        <p:nvPicPr>
          <p:cNvPr id="6" name="Picture 5">
            <a:extLst>
              <a:ext uri="{FF2B5EF4-FFF2-40B4-BE49-F238E27FC236}">
                <a16:creationId xmlns:a16="http://schemas.microsoft.com/office/drawing/2014/main" id="{A66885DA-9B37-4137-AFCA-5D94946D5A98}"/>
              </a:ext>
            </a:extLst>
          </p:cNvPr>
          <p:cNvPicPr>
            <a:picLocks noChangeAspect="1"/>
          </p:cNvPicPr>
          <p:nvPr/>
        </p:nvPicPr>
        <p:blipFill>
          <a:blip r:embed="rId3"/>
          <a:stretch>
            <a:fillRect/>
          </a:stretch>
        </p:blipFill>
        <p:spPr>
          <a:xfrm>
            <a:off x="7828864" y="703896"/>
            <a:ext cx="2263247" cy="2572704"/>
          </a:xfrm>
          <a:prstGeom prst="rect">
            <a:avLst/>
          </a:prstGeom>
        </p:spPr>
      </p:pic>
      <p:sp>
        <p:nvSpPr>
          <p:cNvPr id="7" name="Rectangle 6">
            <a:extLst>
              <a:ext uri="{FF2B5EF4-FFF2-40B4-BE49-F238E27FC236}">
                <a16:creationId xmlns:a16="http://schemas.microsoft.com/office/drawing/2014/main" id="{31906BEC-EF8B-4FD0-BD5E-3F8F416A0329}"/>
              </a:ext>
            </a:extLst>
          </p:cNvPr>
          <p:cNvSpPr/>
          <p:nvPr/>
        </p:nvSpPr>
        <p:spPr>
          <a:xfrm>
            <a:off x="375116" y="391155"/>
            <a:ext cx="3139001" cy="830997"/>
          </a:xfrm>
          <a:prstGeom prst="rect">
            <a:avLst/>
          </a:prstGeom>
          <a:noFill/>
        </p:spPr>
        <p:txBody>
          <a:bodyPr wrap="none" lIns="91440" tIns="45720" rIns="91440" bIns="45720">
            <a:spAutoFit/>
          </a:bodyPr>
          <a:lstStyle/>
          <a:p>
            <a:pPr algn="ctr"/>
            <a:r>
              <a:rPr lang="en-US" sz="4800" b="1" cap="none" spc="0" dirty="0">
                <a:ln w="0"/>
                <a:solidFill>
                  <a:schemeClr val="tx1"/>
                </a:solidFill>
                <a:effectLst>
                  <a:outerShdw blurRad="38100" dist="19050" dir="2700000" algn="tl" rotWithShape="0">
                    <a:schemeClr val="dk1">
                      <a:alpha val="40000"/>
                    </a:schemeClr>
                  </a:outerShdw>
                </a:effectLst>
              </a:rPr>
              <a:t>RFID tags-</a:t>
            </a:r>
          </a:p>
        </p:txBody>
      </p:sp>
      <p:sp>
        <p:nvSpPr>
          <p:cNvPr id="8" name="TextBox 7">
            <a:extLst>
              <a:ext uri="{FF2B5EF4-FFF2-40B4-BE49-F238E27FC236}">
                <a16:creationId xmlns:a16="http://schemas.microsoft.com/office/drawing/2014/main" id="{6D01D70D-65D9-4D7F-A2E7-EC7A7190B2F0}"/>
              </a:ext>
            </a:extLst>
          </p:cNvPr>
          <p:cNvSpPr txBox="1"/>
          <p:nvPr/>
        </p:nvSpPr>
        <p:spPr>
          <a:xfrm>
            <a:off x="375116" y="1804377"/>
            <a:ext cx="6669085" cy="3416320"/>
          </a:xfrm>
          <a:prstGeom prst="rect">
            <a:avLst/>
          </a:prstGeom>
          <a:noFill/>
        </p:spPr>
        <p:txBody>
          <a:bodyPr wrap="square" rtlCol="0">
            <a:spAutoFit/>
          </a:bodyPr>
          <a:lstStyle/>
          <a:p>
            <a:r>
              <a:rPr lang="en-IN" sz="2400" dirty="0"/>
              <a:t>Passive tags comprises of three main component namely, a in built chip, a substrate and an antenna.</a:t>
            </a:r>
          </a:p>
          <a:p>
            <a:endParaRPr lang="en-IN" sz="2400" dirty="0"/>
          </a:p>
          <a:p>
            <a:r>
              <a:rPr lang="en-IN" sz="2400" dirty="0"/>
              <a:t>A general RFID chip is competent of accumulating 96 bits but some other chips can store 1000-2000 bits of data as well.</a:t>
            </a:r>
          </a:p>
          <a:p>
            <a:endParaRPr lang="en-IN" sz="2400" dirty="0"/>
          </a:p>
          <a:p>
            <a:r>
              <a:rPr lang="en-IN" sz="2400" dirty="0"/>
              <a:t>Every RFID tag has unique ID number.</a:t>
            </a:r>
          </a:p>
        </p:txBody>
      </p:sp>
    </p:spTree>
    <p:extLst>
      <p:ext uri="{BB962C8B-B14F-4D97-AF65-F5344CB8AC3E}">
        <p14:creationId xmlns:p14="http://schemas.microsoft.com/office/powerpoint/2010/main" val="169917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A36322-24B3-4D19-AC08-B66659C4E41E}"/>
              </a:ext>
            </a:extLst>
          </p:cNvPr>
          <p:cNvSpPr/>
          <p:nvPr/>
        </p:nvSpPr>
        <p:spPr>
          <a:xfrm>
            <a:off x="429751" y="493375"/>
            <a:ext cx="5700600" cy="830997"/>
          </a:xfrm>
          <a:prstGeom prst="rect">
            <a:avLst/>
          </a:prstGeom>
          <a:noFill/>
        </p:spPr>
        <p:txBody>
          <a:bodyPr wrap="none" lIns="91440" tIns="45720" rIns="91440" bIns="45720">
            <a:spAutoFit/>
          </a:bodyPr>
          <a:lstStyle/>
          <a:p>
            <a:pPr algn="ctr"/>
            <a:r>
              <a:rPr lang="en-US" sz="4800" b="1" cap="none" spc="0" dirty="0">
                <a:ln w="0"/>
                <a:solidFill>
                  <a:schemeClr val="tx1"/>
                </a:solidFill>
                <a:effectLst>
                  <a:outerShdw blurRad="38100" dist="19050" dir="2700000" algn="tl" rotWithShape="0">
                    <a:schemeClr val="dk1">
                      <a:alpha val="40000"/>
                    </a:schemeClr>
                  </a:outerShdw>
                </a:effectLst>
              </a:rPr>
              <a:t>LCD display (16x2)</a:t>
            </a:r>
          </a:p>
        </p:txBody>
      </p:sp>
      <p:pic>
        <p:nvPicPr>
          <p:cNvPr id="4" name="Picture 3">
            <a:extLst>
              <a:ext uri="{FF2B5EF4-FFF2-40B4-BE49-F238E27FC236}">
                <a16:creationId xmlns:a16="http://schemas.microsoft.com/office/drawing/2014/main" id="{9ABAC4A8-A6E6-42CA-9EFD-5489A17E0C6B}"/>
              </a:ext>
            </a:extLst>
          </p:cNvPr>
          <p:cNvPicPr>
            <a:picLocks noChangeAspect="1"/>
          </p:cNvPicPr>
          <p:nvPr/>
        </p:nvPicPr>
        <p:blipFill>
          <a:blip r:embed="rId2"/>
          <a:stretch>
            <a:fillRect/>
          </a:stretch>
        </p:blipFill>
        <p:spPr>
          <a:xfrm>
            <a:off x="7646918" y="1915716"/>
            <a:ext cx="4315114" cy="3026567"/>
          </a:xfrm>
          <a:prstGeom prst="rect">
            <a:avLst/>
          </a:prstGeom>
        </p:spPr>
      </p:pic>
      <p:sp>
        <p:nvSpPr>
          <p:cNvPr id="5" name="TextBox 4">
            <a:extLst>
              <a:ext uri="{FF2B5EF4-FFF2-40B4-BE49-F238E27FC236}">
                <a16:creationId xmlns:a16="http://schemas.microsoft.com/office/drawing/2014/main" id="{EDAC71AB-8773-4160-ACE1-428390E37358}"/>
              </a:ext>
            </a:extLst>
          </p:cNvPr>
          <p:cNvSpPr txBox="1"/>
          <p:nvPr/>
        </p:nvSpPr>
        <p:spPr>
          <a:xfrm>
            <a:off x="467360" y="1805940"/>
            <a:ext cx="7284720" cy="3416320"/>
          </a:xfrm>
          <a:prstGeom prst="rect">
            <a:avLst/>
          </a:prstGeom>
          <a:noFill/>
        </p:spPr>
        <p:txBody>
          <a:bodyPr wrap="square" rtlCol="0">
            <a:spAutoFit/>
          </a:bodyPr>
          <a:lstStyle/>
          <a:p>
            <a:r>
              <a:rPr lang="en-IN" sz="2400" dirty="0"/>
              <a:t>The 16x2 LCD display has a set commands each meant for doing particular job with the display.</a:t>
            </a:r>
          </a:p>
          <a:p>
            <a:endParaRPr lang="en-IN" sz="2400" dirty="0"/>
          </a:p>
          <a:p>
            <a:r>
              <a:rPr lang="en-IN" sz="2400" dirty="0"/>
              <a:t>Data pins are from D0 – D7. to use pins effectively we are using pins D4 – D7 which are connected to </a:t>
            </a:r>
            <a:r>
              <a:rPr lang="en-IN" sz="2400" dirty="0" err="1"/>
              <a:t>arduino</a:t>
            </a:r>
            <a:r>
              <a:rPr lang="en-IN" sz="2400" dirty="0"/>
              <a:t> board.</a:t>
            </a:r>
          </a:p>
          <a:p>
            <a:endParaRPr lang="en-IN" sz="2400" dirty="0"/>
          </a:p>
          <a:p>
            <a:r>
              <a:rPr lang="en-IN" sz="2400" dirty="0"/>
              <a:t>LCD </a:t>
            </a:r>
            <a:r>
              <a:rPr lang="en-IN" sz="2400" dirty="0" err="1"/>
              <a:t>dispaly</a:t>
            </a:r>
            <a:r>
              <a:rPr lang="en-IN" sz="2400" dirty="0"/>
              <a:t> in our project is used to display the product description and cost.</a:t>
            </a:r>
          </a:p>
        </p:txBody>
      </p:sp>
    </p:spTree>
    <p:extLst>
      <p:ext uri="{BB962C8B-B14F-4D97-AF65-F5344CB8AC3E}">
        <p14:creationId xmlns:p14="http://schemas.microsoft.com/office/powerpoint/2010/main" val="323936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07A34C-4654-421D-B3A8-7AD63FDF25EF}"/>
              </a:ext>
            </a:extLst>
          </p:cNvPr>
          <p:cNvSpPr/>
          <p:nvPr/>
        </p:nvSpPr>
        <p:spPr>
          <a:xfrm>
            <a:off x="299553" y="364450"/>
            <a:ext cx="5131533"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Block Diagram</a:t>
            </a:r>
          </a:p>
        </p:txBody>
      </p:sp>
      <p:sp>
        <p:nvSpPr>
          <p:cNvPr id="3" name="Flowchart: Process 2">
            <a:extLst>
              <a:ext uri="{FF2B5EF4-FFF2-40B4-BE49-F238E27FC236}">
                <a16:creationId xmlns:a16="http://schemas.microsoft.com/office/drawing/2014/main" id="{073CD07D-005B-4832-8AE3-2C09811DEE23}"/>
              </a:ext>
            </a:extLst>
          </p:cNvPr>
          <p:cNvSpPr/>
          <p:nvPr/>
        </p:nvSpPr>
        <p:spPr>
          <a:xfrm>
            <a:off x="4450080" y="1849120"/>
            <a:ext cx="2641600" cy="4155440"/>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Arduino UNO R3</a:t>
            </a:r>
          </a:p>
          <a:p>
            <a:pPr algn="ctr"/>
            <a:r>
              <a:rPr lang="en-IN" dirty="0"/>
              <a:t>board</a:t>
            </a:r>
          </a:p>
        </p:txBody>
      </p:sp>
      <p:sp>
        <p:nvSpPr>
          <p:cNvPr id="4" name="Flowchart: Process 3">
            <a:extLst>
              <a:ext uri="{FF2B5EF4-FFF2-40B4-BE49-F238E27FC236}">
                <a16:creationId xmlns:a16="http://schemas.microsoft.com/office/drawing/2014/main" id="{345B9404-F2B2-48F8-A1E7-442F9C0F7B86}"/>
              </a:ext>
            </a:extLst>
          </p:cNvPr>
          <p:cNvSpPr/>
          <p:nvPr/>
        </p:nvSpPr>
        <p:spPr>
          <a:xfrm>
            <a:off x="1737360" y="2062480"/>
            <a:ext cx="2062480" cy="741680"/>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Power Supply</a:t>
            </a:r>
          </a:p>
        </p:txBody>
      </p:sp>
      <p:sp>
        <p:nvSpPr>
          <p:cNvPr id="5" name="Flowchart: Process 4">
            <a:extLst>
              <a:ext uri="{FF2B5EF4-FFF2-40B4-BE49-F238E27FC236}">
                <a16:creationId xmlns:a16="http://schemas.microsoft.com/office/drawing/2014/main" id="{20FB65F6-4118-4510-A25E-33CBC3832C23}"/>
              </a:ext>
            </a:extLst>
          </p:cNvPr>
          <p:cNvSpPr/>
          <p:nvPr/>
        </p:nvSpPr>
        <p:spPr>
          <a:xfrm>
            <a:off x="1732280" y="3474105"/>
            <a:ext cx="2062480" cy="741680"/>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RFID Reader</a:t>
            </a:r>
          </a:p>
        </p:txBody>
      </p:sp>
      <p:sp>
        <p:nvSpPr>
          <p:cNvPr id="6" name="Flowchart: Process 5">
            <a:extLst>
              <a:ext uri="{FF2B5EF4-FFF2-40B4-BE49-F238E27FC236}">
                <a16:creationId xmlns:a16="http://schemas.microsoft.com/office/drawing/2014/main" id="{F69798B3-4E81-47AE-826B-339E91E2C06E}"/>
              </a:ext>
            </a:extLst>
          </p:cNvPr>
          <p:cNvSpPr/>
          <p:nvPr/>
        </p:nvSpPr>
        <p:spPr>
          <a:xfrm>
            <a:off x="1732280" y="5029200"/>
            <a:ext cx="2062480" cy="741680"/>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Switch</a:t>
            </a:r>
          </a:p>
        </p:txBody>
      </p:sp>
      <p:sp>
        <p:nvSpPr>
          <p:cNvPr id="7" name="Rectangle 6">
            <a:extLst>
              <a:ext uri="{FF2B5EF4-FFF2-40B4-BE49-F238E27FC236}">
                <a16:creationId xmlns:a16="http://schemas.microsoft.com/office/drawing/2014/main" id="{197026DF-4DC2-4351-8570-7B378BCB3B98}"/>
              </a:ext>
            </a:extLst>
          </p:cNvPr>
          <p:cNvSpPr/>
          <p:nvPr/>
        </p:nvSpPr>
        <p:spPr>
          <a:xfrm>
            <a:off x="7874000" y="1965960"/>
            <a:ext cx="2377440" cy="93472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LCD Display (16x2)</a:t>
            </a:r>
          </a:p>
        </p:txBody>
      </p:sp>
      <p:sp>
        <p:nvSpPr>
          <p:cNvPr id="8" name="Flowchart: Process 7">
            <a:extLst>
              <a:ext uri="{FF2B5EF4-FFF2-40B4-BE49-F238E27FC236}">
                <a16:creationId xmlns:a16="http://schemas.microsoft.com/office/drawing/2014/main" id="{F4C48D8B-4831-4F47-8191-6C8999E499AF}"/>
              </a:ext>
            </a:extLst>
          </p:cNvPr>
          <p:cNvSpPr/>
          <p:nvPr/>
        </p:nvSpPr>
        <p:spPr>
          <a:xfrm>
            <a:off x="8001000" y="4917440"/>
            <a:ext cx="2123440" cy="853440"/>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Buzzer</a:t>
            </a:r>
          </a:p>
        </p:txBody>
      </p:sp>
      <p:sp>
        <p:nvSpPr>
          <p:cNvPr id="9" name="Flowchart: Process 8">
            <a:extLst>
              <a:ext uri="{FF2B5EF4-FFF2-40B4-BE49-F238E27FC236}">
                <a16:creationId xmlns:a16="http://schemas.microsoft.com/office/drawing/2014/main" id="{25CC5469-9F16-4613-8698-761E29A04A67}"/>
              </a:ext>
            </a:extLst>
          </p:cNvPr>
          <p:cNvSpPr/>
          <p:nvPr/>
        </p:nvSpPr>
        <p:spPr>
          <a:xfrm>
            <a:off x="242740" y="3474105"/>
            <a:ext cx="1128860" cy="741680"/>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RFID Tag</a:t>
            </a:r>
          </a:p>
        </p:txBody>
      </p:sp>
      <p:cxnSp>
        <p:nvCxnSpPr>
          <p:cNvPr id="11" name="Straight Arrow Connector 10">
            <a:extLst>
              <a:ext uri="{FF2B5EF4-FFF2-40B4-BE49-F238E27FC236}">
                <a16:creationId xmlns:a16="http://schemas.microsoft.com/office/drawing/2014/main" id="{3572767B-B892-440D-8DC1-EB78C9BF04FC}"/>
              </a:ext>
            </a:extLst>
          </p:cNvPr>
          <p:cNvCxnSpPr>
            <a:cxnSpLocks/>
            <a:stCxn id="4" idx="3"/>
          </p:cNvCxnSpPr>
          <p:nvPr/>
        </p:nvCxnSpPr>
        <p:spPr>
          <a:xfrm>
            <a:off x="3799840" y="2433320"/>
            <a:ext cx="6502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4B3BA8E3-D6A4-4DB2-8C2A-EA89DB7BBD44}"/>
              </a:ext>
            </a:extLst>
          </p:cNvPr>
          <p:cNvCxnSpPr>
            <a:stCxn id="5" idx="3"/>
          </p:cNvCxnSpPr>
          <p:nvPr/>
        </p:nvCxnSpPr>
        <p:spPr>
          <a:xfrm>
            <a:off x="3794760" y="3844945"/>
            <a:ext cx="655320" cy="5695"/>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5F187A7-E6E0-45FC-AC40-D34B33E47805}"/>
              </a:ext>
            </a:extLst>
          </p:cNvPr>
          <p:cNvCxnSpPr>
            <a:stCxn id="6" idx="3"/>
          </p:cNvCxnSpPr>
          <p:nvPr/>
        </p:nvCxnSpPr>
        <p:spPr>
          <a:xfrm>
            <a:off x="3794760" y="5400040"/>
            <a:ext cx="655320" cy="15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A1267A1-10A2-45EA-93E6-37794224D7A8}"/>
              </a:ext>
            </a:extLst>
          </p:cNvPr>
          <p:cNvCxnSpPr>
            <a:endCxn id="7" idx="1"/>
          </p:cNvCxnSpPr>
          <p:nvPr/>
        </p:nvCxnSpPr>
        <p:spPr>
          <a:xfrm>
            <a:off x="7091680" y="2433320"/>
            <a:ext cx="7823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D8A693C0-9205-4BA7-994E-56115B55BFF6}"/>
              </a:ext>
            </a:extLst>
          </p:cNvPr>
          <p:cNvCxnSpPr>
            <a:cxnSpLocks/>
          </p:cNvCxnSpPr>
          <p:nvPr/>
        </p:nvCxnSpPr>
        <p:spPr>
          <a:xfrm>
            <a:off x="7091680" y="5407660"/>
            <a:ext cx="909320" cy="7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986A598-24BC-43D4-A435-184F662C837F}"/>
              </a:ext>
            </a:extLst>
          </p:cNvPr>
          <p:cNvCxnSpPr>
            <a:stCxn id="9" idx="3"/>
            <a:endCxn id="5" idx="1"/>
          </p:cNvCxnSpPr>
          <p:nvPr/>
        </p:nvCxnSpPr>
        <p:spPr>
          <a:xfrm>
            <a:off x="1371600" y="3844945"/>
            <a:ext cx="3606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096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CEA20B-A857-457F-BC04-2011F26EB94E}"/>
              </a:ext>
            </a:extLst>
          </p:cNvPr>
          <p:cNvSpPr/>
          <p:nvPr/>
        </p:nvSpPr>
        <p:spPr>
          <a:xfrm>
            <a:off x="284480" y="253052"/>
            <a:ext cx="6877204" cy="923330"/>
          </a:xfrm>
          <a:prstGeom prst="rect">
            <a:avLst/>
          </a:prstGeom>
          <a:noFill/>
        </p:spPr>
        <p:txBody>
          <a:bodyPr wrap="none" lIns="91440" tIns="45720" rIns="91440" bIns="45720">
            <a:spAutoFit/>
          </a:bodyPr>
          <a:lstStyle/>
          <a:p>
            <a:pPr algn="ctr"/>
            <a:r>
              <a:rPr lang="en-US" sz="5400" b="1" cap="none" spc="0" dirty="0">
                <a:ln w="0"/>
                <a:effectLst>
                  <a:outerShdw blurRad="38100" dist="38100" dir="2700000" algn="tl">
                    <a:srgbClr val="000000">
                      <a:alpha val="43137"/>
                    </a:srgbClr>
                  </a:outerShdw>
                </a:effectLst>
              </a:rPr>
              <a:t>Working Procedure-</a:t>
            </a:r>
          </a:p>
        </p:txBody>
      </p:sp>
      <p:sp>
        <p:nvSpPr>
          <p:cNvPr id="4" name="TextBox 3">
            <a:extLst>
              <a:ext uri="{FF2B5EF4-FFF2-40B4-BE49-F238E27FC236}">
                <a16:creationId xmlns:a16="http://schemas.microsoft.com/office/drawing/2014/main" id="{9585FE73-3942-48C7-992D-EA20C69948CA}"/>
              </a:ext>
            </a:extLst>
          </p:cNvPr>
          <p:cNvSpPr txBox="1"/>
          <p:nvPr/>
        </p:nvSpPr>
        <p:spPr>
          <a:xfrm>
            <a:off x="416364" y="1341120"/>
            <a:ext cx="9987280" cy="7232749"/>
          </a:xfrm>
          <a:prstGeom prst="rect">
            <a:avLst/>
          </a:prstGeom>
          <a:noFill/>
        </p:spPr>
        <p:txBody>
          <a:bodyPr wrap="square" rtlCol="0">
            <a:spAutoFit/>
          </a:bodyPr>
          <a:lstStyle/>
          <a:p>
            <a:r>
              <a:rPr lang="en-IN" sz="2000" dirty="0"/>
              <a:t>Step 1</a:t>
            </a:r>
          </a:p>
          <a:p>
            <a:r>
              <a:rPr lang="en-IN" sz="2000" dirty="0"/>
              <a:t>Switch on the power supply of the hardware kit</a:t>
            </a:r>
          </a:p>
          <a:p>
            <a:endParaRPr lang="en-IN" sz="2000" dirty="0"/>
          </a:p>
          <a:p>
            <a:r>
              <a:rPr lang="en-IN" sz="2000" dirty="0"/>
              <a:t>Step 2</a:t>
            </a:r>
          </a:p>
          <a:p>
            <a:r>
              <a:rPr lang="en-IN" sz="2000" dirty="0"/>
              <a:t>The LCD in the hardware displays “Welcome to trolley billing” after some delay it “displays waiting for the items”. Then add the items to the cart by keeping RFID tag near the RFID reader. Further the product information is displayed in the LCD screen</a:t>
            </a:r>
          </a:p>
          <a:p>
            <a:endParaRPr lang="en-IN" sz="2000" dirty="0"/>
          </a:p>
          <a:p>
            <a:r>
              <a:rPr lang="en-IN" sz="2000" dirty="0"/>
              <a:t>Step 3</a:t>
            </a:r>
          </a:p>
          <a:p>
            <a:r>
              <a:rPr lang="en-IN" sz="2000" dirty="0"/>
              <a:t>While adding the items we can delete any of the item by pressing the prescribed switch then after LCD displays “item removed”</a:t>
            </a:r>
            <a:br>
              <a:rPr lang="en-IN" sz="2000" dirty="0"/>
            </a:br>
            <a:endParaRPr lang="en-IN" sz="2000" dirty="0"/>
          </a:p>
          <a:p>
            <a:r>
              <a:rPr lang="en-IN" sz="2000" dirty="0"/>
              <a:t>Step 4</a:t>
            </a:r>
          </a:p>
          <a:p>
            <a:r>
              <a:rPr lang="en-IN" sz="2000" dirty="0"/>
              <a:t>After the completion of adding items. LCD displays the total amount which has to be paid at the cash counter.</a:t>
            </a:r>
          </a:p>
          <a:p>
            <a:endParaRPr lang="en-IN" sz="2000" dirty="0"/>
          </a:p>
          <a:p>
            <a:endParaRPr lang="en-IN" dirty="0"/>
          </a:p>
          <a:p>
            <a:endParaRPr lang="en-IN" dirty="0"/>
          </a:p>
          <a:p>
            <a:endParaRPr lang="en-IN" dirty="0"/>
          </a:p>
          <a:p>
            <a:endParaRPr lang="en-IN" dirty="0"/>
          </a:p>
          <a:p>
            <a:endParaRPr lang="en-IN" dirty="0"/>
          </a:p>
          <a:p>
            <a:endParaRPr lang="en-IN" dirty="0"/>
          </a:p>
          <a:p>
            <a:endParaRPr lang="en-IN" dirty="0"/>
          </a:p>
          <a:p>
            <a:r>
              <a:rPr lang="en-IN" dirty="0"/>
              <a:t>‘</a:t>
            </a:r>
          </a:p>
        </p:txBody>
      </p:sp>
    </p:spTree>
    <p:extLst>
      <p:ext uri="{BB962C8B-B14F-4D97-AF65-F5344CB8AC3E}">
        <p14:creationId xmlns:p14="http://schemas.microsoft.com/office/powerpoint/2010/main" val="317340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1CA4446-1DD7-4AD2-8E08-9E8B58BC404D}"/>
              </a:ext>
            </a:extLst>
          </p:cNvPr>
          <p:cNvSpPr/>
          <p:nvPr/>
        </p:nvSpPr>
        <p:spPr>
          <a:xfrm>
            <a:off x="4619623" y="95251"/>
            <a:ext cx="1876425" cy="62865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4" name="Rectangle 3">
            <a:extLst>
              <a:ext uri="{FF2B5EF4-FFF2-40B4-BE49-F238E27FC236}">
                <a16:creationId xmlns:a16="http://schemas.microsoft.com/office/drawing/2014/main" id="{AC39ECAB-B6F7-4E03-9339-F3E86D35DE9B}"/>
              </a:ext>
            </a:extLst>
          </p:cNvPr>
          <p:cNvSpPr/>
          <p:nvPr/>
        </p:nvSpPr>
        <p:spPr>
          <a:xfrm>
            <a:off x="4566865" y="882697"/>
            <a:ext cx="2195883" cy="5079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Initialise the system</a:t>
            </a:r>
          </a:p>
        </p:txBody>
      </p:sp>
      <p:sp>
        <p:nvSpPr>
          <p:cNvPr id="5" name="Flowchart: Data 4">
            <a:extLst>
              <a:ext uri="{FF2B5EF4-FFF2-40B4-BE49-F238E27FC236}">
                <a16:creationId xmlns:a16="http://schemas.microsoft.com/office/drawing/2014/main" id="{FE635397-4406-431B-B50F-EA0CD7117CC2}"/>
              </a:ext>
            </a:extLst>
          </p:cNvPr>
          <p:cNvSpPr/>
          <p:nvPr/>
        </p:nvSpPr>
        <p:spPr>
          <a:xfrm>
            <a:off x="4153627" y="1566860"/>
            <a:ext cx="2867028" cy="576260"/>
          </a:xfrm>
          <a:prstGeom prst="flowChartInputOutp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Scan RFID tags</a:t>
            </a:r>
          </a:p>
        </p:txBody>
      </p:sp>
      <p:sp>
        <p:nvSpPr>
          <p:cNvPr id="6" name="Flowchart: Decision 5">
            <a:extLst>
              <a:ext uri="{FF2B5EF4-FFF2-40B4-BE49-F238E27FC236}">
                <a16:creationId xmlns:a16="http://schemas.microsoft.com/office/drawing/2014/main" id="{4BD66DE5-283A-46BD-B051-787F19406DDF}"/>
              </a:ext>
            </a:extLst>
          </p:cNvPr>
          <p:cNvSpPr/>
          <p:nvPr/>
        </p:nvSpPr>
        <p:spPr>
          <a:xfrm>
            <a:off x="4835769" y="2221705"/>
            <a:ext cx="1410244" cy="1145384"/>
          </a:xfrm>
          <a:prstGeom prst="flowChartDecisi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 RFID tags</a:t>
            </a:r>
          </a:p>
        </p:txBody>
      </p:sp>
      <p:sp>
        <p:nvSpPr>
          <p:cNvPr id="7" name="Flowchart: Data 6">
            <a:extLst>
              <a:ext uri="{FF2B5EF4-FFF2-40B4-BE49-F238E27FC236}">
                <a16:creationId xmlns:a16="http://schemas.microsoft.com/office/drawing/2014/main" id="{CF8C8D15-DD7E-41E9-864D-8F1F9C2A12DE}"/>
              </a:ext>
            </a:extLst>
          </p:cNvPr>
          <p:cNvSpPr/>
          <p:nvPr/>
        </p:nvSpPr>
        <p:spPr>
          <a:xfrm>
            <a:off x="3962394" y="3543299"/>
            <a:ext cx="3028953" cy="595312"/>
          </a:xfrm>
          <a:prstGeom prst="flowChartInputOutp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 data from memory</a:t>
            </a:r>
          </a:p>
        </p:txBody>
      </p:sp>
      <p:sp>
        <p:nvSpPr>
          <p:cNvPr id="8" name="Flowchart: Process 7">
            <a:extLst>
              <a:ext uri="{FF2B5EF4-FFF2-40B4-BE49-F238E27FC236}">
                <a16:creationId xmlns:a16="http://schemas.microsoft.com/office/drawing/2014/main" id="{732F241D-1C7A-4242-9913-AAFB3104FA4D}"/>
              </a:ext>
            </a:extLst>
          </p:cNvPr>
          <p:cNvSpPr/>
          <p:nvPr/>
        </p:nvSpPr>
        <p:spPr>
          <a:xfrm>
            <a:off x="4323576" y="4323599"/>
            <a:ext cx="2410594" cy="507953"/>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Display on LCD</a:t>
            </a:r>
          </a:p>
        </p:txBody>
      </p:sp>
      <p:sp>
        <p:nvSpPr>
          <p:cNvPr id="9" name="Flowchart: Data 8">
            <a:extLst>
              <a:ext uri="{FF2B5EF4-FFF2-40B4-BE49-F238E27FC236}">
                <a16:creationId xmlns:a16="http://schemas.microsoft.com/office/drawing/2014/main" id="{204DA880-E9FB-43F1-947D-3C8968DE3A5B}"/>
              </a:ext>
            </a:extLst>
          </p:cNvPr>
          <p:cNvSpPr/>
          <p:nvPr/>
        </p:nvSpPr>
        <p:spPr>
          <a:xfrm>
            <a:off x="3545625" y="4937517"/>
            <a:ext cx="3712424" cy="875113"/>
          </a:xfrm>
          <a:prstGeom prst="flowChartInputOutp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to total amount as items are added</a:t>
            </a:r>
          </a:p>
        </p:txBody>
      </p:sp>
      <p:sp>
        <p:nvSpPr>
          <p:cNvPr id="10" name="Flowchart: Decision 9">
            <a:extLst>
              <a:ext uri="{FF2B5EF4-FFF2-40B4-BE49-F238E27FC236}">
                <a16:creationId xmlns:a16="http://schemas.microsoft.com/office/drawing/2014/main" id="{046F814C-A90E-489C-B9F2-58564619645E}"/>
              </a:ext>
            </a:extLst>
          </p:cNvPr>
          <p:cNvSpPr/>
          <p:nvPr/>
        </p:nvSpPr>
        <p:spPr>
          <a:xfrm>
            <a:off x="4345383" y="5959076"/>
            <a:ext cx="2289581" cy="819150"/>
          </a:xfrm>
          <a:prstGeom prst="flowChartDecisi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 item is removed</a:t>
            </a:r>
          </a:p>
        </p:txBody>
      </p:sp>
      <p:sp>
        <p:nvSpPr>
          <p:cNvPr id="11" name="Flowchart: Data 10">
            <a:extLst>
              <a:ext uri="{FF2B5EF4-FFF2-40B4-BE49-F238E27FC236}">
                <a16:creationId xmlns:a16="http://schemas.microsoft.com/office/drawing/2014/main" id="{242A5A83-E261-4ADB-926D-1C255ECBC774}"/>
              </a:ext>
            </a:extLst>
          </p:cNvPr>
          <p:cNvSpPr/>
          <p:nvPr/>
        </p:nvSpPr>
        <p:spPr>
          <a:xfrm>
            <a:off x="8059347" y="5610224"/>
            <a:ext cx="2770578" cy="595312"/>
          </a:xfrm>
          <a:prstGeom prst="flowChartInputOutp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Total amount item cost</a:t>
            </a:r>
          </a:p>
        </p:txBody>
      </p:sp>
      <p:cxnSp>
        <p:nvCxnSpPr>
          <p:cNvPr id="17" name="Straight Arrow Connector 16">
            <a:extLst>
              <a:ext uri="{FF2B5EF4-FFF2-40B4-BE49-F238E27FC236}">
                <a16:creationId xmlns:a16="http://schemas.microsoft.com/office/drawing/2014/main" id="{C8FF5D01-071E-4886-842A-78922A5574BC}"/>
              </a:ext>
            </a:extLst>
          </p:cNvPr>
          <p:cNvCxnSpPr>
            <a:cxnSpLocks/>
            <a:stCxn id="3" idx="4"/>
          </p:cNvCxnSpPr>
          <p:nvPr/>
        </p:nvCxnSpPr>
        <p:spPr>
          <a:xfrm flipH="1">
            <a:off x="5557831" y="723901"/>
            <a:ext cx="5" cy="226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870B3A6-0A8D-475D-AB04-D25166A55501}"/>
              </a:ext>
            </a:extLst>
          </p:cNvPr>
          <p:cNvCxnSpPr>
            <a:cxnSpLocks/>
          </p:cNvCxnSpPr>
          <p:nvPr/>
        </p:nvCxnSpPr>
        <p:spPr>
          <a:xfrm>
            <a:off x="5557830" y="1396878"/>
            <a:ext cx="1" cy="26642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4FF83F-D3DB-4DAA-9431-61E85E138BC8}"/>
              </a:ext>
            </a:extLst>
          </p:cNvPr>
          <p:cNvCxnSpPr>
            <a:cxnSpLocks/>
            <a:stCxn id="5" idx="4"/>
            <a:endCxn id="6" idx="0"/>
          </p:cNvCxnSpPr>
          <p:nvPr/>
        </p:nvCxnSpPr>
        <p:spPr>
          <a:xfrm flipH="1">
            <a:off x="5540891" y="2143120"/>
            <a:ext cx="46250" cy="785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7F2939F-4438-433C-A3AE-1DA08CAAA39F}"/>
              </a:ext>
            </a:extLst>
          </p:cNvPr>
          <p:cNvCxnSpPr>
            <a:cxnSpLocks/>
            <a:stCxn id="6" idx="2"/>
          </p:cNvCxnSpPr>
          <p:nvPr/>
        </p:nvCxnSpPr>
        <p:spPr>
          <a:xfrm>
            <a:off x="5540891" y="3367089"/>
            <a:ext cx="16941" cy="2071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85BFAA0-00DC-47AD-AD8B-4C2E332CAC33}"/>
              </a:ext>
            </a:extLst>
          </p:cNvPr>
          <p:cNvCxnSpPr>
            <a:cxnSpLocks/>
            <a:stCxn id="7" idx="4"/>
          </p:cNvCxnSpPr>
          <p:nvPr/>
        </p:nvCxnSpPr>
        <p:spPr>
          <a:xfrm flipH="1">
            <a:off x="5476870" y="4138611"/>
            <a:ext cx="1" cy="207166"/>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9EF98C-1707-4A05-9577-2506D3B010EC}"/>
              </a:ext>
            </a:extLst>
          </p:cNvPr>
          <p:cNvCxnSpPr>
            <a:cxnSpLocks/>
            <a:stCxn id="8" idx="2"/>
            <a:endCxn id="9" idx="1"/>
          </p:cNvCxnSpPr>
          <p:nvPr/>
        </p:nvCxnSpPr>
        <p:spPr>
          <a:xfrm flipH="1">
            <a:off x="5401837" y="4831552"/>
            <a:ext cx="127036" cy="1059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44F1B8E-36E9-4EAC-B828-6C5B48314395}"/>
              </a:ext>
            </a:extLst>
          </p:cNvPr>
          <p:cNvCxnSpPr>
            <a:cxnSpLocks/>
          </p:cNvCxnSpPr>
          <p:nvPr/>
        </p:nvCxnSpPr>
        <p:spPr>
          <a:xfrm>
            <a:off x="5557830" y="5674414"/>
            <a:ext cx="1" cy="24775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CC1ED27-A2E3-453B-918A-EA8FA8FD27B8}"/>
              </a:ext>
            </a:extLst>
          </p:cNvPr>
          <p:cNvCxnSpPr>
            <a:cxnSpLocks/>
            <a:stCxn id="10" idx="3"/>
            <a:endCxn id="11" idx="3"/>
          </p:cNvCxnSpPr>
          <p:nvPr/>
        </p:nvCxnSpPr>
        <p:spPr>
          <a:xfrm flipV="1">
            <a:off x="6634964" y="6205536"/>
            <a:ext cx="2532614" cy="163115"/>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E579988-562E-4928-9476-6A1A199FF139}"/>
              </a:ext>
            </a:extLst>
          </p:cNvPr>
          <p:cNvCxnSpPr>
            <a:cxnSpLocks/>
            <a:stCxn id="11" idx="1"/>
            <a:endCxn id="9" idx="5"/>
          </p:cNvCxnSpPr>
          <p:nvPr/>
        </p:nvCxnSpPr>
        <p:spPr>
          <a:xfrm rot="16200000" flipV="1">
            <a:off x="8048147" y="4213734"/>
            <a:ext cx="235150" cy="255782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9445CAC-2C54-4E39-ABD8-106898479B27}"/>
              </a:ext>
            </a:extLst>
          </p:cNvPr>
          <p:cNvSpPr txBox="1"/>
          <p:nvPr/>
        </p:nvSpPr>
        <p:spPr>
          <a:xfrm>
            <a:off x="6603204" y="6393417"/>
            <a:ext cx="654845" cy="369332"/>
          </a:xfrm>
          <a:prstGeom prst="rect">
            <a:avLst/>
          </a:prstGeom>
          <a:noFill/>
        </p:spPr>
        <p:txBody>
          <a:bodyPr wrap="square" rtlCol="0">
            <a:spAutoFit/>
          </a:bodyPr>
          <a:lstStyle/>
          <a:p>
            <a:r>
              <a:rPr lang="en-IN" dirty="0"/>
              <a:t>No</a:t>
            </a:r>
          </a:p>
        </p:txBody>
      </p:sp>
      <p:sp>
        <p:nvSpPr>
          <p:cNvPr id="40" name="TextBox 39">
            <a:extLst>
              <a:ext uri="{FF2B5EF4-FFF2-40B4-BE49-F238E27FC236}">
                <a16:creationId xmlns:a16="http://schemas.microsoft.com/office/drawing/2014/main" id="{F7740C68-EE4A-4BCC-8EED-0F9AB9715691}"/>
              </a:ext>
            </a:extLst>
          </p:cNvPr>
          <p:cNvSpPr txBox="1"/>
          <p:nvPr/>
        </p:nvSpPr>
        <p:spPr>
          <a:xfrm>
            <a:off x="7379528" y="5639751"/>
            <a:ext cx="790517" cy="369332"/>
          </a:xfrm>
          <a:prstGeom prst="rect">
            <a:avLst/>
          </a:prstGeom>
          <a:solidFill>
            <a:schemeClr val="tx2">
              <a:lumMod val="60000"/>
              <a:lumOff val="40000"/>
            </a:schemeClr>
          </a:solidFill>
        </p:spPr>
        <p:txBody>
          <a:bodyPr wrap="square" rtlCol="0">
            <a:spAutoFit/>
          </a:bodyPr>
          <a:lstStyle/>
          <a:p>
            <a:r>
              <a:rPr lang="en-IN" dirty="0"/>
              <a:t>yes</a:t>
            </a:r>
          </a:p>
        </p:txBody>
      </p:sp>
      <p:sp>
        <p:nvSpPr>
          <p:cNvPr id="41" name="Rectangle 40">
            <a:extLst>
              <a:ext uri="{FF2B5EF4-FFF2-40B4-BE49-F238E27FC236}">
                <a16:creationId xmlns:a16="http://schemas.microsoft.com/office/drawing/2014/main" id="{3DA65841-E96E-474B-94B4-29DE9E7AE5A8}"/>
              </a:ext>
            </a:extLst>
          </p:cNvPr>
          <p:cNvSpPr/>
          <p:nvPr/>
        </p:nvSpPr>
        <p:spPr>
          <a:xfrm>
            <a:off x="582853" y="411510"/>
            <a:ext cx="2962772" cy="584775"/>
          </a:xfrm>
          <a:prstGeom prst="rect">
            <a:avLst/>
          </a:prstGeom>
          <a:noFill/>
        </p:spPr>
        <p:txBody>
          <a:bodyPr wrap="square" lIns="91440" tIns="45720" rIns="91440" bIns="45720">
            <a:spAutoFit/>
          </a:bodyPr>
          <a:lstStyle/>
          <a:p>
            <a:pPr algn="ctr"/>
            <a:r>
              <a:rPr lang="en-US" sz="3200" b="1" cap="none" spc="0" dirty="0">
                <a:ln w="0"/>
                <a:effectLst>
                  <a:outerShdw blurRad="38100" dist="25400" dir="5400000" algn="ctr" rotWithShape="0">
                    <a:srgbClr val="6E747A">
                      <a:alpha val="43000"/>
                    </a:srgbClr>
                  </a:outerShdw>
                </a:effectLst>
              </a:rPr>
              <a:t>Flow </a:t>
            </a:r>
            <a:r>
              <a:rPr lang="en-US" sz="3200" b="0" cap="none" spc="0" dirty="0">
                <a:ln w="0"/>
                <a:solidFill>
                  <a:schemeClr val="bg1"/>
                </a:solidFill>
                <a:effectLst>
                  <a:outerShdw blurRad="38100" dist="25400" dir="5400000" algn="ctr" rotWithShape="0">
                    <a:srgbClr val="6E747A">
                      <a:alpha val="43000"/>
                    </a:srgbClr>
                  </a:outerShdw>
                </a:effectLst>
              </a:rPr>
              <a:t> </a:t>
            </a:r>
            <a:r>
              <a:rPr lang="en-US" sz="3200" b="1" cap="none" spc="0" dirty="0">
                <a:ln w="0"/>
                <a:effectLst>
                  <a:outerShdw blurRad="38100" dist="25400" dir="5400000" algn="ctr" rotWithShape="0">
                    <a:srgbClr val="6E747A">
                      <a:alpha val="43000"/>
                    </a:srgbClr>
                  </a:outerShdw>
                </a:effectLst>
              </a:rPr>
              <a:t>Chart</a:t>
            </a:r>
          </a:p>
        </p:txBody>
      </p:sp>
    </p:spTree>
    <p:extLst>
      <p:ext uri="{BB962C8B-B14F-4D97-AF65-F5344CB8AC3E}">
        <p14:creationId xmlns:p14="http://schemas.microsoft.com/office/powerpoint/2010/main" val="279643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ata 1">
            <a:extLst>
              <a:ext uri="{FF2B5EF4-FFF2-40B4-BE49-F238E27FC236}">
                <a16:creationId xmlns:a16="http://schemas.microsoft.com/office/drawing/2014/main" id="{9F569ACA-3280-4EAB-A7EA-EDE45ACF86E0}"/>
              </a:ext>
            </a:extLst>
          </p:cNvPr>
          <p:cNvSpPr/>
          <p:nvPr/>
        </p:nvSpPr>
        <p:spPr>
          <a:xfrm>
            <a:off x="3743325" y="1257300"/>
            <a:ext cx="3438525" cy="552450"/>
          </a:xfrm>
          <a:prstGeom prst="flowChartInputOutp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Total amount will be same</a:t>
            </a:r>
          </a:p>
        </p:txBody>
      </p:sp>
      <p:sp>
        <p:nvSpPr>
          <p:cNvPr id="3" name="Flowchart: Data 2">
            <a:extLst>
              <a:ext uri="{FF2B5EF4-FFF2-40B4-BE49-F238E27FC236}">
                <a16:creationId xmlns:a16="http://schemas.microsoft.com/office/drawing/2014/main" id="{3D98CA5F-0B51-4D24-8FF0-DE116BD02701}"/>
              </a:ext>
            </a:extLst>
          </p:cNvPr>
          <p:cNvSpPr/>
          <p:nvPr/>
        </p:nvSpPr>
        <p:spPr>
          <a:xfrm>
            <a:off x="3667125" y="2371725"/>
            <a:ext cx="3238500" cy="552450"/>
          </a:xfrm>
          <a:prstGeom prst="flowChartInputOutp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Send the total amount</a:t>
            </a:r>
          </a:p>
        </p:txBody>
      </p:sp>
      <p:sp>
        <p:nvSpPr>
          <p:cNvPr id="4" name="Flowchart: Process 3">
            <a:extLst>
              <a:ext uri="{FF2B5EF4-FFF2-40B4-BE49-F238E27FC236}">
                <a16:creationId xmlns:a16="http://schemas.microsoft.com/office/drawing/2014/main" id="{0C094F07-88E6-426E-9178-362B35DEE9FB}"/>
              </a:ext>
            </a:extLst>
          </p:cNvPr>
          <p:cNvSpPr/>
          <p:nvPr/>
        </p:nvSpPr>
        <p:spPr>
          <a:xfrm>
            <a:off x="3900487" y="3581399"/>
            <a:ext cx="2771775" cy="371475"/>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Print the bill</a:t>
            </a:r>
          </a:p>
        </p:txBody>
      </p:sp>
      <p:sp>
        <p:nvSpPr>
          <p:cNvPr id="5" name="Oval 4">
            <a:extLst>
              <a:ext uri="{FF2B5EF4-FFF2-40B4-BE49-F238E27FC236}">
                <a16:creationId xmlns:a16="http://schemas.microsoft.com/office/drawing/2014/main" id="{B99F5CF6-62A3-443F-BA16-567E986A0476}"/>
              </a:ext>
            </a:extLst>
          </p:cNvPr>
          <p:cNvSpPr/>
          <p:nvPr/>
        </p:nvSpPr>
        <p:spPr>
          <a:xfrm>
            <a:off x="4276725" y="4610098"/>
            <a:ext cx="1819275" cy="809625"/>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sp>
        <p:nvSpPr>
          <p:cNvPr id="6" name="TextBox 5">
            <a:extLst>
              <a:ext uri="{FF2B5EF4-FFF2-40B4-BE49-F238E27FC236}">
                <a16:creationId xmlns:a16="http://schemas.microsoft.com/office/drawing/2014/main" id="{8E4AC741-9300-4BE1-81D0-6AB4EDA822B0}"/>
              </a:ext>
            </a:extLst>
          </p:cNvPr>
          <p:cNvSpPr txBox="1"/>
          <p:nvPr/>
        </p:nvSpPr>
        <p:spPr>
          <a:xfrm>
            <a:off x="266700" y="247650"/>
            <a:ext cx="2781300" cy="369332"/>
          </a:xfrm>
          <a:prstGeom prst="rect">
            <a:avLst/>
          </a:prstGeom>
          <a:noFill/>
        </p:spPr>
        <p:txBody>
          <a:bodyPr wrap="square" rtlCol="0">
            <a:spAutoFit/>
          </a:bodyPr>
          <a:lstStyle/>
          <a:p>
            <a:r>
              <a:rPr lang="en-IN" dirty="0"/>
              <a:t>Continued…</a:t>
            </a:r>
          </a:p>
        </p:txBody>
      </p:sp>
      <p:cxnSp>
        <p:nvCxnSpPr>
          <p:cNvPr id="8" name="Straight Arrow Connector 7">
            <a:extLst>
              <a:ext uri="{FF2B5EF4-FFF2-40B4-BE49-F238E27FC236}">
                <a16:creationId xmlns:a16="http://schemas.microsoft.com/office/drawing/2014/main" id="{015256EA-3E8D-4E92-8084-5A69D5A04D8E}"/>
              </a:ext>
            </a:extLst>
          </p:cNvPr>
          <p:cNvCxnSpPr>
            <a:cxnSpLocks/>
          </p:cNvCxnSpPr>
          <p:nvPr/>
        </p:nvCxnSpPr>
        <p:spPr>
          <a:xfrm>
            <a:off x="5353050" y="0"/>
            <a:ext cx="0" cy="1257300"/>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996762-63DE-4B6A-A5E1-7C8A2EE400E5}"/>
              </a:ext>
            </a:extLst>
          </p:cNvPr>
          <p:cNvCxnSpPr>
            <a:cxnSpLocks/>
          </p:cNvCxnSpPr>
          <p:nvPr/>
        </p:nvCxnSpPr>
        <p:spPr>
          <a:xfrm flipH="1">
            <a:off x="5353050" y="1809750"/>
            <a:ext cx="14288" cy="561975"/>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19F852-F662-4887-98A4-0B10F2BA33F0}"/>
              </a:ext>
            </a:extLst>
          </p:cNvPr>
          <p:cNvCxnSpPr>
            <a:cxnSpLocks/>
            <a:stCxn id="3" idx="4"/>
          </p:cNvCxnSpPr>
          <p:nvPr/>
        </p:nvCxnSpPr>
        <p:spPr>
          <a:xfrm>
            <a:off x="5286375" y="2924175"/>
            <a:ext cx="0" cy="6572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8FF682F-04CB-4EC7-AA49-BE01E499A47B}"/>
              </a:ext>
            </a:extLst>
          </p:cNvPr>
          <p:cNvCxnSpPr>
            <a:stCxn id="4" idx="2"/>
          </p:cNvCxnSpPr>
          <p:nvPr/>
        </p:nvCxnSpPr>
        <p:spPr>
          <a:xfrm>
            <a:off x="5286375" y="3952874"/>
            <a:ext cx="0" cy="6572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7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C7C031-BAAA-4829-9E22-65DA2168EE57}"/>
              </a:ext>
            </a:extLst>
          </p:cNvPr>
          <p:cNvSpPr/>
          <p:nvPr/>
        </p:nvSpPr>
        <p:spPr>
          <a:xfrm>
            <a:off x="733833" y="523022"/>
            <a:ext cx="3065263" cy="830997"/>
          </a:xfrm>
          <a:prstGeom prst="rect">
            <a:avLst/>
          </a:prstGeom>
          <a:noFill/>
        </p:spPr>
        <p:txBody>
          <a:bodyPr wrap="none" lIns="91440" tIns="45720" rIns="91440" bIns="45720">
            <a:spAutoFit/>
          </a:bodyPr>
          <a:lstStyle/>
          <a:p>
            <a:pPr algn="ctr"/>
            <a:r>
              <a:rPr lang="en-US" sz="4800" b="1" cap="none" spc="0" dirty="0">
                <a:ln w="0"/>
                <a:solidFill>
                  <a:schemeClr val="tx1"/>
                </a:solidFill>
                <a:effectLst>
                  <a:outerShdw blurRad="38100" dist="19050" dir="2700000" algn="tl" rotWithShape="0">
                    <a:schemeClr val="dk1">
                      <a:alpha val="40000"/>
                    </a:schemeClr>
                  </a:outerShdw>
                </a:effectLst>
              </a:rPr>
              <a:t>Algorithm</a:t>
            </a:r>
          </a:p>
        </p:txBody>
      </p:sp>
      <p:sp>
        <p:nvSpPr>
          <p:cNvPr id="3" name="Rectangle 2">
            <a:extLst>
              <a:ext uri="{FF2B5EF4-FFF2-40B4-BE49-F238E27FC236}">
                <a16:creationId xmlns:a16="http://schemas.microsoft.com/office/drawing/2014/main" id="{FD0E20D0-B0BC-4049-9904-B8287A3AD657}"/>
              </a:ext>
            </a:extLst>
          </p:cNvPr>
          <p:cNvSpPr/>
          <p:nvPr/>
        </p:nvSpPr>
        <p:spPr>
          <a:xfrm>
            <a:off x="767496" y="1538658"/>
            <a:ext cx="6096000" cy="4616648"/>
          </a:xfrm>
          <a:prstGeom prst="rect">
            <a:avLst/>
          </a:prstGeom>
        </p:spPr>
        <p:txBody>
          <a:bodyPr>
            <a:spAutoFit/>
          </a:bodyPr>
          <a:lstStyle/>
          <a:p>
            <a:r>
              <a:rPr lang="en-US" sz="2100" dirty="0" err="1"/>
              <a:t>i</a:t>
            </a:r>
            <a:r>
              <a:rPr lang="en-US" sz="2100" dirty="0"/>
              <a:t>. Start the process </a:t>
            </a:r>
          </a:p>
          <a:p>
            <a:r>
              <a:rPr lang="en-US" sz="2100" dirty="0"/>
              <a:t>ii. Initialize the system </a:t>
            </a:r>
          </a:p>
          <a:p>
            <a:r>
              <a:rPr lang="en-US" sz="2100" dirty="0"/>
              <a:t>iii. Scan an item in RFID tags </a:t>
            </a:r>
          </a:p>
          <a:p>
            <a:r>
              <a:rPr lang="en-US" sz="2100" dirty="0"/>
              <a:t>iv. Check the RFID tags </a:t>
            </a:r>
          </a:p>
          <a:p>
            <a:r>
              <a:rPr lang="en-US" sz="2100" dirty="0"/>
              <a:t>v. If the tag is registered or scanned, RFID reader can read the data related from memory </a:t>
            </a:r>
          </a:p>
          <a:p>
            <a:r>
              <a:rPr lang="en-US" sz="2100" dirty="0"/>
              <a:t>vi. Display the data and cost with help of LCD </a:t>
            </a:r>
          </a:p>
          <a:p>
            <a:r>
              <a:rPr lang="en-US" sz="2100" dirty="0"/>
              <a:t>vii. The item is added automatically the item cost also add and produce the total cost </a:t>
            </a:r>
          </a:p>
          <a:p>
            <a:r>
              <a:rPr lang="en-US" sz="2100" dirty="0"/>
              <a:t>viii. If any item is removed, the total cost is subtracted by the particular removed item and again the process will be continuing</a:t>
            </a:r>
          </a:p>
          <a:p>
            <a:r>
              <a:rPr lang="en-US" sz="2100" dirty="0"/>
              <a:t>ix. Total is displayed on the LCD screen</a:t>
            </a:r>
            <a:endParaRPr lang="en-IN" sz="2100" dirty="0"/>
          </a:p>
        </p:txBody>
      </p:sp>
    </p:spTree>
    <p:extLst>
      <p:ext uri="{BB962C8B-B14F-4D97-AF65-F5344CB8AC3E}">
        <p14:creationId xmlns:p14="http://schemas.microsoft.com/office/powerpoint/2010/main" val="284260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109AB2-0E84-4FA6-900E-A3617BA9DD5E}"/>
              </a:ext>
            </a:extLst>
          </p:cNvPr>
          <p:cNvSpPr/>
          <p:nvPr/>
        </p:nvSpPr>
        <p:spPr>
          <a:xfrm>
            <a:off x="629254" y="278171"/>
            <a:ext cx="4382931" cy="830997"/>
          </a:xfrm>
          <a:prstGeom prst="rect">
            <a:avLst/>
          </a:prstGeom>
          <a:noFill/>
        </p:spPr>
        <p:txBody>
          <a:bodyPr wrap="none" lIns="91440" tIns="45720" rIns="91440" bIns="45720">
            <a:spAutoFit/>
          </a:bodyPr>
          <a:lstStyle/>
          <a:p>
            <a:pPr algn="ctr"/>
            <a:r>
              <a:rPr lang="en-US" sz="4800" b="1" dirty="0">
                <a:ln w="0"/>
                <a:effectLst>
                  <a:outerShdw blurRad="38100" dist="19050" dir="2700000" algn="tl" rotWithShape="0">
                    <a:schemeClr val="dk1">
                      <a:alpha val="40000"/>
                    </a:schemeClr>
                  </a:outerShdw>
                </a:effectLst>
              </a:rPr>
              <a:t>Software</a:t>
            </a:r>
            <a:r>
              <a:rPr lang="en-US" sz="4800" dirty="0">
                <a:ln w="0"/>
                <a:effectLst>
                  <a:outerShdw blurRad="38100" dist="19050" dir="2700000" algn="tl" rotWithShape="0">
                    <a:schemeClr val="dk1">
                      <a:alpha val="40000"/>
                    </a:schemeClr>
                  </a:outerShdw>
                </a:effectLst>
              </a:rPr>
              <a:t> </a:t>
            </a:r>
            <a:r>
              <a:rPr lang="en-US" sz="4800" b="1" dirty="0">
                <a:ln w="0"/>
                <a:effectLst>
                  <a:outerShdw blurRad="38100" dist="19050" dir="2700000" algn="tl" rotWithShape="0">
                    <a:schemeClr val="dk1">
                      <a:alpha val="40000"/>
                    </a:schemeClr>
                  </a:outerShdw>
                </a:effectLst>
              </a:rPr>
              <a:t>Used</a:t>
            </a:r>
          </a:p>
        </p:txBody>
      </p:sp>
      <p:pic>
        <p:nvPicPr>
          <p:cNvPr id="4" name="Picture 3">
            <a:extLst>
              <a:ext uri="{FF2B5EF4-FFF2-40B4-BE49-F238E27FC236}">
                <a16:creationId xmlns:a16="http://schemas.microsoft.com/office/drawing/2014/main" id="{67D0C500-D68C-4EB8-B8D1-0AB08A088B62}"/>
              </a:ext>
            </a:extLst>
          </p:cNvPr>
          <p:cNvPicPr>
            <a:picLocks noChangeAspect="1"/>
          </p:cNvPicPr>
          <p:nvPr/>
        </p:nvPicPr>
        <p:blipFill>
          <a:blip r:embed="rId2"/>
          <a:stretch>
            <a:fillRect/>
          </a:stretch>
        </p:blipFill>
        <p:spPr>
          <a:xfrm>
            <a:off x="1695017" y="1762955"/>
            <a:ext cx="8281851" cy="4653280"/>
          </a:xfrm>
          <a:prstGeom prst="rect">
            <a:avLst/>
          </a:prstGeom>
        </p:spPr>
      </p:pic>
      <p:sp>
        <p:nvSpPr>
          <p:cNvPr id="5" name="TextBox 4">
            <a:extLst>
              <a:ext uri="{FF2B5EF4-FFF2-40B4-BE49-F238E27FC236}">
                <a16:creationId xmlns:a16="http://schemas.microsoft.com/office/drawing/2014/main" id="{88555502-75EF-4FE0-A43A-4CD0E930CC68}"/>
              </a:ext>
            </a:extLst>
          </p:cNvPr>
          <p:cNvSpPr txBox="1"/>
          <p:nvPr/>
        </p:nvSpPr>
        <p:spPr>
          <a:xfrm>
            <a:off x="518160" y="1188720"/>
            <a:ext cx="9316720" cy="369332"/>
          </a:xfrm>
          <a:prstGeom prst="rect">
            <a:avLst/>
          </a:prstGeom>
          <a:noFill/>
        </p:spPr>
        <p:txBody>
          <a:bodyPr wrap="square" rtlCol="0">
            <a:spAutoFit/>
          </a:bodyPr>
          <a:lstStyle/>
          <a:p>
            <a:r>
              <a:rPr lang="en-IN" dirty="0"/>
              <a:t>  Arduino UNO software</a:t>
            </a:r>
          </a:p>
        </p:txBody>
      </p:sp>
    </p:spTree>
    <p:extLst>
      <p:ext uri="{BB962C8B-B14F-4D97-AF65-F5344CB8AC3E}">
        <p14:creationId xmlns:p14="http://schemas.microsoft.com/office/powerpoint/2010/main" val="2114406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9634" y="745701"/>
            <a:ext cx="9971473" cy="769441"/>
          </a:xfrm>
          <a:prstGeom prst="rect">
            <a:avLst/>
          </a:prstGeom>
          <a:noFill/>
        </p:spPr>
        <p:txBody>
          <a:bodyPr wrap="square" rtlCol="0">
            <a:spAutoFit/>
          </a:bodyPr>
          <a:lstStyle/>
          <a:p>
            <a:r>
              <a:rPr lang="en-IN" sz="4400" b="1" dirty="0">
                <a:effectLst>
                  <a:outerShdw blurRad="38100" dist="38100" dir="2700000" algn="tl">
                    <a:srgbClr val="000000">
                      <a:alpha val="43137"/>
                    </a:srgbClr>
                  </a:outerShdw>
                </a:effectLst>
              </a:rPr>
              <a:t>Advantages and Disadvantages</a:t>
            </a:r>
          </a:p>
        </p:txBody>
      </p:sp>
      <p:sp>
        <p:nvSpPr>
          <p:cNvPr id="3" name="TextBox 2"/>
          <p:cNvSpPr txBox="1"/>
          <p:nvPr/>
        </p:nvSpPr>
        <p:spPr>
          <a:xfrm>
            <a:off x="570502" y="1905506"/>
            <a:ext cx="9212826" cy="3046988"/>
          </a:xfrm>
          <a:prstGeom prst="rect">
            <a:avLst/>
          </a:prstGeom>
          <a:noFill/>
        </p:spPr>
        <p:txBody>
          <a:bodyPr wrap="square" rtlCol="0">
            <a:spAutoFit/>
          </a:bodyPr>
          <a:lstStyle/>
          <a:p>
            <a:r>
              <a:rPr lang="en-US" sz="2000" dirty="0"/>
              <a:t> </a:t>
            </a:r>
            <a:r>
              <a:rPr lang="en-US" sz="2400" dirty="0"/>
              <a:t>Advantages-</a:t>
            </a:r>
          </a:p>
          <a:p>
            <a:r>
              <a:rPr lang="en-US" sz="2400" dirty="0"/>
              <a:t>  It saves customers time.</a:t>
            </a:r>
          </a:p>
          <a:p>
            <a:r>
              <a:rPr lang="en-US" sz="2400" dirty="0"/>
              <a:t>  It also reduces the payoff given for workers. </a:t>
            </a:r>
          </a:p>
          <a:p>
            <a:r>
              <a:rPr lang="en-US" sz="2400" dirty="0"/>
              <a:t>  It is possible to rewrite the RFID tags.</a:t>
            </a:r>
          </a:p>
          <a:p>
            <a:r>
              <a:rPr lang="en-US" sz="2400" dirty="0"/>
              <a:t>  It doesn’t need line of sight. </a:t>
            </a:r>
          </a:p>
          <a:p>
            <a:endParaRPr lang="en-US" sz="2400" dirty="0"/>
          </a:p>
          <a:p>
            <a:r>
              <a:rPr lang="en-US" sz="2400" dirty="0"/>
              <a:t> Disadvantages- </a:t>
            </a:r>
          </a:p>
          <a:p>
            <a:r>
              <a:rPr lang="en-US" sz="2400" dirty="0"/>
              <a:t>  Easy to damage</a:t>
            </a:r>
            <a:endParaRPr lang="en-IN" sz="2400" dirty="0"/>
          </a:p>
        </p:txBody>
      </p:sp>
    </p:spTree>
    <p:extLst>
      <p:ext uri="{BB962C8B-B14F-4D97-AF65-F5344CB8AC3E}">
        <p14:creationId xmlns:p14="http://schemas.microsoft.com/office/powerpoint/2010/main" val="31848260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971" y="4232793"/>
            <a:ext cx="8749690" cy="861420"/>
          </a:xfrm>
        </p:spPr>
        <p:txBody>
          <a:bodyPr/>
          <a:lstStyle/>
          <a:p>
            <a:r>
              <a:rPr lang="en-US" sz="2800" b="1" dirty="0">
                <a:ln/>
                <a:solidFill>
                  <a:srgbClr val="EBEBEB"/>
                </a:solidFill>
              </a:rPr>
              <a:t> </a:t>
            </a:r>
            <a:br>
              <a:rPr lang="en-US" sz="2800" b="1" dirty="0">
                <a:ln/>
                <a:solidFill>
                  <a:srgbClr val="EBEBEB"/>
                </a:solidFill>
              </a:rPr>
            </a:br>
            <a:br>
              <a:rPr lang="en-IN" sz="5400" b="1" dirty="0">
                <a:ln/>
                <a:solidFill>
                  <a:schemeClr val="accent4"/>
                </a:solidFill>
              </a:rPr>
            </a:br>
            <a:r>
              <a:rPr lang="en-IN" dirty="0"/>
              <a:t>Smart Billing Cart   </a:t>
            </a:r>
          </a:p>
        </p:txBody>
      </p:sp>
      <p:sp>
        <p:nvSpPr>
          <p:cNvPr id="3" name="Subtitle 2"/>
          <p:cNvSpPr>
            <a:spLocks noGrp="1"/>
          </p:cNvSpPr>
          <p:nvPr>
            <p:ph type="subTitle" idx="1"/>
          </p:nvPr>
        </p:nvSpPr>
        <p:spPr>
          <a:xfrm>
            <a:off x="1116971" y="5293676"/>
            <a:ext cx="8825658" cy="861420"/>
          </a:xfrm>
        </p:spPr>
        <p:txBody>
          <a:bodyPr>
            <a:normAutofit fontScale="92500" lnSpcReduction="20000"/>
          </a:bodyPr>
          <a:lstStyle/>
          <a:p>
            <a:r>
              <a:rPr lang="en-IN" sz="2800" b="1" dirty="0">
                <a:solidFill>
                  <a:schemeClr val="bg1">
                    <a:lumMod val="95000"/>
                    <a:lumOff val="5000"/>
                  </a:schemeClr>
                </a:solidFill>
              </a:rPr>
              <a:t>Minor Project </a:t>
            </a:r>
          </a:p>
          <a:p>
            <a:r>
              <a:rPr lang="en-IN" sz="2800" b="1" dirty="0">
                <a:solidFill>
                  <a:schemeClr val="bg1">
                    <a:lumMod val="95000"/>
                    <a:lumOff val="5000"/>
                  </a:schemeClr>
                </a:solidFill>
              </a:rPr>
              <a:t>  </a:t>
            </a:r>
          </a:p>
        </p:txBody>
      </p:sp>
    </p:spTree>
    <p:extLst>
      <p:ext uri="{BB962C8B-B14F-4D97-AF65-F5344CB8AC3E}">
        <p14:creationId xmlns:p14="http://schemas.microsoft.com/office/powerpoint/2010/main" val="2204503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a:effectLst>
                  <a:outerShdw blurRad="38100" dist="38100" dir="2700000" algn="tl">
                    <a:srgbClr val="000000">
                      <a:alpha val="43137"/>
                    </a:srgbClr>
                  </a:outerShdw>
                </a:effectLst>
              </a:rPr>
              <a:t>Applications</a:t>
            </a:r>
          </a:p>
        </p:txBody>
      </p:sp>
      <p:sp>
        <p:nvSpPr>
          <p:cNvPr id="3" name="Content Placeholder 2"/>
          <p:cNvSpPr>
            <a:spLocks noGrp="1"/>
          </p:cNvSpPr>
          <p:nvPr>
            <p:ph idx="1"/>
          </p:nvPr>
        </p:nvSpPr>
        <p:spPr/>
        <p:txBody>
          <a:bodyPr/>
          <a:lstStyle/>
          <a:p>
            <a:pPr marL="457200" indent="-457200">
              <a:buAutoNum type="arabicPeriod"/>
            </a:pPr>
            <a:r>
              <a:rPr lang="en-IN" dirty="0"/>
              <a:t>This device can be used in various places such as-</a:t>
            </a:r>
          </a:p>
          <a:p>
            <a:pPr marL="0" indent="0">
              <a:buNone/>
            </a:pPr>
            <a:r>
              <a:rPr lang="en-IN" dirty="0"/>
              <a:t>	a. Super Markets</a:t>
            </a:r>
          </a:p>
          <a:p>
            <a:pPr marL="0" indent="0">
              <a:buNone/>
            </a:pPr>
            <a:r>
              <a:rPr lang="en-IN" dirty="0"/>
              <a:t>	b. Shopping centre</a:t>
            </a:r>
          </a:p>
          <a:p>
            <a:pPr marL="0" indent="0">
              <a:buNone/>
            </a:pPr>
            <a:r>
              <a:rPr lang="en-IN" dirty="0"/>
              <a:t>	c. Grocery Shops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6132778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116E-91BE-4403-8924-C896EE2EC17A}"/>
              </a:ext>
            </a:extLst>
          </p:cNvPr>
          <p:cNvSpPr>
            <a:spLocks noGrp="1"/>
          </p:cNvSpPr>
          <p:nvPr>
            <p:ph type="title"/>
          </p:nvPr>
        </p:nvSpPr>
        <p:spPr/>
        <p:txBody>
          <a:bodyPr/>
          <a:lstStyle/>
          <a:p>
            <a:r>
              <a:rPr lang="en-IN" dirty="0"/>
              <a:t>Project Costing</a:t>
            </a:r>
          </a:p>
        </p:txBody>
      </p:sp>
      <p:sp>
        <p:nvSpPr>
          <p:cNvPr id="3" name="Content Placeholder 2">
            <a:extLst>
              <a:ext uri="{FF2B5EF4-FFF2-40B4-BE49-F238E27FC236}">
                <a16:creationId xmlns:a16="http://schemas.microsoft.com/office/drawing/2014/main" id="{E9B5D860-CBEE-4F64-8CDC-3B467408D461}"/>
              </a:ext>
            </a:extLst>
          </p:cNvPr>
          <p:cNvSpPr>
            <a:spLocks noGrp="1"/>
          </p:cNvSpPr>
          <p:nvPr>
            <p:ph idx="1"/>
          </p:nvPr>
        </p:nvSpPr>
        <p:spPr/>
        <p:txBody>
          <a:bodyPr>
            <a:normAutofit/>
          </a:bodyPr>
          <a:lstStyle/>
          <a:p>
            <a:pPr marL="457200" indent="-457200">
              <a:buAutoNum type="arabicPeriod"/>
            </a:pPr>
            <a:r>
              <a:rPr lang="en-IN" dirty="0"/>
              <a:t>Arduino UNO R3                                      420rs</a:t>
            </a:r>
          </a:p>
          <a:p>
            <a:pPr marL="457200" indent="-457200">
              <a:buAutoNum type="arabicPeriod"/>
            </a:pPr>
            <a:r>
              <a:rPr lang="en-IN" dirty="0"/>
              <a:t>LCD screen				         		   90rs</a:t>
            </a:r>
          </a:p>
          <a:p>
            <a:pPr marL="457200" indent="-457200">
              <a:buAutoNum type="arabicPeriod"/>
            </a:pPr>
            <a:r>
              <a:rPr lang="en-IN" dirty="0"/>
              <a:t>RFID reader (EM-18)			       		 490rs</a:t>
            </a:r>
          </a:p>
          <a:p>
            <a:pPr marL="457200" indent="-457200">
              <a:buAutoNum type="arabicPeriod"/>
            </a:pPr>
            <a:r>
              <a:rPr lang="en-IN" dirty="0"/>
              <a:t>RFID Tags				                      120rs</a:t>
            </a:r>
          </a:p>
          <a:p>
            <a:pPr marL="457200" indent="-457200">
              <a:buAutoNum type="arabicPeriod"/>
            </a:pPr>
            <a:r>
              <a:rPr lang="en-IN" dirty="0"/>
              <a:t>Power supply				       		100rs</a:t>
            </a:r>
          </a:p>
          <a:p>
            <a:pPr marL="0" indent="0">
              <a:buNone/>
            </a:pPr>
            <a:r>
              <a:rPr lang="en-IN" dirty="0">
                <a:solidFill>
                  <a:srgbClr val="92D050"/>
                </a:solidFill>
              </a:rPr>
              <a:t>6</a:t>
            </a:r>
            <a:r>
              <a:rPr lang="en-IN" dirty="0"/>
              <a:t>.    Other components			      		200rs</a:t>
            </a:r>
          </a:p>
          <a:p>
            <a:pPr marL="0" indent="0">
              <a:buNone/>
            </a:pPr>
            <a:r>
              <a:rPr lang="en-IN" dirty="0"/>
              <a:t>							      </a:t>
            </a:r>
            <a:r>
              <a:rPr lang="en-IN" dirty="0">
                <a:solidFill>
                  <a:srgbClr val="92D050"/>
                </a:solidFill>
              </a:rPr>
              <a:t>Total-</a:t>
            </a:r>
            <a:r>
              <a:rPr lang="en-IN" dirty="0"/>
              <a:t>    1420rs	</a:t>
            </a:r>
          </a:p>
        </p:txBody>
      </p:sp>
    </p:spTree>
    <p:extLst>
      <p:ext uri="{BB962C8B-B14F-4D97-AF65-F5344CB8AC3E}">
        <p14:creationId xmlns:p14="http://schemas.microsoft.com/office/powerpoint/2010/main" val="2407904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Conclusion and Future scope</a:t>
            </a:r>
          </a:p>
        </p:txBody>
      </p:sp>
      <p:sp>
        <p:nvSpPr>
          <p:cNvPr id="3" name="Content Placeholder 2"/>
          <p:cNvSpPr>
            <a:spLocks noGrp="1"/>
          </p:cNvSpPr>
          <p:nvPr>
            <p:ph idx="1"/>
          </p:nvPr>
        </p:nvSpPr>
        <p:spPr/>
        <p:txBody>
          <a:bodyPr>
            <a:normAutofit/>
          </a:bodyPr>
          <a:lstStyle/>
          <a:p>
            <a:pPr marL="0" indent="0">
              <a:buNone/>
            </a:pPr>
            <a:r>
              <a:rPr lang="en-US" dirty="0"/>
              <a:t>Smart shopping trolley application creates an automated central billing system in malls. By using the ZigBee, the product information are directly sent to billing system. So that customers no need to wait in a long queue.</a:t>
            </a:r>
          </a:p>
          <a:p>
            <a:pPr marL="0" indent="0">
              <a:buNone/>
            </a:pPr>
            <a:r>
              <a:rPr lang="en-US" dirty="0"/>
              <a:t>It is trustworthy, highly dependable and time efficiency. The proposed smart shopping trolley system will reduce the customers time in searching the location of the product. </a:t>
            </a:r>
          </a:p>
          <a:p>
            <a:pPr marL="0" indent="0">
              <a:buNone/>
            </a:pPr>
            <a:r>
              <a:rPr lang="en-US" dirty="0"/>
              <a:t>The customer just types the name of the product he/she want to purchase on android device. The trolley will automatically guide them to the location of the product. </a:t>
            </a:r>
            <a:endParaRPr lang="en-IN" dirty="0"/>
          </a:p>
        </p:txBody>
      </p:sp>
    </p:spTree>
    <p:extLst>
      <p:ext uri="{BB962C8B-B14F-4D97-AF65-F5344CB8AC3E}">
        <p14:creationId xmlns:p14="http://schemas.microsoft.com/office/powerpoint/2010/main" val="3185700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9344" y="2672367"/>
            <a:ext cx="5476568" cy="1200329"/>
          </a:xfrm>
          <a:prstGeom prst="rect">
            <a:avLst/>
          </a:prstGeom>
          <a:noFill/>
          <a:ln>
            <a:solidFill>
              <a:schemeClr val="tx2">
                <a:lumMod val="75000"/>
              </a:schemeClr>
            </a:solidFill>
          </a:ln>
        </p:spPr>
        <p:txBody>
          <a:bodyPr wrap="square" lIns="91440" tIns="45720" rIns="91440" bIns="45720">
            <a:spAutoFit/>
          </a:bodyPr>
          <a:lstStyle/>
          <a:p>
            <a:pPr algn="ctr"/>
            <a:r>
              <a:rPr lang="en-US" sz="7200" b="1" cap="none" spc="0" dirty="0">
                <a:ln w="22225">
                  <a:solidFill>
                    <a:schemeClr val="accent2"/>
                  </a:solidFill>
                  <a:prstDash val="solid"/>
                </a:ln>
                <a:solidFill>
                  <a:schemeClr val="tx2">
                    <a:lumMod val="40000"/>
                    <a:lumOff val="60000"/>
                  </a:schemeClr>
                </a:solidFill>
                <a:effectLst/>
              </a:rPr>
              <a:t>Thank</a:t>
            </a:r>
            <a:r>
              <a:rPr lang="en-US" sz="7200" b="1" cap="none" spc="0" dirty="0">
                <a:ln w="22225">
                  <a:solidFill>
                    <a:schemeClr val="accent2"/>
                  </a:solidFill>
                  <a:prstDash val="solid"/>
                </a:ln>
                <a:solidFill>
                  <a:schemeClr val="accent3"/>
                </a:solidFill>
                <a:effectLst/>
              </a:rPr>
              <a:t> </a:t>
            </a:r>
            <a:r>
              <a:rPr lang="en-US" sz="7200" b="1" cap="none" spc="0" dirty="0">
                <a:ln w="22225">
                  <a:solidFill>
                    <a:schemeClr val="accent2"/>
                  </a:solidFill>
                  <a:prstDash val="solid"/>
                </a:ln>
                <a:solidFill>
                  <a:schemeClr val="tx2">
                    <a:lumMod val="40000"/>
                    <a:lumOff val="60000"/>
                  </a:schemeClr>
                </a:solidFill>
                <a:effectLst/>
              </a:rPr>
              <a:t>you</a:t>
            </a:r>
          </a:p>
        </p:txBody>
      </p:sp>
    </p:spTree>
    <p:extLst>
      <p:ext uri="{BB962C8B-B14F-4D97-AF65-F5344CB8AC3E}">
        <p14:creationId xmlns:p14="http://schemas.microsoft.com/office/powerpoint/2010/main" val="10885685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t>Content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About the device</a:t>
            </a:r>
          </a:p>
          <a:p>
            <a:pPr>
              <a:buFont typeface="Wingdings" panose="05000000000000000000" pitchFamily="2" charset="2"/>
              <a:buChar char="Ø"/>
            </a:pPr>
            <a:r>
              <a:rPr lang="en-IN" dirty="0"/>
              <a:t>Problem statement </a:t>
            </a:r>
          </a:p>
          <a:p>
            <a:pPr>
              <a:buFont typeface="Wingdings" panose="05000000000000000000" pitchFamily="2" charset="2"/>
              <a:buChar char="Ø"/>
            </a:pPr>
            <a:r>
              <a:rPr lang="en-IN" dirty="0"/>
              <a:t>Technology and design </a:t>
            </a:r>
          </a:p>
          <a:p>
            <a:pPr>
              <a:buFont typeface="Wingdings" panose="05000000000000000000" pitchFamily="2" charset="2"/>
              <a:buChar char="Ø"/>
            </a:pPr>
            <a:r>
              <a:rPr lang="en-IN" dirty="0"/>
              <a:t>Working</a:t>
            </a:r>
          </a:p>
          <a:p>
            <a:pPr>
              <a:buFont typeface="Wingdings" panose="05000000000000000000" pitchFamily="2" charset="2"/>
              <a:buChar char="Ø"/>
            </a:pPr>
            <a:r>
              <a:rPr lang="en-IN" dirty="0"/>
              <a:t>Future aspects </a:t>
            </a:r>
          </a:p>
          <a:p>
            <a:pPr>
              <a:buFont typeface="Wingdings" panose="05000000000000000000" pitchFamily="2" charset="2"/>
              <a:buChar char="Ø"/>
            </a:pPr>
            <a:r>
              <a:rPr lang="en-IN" dirty="0"/>
              <a:t>Conclusion </a:t>
            </a:r>
          </a:p>
          <a:p>
            <a:endParaRPr lang="en-IN" dirty="0"/>
          </a:p>
        </p:txBody>
      </p:sp>
    </p:spTree>
    <p:extLst>
      <p:ext uri="{BB962C8B-B14F-4D97-AF65-F5344CB8AC3E}">
        <p14:creationId xmlns:p14="http://schemas.microsoft.com/office/powerpoint/2010/main" val="59200532"/>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83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extBox 1"/>
          <p:cNvSpPr txBox="1"/>
          <p:nvPr/>
        </p:nvSpPr>
        <p:spPr>
          <a:xfrm>
            <a:off x="604299" y="1383527"/>
            <a:ext cx="9740348" cy="5201424"/>
          </a:xfrm>
          <a:prstGeom prst="rect">
            <a:avLst/>
          </a:prstGeom>
          <a:noFill/>
        </p:spPr>
        <p:txBody>
          <a:bodyPr wrap="square" rtlCol="0">
            <a:spAutoFit/>
          </a:bodyPr>
          <a:lstStyle/>
          <a:p>
            <a:pPr marL="571500" indent="-571500">
              <a:buFont typeface="Arial" panose="020B0604020202020204" pitchFamily="34" charset="0"/>
              <a:buChar char="•"/>
            </a:pPr>
            <a:r>
              <a:rPr lang="en-IN" sz="4000" b="1" dirty="0">
                <a:effectLst>
                  <a:outerShdw blurRad="38100" dist="38100" dir="2700000" algn="tl">
                    <a:srgbClr val="000000">
                      <a:alpha val="43137"/>
                    </a:srgbClr>
                  </a:outerShdw>
                </a:effectLst>
              </a:rPr>
              <a:t>Problem Statement</a:t>
            </a:r>
          </a:p>
          <a:p>
            <a:endParaRPr lang="en-IN" sz="2800" dirty="0">
              <a:effectLst>
                <a:outerShdw blurRad="38100" dist="38100" dir="2700000" algn="tl">
                  <a:srgbClr val="000000">
                    <a:alpha val="43137"/>
                  </a:srgbClr>
                </a:outerShdw>
              </a:effectLst>
            </a:endParaRPr>
          </a:p>
          <a:p>
            <a:pPr marL="457200" indent="-457200">
              <a:buFont typeface="Wingdings" panose="05000000000000000000" pitchFamily="2" charset="2"/>
              <a:buChar char="Ø"/>
            </a:pPr>
            <a:r>
              <a:rPr lang="en-IN" sz="2400" dirty="0"/>
              <a:t>Mall and market is a big corner for customer to purchase products that are essential in their day to day life.</a:t>
            </a:r>
          </a:p>
          <a:p>
            <a:pPr marL="457200" indent="-457200">
              <a:buFont typeface="Wingdings" panose="05000000000000000000" pitchFamily="2" charset="2"/>
              <a:buChar char="Ø"/>
            </a:pPr>
            <a:r>
              <a:rPr lang="en-IN" sz="2400" dirty="0"/>
              <a:t>Sometimes customers face problems regarding the incomplete information about the product and waiting at the billing counters.</a:t>
            </a:r>
          </a:p>
          <a:p>
            <a:pPr marL="457200" indent="-457200">
              <a:buFont typeface="Wingdings" panose="05000000000000000000" pitchFamily="2" charset="2"/>
              <a:buChar char="Ø"/>
            </a:pPr>
            <a:r>
              <a:rPr lang="en-IN" sz="2400" dirty="0"/>
              <a:t>Hence improvement is required in the traditional billing system to improve the quality of shopping for the customers.</a:t>
            </a:r>
          </a:p>
          <a:p>
            <a:pPr marL="457200" indent="-457200">
              <a:buFont typeface="Wingdings" panose="05000000000000000000" pitchFamily="2" charset="2"/>
              <a:buChar char="Ø"/>
            </a:pPr>
            <a:endParaRPr lang="en-IN" sz="2400" dirty="0"/>
          </a:p>
          <a:p>
            <a:pPr marL="457200" indent="-457200">
              <a:buFont typeface="Wingdings" panose="05000000000000000000" pitchFamily="2" charset="2"/>
              <a:buChar char="Ø"/>
            </a:pPr>
            <a:endParaRPr lang="en-IN" sz="2800" dirty="0"/>
          </a:p>
          <a:p>
            <a:endParaRPr lang="en-IN" sz="4400" dirty="0"/>
          </a:p>
        </p:txBody>
      </p:sp>
    </p:spTree>
    <p:extLst>
      <p:ext uri="{BB962C8B-B14F-4D97-AF65-F5344CB8AC3E}">
        <p14:creationId xmlns:p14="http://schemas.microsoft.com/office/powerpoint/2010/main" val="1737750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400" dirty="0"/>
              <a:t>About the project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 The very basic idea of this project is to save time of customers and manpower required in mall.</a:t>
            </a:r>
          </a:p>
          <a:p>
            <a:pPr>
              <a:buFont typeface="Wingdings" panose="05000000000000000000" pitchFamily="2" charset="2"/>
              <a:buChar char="Ø"/>
            </a:pPr>
            <a:r>
              <a:rPr lang="en-IN" dirty="0"/>
              <a:t>Smart billing cart facilitates the customer to self scan the tags attached on each product to know the actual price of product.</a:t>
            </a:r>
          </a:p>
          <a:p>
            <a:pPr>
              <a:buFont typeface="Wingdings" panose="05000000000000000000" pitchFamily="2" charset="2"/>
              <a:buChar char="Ø"/>
            </a:pPr>
            <a:r>
              <a:rPr lang="en-IN" dirty="0"/>
              <a:t>The tedious work of scanning and billing every single at the cash counter can be avoided.</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004188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Introduction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a:t>“Smart billing cart” abbreviated as ABC is basically an automated device which overcome the problems of time consumed at the billing counter and improve the existing system.</a:t>
            </a:r>
          </a:p>
          <a:p>
            <a:pPr>
              <a:buFont typeface="Wingdings" panose="05000000000000000000" pitchFamily="2" charset="2"/>
              <a:buChar char="Ø"/>
            </a:pPr>
            <a:r>
              <a:rPr lang="en-IN" dirty="0"/>
              <a:t>This can be done by simply attaching RFID tags to the products and a RFID reader with LCD display on the shopping cart .</a:t>
            </a:r>
          </a:p>
          <a:p>
            <a:pPr>
              <a:buFont typeface="Wingdings" panose="05000000000000000000" pitchFamily="2" charset="2"/>
              <a:buChar char="Ø"/>
            </a:pPr>
            <a:r>
              <a:rPr lang="en-IN" dirty="0"/>
              <a:t>In this system, customer will know the price of each and every item that is scanned with the help of RFID. Total price of the item will be displayed on LCD and also brief about the product.</a:t>
            </a:r>
          </a:p>
          <a:p>
            <a:pPr marL="0" indent="0">
              <a:buNone/>
            </a:pPr>
            <a:r>
              <a:rPr lang="en-IN" dirty="0"/>
              <a:t>				</a:t>
            </a:r>
          </a:p>
        </p:txBody>
      </p:sp>
    </p:spTree>
    <p:extLst>
      <p:ext uri="{BB962C8B-B14F-4D97-AF65-F5344CB8AC3E}">
        <p14:creationId xmlns:p14="http://schemas.microsoft.com/office/powerpoint/2010/main" val="42271168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6043-9F3A-49A1-8774-06090F5AD349}"/>
              </a:ext>
            </a:extLst>
          </p:cNvPr>
          <p:cNvSpPr>
            <a:spLocks noGrp="1"/>
          </p:cNvSpPr>
          <p:nvPr>
            <p:ph type="title"/>
          </p:nvPr>
        </p:nvSpPr>
        <p:spPr/>
        <p:txBody>
          <a:bodyPr>
            <a:normAutofit fontScale="90000"/>
          </a:bodyPr>
          <a:lstStyle/>
          <a:p>
            <a:r>
              <a:rPr lang="en-IN" sz="4800" b="1" dirty="0">
                <a:effectLst>
                  <a:outerShdw blurRad="38100" dist="38100" dir="2700000" algn="tl">
                    <a:srgbClr val="000000">
                      <a:alpha val="43137"/>
                    </a:srgbClr>
                  </a:outerShdw>
                </a:effectLst>
              </a:rPr>
              <a:t>Why RFID?</a:t>
            </a:r>
          </a:p>
        </p:txBody>
      </p:sp>
      <p:sp>
        <p:nvSpPr>
          <p:cNvPr id="3" name="Content Placeholder 2">
            <a:extLst>
              <a:ext uri="{FF2B5EF4-FFF2-40B4-BE49-F238E27FC236}">
                <a16:creationId xmlns:a16="http://schemas.microsoft.com/office/drawing/2014/main" id="{7271F453-E6AB-4A6F-94A0-EAC3C60C94FC}"/>
              </a:ext>
            </a:extLst>
          </p:cNvPr>
          <p:cNvSpPr>
            <a:spLocks noGrp="1"/>
          </p:cNvSpPr>
          <p:nvPr>
            <p:ph idx="1"/>
          </p:nvPr>
        </p:nvSpPr>
        <p:spPr/>
        <p:txBody>
          <a:bodyPr>
            <a:normAutofit lnSpcReduction="10000"/>
          </a:bodyPr>
          <a:lstStyle/>
          <a:p>
            <a:r>
              <a:rPr lang="en-US" dirty="0"/>
              <a:t>At present, we are using the process in malls with help of barcode scanner. Vendor scan the product through the barcode scanner. This is to be a slow process and Customer has to wait for long queues.</a:t>
            </a:r>
          </a:p>
          <a:p>
            <a:r>
              <a:rPr lang="en-US" dirty="0"/>
              <a:t> So, this is a one of the reason for most of the people want to leave the mall for waiting a long queue to buy a few products. To avoid that, we want to buy more products recent years have been introduced new type of technologies.</a:t>
            </a:r>
          </a:p>
          <a:p>
            <a:r>
              <a:rPr lang="en-US" dirty="0"/>
              <a:t> Customer has to put a product into smart shopping trolley. Each and every product has product id. The RFID reader can read the product id. Which can have been useful for customers. All such solutions can be useful for customer. Such solutions save the customer time and money etc. </a:t>
            </a:r>
            <a:endParaRPr lang="en-IN" dirty="0"/>
          </a:p>
        </p:txBody>
      </p:sp>
    </p:spTree>
    <p:extLst>
      <p:ext uri="{BB962C8B-B14F-4D97-AF65-F5344CB8AC3E}">
        <p14:creationId xmlns:p14="http://schemas.microsoft.com/office/powerpoint/2010/main" val="275574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35700">
              <a:srgbClr val="25BDCF"/>
            </a:gs>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and device</a:t>
            </a:r>
          </a:p>
        </p:txBody>
      </p:sp>
      <p:sp>
        <p:nvSpPr>
          <p:cNvPr id="3" name="Content Placeholder 2"/>
          <p:cNvSpPr>
            <a:spLocks noGrp="1"/>
          </p:cNvSpPr>
          <p:nvPr>
            <p:ph sz="half" idx="1"/>
          </p:nvPr>
        </p:nvSpPr>
        <p:spPr/>
        <p:txBody>
          <a:bodyPr/>
          <a:lstStyle/>
          <a:p>
            <a:r>
              <a:rPr lang="en-IN" dirty="0"/>
              <a:t>Components used-</a:t>
            </a:r>
          </a:p>
          <a:p>
            <a:pPr marL="457200" indent="-457200">
              <a:buAutoNum type="arabicPeriod"/>
            </a:pPr>
            <a:r>
              <a:rPr lang="en-IN" dirty="0"/>
              <a:t>Arduino UNO</a:t>
            </a:r>
          </a:p>
          <a:p>
            <a:pPr marL="457200" indent="-457200">
              <a:buAutoNum type="arabicPeriod"/>
            </a:pPr>
            <a:r>
              <a:rPr lang="en-IN" dirty="0"/>
              <a:t>LCD display (16x2)</a:t>
            </a:r>
          </a:p>
          <a:p>
            <a:pPr marL="457200" indent="-457200">
              <a:buAutoNum type="arabicPeriod"/>
            </a:pPr>
            <a:r>
              <a:rPr lang="en-IN" dirty="0"/>
              <a:t>RFID reader(EM-18)</a:t>
            </a:r>
          </a:p>
          <a:p>
            <a:pPr marL="457200" indent="-457200">
              <a:buAutoNum type="arabicPeriod"/>
            </a:pPr>
            <a:r>
              <a:rPr lang="en-IN" dirty="0"/>
              <a:t>RFID tags</a:t>
            </a:r>
          </a:p>
          <a:p>
            <a:pPr marL="457200" indent="-457200">
              <a:buAutoNum type="arabicPeriod"/>
            </a:pPr>
            <a:r>
              <a:rPr lang="en-IN" dirty="0"/>
              <a:t>Supply(5V,1A)</a:t>
            </a:r>
          </a:p>
          <a:p>
            <a:pPr marL="457200" indent="-457200">
              <a:buAutoNum type="arabicPeriod"/>
            </a:pPr>
            <a:endParaRPr lang="en-IN" dirty="0"/>
          </a:p>
          <a:p>
            <a:pPr marL="0" indent="0">
              <a:buNone/>
            </a:pPr>
            <a:endParaRPr lang="en-IN" dirty="0"/>
          </a:p>
          <a:p>
            <a:pPr marL="457200" indent="-457200">
              <a:buAutoNum type="arabicPeriod"/>
            </a:pPr>
            <a:endParaRPr lang="en-IN" dirty="0"/>
          </a:p>
        </p:txBody>
      </p:sp>
    </p:spTree>
    <p:extLst>
      <p:ext uri="{BB962C8B-B14F-4D97-AF65-F5344CB8AC3E}">
        <p14:creationId xmlns:p14="http://schemas.microsoft.com/office/powerpoint/2010/main" val="2625782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A8B3C5-5006-4B51-9736-6CF9887A82E9}"/>
              </a:ext>
            </a:extLst>
          </p:cNvPr>
          <p:cNvSpPr/>
          <p:nvPr/>
        </p:nvSpPr>
        <p:spPr>
          <a:xfrm>
            <a:off x="436880" y="557070"/>
            <a:ext cx="4362092"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38100" dir="2700000" algn="tl">
                    <a:srgbClr val="000000">
                      <a:alpha val="43137"/>
                    </a:srgbClr>
                  </a:outerShdw>
                </a:effectLst>
              </a:rPr>
              <a:t>Arduino UNO R3-</a:t>
            </a:r>
          </a:p>
        </p:txBody>
      </p:sp>
      <p:sp>
        <p:nvSpPr>
          <p:cNvPr id="3" name="Rectangle 2">
            <a:extLst>
              <a:ext uri="{FF2B5EF4-FFF2-40B4-BE49-F238E27FC236}">
                <a16:creationId xmlns:a16="http://schemas.microsoft.com/office/drawing/2014/main" id="{BA206861-CF6D-4397-A824-8222A3B2A2F2}"/>
              </a:ext>
            </a:extLst>
          </p:cNvPr>
          <p:cNvSpPr/>
          <p:nvPr/>
        </p:nvSpPr>
        <p:spPr>
          <a:xfrm>
            <a:off x="436880" y="1558084"/>
            <a:ext cx="7914640" cy="4401205"/>
          </a:xfrm>
          <a:prstGeom prst="rect">
            <a:avLst/>
          </a:prstGeom>
        </p:spPr>
        <p:txBody>
          <a:bodyPr wrap="square">
            <a:spAutoFit/>
          </a:bodyPr>
          <a:lstStyle/>
          <a:p>
            <a:pPr marL="285750" indent="-285750">
              <a:buFont typeface="Wingdings" panose="05000000000000000000" pitchFamily="2" charset="2"/>
              <a:buChar char="Ø"/>
            </a:pPr>
            <a:r>
              <a:rPr lang="en-US" sz="2000" dirty="0">
                <a:latin typeface="Arial" panose="020B0604020202020204" pitchFamily="34" charset="0"/>
              </a:rPr>
              <a:t>The </a:t>
            </a:r>
            <a:r>
              <a:rPr lang="en-US" sz="2000" b="1" dirty="0">
                <a:latin typeface="Arial" panose="020B0604020202020204" pitchFamily="34" charset="0"/>
              </a:rPr>
              <a:t>Arduino Uno</a:t>
            </a:r>
            <a:r>
              <a:rPr lang="en-US" sz="2000" dirty="0">
                <a:latin typeface="Arial" panose="020B0604020202020204" pitchFamily="34" charset="0"/>
              </a:rPr>
              <a:t> is an open source microcontroller board based on the microchip AT- mega328 microcontroller and developed by </a:t>
            </a:r>
            <a:r>
              <a:rPr lang="en-US" sz="2000" dirty="0">
                <a:latin typeface="Arial" panose="020B0604020202020204" pitchFamily="34" charset="0"/>
                <a:hlinkClick r:id="rId2" tooltip="Arduino">
                  <a:extLst>
                    <a:ext uri="{A12FA001-AC4F-418D-AE19-62706E023703}">
                      <ahyp:hlinkClr xmlns:ahyp="http://schemas.microsoft.com/office/drawing/2018/hyperlinkcolor" val="tx"/>
                    </a:ext>
                  </a:extLst>
                </a:hlinkClick>
              </a:rPr>
              <a:t>Arduino.cc</a:t>
            </a:r>
            <a:r>
              <a:rPr lang="en-US" sz="2000" dirty="0">
                <a:latin typeface="Arial" panose="020B0604020202020204" pitchFamily="34" charset="0"/>
              </a:rPr>
              <a:t>.</a:t>
            </a:r>
          </a:p>
          <a:p>
            <a:endParaRPr lang="en-US" sz="2000" dirty="0">
              <a:latin typeface="Arial" panose="020B0604020202020204" pitchFamily="34" charset="0"/>
            </a:endParaRPr>
          </a:p>
          <a:p>
            <a:pPr marL="285750" indent="-285750">
              <a:buFont typeface="Wingdings" panose="05000000000000000000" pitchFamily="2" charset="2"/>
              <a:buChar char="Ø"/>
            </a:pPr>
            <a:r>
              <a:rPr lang="en-US" sz="2000" dirty="0">
                <a:latin typeface="Arial" panose="020B0604020202020204" pitchFamily="34" charset="0"/>
              </a:rPr>
              <a:t>The board is equipped with sets of digital and analog </a:t>
            </a:r>
            <a:r>
              <a:rPr lang="en-US" sz="2000" dirty="0">
                <a:latin typeface="Arial" panose="020B0604020202020204" pitchFamily="34" charset="0"/>
                <a:hlinkClick r:id="rId3" tooltip="Input/output">
                  <a:extLst>
                    <a:ext uri="{A12FA001-AC4F-418D-AE19-62706E023703}">
                      <ahyp:hlinkClr xmlns:ahyp="http://schemas.microsoft.com/office/drawing/2018/hyperlinkcolor" val="tx"/>
                    </a:ext>
                  </a:extLst>
                </a:hlinkClick>
              </a:rPr>
              <a:t>input/output</a:t>
            </a:r>
            <a:r>
              <a:rPr lang="en-US" sz="2000" dirty="0">
                <a:latin typeface="Arial" panose="020B0604020202020204" pitchFamily="34" charset="0"/>
              </a:rPr>
              <a:t> (I/O) pins that may be interfaced to various </a:t>
            </a:r>
            <a:r>
              <a:rPr lang="en-US" sz="2000" dirty="0">
                <a:latin typeface="Arial" panose="020B0604020202020204" pitchFamily="34" charset="0"/>
                <a:hlinkClick r:id="rId4" tooltip="Expansion board">
                  <a:extLst>
                    <a:ext uri="{A12FA001-AC4F-418D-AE19-62706E023703}">
                      <ahyp:hlinkClr xmlns:ahyp="http://schemas.microsoft.com/office/drawing/2018/hyperlinkcolor" val="tx"/>
                    </a:ext>
                  </a:extLst>
                </a:hlinkClick>
              </a:rPr>
              <a:t>expansion boards</a:t>
            </a:r>
            <a:r>
              <a:rPr lang="en-US" sz="2000" dirty="0">
                <a:latin typeface="Arial" panose="020B0604020202020204" pitchFamily="34" charset="0"/>
              </a:rPr>
              <a:t> (shields) and other circuits.</a:t>
            </a:r>
            <a:endParaRPr lang="en-US" sz="2000" baseline="30000" dirty="0">
              <a:latin typeface="Arial" panose="020B0604020202020204" pitchFamily="34" charset="0"/>
            </a:endParaRPr>
          </a:p>
          <a:p>
            <a:endParaRPr lang="en-US" sz="2000" dirty="0">
              <a:latin typeface="Arial" panose="020B0604020202020204" pitchFamily="34" charset="0"/>
            </a:endParaRPr>
          </a:p>
          <a:p>
            <a:pPr marL="285750" indent="-285750">
              <a:buFont typeface="Wingdings" panose="05000000000000000000" pitchFamily="2" charset="2"/>
              <a:buChar char="Ø"/>
            </a:pPr>
            <a:r>
              <a:rPr lang="en-US" sz="2000" dirty="0">
                <a:latin typeface="Arial" panose="020B0604020202020204" pitchFamily="34" charset="0"/>
              </a:rPr>
              <a:t> The board has 14 Digital pins, 6 Analog pins, and programmable with the </a:t>
            </a:r>
            <a:r>
              <a:rPr lang="en-US" sz="2000" dirty="0">
                <a:latin typeface="Arial" panose="020B0604020202020204" pitchFamily="34" charset="0"/>
                <a:hlinkClick r:id="rId5" tooltip="Arduino">
                  <a:extLst>
                    <a:ext uri="{A12FA001-AC4F-418D-AE19-62706E023703}">
                      <ahyp:hlinkClr xmlns:ahyp="http://schemas.microsoft.com/office/drawing/2018/hyperlinkcolor" val="tx"/>
                    </a:ext>
                  </a:extLst>
                </a:hlinkClick>
              </a:rPr>
              <a:t>Arduino IDE</a:t>
            </a:r>
            <a:r>
              <a:rPr lang="en-US" sz="2000" dirty="0">
                <a:latin typeface="Arial" panose="020B0604020202020204" pitchFamily="34" charset="0"/>
              </a:rPr>
              <a:t> (Integrated Development Environment) via a type B </a:t>
            </a:r>
            <a:r>
              <a:rPr lang="en-US" sz="2000" dirty="0">
                <a:latin typeface="Arial" panose="020B0604020202020204" pitchFamily="34" charset="0"/>
                <a:hlinkClick r:id="rId6" tooltip="USB cable">
                  <a:extLst>
                    <a:ext uri="{A12FA001-AC4F-418D-AE19-62706E023703}">
                      <ahyp:hlinkClr xmlns:ahyp="http://schemas.microsoft.com/office/drawing/2018/hyperlinkcolor" val="tx"/>
                    </a:ext>
                  </a:extLst>
                </a:hlinkClick>
              </a:rPr>
              <a:t>USB cable</a:t>
            </a:r>
            <a:r>
              <a:rPr lang="en-US" sz="2000" dirty="0">
                <a:latin typeface="Arial" panose="020B0604020202020204" pitchFamily="34" charset="0"/>
              </a:rPr>
              <a:t>.</a:t>
            </a:r>
            <a:endParaRPr lang="en-US" sz="2000" baseline="30000" dirty="0">
              <a:latin typeface="Arial" panose="020B0604020202020204" pitchFamily="34" charset="0"/>
            </a:endParaRPr>
          </a:p>
          <a:p>
            <a:endParaRPr lang="en-US" sz="2000" dirty="0">
              <a:latin typeface="Arial" panose="020B0604020202020204" pitchFamily="34" charset="0"/>
            </a:endParaRPr>
          </a:p>
          <a:p>
            <a:r>
              <a:rPr lang="en-US" sz="2000" dirty="0">
                <a:latin typeface="Arial" panose="020B0604020202020204" pitchFamily="34" charset="0"/>
              </a:rPr>
              <a:t>It can be powered by the USB cable or by an external </a:t>
            </a:r>
            <a:r>
              <a:rPr lang="en-US" sz="2000" dirty="0">
                <a:latin typeface="Arial" panose="020B0604020202020204" pitchFamily="34" charset="0"/>
                <a:hlinkClick r:id="rId7" tooltip="9-volt battery">
                  <a:extLst>
                    <a:ext uri="{A12FA001-AC4F-418D-AE19-62706E023703}">
                      <ahyp:hlinkClr xmlns:ahyp="http://schemas.microsoft.com/office/drawing/2018/hyperlinkcolor" val="tx"/>
                    </a:ext>
                  </a:extLst>
                </a:hlinkClick>
              </a:rPr>
              <a:t>9-volt battery</a:t>
            </a:r>
            <a:r>
              <a:rPr lang="en-US" sz="2000" dirty="0">
                <a:latin typeface="Arial" panose="020B0604020202020204" pitchFamily="34" charset="0"/>
              </a:rPr>
              <a:t>, though it accepts voltages between 7 and 20 volts.</a:t>
            </a:r>
            <a:endParaRPr lang="en-IN" sz="2000" dirty="0"/>
          </a:p>
        </p:txBody>
      </p:sp>
      <p:pic>
        <p:nvPicPr>
          <p:cNvPr id="4" name="Picture 3">
            <a:extLst>
              <a:ext uri="{FF2B5EF4-FFF2-40B4-BE49-F238E27FC236}">
                <a16:creationId xmlns:a16="http://schemas.microsoft.com/office/drawing/2014/main" id="{20B10BCF-29F0-42D9-BD7E-722CE2874B19}"/>
              </a:ext>
            </a:extLst>
          </p:cNvPr>
          <p:cNvPicPr>
            <a:picLocks noChangeAspect="1"/>
          </p:cNvPicPr>
          <p:nvPr/>
        </p:nvPicPr>
        <p:blipFill>
          <a:blip r:embed="rId8"/>
          <a:stretch>
            <a:fillRect/>
          </a:stretch>
        </p:blipFill>
        <p:spPr>
          <a:xfrm rot="5400000">
            <a:off x="8561428" y="2290274"/>
            <a:ext cx="3450559" cy="2936824"/>
          </a:xfrm>
          <a:prstGeom prst="rect">
            <a:avLst/>
          </a:prstGeom>
        </p:spPr>
      </p:pic>
    </p:spTree>
    <p:extLst>
      <p:ext uri="{BB962C8B-B14F-4D97-AF65-F5344CB8AC3E}">
        <p14:creationId xmlns:p14="http://schemas.microsoft.com/office/powerpoint/2010/main" val="2098652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3379</TotalTime>
  <Words>1319</Words>
  <Application>Microsoft Office PowerPoint</Application>
  <PresentationFormat>Widescreen</PresentationFormat>
  <Paragraphs>155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Ion Boardroom</vt:lpstr>
      <vt:lpstr>   Guided by                      Submitted by Mr. Shiraz Husain                Anshul Agrawal</vt:lpstr>
      <vt:lpstr>   Smart Billing Cart   </vt:lpstr>
      <vt:lpstr>Content</vt:lpstr>
      <vt:lpstr>PowerPoint Presentation</vt:lpstr>
      <vt:lpstr>About the project </vt:lpstr>
      <vt:lpstr>Introduction</vt:lpstr>
      <vt:lpstr>Why RFID?</vt:lpstr>
      <vt:lpstr>Technology and device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Project Costing</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Baggage Carrier</dc:title>
  <dc:creator>Ishika Shrivastava</dc:creator>
  <cp:lastModifiedBy>Anshul agrawal</cp:lastModifiedBy>
  <cp:revision>79</cp:revision>
  <dcterms:created xsi:type="dcterms:W3CDTF">2019-02-25T15:12:45Z</dcterms:created>
  <dcterms:modified xsi:type="dcterms:W3CDTF">2020-12-03T19:15:30Z</dcterms:modified>
</cp:coreProperties>
</file>