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Merriweather"/>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bold.fntdata"/><Relationship Id="rId14" Type="http://schemas.openxmlformats.org/officeDocument/2006/relationships/font" Target="fonts/Merriweather-regular.fntdata"/><Relationship Id="rId17" Type="http://schemas.openxmlformats.org/officeDocument/2006/relationships/font" Target="fonts/Merriweather-boldItalic.fntdata"/><Relationship Id="rId16"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69d2b8dd4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69d2b8dd4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69d2b8dd4_0_1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69d2b8dd4_0_1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666000" y="1156075"/>
            <a:ext cx="8520600" cy="1282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2"/>
              </a:buClr>
              <a:buSzPts val="1100"/>
              <a:buFont typeface="Arial"/>
              <a:buNone/>
            </a:pPr>
            <a:r>
              <a:rPr lang="en" sz="2500">
                <a:solidFill>
                  <a:srgbClr val="000000"/>
                </a:solidFill>
                <a:latin typeface="Arial"/>
                <a:ea typeface="Arial"/>
                <a:cs typeface="Arial"/>
                <a:sym typeface="Arial"/>
              </a:rPr>
              <a:t>E-COMMERCE DELIVERY</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65" name="Google Shape;65;p13"/>
          <p:cNvSpPr txBox="1"/>
          <p:nvPr>
            <p:ph idx="1" type="subTitle"/>
          </p:nvPr>
        </p:nvSpPr>
        <p:spPr>
          <a:xfrm>
            <a:off x="4639125" y="3268900"/>
            <a:ext cx="9966000" cy="1628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solidFill>
                  <a:srgbClr val="F3F3F3"/>
                </a:solidFill>
                <a:latin typeface="Arial"/>
                <a:ea typeface="Arial"/>
                <a:cs typeface="Arial"/>
                <a:sym typeface="Arial"/>
              </a:rPr>
              <a:t>Team: KnightFighters</a:t>
            </a:r>
            <a:endParaRPr b="1" sz="1400">
              <a:solidFill>
                <a:srgbClr val="F3F3F3"/>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F3F3F3"/>
                </a:solidFill>
                <a:latin typeface="Arial"/>
                <a:ea typeface="Arial"/>
                <a:cs typeface="Arial"/>
                <a:sym typeface="Arial"/>
              </a:rPr>
              <a:t>Members:</a:t>
            </a:r>
            <a:endParaRPr b="1" sz="1400">
              <a:solidFill>
                <a:srgbClr val="F3F3F3"/>
              </a:solidFill>
              <a:latin typeface="Arial"/>
              <a:ea typeface="Arial"/>
              <a:cs typeface="Arial"/>
              <a:sym typeface="Arial"/>
            </a:endParaRPr>
          </a:p>
          <a:p>
            <a:pPr indent="-317500" lvl="0" marL="457200" rtl="0" algn="l">
              <a:lnSpc>
                <a:spcPct val="115000"/>
              </a:lnSpc>
              <a:spcBef>
                <a:spcPts val="0"/>
              </a:spcBef>
              <a:spcAft>
                <a:spcPts val="0"/>
              </a:spcAft>
              <a:buClr>
                <a:srgbClr val="F3F3F3"/>
              </a:buClr>
              <a:buSzPts val="1400"/>
              <a:buFont typeface="Arial"/>
              <a:buAutoNum type="arabicParenR"/>
            </a:pPr>
            <a:r>
              <a:rPr lang="en" sz="1400">
                <a:solidFill>
                  <a:srgbClr val="F3F3F3"/>
                </a:solidFill>
                <a:latin typeface="Arial"/>
                <a:ea typeface="Arial"/>
                <a:cs typeface="Arial"/>
                <a:sym typeface="Arial"/>
              </a:rPr>
              <a:t>Anshul Kumar 	         ME15B082</a:t>
            </a:r>
            <a:endParaRPr sz="1400">
              <a:solidFill>
                <a:srgbClr val="F3F3F3"/>
              </a:solidFill>
              <a:latin typeface="Arial"/>
              <a:ea typeface="Arial"/>
              <a:cs typeface="Arial"/>
              <a:sym typeface="Arial"/>
            </a:endParaRPr>
          </a:p>
          <a:p>
            <a:pPr indent="-317500" lvl="0" marL="457200" rtl="0" algn="l">
              <a:lnSpc>
                <a:spcPct val="115000"/>
              </a:lnSpc>
              <a:spcBef>
                <a:spcPts val="0"/>
              </a:spcBef>
              <a:spcAft>
                <a:spcPts val="0"/>
              </a:spcAft>
              <a:buClr>
                <a:srgbClr val="F3F3F3"/>
              </a:buClr>
              <a:buSzPts val="1400"/>
              <a:buFont typeface="Arial"/>
              <a:buAutoNum type="arabicParenR"/>
            </a:pPr>
            <a:r>
              <a:rPr lang="en" sz="1400">
                <a:solidFill>
                  <a:srgbClr val="F3F3F3"/>
                </a:solidFill>
                <a:latin typeface="Arial"/>
                <a:ea typeface="Arial"/>
                <a:cs typeface="Arial"/>
                <a:sym typeface="Arial"/>
              </a:rPr>
              <a:t>Ashutosh Raj		ME15B086</a:t>
            </a:r>
            <a:endParaRPr sz="1400">
              <a:solidFill>
                <a:srgbClr val="F3F3F3"/>
              </a:solidFill>
              <a:latin typeface="Arial"/>
              <a:ea typeface="Arial"/>
              <a:cs typeface="Arial"/>
              <a:sym typeface="Arial"/>
            </a:endParaRPr>
          </a:p>
          <a:p>
            <a:pPr indent="-317500" lvl="0" marL="457200" rtl="0" algn="l">
              <a:lnSpc>
                <a:spcPct val="115000"/>
              </a:lnSpc>
              <a:spcBef>
                <a:spcPts val="0"/>
              </a:spcBef>
              <a:spcAft>
                <a:spcPts val="0"/>
              </a:spcAft>
              <a:buClr>
                <a:srgbClr val="F3F3F3"/>
              </a:buClr>
              <a:buSzPts val="1400"/>
              <a:buFont typeface="Arial"/>
              <a:buAutoNum type="arabicParenR"/>
            </a:pPr>
            <a:r>
              <a:rPr lang="en" sz="1400">
                <a:solidFill>
                  <a:srgbClr val="F3F3F3"/>
                </a:solidFill>
                <a:latin typeface="Arial"/>
                <a:ea typeface="Arial"/>
                <a:cs typeface="Arial"/>
                <a:sym typeface="Arial"/>
              </a:rPr>
              <a:t>Asit Tarsode		ME15B087</a:t>
            </a:r>
            <a:endParaRPr sz="1400">
              <a:solidFill>
                <a:srgbClr val="F3F3F3"/>
              </a:solidFill>
              <a:latin typeface="Arial"/>
              <a:ea typeface="Arial"/>
              <a:cs typeface="Arial"/>
              <a:sym typeface="Arial"/>
            </a:endParaRPr>
          </a:p>
          <a:p>
            <a:pPr indent="0" lvl="0" marL="0" rtl="0" algn="l">
              <a:spcBef>
                <a:spcPts val="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69" name="Shape 69"/>
        <p:cNvGrpSpPr/>
        <p:nvPr/>
      </p:nvGrpSpPr>
      <p:grpSpPr>
        <a:xfrm>
          <a:off x="0" y="0"/>
          <a:ext cx="0" cy="0"/>
          <a:chOff x="0" y="0"/>
          <a:chExt cx="0" cy="0"/>
        </a:xfrm>
      </p:grpSpPr>
      <p:sp>
        <p:nvSpPr>
          <p:cNvPr id="70" name="Google Shape;70;p14"/>
          <p:cNvSpPr/>
          <p:nvPr/>
        </p:nvSpPr>
        <p:spPr>
          <a:xfrm>
            <a:off x="3519925" y="1453550"/>
            <a:ext cx="1445400" cy="669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Nifi</a:t>
            </a:r>
            <a:endParaRPr sz="1800"/>
          </a:p>
        </p:txBody>
      </p:sp>
      <p:sp>
        <p:nvSpPr>
          <p:cNvPr id="71" name="Google Shape;71;p14"/>
          <p:cNvSpPr/>
          <p:nvPr/>
        </p:nvSpPr>
        <p:spPr>
          <a:xfrm>
            <a:off x="5969600" y="1453550"/>
            <a:ext cx="1445400" cy="669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 Kafka</a:t>
            </a:r>
            <a:endParaRPr sz="1800"/>
          </a:p>
          <a:p>
            <a:pPr indent="0" lvl="0" marL="0" rtl="0" algn="ctr">
              <a:spcBef>
                <a:spcPts val="0"/>
              </a:spcBef>
              <a:spcAft>
                <a:spcPts val="0"/>
              </a:spcAft>
              <a:buNone/>
            </a:pPr>
            <a:r>
              <a:rPr lang="en" sz="1800"/>
              <a:t>(broker)</a:t>
            </a:r>
            <a:endParaRPr sz="1800"/>
          </a:p>
        </p:txBody>
      </p:sp>
      <p:sp>
        <p:nvSpPr>
          <p:cNvPr id="72" name="Google Shape;72;p14"/>
          <p:cNvSpPr/>
          <p:nvPr/>
        </p:nvSpPr>
        <p:spPr>
          <a:xfrm>
            <a:off x="916200" y="1453550"/>
            <a:ext cx="1445400" cy="669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Host Machine</a:t>
            </a:r>
            <a:endParaRPr sz="1800"/>
          </a:p>
        </p:txBody>
      </p:sp>
      <p:sp>
        <p:nvSpPr>
          <p:cNvPr id="73" name="Google Shape;73;p14"/>
          <p:cNvSpPr/>
          <p:nvPr/>
        </p:nvSpPr>
        <p:spPr>
          <a:xfrm>
            <a:off x="2515650" y="1650200"/>
            <a:ext cx="850200" cy="2763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4940575" y="3672975"/>
            <a:ext cx="1115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Roboto"/>
                <a:ea typeface="Roboto"/>
                <a:cs typeface="Roboto"/>
                <a:sym typeface="Roboto"/>
              </a:rPr>
              <a:t>Batches of Input Data</a:t>
            </a:r>
            <a:endParaRPr>
              <a:solidFill>
                <a:srgbClr val="F3F3F3"/>
              </a:solidFill>
              <a:latin typeface="Roboto"/>
              <a:ea typeface="Roboto"/>
              <a:cs typeface="Roboto"/>
              <a:sym typeface="Roboto"/>
            </a:endParaRPr>
          </a:p>
        </p:txBody>
      </p:sp>
      <p:sp>
        <p:nvSpPr>
          <p:cNvPr id="75" name="Google Shape;75;p14"/>
          <p:cNvSpPr/>
          <p:nvPr/>
        </p:nvSpPr>
        <p:spPr>
          <a:xfrm>
            <a:off x="5073313" y="1696325"/>
            <a:ext cx="850200" cy="2763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rot="5400000">
            <a:off x="6267188" y="2550525"/>
            <a:ext cx="850200" cy="2763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5969600" y="3200025"/>
            <a:ext cx="1445400" cy="669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Spark Streaming</a:t>
            </a:r>
            <a:endParaRPr sz="1800"/>
          </a:p>
        </p:txBody>
      </p:sp>
      <p:sp>
        <p:nvSpPr>
          <p:cNvPr id="78" name="Google Shape;78;p14"/>
          <p:cNvSpPr/>
          <p:nvPr/>
        </p:nvSpPr>
        <p:spPr>
          <a:xfrm rot="10800000">
            <a:off x="5007938" y="3396675"/>
            <a:ext cx="850200" cy="2763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nvSpPr>
        <p:spPr>
          <a:xfrm>
            <a:off x="7112100" y="2404738"/>
            <a:ext cx="1115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Roboto"/>
                <a:ea typeface="Roboto"/>
                <a:cs typeface="Roboto"/>
                <a:sym typeface="Roboto"/>
              </a:rPr>
              <a:t>Input Data Stream</a:t>
            </a:r>
            <a:endParaRPr>
              <a:solidFill>
                <a:srgbClr val="F3F3F3"/>
              </a:solidFill>
              <a:latin typeface="Roboto"/>
              <a:ea typeface="Roboto"/>
              <a:cs typeface="Roboto"/>
              <a:sym typeface="Roboto"/>
            </a:endParaRPr>
          </a:p>
        </p:txBody>
      </p:sp>
      <p:sp>
        <p:nvSpPr>
          <p:cNvPr id="80" name="Google Shape;80;p14"/>
          <p:cNvSpPr txBox="1"/>
          <p:nvPr/>
        </p:nvSpPr>
        <p:spPr>
          <a:xfrm>
            <a:off x="2485750" y="1301113"/>
            <a:ext cx="1115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Roboto"/>
                <a:ea typeface="Roboto"/>
                <a:cs typeface="Roboto"/>
                <a:sym typeface="Roboto"/>
              </a:rPr>
              <a:t>Test Data</a:t>
            </a:r>
            <a:endParaRPr>
              <a:solidFill>
                <a:srgbClr val="F3F3F3"/>
              </a:solidFill>
              <a:latin typeface="Roboto"/>
              <a:ea typeface="Roboto"/>
              <a:cs typeface="Roboto"/>
              <a:sym typeface="Roboto"/>
            </a:endParaRPr>
          </a:p>
        </p:txBody>
      </p:sp>
      <p:sp>
        <p:nvSpPr>
          <p:cNvPr id="81" name="Google Shape;81;p14"/>
          <p:cNvSpPr/>
          <p:nvPr/>
        </p:nvSpPr>
        <p:spPr>
          <a:xfrm>
            <a:off x="3519925" y="3200025"/>
            <a:ext cx="1445400" cy="669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Spark Engine</a:t>
            </a:r>
            <a:endParaRPr sz="1800"/>
          </a:p>
        </p:txBody>
      </p:sp>
      <p:sp>
        <p:nvSpPr>
          <p:cNvPr id="82" name="Google Shape;82;p14"/>
          <p:cNvSpPr txBox="1"/>
          <p:nvPr/>
        </p:nvSpPr>
        <p:spPr>
          <a:xfrm>
            <a:off x="2361600" y="3672975"/>
            <a:ext cx="1115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Roboto"/>
                <a:ea typeface="Roboto"/>
                <a:cs typeface="Roboto"/>
                <a:sym typeface="Roboto"/>
              </a:rPr>
              <a:t>Batches of processed data</a:t>
            </a:r>
            <a:endParaRPr>
              <a:solidFill>
                <a:srgbClr val="F3F3F3"/>
              </a:solidFill>
              <a:latin typeface="Roboto"/>
              <a:ea typeface="Roboto"/>
              <a:cs typeface="Roboto"/>
              <a:sym typeface="Roboto"/>
            </a:endParaRPr>
          </a:p>
        </p:txBody>
      </p:sp>
      <p:sp>
        <p:nvSpPr>
          <p:cNvPr id="83" name="Google Shape;83;p14"/>
          <p:cNvSpPr/>
          <p:nvPr/>
        </p:nvSpPr>
        <p:spPr>
          <a:xfrm rot="10800000">
            <a:off x="2428963" y="3396675"/>
            <a:ext cx="850200" cy="2763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916200" y="3200025"/>
            <a:ext cx="1445400" cy="669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STDOUT</a:t>
            </a:r>
            <a:endParaRPr sz="1800"/>
          </a:p>
        </p:txBody>
      </p:sp>
      <p:sp>
        <p:nvSpPr>
          <p:cNvPr id="85" name="Google Shape;85;p14"/>
          <p:cNvSpPr txBox="1"/>
          <p:nvPr/>
        </p:nvSpPr>
        <p:spPr>
          <a:xfrm>
            <a:off x="2884000" y="211700"/>
            <a:ext cx="3039300" cy="3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rgbClr val="EFEFEF"/>
                </a:solidFill>
                <a:latin typeface="Roboto"/>
                <a:ea typeface="Roboto"/>
                <a:cs typeface="Roboto"/>
                <a:sym typeface="Roboto"/>
              </a:rPr>
              <a:t>PROCESS FLOWCHART</a:t>
            </a:r>
            <a:endParaRPr b="1" sz="1800" u="sng">
              <a:solidFill>
                <a:srgbClr val="EFEFE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5"/>
          <p:cNvSpPr txBox="1"/>
          <p:nvPr>
            <p:ph type="title"/>
          </p:nvPr>
        </p:nvSpPr>
        <p:spPr>
          <a:xfrm>
            <a:off x="311675" y="798600"/>
            <a:ext cx="8457900" cy="3546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Pre-processing:</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400" u="sng">
                <a:solidFill>
                  <a:srgbClr val="000000"/>
                </a:solidFill>
                <a:latin typeface="Arial"/>
                <a:ea typeface="Arial"/>
                <a:cs typeface="Arial"/>
                <a:sym typeface="Arial"/>
              </a:rPr>
              <a:t>Methods used:</a:t>
            </a:r>
            <a:endParaRPr sz="1400" u="sng">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Handling of null data points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Handling columns with date- time format</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One-hot encoding of categorical data</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Inferences:</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Random Forests </a:t>
            </a:r>
            <a:r>
              <a:rPr lang="en" sz="1400">
                <a:solidFill>
                  <a:srgbClr val="000000"/>
                </a:solidFill>
                <a:latin typeface="Arial"/>
                <a:ea typeface="Arial"/>
                <a:cs typeface="Arial"/>
                <a:sym typeface="Arial"/>
              </a:rPr>
              <a:t> gave the best accuracy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Conclusion:</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400">
                <a:solidFill>
                  <a:srgbClr val="000000"/>
                </a:solidFill>
                <a:latin typeface="Arial"/>
                <a:ea typeface="Arial"/>
                <a:cs typeface="Arial"/>
                <a:sym typeface="Arial"/>
              </a:rPr>
              <a:t>An area under ROC curve of 70% shows that it is possible to get an approximate prediction of when the order is not going to be delivered on time. Thus it becomes easy to modify the expected delivery date for the customer or take measures to expedite failing deliveries.</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6"/>
          <p:cNvSpPr txBox="1"/>
          <p:nvPr>
            <p:ph type="title"/>
          </p:nvPr>
        </p:nvSpPr>
        <p:spPr>
          <a:xfrm>
            <a:off x="311675" y="798600"/>
            <a:ext cx="8457900" cy="354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