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9"/>
  </p:notesMasterIdLst>
  <p:sldIdLst>
    <p:sldId id="256" r:id="rId6"/>
    <p:sldId id="257" r:id="rId7"/>
    <p:sldId id="258" r:id="rId8"/>
  </p:sldIdLst>
  <p:sldSz cx="18288000" cy="10287000"/>
  <p:notesSz cx="6858000" cy="9144000"/>
  <p:embeddedFontLst>
    <p:embeddedFont>
      <p:font typeface="Arimo Bold" charset="1" panose="020B0704020202020204"/>
      <p:regular r:id="rId12"/>
    </p:embeddedFont>
    <p:embeddedFont>
      <p:font typeface="Asap" charset="1" panose="020F05040302020602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theme/theme2.xml" Type="http://schemas.openxmlformats.org/officeDocument/2006/relationships/theme"/><Relationship Id="rId11" Target="notesSlides/notesSlide1.xml" Type="http://schemas.openxmlformats.org/officeDocument/2006/relationships/notesSlide"/><Relationship Id="rId12" Target="fonts/font12.fntdata" Type="http://schemas.openxmlformats.org/officeDocument/2006/relationships/font"/><Relationship Id="rId13" Target="notesSlides/notesSlide2.xml" Type="http://schemas.openxmlformats.org/officeDocument/2006/relationships/notesSlide"/><Relationship Id="rId14" Target="notesSlides/notesSlide3.xml" Type="http://schemas.openxmlformats.org/officeDocument/2006/relationships/notesSlide"/><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notesMasters/notesMaster1.xml" Type="http://schemas.openxmlformats.org/officeDocument/2006/relationships/notesMaster"/></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https://drive.google.com/file/d/1Bkb53c7kB3ZlbVbgXZJXffhtvEjDiPsY/view?usp=sharin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1224"/>
        </a:solidFill>
      </p:bgPr>
    </p:bg>
    <p:spTree>
      <p:nvGrpSpPr>
        <p:cNvPr id="1" name=""/>
        <p:cNvGrpSpPr/>
        <p:nvPr/>
      </p:nvGrpSpPr>
      <p:grpSpPr>
        <a:xfrm>
          <a:off x="0" y="0"/>
          <a:ext cx="0" cy="0"/>
          <a:chOff x="0" y="0"/>
          <a:chExt cx="0" cy="0"/>
        </a:xfrm>
      </p:grpSpPr>
      <p:sp>
        <p:nvSpPr>
          <p:cNvPr name="Freeform 2" id="2"/>
          <p:cNvSpPr/>
          <p:nvPr/>
        </p:nvSpPr>
        <p:spPr>
          <a:xfrm flipH="false" flipV="false" rot="0">
            <a:off x="9447087" y="2653381"/>
            <a:ext cx="7812213" cy="4806026"/>
          </a:xfrm>
          <a:custGeom>
            <a:avLst/>
            <a:gdLst/>
            <a:ahLst/>
            <a:cxnLst/>
            <a:rect r="r" b="b" t="t" l="l"/>
            <a:pathLst>
              <a:path h="4806026" w="7812213">
                <a:moveTo>
                  <a:pt x="0" y="0"/>
                </a:moveTo>
                <a:lnTo>
                  <a:pt x="7812213" y="0"/>
                </a:lnTo>
                <a:lnTo>
                  <a:pt x="7812213" y="4806026"/>
                </a:lnTo>
                <a:lnTo>
                  <a:pt x="0" y="4806026"/>
                </a:lnTo>
                <a:lnTo>
                  <a:pt x="0" y="0"/>
                </a:lnTo>
                <a:close/>
              </a:path>
            </a:pathLst>
          </a:custGeom>
          <a:blipFill>
            <a:blip r:embed="rId3"/>
            <a:stretch>
              <a:fillRect l="-2580" t="0" r="-2580" b="0"/>
            </a:stretch>
          </a:blipFill>
        </p:spPr>
      </p:sp>
      <p:sp>
        <p:nvSpPr>
          <p:cNvPr name="TextBox 3" id="3"/>
          <p:cNvSpPr txBox="true"/>
          <p:nvPr/>
        </p:nvSpPr>
        <p:spPr>
          <a:xfrm rot="0">
            <a:off x="3088881" y="238125"/>
            <a:ext cx="11326654" cy="790575"/>
          </a:xfrm>
          <a:prstGeom prst="rect">
            <a:avLst/>
          </a:prstGeom>
        </p:spPr>
        <p:txBody>
          <a:bodyPr anchor="t" rtlCol="false" tIns="0" lIns="0" bIns="0" rIns="0">
            <a:spAutoFit/>
          </a:bodyPr>
          <a:lstStyle/>
          <a:p>
            <a:pPr algn="ctr">
              <a:lnSpc>
                <a:spcPts val="6000"/>
              </a:lnSpc>
              <a:spcBef>
                <a:spcPct val="0"/>
              </a:spcBef>
            </a:pPr>
            <a:r>
              <a:rPr lang="en-US" b="true" sz="5000">
                <a:solidFill>
                  <a:srgbClr val="FFFFFF"/>
                </a:solidFill>
                <a:latin typeface="Arimo Bold"/>
                <a:ea typeface="Arimo Bold"/>
                <a:cs typeface="Arimo Bold"/>
                <a:sym typeface="Arimo Bold"/>
              </a:rPr>
              <a:t>Dataset used and feature engineering</a:t>
            </a:r>
          </a:p>
        </p:txBody>
      </p:sp>
      <p:sp>
        <p:nvSpPr>
          <p:cNvPr name="TextBox 4" id="4"/>
          <p:cNvSpPr txBox="true"/>
          <p:nvPr/>
        </p:nvSpPr>
        <p:spPr>
          <a:xfrm rot="0">
            <a:off x="1561643" y="1582953"/>
            <a:ext cx="5694979" cy="595190"/>
          </a:xfrm>
          <a:prstGeom prst="rect">
            <a:avLst/>
          </a:prstGeom>
        </p:spPr>
        <p:txBody>
          <a:bodyPr anchor="t" rtlCol="false" tIns="0" lIns="0" bIns="0" rIns="0">
            <a:spAutoFit/>
          </a:bodyPr>
          <a:lstStyle/>
          <a:p>
            <a:pPr algn="ctr">
              <a:lnSpc>
                <a:spcPts val="4536"/>
              </a:lnSpc>
              <a:spcBef>
                <a:spcPct val="0"/>
              </a:spcBef>
            </a:pPr>
            <a:r>
              <a:rPr lang="en-US" b="true" sz="3780">
                <a:solidFill>
                  <a:srgbClr val="FFFFFF"/>
                </a:solidFill>
                <a:latin typeface="Arimo Bold"/>
                <a:ea typeface="Arimo Bold"/>
                <a:cs typeface="Arimo Bold"/>
                <a:sym typeface="Arimo Bold"/>
              </a:rPr>
              <a:t>Dataset</a:t>
            </a:r>
          </a:p>
        </p:txBody>
      </p:sp>
      <p:sp>
        <p:nvSpPr>
          <p:cNvPr name="TextBox 5" id="5"/>
          <p:cNvSpPr txBox="true"/>
          <p:nvPr/>
        </p:nvSpPr>
        <p:spPr>
          <a:xfrm rot="0">
            <a:off x="10715743" y="1484888"/>
            <a:ext cx="5431989" cy="693255"/>
          </a:xfrm>
          <a:prstGeom prst="rect">
            <a:avLst/>
          </a:prstGeom>
        </p:spPr>
        <p:txBody>
          <a:bodyPr anchor="t" rtlCol="false" tIns="0" lIns="0" bIns="0" rIns="0">
            <a:spAutoFit/>
          </a:bodyPr>
          <a:lstStyle/>
          <a:p>
            <a:pPr algn="ctr">
              <a:lnSpc>
                <a:spcPts val="5308"/>
              </a:lnSpc>
              <a:spcBef>
                <a:spcPct val="0"/>
              </a:spcBef>
            </a:pPr>
            <a:r>
              <a:rPr lang="en-US" b="true" sz="4423">
                <a:solidFill>
                  <a:srgbClr val="FFFFFF"/>
                </a:solidFill>
                <a:latin typeface="Arimo Bold"/>
                <a:ea typeface="Arimo Bold"/>
                <a:cs typeface="Arimo Bold"/>
                <a:sym typeface="Arimo Bold"/>
              </a:rPr>
              <a:t>Feature Engineering</a:t>
            </a:r>
          </a:p>
        </p:txBody>
      </p:sp>
      <p:sp>
        <p:nvSpPr>
          <p:cNvPr name="TextBox 6" id="6"/>
          <p:cNvSpPr txBox="true"/>
          <p:nvPr/>
        </p:nvSpPr>
        <p:spPr>
          <a:xfrm rot="0">
            <a:off x="10715743" y="7821794"/>
            <a:ext cx="5485686" cy="1733550"/>
          </a:xfrm>
          <a:prstGeom prst="rect">
            <a:avLst/>
          </a:prstGeom>
        </p:spPr>
        <p:txBody>
          <a:bodyPr anchor="t" rtlCol="false" tIns="0" lIns="0" bIns="0" rIns="0">
            <a:spAutoFit/>
          </a:bodyPr>
          <a:lstStyle/>
          <a:p>
            <a:pPr algn="l" marL="820427" indent="-410214" lvl="1">
              <a:lnSpc>
                <a:spcPts val="4560"/>
              </a:lnSpc>
              <a:buFont typeface="Arial"/>
              <a:buChar char="•"/>
            </a:pPr>
            <a:r>
              <a:rPr lang="en-US" b="true" sz="3800">
                <a:solidFill>
                  <a:srgbClr val="FFFFFF"/>
                </a:solidFill>
                <a:latin typeface="Arimo Bold"/>
                <a:ea typeface="Arimo Bold"/>
                <a:cs typeface="Arimo Bold"/>
                <a:sym typeface="Arimo Bold"/>
              </a:rPr>
              <a:t>Debt to income ratio</a:t>
            </a:r>
          </a:p>
          <a:p>
            <a:pPr algn="l" marL="820427" indent="-410214" lvl="1">
              <a:lnSpc>
                <a:spcPts val="4560"/>
              </a:lnSpc>
              <a:buFont typeface="Arial"/>
              <a:buChar char="•"/>
            </a:pPr>
            <a:r>
              <a:rPr lang="en-US" b="true" sz="3800">
                <a:solidFill>
                  <a:srgbClr val="FFFFFF"/>
                </a:solidFill>
                <a:latin typeface="Arimo Bold"/>
                <a:ea typeface="Arimo Bold"/>
                <a:cs typeface="Arimo Bold"/>
                <a:sym typeface="Arimo Bold"/>
              </a:rPr>
              <a:t>Credit score</a:t>
            </a:r>
          </a:p>
          <a:p>
            <a:pPr algn="l" marL="820427" indent="-410214" lvl="1">
              <a:lnSpc>
                <a:spcPts val="4560"/>
              </a:lnSpc>
              <a:buFont typeface="Arial"/>
              <a:buChar char="•"/>
            </a:pPr>
            <a:r>
              <a:rPr lang="en-US" b="true" sz="3800">
                <a:solidFill>
                  <a:srgbClr val="FFFFFF"/>
                </a:solidFill>
                <a:latin typeface="Arimo Bold"/>
                <a:ea typeface="Arimo Bold"/>
                <a:cs typeface="Arimo Bold"/>
                <a:sym typeface="Arimo Bold"/>
              </a:rPr>
              <a:t>Outstanding loan</a:t>
            </a:r>
          </a:p>
        </p:txBody>
      </p:sp>
      <p:sp>
        <p:nvSpPr>
          <p:cNvPr name="TextBox 7" id="7"/>
          <p:cNvSpPr txBox="true"/>
          <p:nvPr/>
        </p:nvSpPr>
        <p:spPr>
          <a:xfrm rot="0">
            <a:off x="621024" y="2634331"/>
            <a:ext cx="8131184" cy="3938250"/>
          </a:xfrm>
          <a:prstGeom prst="rect">
            <a:avLst/>
          </a:prstGeom>
        </p:spPr>
        <p:txBody>
          <a:bodyPr anchor="t" rtlCol="false" tIns="0" lIns="0" bIns="0" rIns="0">
            <a:spAutoFit/>
          </a:bodyPr>
          <a:lstStyle/>
          <a:p>
            <a:pPr algn="l" marL="700073" indent="-350037" lvl="1">
              <a:lnSpc>
                <a:spcPts val="3891"/>
              </a:lnSpc>
              <a:buFont typeface="Arial"/>
              <a:buChar char="•"/>
            </a:pPr>
            <a:r>
              <a:rPr lang="en-US" b="true" sz="3242">
                <a:solidFill>
                  <a:srgbClr val="FFFFFF"/>
                </a:solidFill>
                <a:latin typeface="Arimo Bold"/>
                <a:ea typeface="Arimo Bold"/>
                <a:cs typeface="Arimo Bold"/>
                <a:sym typeface="Arimo Bold"/>
              </a:rPr>
              <a:t>Dataset has 2.5 lakh rows and 16 different parameters for classification.</a:t>
            </a:r>
          </a:p>
          <a:p>
            <a:pPr algn="l">
              <a:lnSpc>
                <a:spcPts val="3891"/>
              </a:lnSpc>
            </a:pPr>
          </a:p>
          <a:p>
            <a:pPr algn="l" marL="700073" indent="-350037" lvl="1">
              <a:lnSpc>
                <a:spcPts val="3891"/>
              </a:lnSpc>
              <a:buFont typeface="Arial"/>
              <a:buChar char="•"/>
            </a:pPr>
            <a:r>
              <a:rPr lang="en-US" b="true" sz="3242">
                <a:solidFill>
                  <a:srgbClr val="FFFFFF"/>
                </a:solidFill>
                <a:latin typeface="Arimo Bold"/>
                <a:ea typeface="Arimo Bold"/>
                <a:cs typeface="Arimo Bold"/>
                <a:sym typeface="Arimo Bold"/>
              </a:rPr>
              <a:t>Highly influential parameters used in banking for lending loans are used.</a:t>
            </a:r>
          </a:p>
          <a:p>
            <a:pPr algn="l">
              <a:lnSpc>
                <a:spcPts val="3891"/>
              </a:lnSpc>
            </a:pPr>
          </a:p>
          <a:p>
            <a:pPr algn="l" marL="700073" indent="-350037" lvl="1">
              <a:lnSpc>
                <a:spcPts val="3891"/>
              </a:lnSpc>
              <a:buFont typeface="Arial"/>
              <a:buChar char="•"/>
            </a:pPr>
            <a:r>
              <a:rPr lang="en-US" b="true" sz="3242">
                <a:solidFill>
                  <a:srgbClr val="FFFFFF"/>
                </a:solidFill>
                <a:latin typeface="Arimo Bold"/>
                <a:ea typeface="Arimo Bold"/>
                <a:cs typeface="Arimo Bold"/>
                <a:sym typeface="Arimo Bold"/>
              </a:rPr>
              <a:t>Minimal correlation between features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1224"/>
        </a:solidFill>
      </p:bgPr>
    </p:bg>
    <p:spTree>
      <p:nvGrpSpPr>
        <p:cNvPr id="1" name=""/>
        <p:cNvGrpSpPr/>
        <p:nvPr/>
      </p:nvGrpSpPr>
      <p:grpSpPr>
        <a:xfrm>
          <a:off x="0" y="0"/>
          <a:ext cx="0" cy="0"/>
          <a:chOff x="0" y="0"/>
          <a:chExt cx="0" cy="0"/>
        </a:xfrm>
      </p:grpSpPr>
      <p:sp>
        <p:nvSpPr>
          <p:cNvPr name="Freeform 2" id="2"/>
          <p:cNvSpPr/>
          <p:nvPr/>
        </p:nvSpPr>
        <p:spPr>
          <a:xfrm flipH="false" flipV="false" rot="0">
            <a:off x="640140" y="2781691"/>
            <a:ext cx="17007719" cy="5484989"/>
          </a:xfrm>
          <a:custGeom>
            <a:avLst/>
            <a:gdLst/>
            <a:ahLst/>
            <a:cxnLst/>
            <a:rect r="r" b="b" t="t" l="l"/>
            <a:pathLst>
              <a:path h="5484989" w="17007719">
                <a:moveTo>
                  <a:pt x="0" y="0"/>
                </a:moveTo>
                <a:lnTo>
                  <a:pt x="17007720" y="0"/>
                </a:lnTo>
                <a:lnTo>
                  <a:pt x="17007720" y="5484989"/>
                </a:lnTo>
                <a:lnTo>
                  <a:pt x="0" y="5484989"/>
                </a:lnTo>
                <a:lnTo>
                  <a:pt x="0" y="0"/>
                </a:lnTo>
                <a:close/>
              </a:path>
            </a:pathLst>
          </a:custGeom>
          <a:blipFill>
            <a:blip r:embed="rId3"/>
            <a:stretch>
              <a:fillRect l="0" t="0" r="0" b="0"/>
            </a:stretch>
          </a:blipFill>
        </p:spPr>
      </p:sp>
      <p:sp>
        <p:nvSpPr>
          <p:cNvPr name="TextBox 3" id="3"/>
          <p:cNvSpPr txBox="true"/>
          <p:nvPr/>
        </p:nvSpPr>
        <p:spPr>
          <a:xfrm rot="0">
            <a:off x="1124661" y="772468"/>
            <a:ext cx="14993898" cy="790575"/>
          </a:xfrm>
          <a:prstGeom prst="rect">
            <a:avLst/>
          </a:prstGeom>
        </p:spPr>
        <p:txBody>
          <a:bodyPr anchor="t" rtlCol="false" tIns="0" lIns="0" bIns="0" rIns="0">
            <a:spAutoFit/>
          </a:bodyPr>
          <a:lstStyle/>
          <a:p>
            <a:pPr algn="ctr">
              <a:lnSpc>
                <a:spcPts val="6000"/>
              </a:lnSpc>
              <a:spcBef>
                <a:spcPct val="0"/>
              </a:spcBef>
            </a:pPr>
            <a:r>
              <a:rPr lang="en-US" b="true" sz="5000">
                <a:solidFill>
                  <a:srgbClr val="FFFFFF"/>
                </a:solidFill>
                <a:latin typeface="Arimo Bold"/>
                <a:ea typeface="Arimo Bold"/>
                <a:cs typeface="Arimo Bold"/>
                <a:sym typeface="Arimo Bold"/>
              </a:rPr>
              <a:t> ML AI algorithm for analyzing loan applicant 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122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711488" y="2704540"/>
            <a:ext cx="18288010" cy="6004872"/>
          </a:xfrm>
          <a:custGeom>
            <a:avLst/>
            <a:gdLst/>
            <a:ahLst/>
            <a:cxnLst/>
            <a:rect r="r" b="b" t="t" l="l"/>
            <a:pathLst>
              <a:path h="6004872" w="18288010">
                <a:moveTo>
                  <a:pt x="0" y="0"/>
                </a:moveTo>
                <a:lnTo>
                  <a:pt x="18288010" y="0"/>
                </a:lnTo>
                <a:lnTo>
                  <a:pt x="18288010" y="6004872"/>
                </a:lnTo>
                <a:lnTo>
                  <a:pt x="0" y="6004872"/>
                </a:lnTo>
                <a:lnTo>
                  <a:pt x="0" y="0"/>
                </a:lnTo>
                <a:close/>
              </a:path>
            </a:pathLst>
          </a:custGeom>
          <a:blipFill>
            <a:blip r:embed="rId3"/>
            <a:stretch>
              <a:fillRect l="0" t="0" r="0" b="0"/>
            </a:stretch>
          </a:blipFill>
        </p:spPr>
      </p:sp>
      <p:sp>
        <p:nvSpPr>
          <p:cNvPr name="TextBox 3" id="3"/>
          <p:cNvSpPr txBox="true"/>
          <p:nvPr/>
        </p:nvSpPr>
        <p:spPr>
          <a:xfrm rot="0">
            <a:off x="1683789" y="810061"/>
            <a:ext cx="15225150" cy="771525"/>
          </a:xfrm>
          <a:prstGeom prst="rect">
            <a:avLst/>
          </a:prstGeom>
        </p:spPr>
        <p:txBody>
          <a:bodyPr anchor="t" rtlCol="false" tIns="0" lIns="0" bIns="0" rIns="0">
            <a:spAutoFit/>
          </a:bodyPr>
          <a:lstStyle/>
          <a:p>
            <a:pPr algn="l">
              <a:lnSpc>
                <a:spcPts val="5999"/>
              </a:lnSpc>
            </a:pPr>
            <a:r>
              <a:rPr lang="en-US" b="true" sz="4999">
                <a:solidFill>
                  <a:srgbClr val="EBEAF3"/>
                </a:solidFill>
                <a:latin typeface="Arimo Bold"/>
                <a:ea typeface="Arimo Bold"/>
                <a:cs typeface="Arimo Bold"/>
                <a:sym typeface="Arimo Bold"/>
              </a:rPr>
              <a:t>Unique Selling Point</a:t>
            </a:r>
          </a:p>
        </p:txBody>
      </p:sp>
      <p:sp>
        <p:nvSpPr>
          <p:cNvPr name="TextBox 4" id="4"/>
          <p:cNvSpPr txBox="true"/>
          <p:nvPr/>
        </p:nvSpPr>
        <p:spPr>
          <a:xfrm rot="0">
            <a:off x="1028700" y="1796241"/>
            <a:ext cx="17053105" cy="5848350"/>
          </a:xfrm>
          <a:prstGeom prst="rect">
            <a:avLst/>
          </a:prstGeom>
        </p:spPr>
        <p:txBody>
          <a:bodyPr anchor="t" rtlCol="false" tIns="0" lIns="0" bIns="0" rIns="0">
            <a:spAutoFit/>
          </a:bodyPr>
          <a:lstStyle/>
          <a:p>
            <a:pPr algn="l" marL="690877" indent="-345439" lvl="1">
              <a:lnSpc>
                <a:spcPts val="3839"/>
              </a:lnSpc>
              <a:buFont typeface="Arial"/>
              <a:buChar char="•"/>
            </a:pPr>
            <a:r>
              <a:rPr lang="en-US" sz="3199">
                <a:solidFill>
                  <a:srgbClr val="FFFFFF"/>
                </a:solidFill>
                <a:latin typeface="Asap"/>
                <a:ea typeface="Asap"/>
                <a:cs typeface="Asap"/>
                <a:sym typeface="Asap"/>
              </a:rPr>
              <a:t>In 2008 USA wall street crisis occured due to banks lending loans and creating mortgage securities which were out of bounds for the applicant to pay but which was ignored by larger banks to just make profits. </a:t>
            </a:r>
          </a:p>
          <a:p>
            <a:pPr algn="l">
              <a:lnSpc>
                <a:spcPts val="3839"/>
              </a:lnSpc>
            </a:pPr>
          </a:p>
          <a:p>
            <a:pPr algn="l" marL="690877" indent="-345439" lvl="1">
              <a:lnSpc>
                <a:spcPts val="3839"/>
              </a:lnSpc>
              <a:buFont typeface="Arial"/>
              <a:buChar char="•"/>
            </a:pPr>
            <a:r>
              <a:rPr lang="en-US" sz="3199">
                <a:solidFill>
                  <a:srgbClr val="FFFFFF"/>
                </a:solidFill>
                <a:latin typeface="Asap"/>
                <a:ea typeface="Asap"/>
                <a:cs typeface="Asap"/>
                <a:sym typeface="Asap"/>
              </a:rPr>
              <a:t>We are using AI agent for making our form dynamic such that the number of defaulting entries are reduced and priority sorting is done such that ambiguous probabilities lying around 0.5 which include human attention are displayed first.</a:t>
            </a:r>
          </a:p>
          <a:p>
            <a:pPr algn="l">
              <a:lnSpc>
                <a:spcPts val="3839"/>
              </a:lnSpc>
            </a:pPr>
          </a:p>
          <a:p>
            <a:pPr algn="l" marL="690877" indent="-345439" lvl="1">
              <a:lnSpc>
                <a:spcPts val="3839"/>
              </a:lnSpc>
              <a:buFont typeface="Arial"/>
              <a:buChar char="•"/>
            </a:pPr>
            <a:r>
              <a:rPr lang="en-US" sz="3199">
                <a:solidFill>
                  <a:srgbClr val="FFFFFF"/>
                </a:solidFill>
                <a:latin typeface="Asap"/>
                <a:ea typeface="Asap"/>
                <a:cs typeface="Asap"/>
                <a:sym typeface="Asap"/>
              </a:rPr>
              <a:t>The employee support dashboard consists of data visualizations based on conclusion received from AI.</a:t>
            </a:r>
          </a:p>
          <a:p>
            <a:pPr algn="l">
              <a:lnSpc>
                <a:spcPts val="3839"/>
              </a:lnSpc>
            </a:pPr>
          </a:p>
          <a:p>
            <a:pPr algn="l" marL="690877" indent="-345439" lvl="1">
              <a:lnSpc>
                <a:spcPts val="3839"/>
              </a:lnSpc>
              <a:buFont typeface="Arial"/>
              <a:buChar char="•"/>
            </a:pPr>
            <a:r>
              <a:rPr lang="en-US" sz="3199">
                <a:solidFill>
                  <a:srgbClr val="FFFFFF"/>
                </a:solidFill>
                <a:latin typeface="Asap"/>
                <a:ea typeface="Asap"/>
                <a:cs typeface="Asap"/>
                <a:sym typeface="Asap"/>
              </a:rPr>
              <a:t>The solution is not data rigid as model auto trains itself based on dataset received as input. </a:t>
            </a:r>
          </a:p>
        </p:txBody>
      </p:sp>
      <p:sp>
        <p:nvSpPr>
          <p:cNvPr name="TextBox 5" id="5"/>
          <p:cNvSpPr txBox="true"/>
          <p:nvPr/>
        </p:nvSpPr>
        <p:spPr>
          <a:xfrm rot="0">
            <a:off x="673072" y="8451897"/>
            <a:ext cx="2815471" cy="590550"/>
          </a:xfrm>
          <a:prstGeom prst="rect">
            <a:avLst/>
          </a:prstGeom>
        </p:spPr>
        <p:txBody>
          <a:bodyPr anchor="t" rtlCol="false" tIns="0" lIns="0" bIns="0" rIns="0">
            <a:spAutoFit/>
          </a:bodyPr>
          <a:lstStyle/>
          <a:p>
            <a:pPr algn="ctr">
              <a:lnSpc>
                <a:spcPts val="4560"/>
              </a:lnSpc>
              <a:spcBef>
                <a:spcPct val="0"/>
              </a:spcBef>
            </a:pPr>
            <a:r>
              <a:rPr lang="en-US" b="true" sz="3800">
                <a:solidFill>
                  <a:srgbClr val="FFFFFF"/>
                </a:solidFill>
                <a:latin typeface="Arimo Bold"/>
                <a:ea typeface="Arimo Bold"/>
                <a:cs typeface="Arimo Bold"/>
                <a:sym typeface="Arimo Bold"/>
              </a:rPr>
              <a:t>video link :- </a:t>
            </a:r>
          </a:p>
        </p:txBody>
      </p:sp>
      <p:sp>
        <p:nvSpPr>
          <p:cNvPr name="TextBox 6" id="6"/>
          <p:cNvSpPr txBox="true"/>
          <p:nvPr/>
        </p:nvSpPr>
        <p:spPr>
          <a:xfrm rot="0">
            <a:off x="4658744" y="8327936"/>
            <a:ext cx="12850765" cy="1285875"/>
          </a:xfrm>
          <a:prstGeom prst="rect">
            <a:avLst/>
          </a:prstGeom>
        </p:spPr>
        <p:txBody>
          <a:bodyPr anchor="t" rtlCol="false" tIns="0" lIns="0" bIns="0" rIns="0">
            <a:spAutoFit/>
          </a:bodyPr>
          <a:lstStyle/>
          <a:p>
            <a:pPr algn="ctr">
              <a:lnSpc>
                <a:spcPts val="5016"/>
              </a:lnSpc>
              <a:spcBef>
                <a:spcPct val="0"/>
              </a:spcBef>
            </a:pPr>
            <a:r>
              <a:rPr lang="en-US" b="true" sz="4180" u="sng">
                <a:solidFill>
                  <a:srgbClr val="FFFFFF"/>
                </a:solidFill>
                <a:latin typeface="Arimo Bold"/>
                <a:ea typeface="Arimo Bold"/>
                <a:cs typeface="Arimo Bold"/>
                <a:sym typeface="Arimo Bold"/>
                <a:hlinkClick r:id="rId4" tooltip="https://drive.google.com/file/d/1Bkb53c7kB3ZlbVbgXZJXffhtvEjDiPsY/view?usp=sharing"/>
              </a:rPr>
              <a:t>https://drive.google.com/file/d/1Bkb53c7kB3ZlbVbgXZJXffhtvEjDiPsY/view?usp=sharing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DAGTvIB4vKY</dc:identifier>
  <dcterms:modified xsi:type="dcterms:W3CDTF">2011-08-01T06:04:30Z</dcterms:modified>
  <cp:revision>1</cp:revision>
  <dc:title>Copy of Futuristic Background by Slidesgo.pptx</dc:title>
</cp:coreProperties>
</file>