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ial Bold" panose="020B0704020202020204" pitchFamily="34" charset="0"/>
      <p:regular r:id="rId11"/>
      <p:bold r:id="rId12"/>
    </p:embeddedFont>
    <p:embeddedFont>
      <p:font typeface="Calibri (MS) Bold" panose="020B0604020202020204" charset="0"/>
      <p:regular r:id="rId13"/>
    </p:embeddedFont>
    <p:embeddedFont>
      <p:font typeface="Canva Sans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nshula1610/garbage_classification_project.git" TargetMode="External"/><Relationship Id="rId4" Type="http://schemas.openxmlformats.org/officeDocument/2006/relationships/hyperlink" Target="https://github.com/anshula1610/Garbage_class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gdLst/>
              <a:ahLst/>
              <a:cxn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-457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gdLst/>
              <a:ahLst/>
              <a:cxn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t="-213488" r="-1645" b="-549998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14" name="Freeform 14" descr="A person sitting at a desk with a computer  Description automatically generated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8791575" y="857250"/>
            <a:ext cx="7048500" cy="1504950"/>
            <a:chOff x="0" y="0"/>
            <a:chExt cx="9398000" cy="2006600"/>
          </a:xfrm>
        </p:grpSpPr>
        <p:sp>
          <p:nvSpPr>
            <p:cNvPr id="16" name="Freeform 16"/>
            <p:cNvSpPr/>
            <p:nvPr/>
          </p:nvSpPr>
          <p:spPr>
            <a:xfrm>
              <a:off x="25400" y="25400"/>
              <a:ext cx="9347200" cy="1955800"/>
            </a:xfrm>
            <a:custGeom>
              <a:avLst/>
              <a:gdLst/>
              <a:ahLst/>
              <a:cxnLst/>
              <a:rect l="l" t="t" r="r" b="b"/>
              <a:pathLst>
                <a:path w="9347200" h="1955800">
                  <a:moveTo>
                    <a:pt x="0" y="326009"/>
                  </a:moveTo>
                  <a:cubicBezTo>
                    <a:pt x="0" y="145923"/>
                    <a:pt x="148971" y="0"/>
                    <a:pt x="332613" y="0"/>
                  </a:cubicBezTo>
                  <a:lnTo>
                    <a:pt x="9014587" y="0"/>
                  </a:lnTo>
                  <a:cubicBezTo>
                    <a:pt x="9198229" y="0"/>
                    <a:pt x="9347200" y="145923"/>
                    <a:pt x="9347200" y="326009"/>
                  </a:cubicBezTo>
                  <a:lnTo>
                    <a:pt x="9347200" y="1629791"/>
                  </a:lnTo>
                  <a:cubicBezTo>
                    <a:pt x="9347200" y="1809877"/>
                    <a:pt x="9198229" y="1955800"/>
                    <a:pt x="9014587" y="1955800"/>
                  </a:cubicBezTo>
                  <a:lnTo>
                    <a:pt x="332613" y="1955800"/>
                  </a:lnTo>
                  <a:cubicBezTo>
                    <a:pt x="148971" y="1955800"/>
                    <a:pt x="0" y="1809877"/>
                    <a:pt x="0" y="1629791"/>
                  </a:cubicBezTo>
                  <a:close/>
                </a:path>
              </a:pathLst>
            </a:custGeom>
            <a:solidFill>
              <a:srgbClr val="EBEEF9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9398000" cy="2006600"/>
            </a:xfrm>
            <a:custGeom>
              <a:avLst/>
              <a:gdLst/>
              <a:ahLst/>
              <a:cxnLst/>
              <a:rect l="l" t="t" r="r" b="b"/>
              <a:pathLst>
                <a:path w="9398000" h="2006600">
                  <a:moveTo>
                    <a:pt x="0" y="351409"/>
                  </a:moveTo>
                  <a:cubicBezTo>
                    <a:pt x="0" y="156845"/>
                    <a:pt x="160782" y="0"/>
                    <a:pt x="358013" y="0"/>
                  </a:cubicBezTo>
                  <a:lnTo>
                    <a:pt x="9039987" y="0"/>
                  </a:lnTo>
                  <a:lnTo>
                    <a:pt x="9039987" y="25400"/>
                  </a:lnTo>
                  <a:lnTo>
                    <a:pt x="9039987" y="0"/>
                  </a:lnTo>
                  <a:cubicBezTo>
                    <a:pt x="9237218" y="0"/>
                    <a:pt x="9398000" y="156845"/>
                    <a:pt x="9398000" y="351409"/>
                  </a:cubicBezTo>
                  <a:lnTo>
                    <a:pt x="9372600" y="351409"/>
                  </a:lnTo>
                  <a:lnTo>
                    <a:pt x="9398000" y="351409"/>
                  </a:lnTo>
                  <a:lnTo>
                    <a:pt x="9398000" y="1655191"/>
                  </a:lnTo>
                  <a:lnTo>
                    <a:pt x="9372600" y="1655191"/>
                  </a:lnTo>
                  <a:lnTo>
                    <a:pt x="9398000" y="1655191"/>
                  </a:lnTo>
                  <a:cubicBezTo>
                    <a:pt x="9398000" y="1849755"/>
                    <a:pt x="9237218" y="2006600"/>
                    <a:pt x="9039987" y="2006600"/>
                  </a:cubicBezTo>
                  <a:lnTo>
                    <a:pt x="9039987" y="1981200"/>
                  </a:lnTo>
                  <a:lnTo>
                    <a:pt x="9039987" y="2006600"/>
                  </a:lnTo>
                  <a:lnTo>
                    <a:pt x="358013" y="2006600"/>
                  </a:lnTo>
                  <a:lnTo>
                    <a:pt x="358013" y="1981200"/>
                  </a:lnTo>
                  <a:lnTo>
                    <a:pt x="358013" y="2006600"/>
                  </a:lnTo>
                  <a:cubicBezTo>
                    <a:pt x="160782" y="2006600"/>
                    <a:pt x="0" y="1849755"/>
                    <a:pt x="0" y="1655191"/>
                  </a:cubicBezTo>
                  <a:lnTo>
                    <a:pt x="0" y="351409"/>
                  </a:lnTo>
                  <a:lnTo>
                    <a:pt x="25400" y="351409"/>
                  </a:lnTo>
                  <a:lnTo>
                    <a:pt x="0" y="351409"/>
                  </a:lnTo>
                  <a:moveTo>
                    <a:pt x="50800" y="351409"/>
                  </a:moveTo>
                  <a:lnTo>
                    <a:pt x="50800" y="1655191"/>
                  </a:lnTo>
                  <a:lnTo>
                    <a:pt x="25400" y="1655191"/>
                  </a:lnTo>
                  <a:lnTo>
                    <a:pt x="50800" y="1655191"/>
                  </a:lnTo>
                  <a:cubicBezTo>
                    <a:pt x="50800" y="1820799"/>
                    <a:pt x="187833" y="1955800"/>
                    <a:pt x="358013" y="1955800"/>
                  </a:cubicBezTo>
                  <a:lnTo>
                    <a:pt x="9039987" y="1955800"/>
                  </a:lnTo>
                  <a:cubicBezTo>
                    <a:pt x="9210167" y="1955800"/>
                    <a:pt x="9347200" y="1820799"/>
                    <a:pt x="9347200" y="1655191"/>
                  </a:cubicBezTo>
                  <a:lnTo>
                    <a:pt x="9347200" y="351409"/>
                  </a:lnTo>
                  <a:cubicBezTo>
                    <a:pt x="9347200" y="185801"/>
                    <a:pt x="9210167" y="50800"/>
                    <a:pt x="9039987" y="50800"/>
                  </a:cubicBezTo>
                  <a:lnTo>
                    <a:pt x="358013" y="50800"/>
                  </a:lnTo>
                  <a:lnTo>
                    <a:pt x="358013" y="25400"/>
                  </a:lnTo>
                  <a:lnTo>
                    <a:pt x="358013" y="50800"/>
                  </a:lnTo>
                  <a:cubicBezTo>
                    <a:pt x="187833" y="50800"/>
                    <a:pt x="50800" y="185801"/>
                    <a:pt x="50800" y="351409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5606174" y="5065395"/>
            <a:ext cx="10123412" cy="1094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 b="1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Garbage Classification</a:t>
            </a: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12401129" y="1303294"/>
            <a:ext cx="1894735" cy="616250"/>
            <a:chOff x="0" y="0"/>
            <a:chExt cx="2526314" cy="821667"/>
          </a:xfrm>
        </p:grpSpPr>
        <p:sp>
          <p:nvSpPr>
            <p:cNvPr id="20" name="Freeform 20" descr="A close up of a logo  Description automatically generated"/>
            <p:cNvSpPr/>
            <p:nvPr/>
          </p:nvSpPr>
          <p:spPr>
            <a:xfrm>
              <a:off x="0" y="0"/>
              <a:ext cx="2526284" cy="821690"/>
            </a:xfrm>
            <a:custGeom>
              <a:avLst/>
              <a:gdLst/>
              <a:ahLst/>
              <a:cxnLst/>
              <a:rect l="l" t="t" r="r" b="b"/>
              <a:pathLst>
                <a:path w="2526284" h="821690">
                  <a:moveTo>
                    <a:pt x="0" y="0"/>
                  </a:moveTo>
                  <a:lnTo>
                    <a:pt x="2526284" y="0"/>
                  </a:lnTo>
                  <a:lnTo>
                    <a:pt x="2526284" y="821690"/>
                  </a:lnTo>
                  <a:lnTo>
                    <a:pt x="0" y="821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86" r="-1" b="-83"/>
              </a:stretch>
            </a:blip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0335784" y="1113136"/>
            <a:ext cx="1185239" cy="996567"/>
            <a:chOff x="0" y="0"/>
            <a:chExt cx="1580318" cy="1328756"/>
          </a:xfrm>
        </p:grpSpPr>
        <p:sp>
          <p:nvSpPr>
            <p:cNvPr id="22" name="Freeform 22" descr="A yellow and red shell logo  Description automatically generated"/>
            <p:cNvSpPr/>
            <p:nvPr/>
          </p:nvSpPr>
          <p:spPr>
            <a:xfrm>
              <a:off x="0" y="0"/>
              <a:ext cx="1580261" cy="1328801"/>
            </a:xfrm>
            <a:custGeom>
              <a:avLst/>
              <a:gdLst/>
              <a:ahLst/>
              <a:cxnLst/>
              <a:rect l="l" t="t" r="r" b="b"/>
              <a:pathLst>
                <a:path w="1580261" h="1328801">
                  <a:moveTo>
                    <a:pt x="0" y="0"/>
                  </a:moveTo>
                  <a:lnTo>
                    <a:pt x="1580261" y="0"/>
                  </a:lnTo>
                  <a:lnTo>
                    <a:pt x="1580261" y="1328801"/>
                  </a:lnTo>
                  <a:lnTo>
                    <a:pt x="0" y="1328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r="-3" b="3"/>
              </a:stretch>
            </a:blipFill>
          </p:spPr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3182EB-3AB5-77B8-14EE-AF599ED9388C}"/>
              </a:ext>
            </a:extLst>
          </p:cNvPr>
          <p:cNvSpPr txBox="1"/>
          <p:nvPr/>
        </p:nvSpPr>
        <p:spPr>
          <a:xfrm>
            <a:off x="13022876" y="7930968"/>
            <a:ext cx="343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Presented by: Anshula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gdLst/>
              <a:ahLst/>
              <a:cxn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-457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gdLst/>
              <a:ahLst/>
              <a:cxn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t="-213488" r="-1645" b="-549998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79306" y="1437851"/>
            <a:ext cx="3796454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Learning Objectives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91154" y="9210614"/>
            <a:ext cx="1010926" cy="362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Source 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12234" y="9210614"/>
            <a:ext cx="2580646" cy="362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 tooltip="https://www.freepik.com/"/>
              </a:rPr>
              <a:t>www.freepik.com/</a:t>
            </a:r>
          </a:p>
        </p:txBody>
      </p:sp>
      <p:sp>
        <p:nvSpPr>
          <p:cNvPr id="16" name="AutoShape 16"/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1018520" y="2164080"/>
            <a:ext cx="6751320" cy="6949440"/>
            <a:chOff x="0" y="0"/>
            <a:chExt cx="9001760" cy="9265920"/>
          </a:xfrm>
        </p:grpSpPr>
        <p:sp>
          <p:nvSpPr>
            <p:cNvPr id="18" name="Freeform 18" descr="A ladder leading to a large yellow circle  Description automatically generated"/>
            <p:cNvSpPr/>
            <p:nvPr/>
          </p:nvSpPr>
          <p:spPr>
            <a:xfrm>
              <a:off x="0" y="0"/>
              <a:ext cx="9001760" cy="9265920"/>
            </a:xfrm>
            <a:custGeom>
              <a:avLst/>
              <a:gdLst/>
              <a:ahLst/>
              <a:cxnLst/>
              <a:rect l="l" t="t" r="r" b="b"/>
              <a:pathLst>
                <a:path w="9001760" h="9265920">
                  <a:moveTo>
                    <a:pt x="0" y="0"/>
                  </a:moveTo>
                  <a:lnTo>
                    <a:pt x="9001760" y="0"/>
                  </a:lnTo>
                  <a:lnTo>
                    <a:pt x="9001760" y="9265920"/>
                  </a:lnTo>
                  <a:lnTo>
                    <a:pt x="0" y="9265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85000"/>
              </a:blip>
              <a:stretch>
                <a:fillRect l="-18960" t="-6535" r="-18805"/>
              </a:stretch>
            </a:blipFill>
          </p:spPr>
        </p:sp>
      </p:grpSp>
      <p:sp>
        <p:nvSpPr>
          <p:cNvPr id="19" name="TextBox 19"/>
          <p:cNvSpPr txBox="1"/>
          <p:nvPr/>
        </p:nvSpPr>
        <p:spPr>
          <a:xfrm>
            <a:off x="13350240" y="4693859"/>
            <a:ext cx="2072642" cy="95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525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GOAL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17715" y="2448066"/>
            <a:ext cx="10317480" cy="2259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and apply Convolutional Neural Networks (CNNs)</a:t>
            </a:r>
          </a:p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how to preprocess image datasets for classification tasks</a:t>
            </a:r>
          </a:p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 real-world ML solution using Python &amp; TensorFlow</a:t>
            </a:r>
          </a:p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model performance and improve accuracy</a:t>
            </a:r>
          </a:p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 environmental awareness through 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gdLst/>
              <a:ahLst/>
              <a:cxn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-457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gdLst/>
              <a:ahLst/>
              <a:cxn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t="-213488" r="-1645" b="-549998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95191" y="1580541"/>
            <a:ext cx="8971059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Tools and Technology used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5191" y="2428162"/>
            <a:ext cx="8611222" cy="3121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Python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🐍</a:t>
            </a:r>
          </a:p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TensorFlow &amp; Keras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🧠</a:t>
            </a:r>
          </a:p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NumPy &amp; Pandas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📊</a:t>
            </a:r>
          </a:p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Matplotlib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📈</a:t>
            </a:r>
          </a:p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Google Colab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💻</a:t>
            </a:r>
          </a:p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OpenCV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image processing</a:t>
            </a:r>
          </a:p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Jupyter Notebook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code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gdLst/>
              <a:ahLst/>
              <a:cxn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-457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gdLst/>
              <a:ahLst/>
              <a:cxn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t="-213488" r="-1645" b="-549998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93974" y="1599000"/>
            <a:ext cx="8971059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Methodology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3974" y="2430432"/>
            <a:ext cx="13323180" cy="2690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820" lvl="1" indent="-253410" algn="l">
              <a:lnSpc>
                <a:spcPts val="3360"/>
              </a:lnSpc>
              <a:buAutoNum type="arabicPeriod"/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Collection: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Kaggle dataset with 6 garbage categories</a:t>
            </a:r>
          </a:p>
          <a:p>
            <a:pPr marL="506820" lvl="1" indent="-253410" algn="l">
              <a:lnSpc>
                <a:spcPts val="3360"/>
              </a:lnSpc>
              <a:buAutoNum type="arabicPeriod"/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Preprocessing: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Resize, normalize, augment</a:t>
            </a:r>
          </a:p>
          <a:p>
            <a:pPr marL="506820" lvl="1" indent="-253410" algn="l">
              <a:lnSpc>
                <a:spcPts val="3360"/>
              </a:lnSpc>
              <a:buAutoNum type="arabicPeriod"/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 Creation: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CNN with multiple Conv2D and MaxPooling2D layers</a:t>
            </a:r>
          </a:p>
          <a:p>
            <a:pPr marL="506820" lvl="1" indent="-253410" algn="l">
              <a:lnSpc>
                <a:spcPts val="3360"/>
              </a:lnSpc>
              <a:buAutoNum type="arabicPeriod"/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Training &amp; Validation: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Fit model using training/validation split</a:t>
            </a:r>
          </a:p>
          <a:p>
            <a:pPr marL="506820" lvl="1" indent="-253410" algn="l">
              <a:lnSpc>
                <a:spcPts val="3360"/>
              </a:lnSpc>
              <a:buAutoNum type="arabicPeriod"/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Evaluation: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Check accuracy, loss, confusion matrix</a:t>
            </a:r>
          </a:p>
          <a:p>
            <a:pPr marL="506820" lvl="1" indent="-253410" algn="l">
              <a:lnSpc>
                <a:spcPts val="3360"/>
              </a:lnSpc>
              <a:buAutoNum type="arabicPeriod"/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Prediction &amp; Testing: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Test on unseen images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gdLst/>
              <a:ahLst/>
              <a:cxn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-457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gdLst/>
              <a:ahLst/>
              <a:cxn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t="-213488" r="-1645" b="-549998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74096" y="1560663"/>
            <a:ext cx="8971059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Statement: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4096" y="2402376"/>
            <a:ext cx="9455541" cy="1828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many regions, waste is not sorted properly, leading to environmental issues and health hazards. Manual sorting is inefficient and risky.There is a strong need for an automated, intelligent solution.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gdLst/>
              <a:ahLst/>
              <a:cxn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-457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gdLst/>
              <a:ahLst/>
              <a:cxn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t="-213488" r="-1645" b="-549998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74096" y="1560663"/>
            <a:ext cx="8971059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Solution: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4096" y="2363052"/>
            <a:ext cx="8970450" cy="535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Detects and classifies waste into 6 categories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4096" y="2840493"/>
            <a:ext cx="8970450" cy="535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in real-time using camera or image input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4096" y="3317934"/>
            <a:ext cx="8970450" cy="535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integrated into smart bins or recycling plants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74096" y="3795375"/>
            <a:ext cx="8970450" cy="535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Boosts eco-friendliness through tech 🤖♻️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gdLst/>
              <a:ahLst/>
              <a:cxn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-457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gdLst/>
              <a:ahLst/>
              <a:cxn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t="-213488" r="-1645" b="-549998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74096" y="1560663"/>
            <a:ext cx="8971059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Screenshot of Output:  </a:t>
            </a: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222608" y="2745468"/>
            <a:ext cx="8370888" cy="6113949"/>
            <a:chOff x="0" y="0"/>
            <a:chExt cx="11161184" cy="815193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161141" cy="8151876"/>
            </a:xfrm>
            <a:custGeom>
              <a:avLst/>
              <a:gdLst/>
              <a:ahLst/>
              <a:cxnLst/>
              <a:rect l="l" t="t" r="r" b="b"/>
              <a:pathLst>
                <a:path w="11161141" h="8151876">
                  <a:moveTo>
                    <a:pt x="0" y="0"/>
                  </a:moveTo>
                  <a:lnTo>
                    <a:pt x="11161141" y="0"/>
                  </a:lnTo>
                  <a:lnTo>
                    <a:pt x="11161141" y="8151876"/>
                  </a:lnTo>
                  <a:lnTo>
                    <a:pt x="0" y="8151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4475" r="-14475"/>
              </a:stretch>
            </a:blip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8911455" y="2745468"/>
            <a:ext cx="9153939" cy="6113949"/>
            <a:chOff x="0" y="0"/>
            <a:chExt cx="12205252" cy="815193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205208" cy="8151876"/>
            </a:xfrm>
            <a:custGeom>
              <a:avLst/>
              <a:gdLst/>
              <a:ahLst/>
              <a:cxnLst/>
              <a:rect l="l" t="t" r="r" b="b"/>
              <a:pathLst>
                <a:path w="12205208" h="8151876">
                  <a:moveTo>
                    <a:pt x="0" y="0"/>
                  </a:moveTo>
                  <a:lnTo>
                    <a:pt x="12205208" y="0"/>
                  </a:lnTo>
                  <a:lnTo>
                    <a:pt x="12205208" y="8151876"/>
                  </a:lnTo>
                  <a:lnTo>
                    <a:pt x="0" y="8151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1006" r="-21006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gdLst/>
              <a:ahLst/>
              <a:cxn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-457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gdLst/>
              <a:ahLst/>
              <a:cxn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t="-213488" r="-1645" b="-549998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15070" y="1461272"/>
            <a:ext cx="8971059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Conclusion: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5070" y="2175554"/>
            <a:ext cx="10412031" cy="535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a working model for garbage classification using CNN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5070" y="2564887"/>
            <a:ext cx="10412030" cy="535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high accuracy with a well-structured pipeline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15069" y="2954222"/>
            <a:ext cx="8970450" cy="535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Promotes smart waste management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15069" y="3343556"/>
            <a:ext cx="8970450" cy="535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Scope: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30990" y="3732889"/>
            <a:ext cx="8970450" cy="535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in mobile apps or IoT-based smart bins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30990" y="4122224"/>
            <a:ext cx="13542452" cy="535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820" lvl="1" indent="-253410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performance using transfer learning (e.g., MobileNet, ResNet)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gdLst/>
              <a:ahLst/>
              <a:cxn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-457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gdLst/>
              <a:ahLst/>
              <a:cxn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t="-213488" r="-1645" b="-549998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37283" y="1714539"/>
            <a:ext cx="3344091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Github links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2286000" y="2275205"/>
            <a:ext cx="15127366" cy="1843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ctr">
              <a:lnSpc>
                <a:spcPts val="4862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 link</a:t>
            </a:r>
            <a:r>
              <a:rPr lang="en-US" sz="2400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github.com/anshula1610/Garbage_class.git"/>
              </a:rPr>
              <a:t>: https://github.com/anshula1610/Garbage_class.git</a:t>
            </a:r>
          </a:p>
          <a:p>
            <a:pPr algn="ctr">
              <a:lnSpc>
                <a:spcPts val="4862"/>
              </a:lnSpc>
            </a:pPr>
            <a:endParaRPr lang="en-US" sz="2400" u="sng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  <a:hlinkClick r:id="rId4" tooltip="https://github.com/anshula1610/Garbage_class.git"/>
            </a:endParaRPr>
          </a:p>
          <a:p>
            <a:pPr algn="ctr">
              <a:lnSpc>
                <a:spcPts val="4862"/>
              </a:lnSpc>
            </a:pPr>
            <a:endParaRPr lang="en-US" sz="3473" u="sng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  <a:hlinkClick r:id="rId4" tooltip="https://github.com/anshula1610/Garbage_class.gi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-1600200" y="2926153"/>
            <a:ext cx="16183452" cy="54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ctr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 link</a:t>
            </a:r>
            <a:r>
              <a:rPr lang="en-US" sz="2400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2400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github.com/anshula1610/garbage_classification_project.git"/>
              </a:rPr>
              <a:t> https://github.com/anshula1610/garbage_classification_project.git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299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Canva Sans</vt:lpstr>
      <vt:lpstr>Calibri (MS) Bold</vt:lpstr>
      <vt:lpstr>Calibri</vt:lpstr>
      <vt:lpstr>Arial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Week_3_Project_PPT_Template1 (2).pptx</dc:title>
  <cp:lastModifiedBy>anshula16102005@outlook.com</cp:lastModifiedBy>
  <cp:revision>3</cp:revision>
  <dcterms:created xsi:type="dcterms:W3CDTF">2006-08-16T00:00:00Z</dcterms:created>
  <dcterms:modified xsi:type="dcterms:W3CDTF">2025-07-06T13:21:36Z</dcterms:modified>
  <dc:identifier>DAGsS7mMkpU</dc:identifier>
</cp:coreProperties>
</file>