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357" r:id="rId2"/>
    <p:sldId id="393" r:id="rId3"/>
    <p:sldId id="396" r:id="rId4"/>
    <p:sldId id="662" r:id="rId5"/>
    <p:sldId id="674" r:id="rId6"/>
    <p:sldId id="677" r:id="rId7"/>
    <p:sldId id="818" r:id="rId8"/>
    <p:sldId id="819" r:id="rId9"/>
    <p:sldId id="820" r:id="rId10"/>
    <p:sldId id="678" r:id="rId11"/>
    <p:sldId id="679" r:id="rId12"/>
    <p:sldId id="686" r:id="rId13"/>
    <p:sldId id="683" r:id="rId14"/>
    <p:sldId id="684" r:id="rId15"/>
    <p:sldId id="685" r:id="rId16"/>
    <p:sldId id="682" r:id="rId17"/>
    <p:sldId id="687" r:id="rId18"/>
    <p:sldId id="688" r:id="rId19"/>
    <p:sldId id="822" r:id="rId20"/>
    <p:sldId id="821" r:id="rId21"/>
    <p:sldId id="689" r:id="rId22"/>
    <p:sldId id="823" r:id="rId23"/>
    <p:sldId id="690" r:id="rId24"/>
    <p:sldId id="691" r:id="rId25"/>
    <p:sldId id="692" r:id="rId26"/>
    <p:sldId id="693" r:id="rId27"/>
    <p:sldId id="824" r:id="rId28"/>
    <p:sldId id="694" r:id="rId29"/>
    <p:sldId id="695" r:id="rId30"/>
    <p:sldId id="696" r:id="rId31"/>
    <p:sldId id="697" r:id="rId32"/>
    <p:sldId id="698" r:id="rId33"/>
    <p:sldId id="707" r:id="rId34"/>
    <p:sldId id="699" r:id="rId35"/>
    <p:sldId id="700" r:id="rId36"/>
    <p:sldId id="701" r:id="rId37"/>
    <p:sldId id="702" r:id="rId38"/>
    <p:sldId id="703" r:id="rId39"/>
    <p:sldId id="704" r:id="rId40"/>
    <p:sldId id="705" r:id="rId41"/>
    <p:sldId id="825" r:id="rId42"/>
    <p:sldId id="706" r:id="rId43"/>
    <p:sldId id="708" r:id="rId44"/>
    <p:sldId id="709" r:id="rId45"/>
    <p:sldId id="710" r:id="rId46"/>
    <p:sldId id="728" r:id="rId47"/>
    <p:sldId id="712" r:id="rId48"/>
    <p:sldId id="729" r:id="rId49"/>
    <p:sldId id="786" r:id="rId50"/>
    <p:sldId id="788" r:id="rId51"/>
    <p:sldId id="789" r:id="rId52"/>
    <p:sldId id="714" r:id="rId53"/>
    <p:sldId id="713" r:id="rId54"/>
    <p:sldId id="826" r:id="rId55"/>
    <p:sldId id="715" r:id="rId56"/>
    <p:sldId id="827" r:id="rId57"/>
    <p:sldId id="716" r:id="rId58"/>
    <p:sldId id="828" r:id="rId59"/>
    <p:sldId id="717" r:id="rId60"/>
    <p:sldId id="718" r:id="rId61"/>
    <p:sldId id="829" r:id="rId62"/>
    <p:sldId id="719" r:id="rId63"/>
    <p:sldId id="720" r:id="rId64"/>
    <p:sldId id="721" r:id="rId65"/>
    <p:sldId id="735" r:id="rId66"/>
    <p:sldId id="830" r:id="rId67"/>
    <p:sldId id="722" r:id="rId68"/>
    <p:sldId id="790" r:id="rId69"/>
    <p:sldId id="791" r:id="rId70"/>
    <p:sldId id="831" r:id="rId71"/>
    <p:sldId id="792" r:id="rId72"/>
    <p:sldId id="736" r:id="rId73"/>
    <p:sldId id="724" r:id="rId74"/>
    <p:sldId id="725" r:id="rId75"/>
    <p:sldId id="726" r:id="rId76"/>
    <p:sldId id="733" r:id="rId77"/>
    <p:sldId id="737" r:id="rId78"/>
    <p:sldId id="738" r:id="rId79"/>
    <p:sldId id="793" r:id="rId80"/>
    <p:sldId id="794" r:id="rId81"/>
    <p:sldId id="739" r:id="rId82"/>
    <p:sldId id="797" r:id="rId83"/>
    <p:sldId id="798" r:id="rId84"/>
    <p:sldId id="803" r:id="rId85"/>
    <p:sldId id="799" r:id="rId86"/>
    <p:sldId id="800" r:id="rId87"/>
    <p:sldId id="801" r:id="rId88"/>
    <p:sldId id="802" r:id="rId89"/>
    <p:sldId id="804" r:id="rId90"/>
    <p:sldId id="805" r:id="rId91"/>
    <p:sldId id="806" r:id="rId92"/>
    <p:sldId id="807" r:id="rId93"/>
    <p:sldId id="808" r:id="rId94"/>
    <p:sldId id="809" r:id="rId95"/>
    <p:sldId id="795" r:id="rId96"/>
    <p:sldId id="810" r:id="rId97"/>
    <p:sldId id="754" r:id="rId98"/>
    <p:sldId id="740" r:id="rId99"/>
    <p:sldId id="761" r:id="rId100"/>
    <p:sldId id="764" r:id="rId101"/>
    <p:sldId id="762" r:id="rId102"/>
    <p:sldId id="782" r:id="rId103"/>
    <p:sldId id="783" r:id="rId104"/>
    <p:sldId id="785" r:id="rId105"/>
    <p:sldId id="817" r:id="rId106"/>
    <p:sldId id="781" r:id="rId107"/>
    <p:sldId id="741" r:id="rId108"/>
    <p:sldId id="742" r:id="rId109"/>
    <p:sldId id="743" r:id="rId110"/>
    <p:sldId id="755" r:id="rId111"/>
    <p:sldId id="756" r:id="rId112"/>
    <p:sldId id="757" r:id="rId113"/>
    <p:sldId id="758" r:id="rId114"/>
    <p:sldId id="744" r:id="rId115"/>
    <p:sldId id="759" r:id="rId116"/>
    <p:sldId id="760" r:id="rId117"/>
    <p:sldId id="832" r:id="rId118"/>
    <p:sldId id="745" r:id="rId119"/>
    <p:sldId id="811" r:id="rId120"/>
    <p:sldId id="777" r:id="rId121"/>
    <p:sldId id="778" r:id="rId122"/>
    <p:sldId id="812" r:id="rId123"/>
    <p:sldId id="747" r:id="rId124"/>
    <p:sldId id="748" r:id="rId125"/>
    <p:sldId id="749" r:id="rId126"/>
    <p:sldId id="779" r:id="rId127"/>
    <p:sldId id="750" r:id="rId128"/>
    <p:sldId id="751" r:id="rId129"/>
    <p:sldId id="814" r:id="rId130"/>
    <p:sldId id="815" r:id="rId131"/>
    <p:sldId id="661" r:id="rId1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0D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7843" autoAdjust="0"/>
    <p:restoredTop sz="91577" autoAdjust="0"/>
  </p:normalViewPr>
  <p:slideViewPr>
    <p:cSldViewPr snapToGrid="0">
      <p:cViewPr varScale="1">
        <p:scale>
          <a:sx n="81" d="100"/>
          <a:sy n="81" d="100"/>
        </p:scale>
        <p:origin x="867" y="39"/>
      </p:cViewPr>
      <p:guideLst>
        <p:guide orient="horz" pos="2160"/>
        <p:guide pos="3840"/>
      </p:guideLst>
    </p:cSldViewPr>
  </p:slideViewPr>
  <p:notesTextViewPr>
    <p:cViewPr>
      <p:scale>
        <a:sx n="1" d="1"/>
        <a:sy n="1" d="1"/>
      </p:scale>
      <p:origin x="0" y="0"/>
    </p:cViewPr>
  </p:notesTextViewPr>
  <p:sorterViewPr>
    <p:cViewPr>
      <p:scale>
        <a:sx n="100" d="100"/>
        <a:sy n="100" d="100"/>
      </p:scale>
      <p:origin x="0" y="1291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microsoft.com/office/2016/11/relationships/changesInfo" Target="changesInfos/changesInfo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ul Baliga" userId="749444e4776f7171" providerId="LiveId" clId="{0406A2BD-3209-4923-8A3E-2DD674FAA21D}"/>
    <pc:docChg chg="modSld">
      <pc:chgData name="Anshul Baliga" userId="749444e4776f7171" providerId="LiveId" clId="{0406A2BD-3209-4923-8A3E-2DD674FAA21D}" dt="2023-06-26T16:51:31.496" v="0" actId="1076"/>
      <pc:docMkLst>
        <pc:docMk/>
      </pc:docMkLst>
      <pc:sldChg chg="modSp mod">
        <pc:chgData name="Anshul Baliga" userId="749444e4776f7171" providerId="LiveId" clId="{0406A2BD-3209-4923-8A3E-2DD674FAA21D}" dt="2023-06-26T16:51:31.496" v="0" actId="1076"/>
        <pc:sldMkLst>
          <pc:docMk/>
          <pc:sldMk cId="878545497" sldId="830"/>
        </pc:sldMkLst>
        <pc:picChg chg="mod">
          <ac:chgData name="Anshul Baliga" userId="749444e4776f7171" providerId="LiveId" clId="{0406A2BD-3209-4923-8A3E-2DD674FAA21D}" dt="2023-06-26T16:51:31.496" v="0" actId="1076"/>
          <ac:picMkLst>
            <pc:docMk/>
            <pc:sldMk cId="878545497" sldId="830"/>
            <ac:picMk id="7" creationId="{33F48191-2931-1994-CF75-82B9A0365A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46CDE-B715-40F4-93C2-22C598A46E1D}" type="datetimeFigureOut">
              <a:rPr lang="en-IN" smtClean="0"/>
              <a:pPr/>
              <a:t>26-06-2023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3F2E-11BD-4DCF-B044-94902FA4EB0F}" type="slidenum">
              <a:rPr lang="en-IN" smtClean="0"/>
              <a:pPr/>
              <a:t>‹#›</a:t>
            </a:fld>
            <a:endParaRPr lang="en-IN"/>
          </a:p>
        </p:txBody>
      </p:sp>
    </p:spTree>
    <p:extLst>
      <p:ext uri="{BB962C8B-B14F-4D97-AF65-F5344CB8AC3E}">
        <p14:creationId xmlns:p14="http://schemas.microsoft.com/office/powerpoint/2010/main" val="248654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1D3F2E-11BD-4DCF-B044-94902FA4EB0F}" type="slidenum">
              <a:rPr lang="en-IN" smtClean="0"/>
              <a:pPr/>
              <a:t>40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26-06-2023</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26-06-2023</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26-06-2023</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26-06-2023</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26-06-2023</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26-06-2023</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26-06-2023</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26-06-2023</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26-06-2023</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26-06-2023</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26-06-2023</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26-06-2023</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programs/ReferenceParams.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programs/DemoInline.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programs/Lambda1.cpp"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programs/Lambda3.cpp" TargetMode="External"/><Relationship Id="rId4" Type="http://schemas.openxmlformats.org/officeDocument/2006/relationships/hyperlink" Target="programs/Lambda2.cpp"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programs/FTemplate1.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s://preshing.com/20210315/how-cpp-resolves-a-function-cal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StringOps.cp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programs/RangeFor.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programs/TestAuto.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programs/Usedecltype.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UseVector.cpp" TargetMode="External"/></Relationships>
</file>

<file path=ppt/slides/_rels/slide1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programs/UseBeginEnd.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Day1/d1p1.c"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Day1/d1p2.c" TargetMode="External"/></Relationships>
</file>

<file path=ppt/slides/_rels/slide120.xml.rels><?xml version="1.0" encoding="UTF-8" standalone="yes"?>
<Relationships xmlns="http://schemas.openxmlformats.org/package/2006/relationships"><Relationship Id="rId3" Type="http://schemas.openxmlformats.org/officeDocument/2006/relationships/hyperlink" Target="programs/NewDelete.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MemArray.cpp" TargetMode="Externa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hyperlink" Target="programs/UsingTypedef.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Using.cpp" TargetMode="Externa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Day1/d1p3.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Day1/d1p5.c" TargetMode="External"/><Relationship Id="rId2" Type="http://schemas.openxmlformats.org/officeDocument/2006/relationships/hyperlink" Target="Day1/d1p4.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Day1/d1p8.c" TargetMode="External"/><Relationship Id="rId2" Type="http://schemas.openxmlformats.org/officeDocument/2006/relationships/hyperlink" Target="Day1/d7.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Day1/d1p10.c" TargetMode="External"/><Relationship Id="rId4" Type="http://schemas.openxmlformats.org/officeDocument/2006/relationships/hyperlink" Target="Day1/d1p9.c"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COperatorPrecedenceTable.pd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Day1/d1t11.txt"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Day1/d1p13.c" TargetMode="External"/><Relationship Id="rId4" Type="http://schemas.openxmlformats.org/officeDocument/2006/relationships/hyperlink" Target="Day1/d1p12.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Day1/d1p14.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Day1/d1p15.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CPlusPlus.pd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Day1/d1p16.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Day1/d1p17.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Day1/d1p22.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hyperlink" Target="Day1/d1p24.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Day1/d1p25.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Day1/va_args.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programs/first.cpp"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Day1/d1p27.cpp" TargetMode="Externa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Day1/Linking.docx"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programs/ExampleIO.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programs/nameSpace.cpp"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hyperlink" Target="programs/NameSpace_M.cpp"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programs/NameSpace2.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NameSpace3.c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programs/NameSpace4.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NameSpace5.cpp"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programs/DefineConstant.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ConstantKeyword.cpp"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programs/IntegerLiteral.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programs/IntegerSuffixed.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DifferentFormats.cpp"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programs/FPLiteral.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programs/Scope.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programs/InstanceVariable.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programs/StaticVariable.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programs/AutoVariable.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programs/userFunc1.cpp"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programs/FuncOverload.cpp" TargetMode="External"/><Relationship Id="rId4" Type="http://schemas.openxmlformats.org/officeDocument/2006/relationships/hyperlink" Target="programs/SwapValues.cpp" TargetMode="Externa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programs/DefaultArgs.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58694" y="2209329"/>
            <a:ext cx="4649467" cy="1569660"/>
          </a:xfrm>
          <a:prstGeom prst="rect">
            <a:avLst/>
          </a:prstGeom>
        </p:spPr>
        <p:txBody>
          <a:bodyPr wrap="square">
            <a:spAutoFit/>
          </a:bodyPr>
          <a:lstStyle/>
          <a:p>
            <a:pPr algn="ctr"/>
            <a:r>
              <a:rPr lang="en-US" sz="3200" b="1" dirty="0">
                <a:solidFill>
                  <a:schemeClr val="accent2">
                    <a:lumMod val="75000"/>
                  </a:schemeClr>
                </a:solidFill>
                <a:latin typeface="Arial" pitchFamily="34" charset="0"/>
                <a:cs typeface="Arial" pitchFamily="34" charset="0"/>
              </a:rPr>
              <a:t>Object Oriented Programming with C++ Day 1</a:t>
            </a:r>
          </a:p>
        </p:txBody>
      </p:sp>
      <p:sp>
        <p:nvSpPr>
          <p:cNvPr id="14" name="Rectangle 13">
            <a:extLst>
              <a:ext uri="{FF2B5EF4-FFF2-40B4-BE49-F238E27FC236}">
                <a16:creationId xmlns:a16="http://schemas.microsoft.com/office/drawing/2014/main" id="{585D8B7B-5B60-4808-A096-FB24198F96E9}"/>
              </a:ext>
            </a:extLst>
          </p:cNvPr>
          <p:cNvSpPr/>
          <p:nvPr/>
        </p:nvSpPr>
        <p:spPr>
          <a:xfrm>
            <a:off x="4694786" y="3971365"/>
            <a:ext cx="4645157" cy="615553"/>
          </a:xfrm>
          <a:prstGeom prst="rect">
            <a:avLst/>
          </a:prstGeom>
        </p:spPr>
        <p:txBody>
          <a:bodyPr wrap="square">
            <a:spAutoFit/>
          </a:bodyPr>
          <a:lstStyle/>
          <a:p>
            <a:pPr algn="ctr"/>
            <a:r>
              <a:rPr lang="en-GB" sz="1400" b="1" dirty="0">
                <a:latin typeface="Arial" pitchFamily="34" charset="0"/>
                <a:cs typeface="Arial" pitchFamily="34" charset="0"/>
              </a:rPr>
              <a:t>Compiled by</a:t>
            </a:r>
          </a:p>
          <a:p>
            <a:pPr algn="ctr"/>
            <a:r>
              <a:rPr lang="en-GB" sz="2000" b="1" dirty="0">
                <a:latin typeface="Arial" pitchFamily="34" charset="0"/>
                <a:cs typeface="Arial" pitchFamily="34" charset="0"/>
              </a:rPr>
              <a:t>M S </a:t>
            </a:r>
            <a:r>
              <a:rPr lang="en-GB" sz="2000" b="1" dirty="0" err="1">
                <a:latin typeface="Arial" pitchFamily="34" charset="0"/>
                <a:cs typeface="Arial" pitchFamily="34" charset="0"/>
              </a:rPr>
              <a:t>Anand</a:t>
            </a:r>
            <a:endParaRPr lang="en-IN" sz="2000" b="1" dirty="0">
              <a:latin typeface="Arial" pitchFamily="34" charset="0"/>
              <a:cs typeface="Arial" pitchFamily="34" charset="0"/>
            </a:endParaRPr>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4518838" cy="400110"/>
          </a:xfrm>
          <a:prstGeom prst="rect">
            <a:avLst/>
          </a:prstGeom>
        </p:spPr>
        <p:txBody>
          <a:bodyPr wrap="square">
            <a:spAutoFit/>
          </a:bodyPr>
          <a:lstStyle/>
          <a:p>
            <a:pPr algn="ctr"/>
            <a:r>
              <a:rPr lang="en-US" sz="2000" dirty="0">
                <a:latin typeface="Arial" pitchFamily="34" charset="0"/>
                <a:cs typeface="Arial" pitchFamily="34" charset="0"/>
              </a:rPr>
              <a:t>Department of Computer Science</a:t>
            </a:r>
            <a:endParaRPr lang="en-IN" sz="2000" dirty="0">
              <a:latin typeface="Arial" pitchFamily="34" charset="0"/>
              <a:cs typeface="Arial" pitchFamily="34" charset="0"/>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55790" y="3785865"/>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pic>
        <p:nvPicPr>
          <p:cNvPr id="8" name="Picture 7" descr="c-compilation-model.png"/>
          <p:cNvPicPr>
            <a:picLocks noChangeAspect="1"/>
          </p:cNvPicPr>
          <p:nvPr/>
        </p:nvPicPr>
        <p:blipFill>
          <a:blip r:embed="rId3" cstate="print"/>
          <a:stretch>
            <a:fillRect/>
          </a:stretch>
        </p:blipFill>
        <p:spPr>
          <a:xfrm>
            <a:off x="1866900" y="1428750"/>
            <a:ext cx="2743200" cy="5130140"/>
          </a:xfrm>
          <a:prstGeom prst="rect">
            <a:avLst/>
          </a:prstGeom>
        </p:spPr>
      </p:pic>
    </p:spTree>
    <p:extLst>
      <p:ext uri="{BB962C8B-B14F-4D97-AF65-F5344CB8AC3E}">
        <p14:creationId xmlns:p14="http://schemas.microsoft.com/office/powerpoint/2010/main" val="21883263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Functions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078313"/>
          </a:xfrm>
          <a:prstGeom prst="rect">
            <a:avLst/>
          </a:prstGeom>
          <a:noFill/>
        </p:spPr>
        <p:txBody>
          <a:bodyPr wrap="square" rtlCol="0">
            <a:spAutoFit/>
          </a:bodyPr>
          <a:lstStyle/>
          <a:p>
            <a:r>
              <a:rPr lang="en-US" b="1" u="sng" dirty="0">
                <a:latin typeface="Arial" pitchFamily="34" charset="0"/>
                <a:cs typeface="Arial" pitchFamily="34" charset="0"/>
              </a:rPr>
              <a:t>Reference parameters</a:t>
            </a:r>
          </a:p>
          <a:p>
            <a:r>
              <a:rPr lang="en-US" i="1" dirty="0">
                <a:latin typeface="Arial" pitchFamily="34" charset="0"/>
                <a:cs typeface="Arial" pitchFamily="34" charset="0"/>
              </a:rPr>
              <a:t>Pass-by-reference</a:t>
            </a:r>
            <a:r>
              <a:rPr lang="en-US" dirty="0">
                <a:latin typeface="Arial" pitchFamily="34" charset="0"/>
                <a:cs typeface="Arial" pitchFamily="34" charset="0"/>
              </a:rPr>
              <a:t> means to pass the reference of an argument in the calling function to the corresponding formal parameter of the called function. The called function can modify the value of the argument by using its reference passed in.</a:t>
            </a:r>
          </a:p>
          <a:p>
            <a:endParaRPr lang="en-US" dirty="0">
              <a:latin typeface="Arial" pitchFamily="34" charset="0"/>
              <a:cs typeface="Arial" pitchFamily="34" charset="0"/>
            </a:endParaRPr>
          </a:p>
          <a:p>
            <a:r>
              <a:rPr lang="en-US" dirty="0">
                <a:latin typeface="Arial" pitchFamily="34" charset="0"/>
                <a:cs typeface="Arial" pitchFamily="34" charset="0"/>
              </a:rPr>
              <a:t>Reference parameters are used to pass information in and out of a function . </a:t>
            </a:r>
          </a:p>
          <a:p>
            <a:endParaRPr lang="en-GB" dirty="0">
              <a:latin typeface="Arial" pitchFamily="34" charset="0"/>
              <a:cs typeface="Arial" pitchFamily="34" charset="0"/>
            </a:endParaRPr>
          </a:p>
          <a:p>
            <a:r>
              <a:rPr lang="en-GB" dirty="0">
                <a:latin typeface="Arial" pitchFamily="34" charset="0"/>
                <a:cs typeface="Arial" pitchFamily="34" charset="0"/>
              </a:rPr>
              <a:t>Demonstrate with </a:t>
            </a:r>
            <a:r>
              <a:rPr lang="en-GB" b="1" u="sng" dirty="0">
                <a:latin typeface="Arial" pitchFamily="34" charset="0"/>
                <a:cs typeface="Arial" pitchFamily="34" charset="0"/>
                <a:hlinkClick r:id="rId3" action="ppaction://hlinkfile"/>
              </a:rPr>
              <a:t>ReferenceParams.cpp</a:t>
            </a:r>
            <a:endParaRPr lang="en-GB" b="1" u="sng" dirty="0">
              <a:latin typeface="Arial" pitchFamily="34" charset="0"/>
              <a:cs typeface="Arial" pitchFamily="34" charset="0"/>
            </a:endParaRPr>
          </a:p>
          <a:p>
            <a:endParaRPr lang="en-GB" b="1" u="sng" dirty="0">
              <a:latin typeface="Arial" pitchFamily="34" charset="0"/>
              <a:cs typeface="Arial" pitchFamily="34" charset="0"/>
            </a:endParaRPr>
          </a:p>
          <a:p>
            <a:r>
              <a:rPr lang="en-US" dirty="0" err="1">
                <a:latin typeface="Arial" pitchFamily="34" charset="0"/>
                <a:cs typeface="Arial" pitchFamily="34" charset="0"/>
              </a:rPr>
              <a:t>int</a:t>
            </a:r>
            <a:r>
              <a:rPr lang="en-US" dirty="0">
                <a:latin typeface="Arial" pitchFamily="34" charset="0"/>
                <a:cs typeface="Arial" pitchFamily="34" charset="0"/>
              </a:rPr>
              <a:t> main(</a:t>
            </a:r>
            <a:r>
              <a:rPr lang="en-US" dirty="0" err="1">
                <a:latin typeface="Arial" pitchFamily="34" charset="0"/>
                <a:cs typeface="Arial" pitchFamily="34" charset="0"/>
              </a:rPr>
              <a:t>int</a:t>
            </a:r>
            <a:r>
              <a:rPr lang="en-US" dirty="0">
                <a:latin typeface="Arial" pitchFamily="34" charset="0"/>
                <a:cs typeface="Arial" pitchFamily="34" charset="0"/>
              </a:rPr>
              <a:t> </a:t>
            </a:r>
            <a:r>
              <a:rPr lang="en-US" dirty="0" err="1">
                <a:latin typeface="Arial" pitchFamily="34" charset="0"/>
                <a:cs typeface="Arial" pitchFamily="34" charset="0"/>
              </a:rPr>
              <a:t>argc</a:t>
            </a:r>
            <a:r>
              <a:rPr lang="en-US" dirty="0">
                <a:latin typeface="Arial" pitchFamily="34" charset="0"/>
                <a:cs typeface="Arial" pitchFamily="34" charset="0"/>
              </a:rPr>
              <a:t>, char **</a:t>
            </a:r>
            <a:r>
              <a:rPr lang="en-US" dirty="0" err="1">
                <a:latin typeface="Arial" pitchFamily="34" charset="0"/>
                <a:cs typeface="Arial" pitchFamily="34" charset="0"/>
              </a:rPr>
              <a:t>argv</a:t>
            </a:r>
            <a:r>
              <a:rPr lang="en-US" dirty="0">
                <a:latin typeface="Arial" pitchFamily="34" charset="0"/>
                <a:cs typeface="Arial" pitchFamily="34" charset="0"/>
              </a:rPr>
              <a:t>) { ... }</a:t>
            </a:r>
            <a:endParaRPr lang="en-GB" b="1" u="sng" dirty="0">
              <a:latin typeface="Arial" pitchFamily="34" charset="0"/>
              <a:cs typeface="Arial" pitchFamily="34" charset="0"/>
            </a:endParaRPr>
          </a:p>
          <a:p>
            <a:endParaRPr lang="en-GB" b="1" u="sng" dirty="0">
              <a:latin typeface="Arial" pitchFamily="34" charset="0"/>
              <a:cs typeface="Arial" pitchFamily="34" charset="0"/>
            </a:endParaRPr>
          </a:p>
          <a:p>
            <a:r>
              <a:rPr lang="en-GB" b="1" u="sng" dirty="0">
                <a:latin typeface="Arial" pitchFamily="34" charset="0"/>
                <a:cs typeface="Arial" pitchFamily="34" charset="0"/>
              </a:rPr>
              <a:t>Variable number of arguments</a:t>
            </a:r>
          </a:p>
          <a:p>
            <a:r>
              <a:rPr lang="en-US" dirty="0">
                <a:latin typeface="Arial" pitchFamily="34" charset="0"/>
                <a:cs typeface="Arial" pitchFamily="34" charset="0"/>
              </a:rPr>
              <a:t>An ellipsis parameter may appear only as the last element in a parameter list and may take either of two forms:</a:t>
            </a:r>
            <a:br>
              <a:rPr lang="en-US" dirty="0">
                <a:latin typeface="Arial" pitchFamily="34" charset="0"/>
                <a:cs typeface="Arial" pitchFamily="34" charset="0"/>
              </a:rPr>
            </a:br>
            <a:r>
              <a:rPr lang="en-US" dirty="0">
                <a:latin typeface="Arial" pitchFamily="34" charset="0"/>
                <a:cs typeface="Arial" pitchFamily="34" charset="0"/>
              </a:rPr>
              <a:t>void </a:t>
            </a:r>
            <a:r>
              <a:rPr lang="en-US" dirty="0" err="1">
                <a:latin typeface="Arial" pitchFamily="34" charset="0"/>
                <a:cs typeface="Arial" pitchFamily="34" charset="0"/>
              </a:rPr>
              <a:t>foo</a:t>
            </a:r>
            <a:r>
              <a:rPr lang="en-US" dirty="0">
                <a:latin typeface="Arial" pitchFamily="34" charset="0"/>
                <a:cs typeface="Arial" pitchFamily="34" charset="0"/>
              </a:rPr>
              <a:t>(</a:t>
            </a:r>
            <a:r>
              <a:rPr lang="en-US" dirty="0" err="1">
                <a:latin typeface="Arial" pitchFamily="34" charset="0"/>
                <a:cs typeface="Arial" pitchFamily="34" charset="0"/>
              </a:rPr>
              <a:t>parm_list</a:t>
            </a:r>
            <a:r>
              <a:rPr lang="en-US" dirty="0">
                <a:latin typeface="Arial" pitchFamily="34" charset="0"/>
                <a:cs typeface="Arial" pitchFamily="34" charset="0"/>
              </a:rPr>
              <a:t>, ...);</a:t>
            </a:r>
            <a:br>
              <a:rPr lang="en-US" dirty="0">
                <a:latin typeface="Arial" pitchFamily="34" charset="0"/>
                <a:cs typeface="Arial" pitchFamily="34" charset="0"/>
              </a:rPr>
            </a:br>
            <a:r>
              <a:rPr lang="en-US" dirty="0">
                <a:latin typeface="Arial" pitchFamily="34" charset="0"/>
                <a:cs typeface="Arial" pitchFamily="34" charset="0"/>
              </a:rPr>
              <a:t>void </a:t>
            </a:r>
            <a:r>
              <a:rPr lang="en-US" dirty="0" err="1">
                <a:latin typeface="Arial" pitchFamily="34" charset="0"/>
                <a:cs typeface="Arial" pitchFamily="34" charset="0"/>
              </a:rPr>
              <a:t>foo</a:t>
            </a:r>
            <a:r>
              <a:rPr lang="en-US" dirty="0">
                <a:latin typeface="Arial" pitchFamily="34" charset="0"/>
                <a:cs typeface="Arial" pitchFamily="34" charset="0"/>
              </a:rPr>
              <a:t>(...); </a:t>
            </a:r>
            <a:endParaRPr lang="fr-FR"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 calcmode="lin" valueType="num">
                                      <p:cBhvr additive="base">
                                        <p:cTn id="43"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Functions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r>
              <a:rPr lang="en-US" sz="2000" b="1" u="sng" dirty="0">
                <a:latin typeface="Arial" pitchFamily="34" charset="0"/>
                <a:cs typeface="Arial" pitchFamily="34" charset="0"/>
              </a:rPr>
              <a:t>Inline functions</a:t>
            </a:r>
          </a:p>
          <a:p>
            <a:pPr fontAlgn="base"/>
            <a:r>
              <a:rPr lang="en-US" sz="2000" u="sng" dirty="0">
                <a:latin typeface="Arial" pitchFamily="34" charset="0"/>
                <a:cs typeface="Arial" pitchFamily="34" charset="0"/>
              </a:rPr>
              <a:t>Inline Functions Avoid Function Call Overhead</a:t>
            </a:r>
            <a:br>
              <a:rPr lang="en-US" sz="2000" b="1" dirty="0">
                <a:latin typeface="Arial" pitchFamily="34" charset="0"/>
                <a:cs typeface="Arial" pitchFamily="34" charset="0"/>
              </a:rPr>
            </a:br>
            <a:r>
              <a:rPr lang="en-US" sz="2000" dirty="0">
                <a:latin typeface="Arial" pitchFamily="34" charset="0"/>
                <a:cs typeface="Arial" pitchFamily="34" charset="0"/>
              </a:rPr>
              <a:t>A function specified as </a:t>
            </a:r>
            <a:r>
              <a:rPr lang="en-US" sz="2000" b="1" dirty="0">
                <a:latin typeface="Arial" pitchFamily="34" charset="0"/>
                <a:cs typeface="Arial" pitchFamily="34" charset="0"/>
              </a:rPr>
              <a:t>inline </a:t>
            </a:r>
            <a:r>
              <a:rPr lang="en-US" sz="2000" dirty="0">
                <a:latin typeface="Arial" pitchFamily="34" charset="0"/>
                <a:cs typeface="Arial" pitchFamily="34" charset="0"/>
              </a:rPr>
              <a:t>(usually) is expanded “in line” at each call.</a:t>
            </a:r>
          </a:p>
          <a:p>
            <a:pPr fontAlgn="base"/>
            <a:endParaRPr lang="en-US" sz="2000" dirty="0">
              <a:latin typeface="Arial" pitchFamily="34" charset="0"/>
              <a:cs typeface="Arial" pitchFamily="34" charset="0"/>
            </a:endParaRPr>
          </a:p>
          <a:p>
            <a:pPr fontAlgn="base"/>
            <a:r>
              <a:rPr lang="en-US" sz="2000" b="1" u="sng" dirty="0">
                <a:latin typeface="Arial" pitchFamily="34" charset="0"/>
                <a:cs typeface="Arial" pitchFamily="34" charset="0"/>
              </a:rPr>
              <a:t>Note</a:t>
            </a:r>
            <a:br>
              <a:rPr lang="en-US" sz="2000" b="1" dirty="0">
                <a:latin typeface="Arial" pitchFamily="34" charset="0"/>
                <a:cs typeface="Arial" pitchFamily="34" charset="0"/>
              </a:rPr>
            </a:br>
            <a:r>
              <a:rPr lang="en-US" sz="2000" dirty="0">
                <a:latin typeface="Arial" pitchFamily="34" charset="0"/>
                <a:cs typeface="Arial" pitchFamily="34" charset="0"/>
              </a:rPr>
              <a:t>The inline specification is only a request to the compiler. </a:t>
            </a:r>
            <a:r>
              <a:rPr lang="en-US" sz="2000" u="sng" dirty="0">
                <a:latin typeface="Arial" pitchFamily="34" charset="0"/>
                <a:cs typeface="Arial" pitchFamily="34" charset="0"/>
              </a:rPr>
              <a:t>The compiler may choose to ignore this request</a:t>
            </a:r>
            <a:r>
              <a:rPr lang="en-US" sz="2000" dirty="0">
                <a:latin typeface="Arial" pitchFamily="34" charset="0"/>
                <a:cs typeface="Arial" pitchFamily="34" charset="0"/>
              </a:rPr>
              <a:t>. </a:t>
            </a:r>
          </a:p>
          <a:p>
            <a:pPr fontAlgn="base"/>
            <a:endParaRPr lang="en-US" sz="2000" dirty="0">
              <a:latin typeface="Arial" pitchFamily="34" charset="0"/>
              <a:cs typeface="Arial" pitchFamily="34" charset="0"/>
            </a:endParaRPr>
          </a:p>
          <a:p>
            <a:pPr fontAlgn="base"/>
            <a:r>
              <a:rPr lang="en-US" sz="2000" dirty="0">
                <a:latin typeface="Arial" pitchFamily="34" charset="0"/>
                <a:cs typeface="Arial" pitchFamily="34" charset="0"/>
              </a:rPr>
              <a:t>Demonstrate using </a:t>
            </a:r>
            <a:r>
              <a:rPr lang="en-US" sz="2000" b="1" u="sng" dirty="0">
                <a:latin typeface="Arial" pitchFamily="34" charset="0"/>
                <a:cs typeface="Arial" pitchFamily="34" charset="0"/>
                <a:hlinkClick r:id="rId3" action="ppaction://hlinkfile"/>
              </a:rPr>
              <a:t>DemoInline.cpp</a:t>
            </a:r>
            <a:endParaRPr lang="en-US" sz="2000" b="1" u="sng" dirty="0">
              <a:latin typeface="Arial" pitchFamily="34" charset="0"/>
              <a:cs typeface="Arial" pitchFamily="34" charset="0"/>
            </a:endParaRPr>
          </a:p>
          <a:p>
            <a:pPr fontAlgn="base"/>
            <a:endParaRPr lang="en-US" sz="2000" dirty="0">
              <a:latin typeface="Arial" pitchFamily="34" charset="0"/>
              <a:cs typeface="Arial" pitchFamily="34" charset="0"/>
            </a:endParaRPr>
          </a:p>
          <a:p>
            <a:pPr fontAlgn="base"/>
            <a:r>
              <a:rPr lang="en-US" sz="2000" u="sng" dirty="0">
                <a:latin typeface="Arial" pitchFamily="34" charset="0"/>
                <a:cs typeface="Arial" pitchFamily="34" charset="0"/>
              </a:rPr>
              <a:t>Each time an inline function is called, the compiler copies the code of the inline function to that call location (avoiding the function call overhead)</a:t>
            </a:r>
            <a:r>
              <a:rPr lang="en-US" sz="2000" dirty="0">
                <a:latin typeface="Arial" pitchFamily="34" charset="0"/>
                <a:cs typeface="Arial" pitchFamily="34" charset="0"/>
              </a:rPr>
              <a:t>.</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Functions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047536"/>
          </a:xfrm>
          <a:prstGeom prst="rect">
            <a:avLst/>
          </a:prstGeom>
          <a:noFill/>
        </p:spPr>
        <p:txBody>
          <a:bodyPr wrap="square" rtlCol="0">
            <a:spAutoFit/>
          </a:bodyPr>
          <a:lstStyle/>
          <a:p>
            <a:r>
              <a:rPr lang="en-US" sz="2000" b="1" u="sng" dirty="0">
                <a:latin typeface="Arial" pitchFamily="34" charset="0"/>
                <a:cs typeface="Arial" pitchFamily="34" charset="0"/>
              </a:rPr>
              <a:t>Lambda functions</a:t>
            </a:r>
          </a:p>
          <a:p>
            <a:r>
              <a:rPr lang="en-US" sz="2000" dirty="0">
                <a:latin typeface="Arial" pitchFamily="34" charset="0"/>
                <a:cs typeface="Arial" pitchFamily="34" charset="0"/>
              </a:rPr>
              <a:t>C++ Lambda expression allows us to define anonymous function objects (</a:t>
            </a:r>
            <a:r>
              <a:rPr lang="en-US" sz="2000" dirty="0" err="1">
                <a:latin typeface="Arial" pitchFamily="34" charset="0"/>
                <a:cs typeface="Arial" pitchFamily="34" charset="0"/>
              </a:rPr>
              <a:t>functors</a:t>
            </a:r>
            <a:r>
              <a:rPr lang="en-US" sz="2000" dirty="0">
                <a:latin typeface="Arial" pitchFamily="34" charset="0"/>
                <a:cs typeface="Arial" pitchFamily="34" charset="0"/>
              </a:rPr>
              <a:t>) which can either be used inline or passed as an argument.</a:t>
            </a:r>
          </a:p>
          <a:p>
            <a:endParaRPr lang="en-US" sz="2000" dirty="0">
              <a:latin typeface="Arial" pitchFamily="34" charset="0"/>
              <a:cs typeface="Arial" pitchFamily="34" charset="0"/>
            </a:endParaRPr>
          </a:p>
          <a:p>
            <a:r>
              <a:rPr lang="en-US" sz="2000" dirty="0">
                <a:latin typeface="Arial" pitchFamily="34" charset="0"/>
                <a:cs typeface="Arial" pitchFamily="34" charset="0"/>
              </a:rPr>
              <a:t>Lambda expression was introduced in C++11 for creating anonymous </a:t>
            </a:r>
            <a:r>
              <a:rPr lang="en-US" sz="2000" dirty="0" err="1">
                <a:latin typeface="Arial" pitchFamily="34" charset="0"/>
                <a:cs typeface="Arial" pitchFamily="34" charset="0"/>
              </a:rPr>
              <a:t>functors</a:t>
            </a:r>
            <a:r>
              <a:rPr lang="en-US" sz="2000" dirty="0">
                <a:latin typeface="Arial" pitchFamily="34" charset="0"/>
                <a:cs typeface="Arial" pitchFamily="34" charset="0"/>
              </a:rPr>
              <a:t> in a more convenient and concise way.</a:t>
            </a:r>
          </a:p>
          <a:p>
            <a:endParaRPr lang="en-GB" sz="2000" dirty="0">
              <a:latin typeface="Arial" pitchFamily="34" charset="0"/>
              <a:cs typeface="Arial" pitchFamily="34" charset="0"/>
            </a:endParaRPr>
          </a:p>
          <a:p>
            <a:r>
              <a:rPr lang="en-US" dirty="0">
                <a:latin typeface="Arial" pitchFamily="34" charset="0"/>
                <a:cs typeface="Arial" pitchFamily="34" charset="0"/>
              </a:rPr>
              <a:t>A basic lambda expression can look something like this:</a:t>
            </a:r>
          </a:p>
          <a:p>
            <a:r>
              <a:rPr lang="en-US" dirty="0">
                <a:latin typeface="Arial" pitchFamily="34" charset="0"/>
                <a:cs typeface="Arial" pitchFamily="34" charset="0"/>
              </a:rPr>
              <a:t>auto greet = []() {</a:t>
            </a:r>
          </a:p>
          <a:p>
            <a:r>
              <a:rPr lang="en-US" dirty="0">
                <a:latin typeface="Arial" pitchFamily="34" charset="0"/>
                <a:cs typeface="Arial" pitchFamily="34" charset="0"/>
              </a:rPr>
              <a:t>  // lambda function body</a:t>
            </a:r>
          </a:p>
          <a:p>
            <a:r>
              <a:rPr lang="en-US" dirty="0">
                <a:latin typeface="Arial" pitchFamily="34" charset="0"/>
                <a:cs typeface="Arial" pitchFamily="34" charset="0"/>
              </a:rPr>
              <a:t>};</a:t>
            </a:r>
          </a:p>
          <a:p>
            <a:r>
              <a:rPr lang="en-US" dirty="0">
                <a:latin typeface="Arial" pitchFamily="34" charset="0"/>
                <a:cs typeface="Arial" pitchFamily="34" charset="0"/>
              </a:rPr>
              <a:t>Here,</a:t>
            </a:r>
          </a:p>
          <a:p>
            <a:r>
              <a:rPr lang="en-US" dirty="0">
                <a:latin typeface="Arial" pitchFamily="34" charset="0"/>
                <a:cs typeface="Arial" pitchFamily="34" charset="0"/>
              </a:rPr>
              <a:t>[] is called the lambda </a:t>
            </a:r>
            <a:r>
              <a:rPr lang="en-US" b="1" dirty="0">
                <a:latin typeface="Arial" pitchFamily="34" charset="0"/>
                <a:cs typeface="Arial" pitchFamily="34" charset="0"/>
              </a:rPr>
              <a:t>introducer</a:t>
            </a:r>
            <a:r>
              <a:rPr lang="en-US" dirty="0">
                <a:latin typeface="Arial" pitchFamily="34" charset="0"/>
                <a:cs typeface="Arial" pitchFamily="34" charset="0"/>
              </a:rPr>
              <a:t> which denotes the start of the lambda expression</a:t>
            </a:r>
          </a:p>
          <a:p>
            <a:r>
              <a:rPr lang="en-US" dirty="0">
                <a:latin typeface="Arial" pitchFamily="34" charset="0"/>
                <a:cs typeface="Arial" pitchFamily="34" charset="0"/>
              </a:rPr>
              <a:t>() is called the parameter list which is similar to the () operator of a normal function</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 calcmode="lin" valueType="num">
                                      <p:cBhvr additive="base">
                                        <p:cTn id="4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 calcmode="lin" valueType="num">
                                      <p:cBhvr additive="base">
                                        <p:cTn id="5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1" end="11"/>
                                            </p:txEl>
                                          </p:spTgt>
                                        </p:tgtEl>
                                        <p:attrNameLst>
                                          <p:attrName>style.visibility</p:attrName>
                                        </p:attrNameLst>
                                      </p:cBhvr>
                                      <p:to>
                                        <p:strVal val="visible"/>
                                      </p:to>
                                    </p:set>
                                    <p:anim calcmode="lin" valueType="num">
                                      <p:cBhvr additive="base">
                                        <p:cTn id="6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Functions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62651"/>
          </a:xfrm>
          <a:prstGeom prst="rect">
            <a:avLst/>
          </a:prstGeom>
          <a:noFill/>
        </p:spPr>
        <p:txBody>
          <a:bodyPr wrap="square" rtlCol="0">
            <a:spAutoFit/>
          </a:bodyPr>
          <a:lstStyle/>
          <a:p>
            <a:r>
              <a:rPr lang="en-US" sz="2000" dirty="0">
                <a:latin typeface="Arial" pitchFamily="34" charset="0"/>
                <a:cs typeface="Arial" pitchFamily="34" charset="0"/>
              </a:rPr>
              <a:t>The above code is equivalent to:</a:t>
            </a:r>
          </a:p>
          <a:p>
            <a:r>
              <a:rPr lang="en-US" sz="2000" dirty="0">
                <a:latin typeface="Arial" pitchFamily="34" charset="0"/>
                <a:cs typeface="Arial" pitchFamily="34" charset="0"/>
              </a:rPr>
              <a:t>void greet() </a:t>
            </a:r>
          </a:p>
          <a:p>
            <a:r>
              <a:rPr lang="en-US" sz="2000" dirty="0">
                <a:latin typeface="Arial" pitchFamily="34" charset="0"/>
                <a:cs typeface="Arial" pitchFamily="34" charset="0"/>
              </a:rPr>
              <a:t>{ </a:t>
            </a:r>
          </a:p>
          <a:p>
            <a:r>
              <a:rPr lang="en-US" sz="2000" dirty="0">
                <a:latin typeface="Arial" pitchFamily="34" charset="0"/>
                <a:cs typeface="Arial" pitchFamily="34" charset="0"/>
              </a:rPr>
              <a:t>	// function body </a:t>
            </a:r>
          </a:p>
          <a:p>
            <a:r>
              <a:rPr lang="en-US" sz="2000" dirty="0">
                <a:latin typeface="Arial" pitchFamily="34" charset="0"/>
                <a:cs typeface="Arial" pitchFamily="34" charset="0"/>
              </a:rPr>
              <a:t>}</a:t>
            </a:r>
          </a:p>
          <a:p>
            <a:endParaRPr lang="en-GB" sz="2000" dirty="0">
              <a:latin typeface="Arial" pitchFamily="34" charset="0"/>
              <a:cs typeface="Arial" pitchFamily="34" charset="0"/>
            </a:endParaRPr>
          </a:p>
          <a:p>
            <a:r>
              <a:rPr lang="en-US" sz="2000" dirty="0">
                <a:latin typeface="Arial" pitchFamily="34" charset="0"/>
                <a:cs typeface="Arial" pitchFamily="34" charset="0"/>
              </a:rPr>
              <a:t>Now, just like the normal functions, we can simply invoke the lambda expression using:</a:t>
            </a:r>
          </a:p>
          <a:p>
            <a:r>
              <a:rPr lang="en-US" sz="2000" dirty="0">
                <a:latin typeface="Arial" pitchFamily="34" charset="0"/>
                <a:cs typeface="Arial" pitchFamily="34" charset="0"/>
              </a:rPr>
              <a:t>	greet();</a:t>
            </a:r>
          </a:p>
          <a:p>
            <a:endParaRPr lang="en-US" sz="2000" b="1" dirty="0">
              <a:latin typeface="Arial" pitchFamily="34" charset="0"/>
              <a:cs typeface="Arial" pitchFamily="34" charset="0"/>
            </a:endParaRPr>
          </a:p>
          <a:p>
            <a:r>
              <a:rPr lang="en-US" sz="2000" b="1" dirty="0">
                <a:latin typeface="Arial" pitchFamily="34" charset="0"/>
                <a:cs typeface="Arial" pitchFamily="34" charset="0"/>
              </a:rPr>
              <a:t>Note:</a:t>
            </a:r>
            <a:r>
              <a:rPr lang="en-US" sz="2000" dirty="0">
                <a:latin typeface="Arial" pitchFamily="34" charset="0"/>
                <a:cs typeface="Arial" pitchFamily="34" charset="0"/>
              </a:rPr>
              <a:t> The auto keyword has been used to automatically deduce the return type for lambda expression.</a:t>
            </a:r>
          </a:p>
          <a:p>
            <a:endParaRPr lang="en-US"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Functions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2215991"/>
          </a:xfrm>
          <a:prstGeom prst="rect">
            <a:avLst/>
          </a:prstGeom>
          <a:noFill/>
        </p:spPr>
        <p:txBody>
          <a:bodyPr wrap="square" rtlCol="0">
            <a:spAutoFit/>
          </a:bodyPr>
          <a:lstStyle/>
          <a:p>
            <a:r>
              <a:rPr lang="en-GB" sz="2000" dirty="0">
                <a:latin typeface="Arial" pitchFamily="34" charset="0"/>
                <a:cs typeface="Arial" pitchFamily="34" charset="0"/>
              </a:rPr>
              <a:t>Demonstrate with </a:t>
            </a:r>
            <a:r>
              <a:rPr lang="en-GB" sz="2000" b="1" u="sng" dirty="0">
                <a:latin typeface="Arial" pitchFamily="34" charset="0"/>
                <a:cs typeface="Arial" pitchFamily="34" charset="0"/>
                <a:hlinkClick r:id="rId3" action="ppaction://hlinkfile"/>
              </a:rPr>
              <a:t>Lambda1.cpp</a:t>
            </a:r>
            <a:endParaRPr lang="en-GB" sz="2000" b="1" u="sng" dirty="0">
              <a:latin typeface="Arial" pitchFamily="34" charset="0"/>
              <a:cs typeface="Arial" pitchFamily="34" charset="0"/>
            </a:endParaRPr>
          </a:p>
          <a:p>
            <a:endParaRPr lang="en-GB" sz="2000" dirty="0">
              <a:latin typeface="Arial" pitchFamily="34" charset="0"/>
              <a:cs typeface="Arial" pitchFamily="34" charset="0"/>
            </a:endParaRPr>
          </a:p>
          <a:p>
            <a:r>
              <a:rPr lang="en-GB" sz="2000" dirty="0">
                <a:latin typeface="Arial" pitchFamily="34" charset="0"/>
                <a:cs typeface="Arial" pitchFamily="34" charset="0"/>
              </a:rPr>
              <a:t>		</a:t>
            </a:r>
            <a:r>
              <a:rPr lang="en-GB" sz="2000" b="1" u="sng" dirty="0">
                <a:latin typeface="Arial" pitchFamily="34" charset="0"/>
                <a:cs typeface="Arial" pitchFamily="34" charset="0"/>
                <a:hlinkClick r:id="rId4" action="ppaction://hlinkfile"/>
              </a:rPr>
              <a:t>Lambda2.cpp</a:t>
            </a:r>
            <a:endParaRPr lang="en-GB" sz="2000" b="1" u="sng" dirty="0">
              <a:latin typeface="Arial" pitchFamily="34" charset="0"/>
              <a:cs typeface="Arial" pitchFamily="34" charset="0"/>
            </a:endParaRPr>
          </a:p>
          <a:p>
            <a:endParaRPr lang="en-GB" sz="2000" dirty="0">
              <a:latin typeface="Arial" pitchFamily="34" charset="0"/>
              <a:cs typeface="Arial" pitchFamily="34" charset="0"/>
            </a:endParaRPr>
          </a:p>
          <a:p>
            <a:r>
              <a:rPr lang="en-GB" sz="2000" dirty="0">
                <a:latin typeface="Arial" pitchFamily="34" charset="0"/>
                <a:cs typeface="Arial" pitchFamily="34" charset="0"/>
              </a:rPr>
              <a:t>		</a:t>
            </a:r>
            <a:r>
              <a:rPr lang="en-GB" sz="2000" b="1" u="sng" dirty="0">
                <a:latin typeface="Arial" pitchFamily="34" charset="0"/>
                <a:cs typeface="Arial" pitchFamily="34" charset="0"/>
                <a:hlinkClick r:id="rId5" action="ppaction://hlinkfile"/>
              </a:rPr>
              <a:t>Lambda3.cpp</a:t>
            </a:r>
            <a:endParaRPr lang="en-GB" sz="2000" b="1" u="sng" dirty="0">
              <a:latin typeface="Arial" pitchFamily="34" charset="0"/>
              <a:cs typeface="Arial" pitchFamily="34" charset="0"/>
            </a:endParaRPr>
          </a:p>
          <a:p>
            <a:endParaRPr lang="en-US" sz="2000" dirty="0">
              <a:latin typeface="Arial" pitchFamily="34" charset="0"/>
              <a:cs typeface="Arial" pitchFamily="34" charset="0"/>
            </a:endParaRPr>
          </a:p>
          <a:p>
            <a:endParaRPr lang="en-US"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Functions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801314"/>
          </a:xfrm>
          <a:prstGeom prst="rect">
            <a:avLst/>
          </a:prstGeom>
          <a:noFill/>
        </p:spPr>
        <p:txBody>
          <a:bodyPr wrap="square" rtlCol="0">
            <a:spAutoFit/>
          </a:bodyPr>
          <a:lstStyle/>
          <a:p>
            <a:r>
              <a:rPr lang="en-GB" b="1" u="sng" dirty="0">
                <a:latin typeface="Arial" pitchFamily="34" charset="0"/>
                <a:cs typeface="Arial" pitchFamily="34" charset="0"/>
              </a:rPr>
              <a:t>Template functions</a:t>
            </a:r>
          </a:p>
          <a:p>
            <a:r>
              <a:rPr lang="en-US" dirty="0">
                <a:latin typeface="Arial" pitchFamily="34" charset="0"/>
                <a:cs typeface="Arial" pitchFamily="34" charset="0"/>
              </a:rPr>
              <a:t>A </a:t>
            </a:r>
            <a:r>
              <a:rPr lang="en-US" b="1" dirty="0">
                <a:latin typeface="Arial" pitchFamily="34" charset="0"/>
                <a:cs typeface="Arial" pitchFamily="34" charset="0"/>
              </a:rPr>
              <a:t>template</a:t>
            </a:r>
            <a:r>
              <a:rPr lang="en-US" dirty="0">
                <a:latin typeface="Arial" pitchFamily="34" charset="0"/>
                <a:cs typeface="Arial" pitchFamily="34" charset="0"/>
              </a:rPr>
              <a:t> is a simple yet very powerful tool in C++. The simple idea is to pass the </a:t>
            </a:r>
            <a:r>
              <a:rPr lang="en-US" u="sng" dirty="0">
                <a:latin typeface="Arial" pitchFamily="34" charset="0"/>
                <a:cs typeface="Arial" pitchFamily="34" charset="0"/>
              </a:rPr>
              <a:t>data type as a parameter </a:t>
            </a:r>
            <a:r>
              <a:rPr lang="en-US" dirty="0">
                <a:latin typeface="Arial" pitchFamily="34" charset="0"/>
                <a:cs typeface="Arial" pitchFamily="34" charset="0"/>
              </a:rPr>
              <a:t>so that we don’t need to write the same code for different data types.</a:t>
            </a:r>
          </a:p>
          <a:p>
            <a:endParaRPr lang="en-GB" dirty="0">
              <a:latin typeface="Arial" pitchFamily="34" charset="0"/>
              <a:cs typeface="Arial" pitchFamily="34" charset="0"/>
            </a:endParaRPr>
          </a:p>
          <a:p>
            <a:r>
              <a:rPr lang="en-US" dirty="0">
                <a:latin typeface="Arial" pitchFamily="34" charset="0"/>
                <a:cs typeface="Arial" pitchFamily="34" charset="0"/>
              </a:rPr>
              <a:t>C++ adds two new keywords to support templates ‘</a:t>
            </a:r>
            <a:r>
              <a:rPr lang="en-US" b="1" dirty="0">
                <a:latin typeface="Arial" pitchFamily="34" charset="0"/>
                <a:cs typeface="Arial" pitchFamily="34" charset="0"/>
              </a:rPr>
              <a:t>template</a:t>
            </a:r>
            <a:r>
              <a:rPr lang="en-US" dirty="0">
                <a:latin typeface="Arial" pitchFamily="34" charset="0"/>
                <a:cs typeface="Arial" pitchFamily="34" charset="0"/>
              </a:rPr>
              <a:t>’  and ‘</a:t>
            </a:r>
            <a:r>
              <a:rPr lang="en-US" b="1" dirty="0">
                <a:latin typeface="Arial" pitchFamily="34" charset="0"/>
                <a:cs typeface="Arial" pitchFamily="34" charset="0"/>
              </a:rPr>
              <a:t>type name</a:t>
            </a:r>
            <a:r>
              <a:rPr lang="en-US" dirty="0">
                <a:latin typeface="Arial" pitchFamily="34" charset="0"/>
                <a:cs typeface="Arial" pitchFamily="34" charset="0"/>
              </a:rPr>
              <a:t>’ . The second keyword can always be replaced by the keyword </a:t>
            </a:r>
            <a:r>
              <a:rPr lang="en-US" b="1" dirty="0">
                <a:latin typeface="Arial" pitchFamily="34" charset="0"/>
                <a:cs typeface="Arial" pitchFamily="34" charset="0"/>
              </a:rPr>
              <a:t>‘class’</a:t>
            </a:r>
            <a:r>
              <a:rPr lang="en-US" dirty="0">
                <a:latin typeface="Arial" pitchFamily="34" charset="0"/>
                <a:cs typeface="Arial" pitchFamily="34" charset="0"/>
              </a:rPr>
              <a:t>.</a:t>
            </a:r>
          </a:p>
          <a:p>
            <a:endParaRPr lang="en-GB" dirty="0">
              <a:latin typeface="Arial" pitchFamily="34" charset="0"/>
              <a:cs typeface="Arial" pitchFamily="34" charset="0"/>
            </a:endParaRPr>
          </a:p>
          <a:p>
            <a:pPr fontAlgn="base"/>
            <a:r>
              <a:rPr lang="en-US" b="1" u="sng" dirty="0">
                <a:latin typeface="Arial" pitchFamily="34" charset="0"/>
                <a:cs typeface="Arial" pitchFamily="34" charset="0"/>
              </a:rPr>
              <a:t>How Do Templates Work?</a:t>
            </a:r>
          </a:p>
          <a:p>
            <a:pPr fontAlgn="base"/>
            <a:r>
              <a:rPr lang="en-US" dirty="0">
                <a:latin typeface="Arial" pitchFamily="34" charset="0"/>
                <a:cs typeface="Arial" pitchFamily="34" charset="0"/>
              </a:rPr>
              <a:t>Templates are expanded at compiler time. This is like macros. The difference is, that the compiler does type-checking before template expansion. The idea is simple, source code contains only function/class, but compiled code may contain multiple copies of the same function/class. </a:t>
            </a:r>
          </a:p>
          <a:p>
            <a:endParaRPr lang="en-GB" dirty="0">
              <a:latin typeface="Arial" pitchFamily="34" charset="0"/>
              <a:cs typeface="Arial" pitchFamily="34" charset="0"/>
            </a:endParaRPr>
          </a:p>
          <a:p>
            <a:r>
              <a:rPr lang="en-GB" dirty="0">
                <a:latin typeface="Arial" pitchFamily="34" charset="0"/>
                <a:cs typeface="Arial" pitchFamily="34" charset="0"/>
              </a:rPr>
              <a:t>Sample program: </a:t>
            </a:r>
            <a:r>
              <a:rPr lang="en-GB" dirty="0">
                <a:latin typeface="Arial" pitchFamily="34" charset="0"/>
                <a:cs typeface="Arial" pitchFamily="34" charset="0"/>
                <a:hlinkClick r:id="rId3" action="ppaction://hlinkfile"/>
              </a:rPr>
              <a:t>FTemplate1.cpp</a:t>
            </a:r>
            <a:endParaRPr lang="en-GB"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Functions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2862322"/>
          </a:xfrm>
          <a:prstGeom prst="rect">
            <a:avLst/>
          </a:prstGeom>
          <a:noFill/>
        </p:spPr>
        <p:txBody>
          <a:bodyPr wrap="square" rtlCol="0">
            <a:spAutoFit/>
          </a:bodyPr>
          <a:lstStyle/>
          <a:p>
            <a:r>
              <a:rPr lang="en-US" sz="2000" b="1" u="sng" dirty="0">
                <a:latin typeface="Arial" pitchFamily="34" charset="0"/>
                <a:cs typeface="Arial" pitchFamily="34" charset="0"/>
              </a:rPr>
              <a:t>Function Call Resolution</a:t>
            </a:r>
          </a:p>
          <a:p>
            <a:pPr fontAlgn="base"/>
            <a:r>
              <a:rPr lang="en-US" sz="2000" dirty="0">
                <a:latin typeface="Arial" pitchFamily="34" charset="0"/>
                <a:cs typeface="Arial" pitchFamily="34" charset="0"/>
              </a:rPr>
              <a:t>You can have multiple functions with the same name.</a:t>
            </a:r>
          </a:p>
          <a:p>
            <a:pPr fontAlgn="base"/>
            <a:r>
              <a:rPr lang="en-US" sz="2000" dirty="0">
                <a:latin typeface="Arial" pitchFamily="34" charset="0"/>
                <a:cs typeface="Arial" pitchFamily="34" charset="0"/>
              </a:rPr>
              <a:t>You can overload built-in operators like + and ==.</a:t>
            </a:r>
          </a:p>
          <a:p>
            <a:pPr fontAlgn="base"/>
            <a:r>
              <a:rPr lang="en-US" sz="2000" dirty="0">
                <a:latin typeface="Arial" pitchFamily="34" charset="0"/>
                <a:cs typeface="Arial" pitchFamily="34" charset="0"/>
              </a:rPr>
              <a:t>You can write function templates.</a:t>
            </a:r>
          </a:p>
          <a:p>
            <a:pPr fontAlgn="base"/>
            <a:r>
              <a:rPr lang="en-US" sz="2000" dirty="0">
                <a:latin typeface="Arial" pitchFamily="34" charset="0"/>
                <a:cs typeface="Arial" pitchFamily="34" charset="0"/>
              </a:rPr>
              <a:t>Namespaces help you avoid naming conflicts.</a:t>
            </a:r>
          </a:p>
          <a:p>
            <a:pPr fontAlgn="base"/>
            <a:endParaRPr lang="en-GB" sz="2000" dirty="0">
              <a:latin typeface="Arial" pitchFamily="34" charset="0"/>
              <a:cs typeface="Arial" pitchFamily="34" charset="0"/>
            </a:endParaRPr>
          </a:p>
          <a:p>
            <a:pPr fontAlgn="base"/>
            <a:r>
              <a:rPr lang="en-GB" sz="2000" dirty="0">
                <a:latin typeface="Arial" pitchFamily="34" charset="0"/>
                <a:cs typeface="Arial" pitchFamily="34" charset="0"/>
              </a:rPr>
              <a:t>More details can be found at:</a:t>
            </a:r>
          </a:p>
          <a:p>
            <a:pPr fontAlgn="base"/>
            <a:r>
              <a:rPr lang="en-US" sz="2000" dirty="0">
                <a:latin typeface="Arial" pitchFamily="34" charset="0"/>
                <a:cs typeface="Arial" pitchFamily="34" charset="0"/>
                <a:hlinkClick r:id="rId3"/>
              </a:rPr>
              <a:t>https://preshing.com/20210315/how-cpp-resolves-a-function-call/</a:t>
            </a:r>
            <a:endParaRPr lang="en-US" sz="2000" dirty="0">
              <a:latin typeface="Arial" pitchFamily="34" charset="0"/>
              <a:cs typeface="Arial" pitchFamily="34" charset="0"/>
            </a:endParaRPr>
          </a:p>
          <a:p>
            <a:pPr fontAlgn="base"/>
            <a:r>
              <a:rPr lang="en-GB" sz="2000" dirty="0">
                <a:latin typeface="Arial" pitchFamily="34" charset="0"/>
                <a:cs typeface="Arial" pitchFamily="34" charset="0"/>
              </a:rPr>
              <a:t>(Will come back to this towards the end of the course)</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 calcmode="lin" valueType="num">
                                      <p:cBhvr additive="base">
                                        <p:cTn id="4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 few abstract data types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US" sz="2000" b="1" u="sng" dirty="0">
                <a:latin typeface="Arial" pitchFamily="34" charset="0"/>
                <a:cs typeface="Arial" pitchFamily="34" charset="0"/>
              </a:rPr>
              <a:t>String</a:t>
            </a:r>
            <a:r>
              <a:rPr lang="en-US" sz="2000" dirty="0">
                <a:latin typeface="Arial" pitchFamily="34" charset="0"/>
                <a:cs typeface="Arial" pitchFamily="34" charset="0"/>
              </a:rPr>
              <a:t> and </a:t>
            </a:r>
            <a:r>
              <a:rPr lang="en-US" sz="2000" b="1" u="sng" dirty="0">
                <a:latin typeface="Arial" pitchFamily="34" charset="0"/>
                <a:cs typeface="Arial" pitchFamily="34" charset="0"/>
              </a:rPr>
              <a:t>Vector</a:t>
            </a:r>
          </a:p>
          <a:p>
            <a:r>
              <a:rPr lang="en-US" sz="2000" dirty="0">
                <a:latin typeface="Arial" pitchFamily="34" charset="0"/>
                <a:cs typeface="Arial" pitchFamily="34" charset="0"/>
              </a:rPr>
              <a:t>The string and vector types defined by the library are abstractions of the more primitive built-in </a:t>
            </a:r>
            <a:r>
              <a:rPr lang="en-US" sz="2000" u="sng" dirty="0">
                <a:latin typeface="Arial" pitchFamily="34" charset="0"/>
                <a:cs typeface="Arial" pitchFamily="34" charset="0"/>
              </a:rPr>
              <a:t>array</a:t>
            </a:r>
            <a:r>
              <a:rPr lang="en-US" sz="2000" dirty="0">
                <a:latin typeface="Arial" pitchFamily="34" charset="0"/>
                <a:cs typeface="Arial" pitchFamily="34" charset="0"/>
              </a:rPr>
              <a:t> type</a:t>
            </a:r>
            <a:r>
              <a:rPr lang="en-US" sz="2000" dirty="0"/>
              <a:t>. </a:t>
            </a:r>
          </a:p>
          <a:p>
            <a:endParaRPr lang="en-GB" sz="2000" dirty="0"/>
          </a:p>
          <a:p>
            <a:r>
              <a:rPr lang="en-US" sz="2000" dirty="0">
                <a:latin typeface="Arial" pitchFamily="34" charset="0"/>
                <a:cs typeface="Arial" pitchFamily="34" charset="0"/>
              </a:rPr>
              <a:t>A </a:t>
            </a:r>
            <a:r>
              <a:rPr lang="en-US" sz="2000" b="1" dirty="0">
                <a:latin typeface="Arial" pitchFamily="34" charset="0"/>
                <a:cs typeface="Arial" pitchFamily="34" charset="0"/>
              </a:rPr>
              <a:t>string </a:t>
            </a:r>
            <a:r>
              <a:rPr lang="en-US" sz="2000" dirty="0">
                <a:latin typeface="Arial" pitchFamily="34" charset="0"/>
                <a:cs typeface="Arial" pitchFamily="34" charset="0"/>
              </a:rPr>
              <a:t>is a variable-length sequence of characters. </a:t>
            </a:r>
          </a:p>
          <a:p>
            <a:endParaRPr lang="en-US" sz="2000" dirty="0">
              <a:latin typeface="Arial" pitchFamily="34" charset="0"/>
              <a:cs typeface="Arial" pitchFamily="34" charset="0"/>
            </a:endParaRPr>
          </a:p>
          <a:p>
            <a:r>
              <a:rPr lang="en-US" sz="2000" dirty="0">
                <a:latin typeface="Arial" pitchFamily="34" charset="0"/>
                <a:cs typeface="Arial" pitchFamily="34" charset="0"/>
              </a:rPr>
              <a:t>To use the string type, include the string header. Because it is part of the library, string is defined in the std namespace. </a:t>
            </a:r>
          </a:p>
          <a:p>
            <a:endParaRPr lang="en-US" sz="2000" dirty="0">
              <a:latin typeface="Arial" pitchFamily="34" charset="0"/>
              <a:cs typeface="Arial" pitchFamily="34" charset="0"/>
            </a:endParaRPr>
          </a:p>
          <a:p>
            <a:r>
              <a:rPr lang="en-US" sz="2000" dirty="0">
                <a:latin typeface="Arial" pitchFamily="34" charset="0"/>
                <a:cs typeface="Arial" pitchFamily="34" charset="0"/>
              </a:rPr>
              <a:t>#include &lt;string&gt;</a:t>
            </a:r>
            <a:br>
              <a:rPr lang="en-US" sz="2000" dirty="0">
                <a:latin typeface="Arial" pitchFamily="34" charset="0"/>
                <a:cs typeface="Arial" pitchFamily="34" charset="0"/>
              </a:rPr>
            </a:br>
            <a:r>
              <a:rPr lang="en-US" sz="2000" dirty="0">
                <a:latin typeface="Arial" pitchFamily="34" charset="0"/>
                <a:cs typeface="Arial" pitchFamily="34" charset="0"/>
              </a:rPr>
              <a:t>using std::string; </a:t>
            </a:r>
          </a:p>
          <a:p>
            <a:endParaRPr lang="en-US" sz="2000" dirty="0">
              <a:latin typeface="Arial" pitchFamily="34" charset="0"/>
              <a:cs typeface="Arial" pitchFamily="34" charset="0"/>
            </a:endParaRPr>
          </a:p>
          <a:p>
            <a:r>
              <a:rPr lang="en-US" sz="2000" dirty="0">
                <a:latin typeface="Arial" pitchFamily="34" charset="0"/>
                <a:cs typeface="Arial" pitchFamily="34" charset="0"/>
              </a:rPr>
              <a:t>string </a:t>
            </a:r>
            <a:r>
              <a:rPr lang="en-US" sz="2000" dirty="0" err="1">
                <a:latin typeface="Arial" pitchFamily="34" charset="0"/>
                <a:cs typeface="Arial" pitchFamily="34" charset="0"/>
              </a:rPr>
              <a:t>VarName</a:t>
            </a:r>
            <a:r>
              <a:rPr lang="en-US" sz="2000" dirty="0">
                <a:latin typeface="Arial" pitchFamily="34" charset="0"/>
                <a:cs typeface="Arial" pitchFamily="34" charset="0"/>
              </a:rPr>
              <a:t>;</a:t>
            </a:r>
            <a:br>
              <a:rPr lang="en-US" sz="2000" dirty="0">
                <a:latin typeface="Arial" pitchFamily="34" charset="0"/>
                <a:cs typeface="Arial" pitchFamily="34" charset="0"/>
              </a:rPr>
            </a:br>
            <a:endParaRPr lang="en-GB" sz="2000" dirty="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String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42913" y="1357312"/>
            <a:ext cx="7700963" cy="5078313"/>
          </a:xfrm>
          <a:prstGeom prst="rect">
            <a:avLst/>
          </a:prstGeom>
          <a:noFill/>
        </p:spPr>
        <p:txBody>
          <a:bodyPr wrap="square" rtlCol="0">
            <a:spAutoFit/>
          </a:bodyPr>
          <a:lstStyle/>
          <a:p>
            <a:r>
              <a:rPr lang="en-US" u="sng" dirty="0">
                <a:latin typeface="Arial" pitchFamily="34" charset="0"/>
                <a:cs typeface="Arial" pitchFamily="34" charset="0"/>
              </a:rPr>
              <a:t>Different ways to initialize a string:</a:t>
            </a:r>
          </a:p>
          <a:p>
            <a:r>
              <a:rPr lang="en-GB" dirty="0">
                <a:latin typeface="Arial" pitchFamily="34" charset="0"/>
                <a:cs typeface="Arial" pitchFamily="34" charset="0"/>
              </a:rPr>
              <a:t>string s1;</a:t>
            </a:r>
          </a:p>
          <a:p>
            <a:r>
              <a:rPr lang="en-GB" dirty="0">
                <a:latin typeface="Arial" pitchFamily="34" charset="0"/>
                <a:cs typeface="Arial" pitchFamily="34" charset="0"/>
              </a:rPr>
              <a:t>Default initialization; s1 is the empty string.</a:t>
            </a:r>
          </a:p>
          <a:p>
            <a:endParaRPr lang="en-GB" dirty="0">
              <a:latin typeface="Arial" pitchFamily="34" charset="0"/>
              <a:cs typeface="Arial" pitchFamily="34" charset="0"/>
            </a:endParaRPr>
          </a:p>
          <a:p>
            <a:r>
              <a:rPr lang="en-GB" dirty="0">
                <a:latin typeface="Arial" pitchFamily="34" charset="0"/>
                <a:cs typeface="Arial" pitchFamily="34" charset="0"/>
              </a:rPr>
              <a:t>string s2 (s1);</a:t>
            </a:r>
          </a:p>
          <a:p>
            <a:r>
              <a:rPr lang="en-GB" dirty="0">
                <a:latin typeface="Arial" pitchFamily="34" charset="0"/>
                <a:cs typeface="Arial" pitchFamily="34" charset="0"/>
              </a:rPr>
              <a:t>s2 is a copy of s1</a:t>
            </a:r>
          </a:p>
          <a:p>
            <a:endParaRPr lang="en-GB" dirty="0">
              <a:latin typeface="Arial" pitchFamily="34" charset="0"/>
              <a:cs typeface="Arial" pitchFamily="34" charset="0"/>
            </a:endParaRPr>
          </a:p>
          <a:p>
            <a:r>
              <a:rPr lang="en-GB" dirty="0">
                <a:latin typeface="Arial" pitchFamily="34" charset="0"/>
                <a:cs typeface="Arial" pitchFamily="34" charset="0"/>
              </a:rPr>
              <a:t>string s2 = s1;</a:t>
            </a:r>
          </a:p>
          <a:p>
            <a:r>
              <a:rPr lang="en-GB" dirty="0">
                <a:latin typeface="Arial" pitchFamily="34" charset="0"/>
                <a:cs typeface="Arial" pitchFamily="34" charset="0"/>
              </a:rPr>
              <a:t>Equivalent to s2(s1); s2 is a copy of s1;</a:t>
            </a:r>
          </a:p>
          <a:p>
            <a:endParaRPr lang="en-GB" dirty="0">
              <a:latin typeface="Arial" pitchFamily="34" charset="0"/>
              <a:cs typeface="Arial" pitchFamily="34" charset="0"/>
            </a:endParaRPr>
          </a:p>
          <a:p>
            <a:r>
              <a:rPr lang="en-GB" dirty="0">
                <a:latin typeface="Arial" pitchFamily="34" charset="0"/>
                <a:cs typeface="Arial" pitchFamily="34" charset="0"/>
              </a:rPr>
              <a:t>string s3 (“value”);</a:t>
            </a:r>
          </a:p>
          <a:p>
            <a:r>
              <a:rPr lang="en-GB" dirty="0">
                <a:latin typeface="Arial" pitchFamily="34" charset="0"/>
                <a:cs typeface="Arial" pitchFamily="34" charset="0"/>
              </a:rPr>
              <a:t>s3 is a copy of the string literal, not including the null</a:t>
            </a:r>
          </a:p>
          <a:p>
            <a:endParaRPr lang="en-GB" dirty="0">
              <a:latin typeface="Arial" pitchFamily="34" charset="0"/>
              <a:cs typeface="Arial" pitchFamily="34" charset="0"/>
            </a:endParaRPr>
          </a:p>
          <a:p>
            <a:r>
              <a:rPr lang="en-GB" dirty="0">
                <a:latin typeface="Arial" pitchFamily="34" charset="0"/>
                <a:cs typeface="Arial" pitchFamily="34" charset="0"/>
              </a:rPr>
              <a:t>string s3 = “value”;</a:t>
            </a:r>
          </a:p>
          <a:p>
            <a:r>
              <a:rPr lang="en-GB" dirty="0">
                <a:latin typeface="Arial" pitchFamily="34" charset="0"/>
                <a:cs typeface="Arial" pitchFamily="34" charset="0"/>
              </a:rPr>
              <a:t>s3 is a copy of the string literal,</a:t>
            </a:r>
          </a:p>
          <a:p>
            <a:endParaRPr lang="en-GB" dirty="0">
              <a:latin typeface="Arial" pitchFamily="34" charset="0"/>
              <a:cs typeface="Arial" pitchFamily="34" charset="0"/>
            </a:endParaRPr>
          </a:p>
          <a:p>
            <a:r>
              <a:rPr lang="en-GB" dirty="0">
                <a:latin typeface="Arial" pitchFamily="34" charset="0"/>
                <a:cs typeface="Arial" pitchFamily="34" charset="0"/>
              </a:rPr>
              <a:t>string s4 (n, ‘c’);</a:t>
            </a:r>
          </a:p>
          <a:p>
            <a:r>
              <a:rPr lang="en-GB" dirty="0">
                <a:latin typeface="Arial" pitchFamily="34" charset="0"/>
                <a:cs typeface="Arial" pitchFamily="34" charset="0"/>
              </a:rPr>
              <a:t>Initialize s4 with n copies of the character ‘c’</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 calcmode="lin" valueType="num">
                                      <p:cBhvr additive="base">
                                        <p:cTn id="4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0" end="10"/>
                                            </p:txEl>
                                          </p:spTgt>
                                        </p:tgtEl>
                                        <p:attrNameLst>
                                          <p:attrName>style.visibility</p:attrName>
                                        </p:attrNameLst>
                                      </p:cBhvr>
                                      <p:to>
                                        <p:strVal val="visible"/>
                                      </p:to>
                                    </p:set>
                                    <p:anim calcmode="lin" valueType="num">
                                      <p:cBhvr additive="base">
                                        <p:cTn id="49"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anim calcmode="lin" valueType="num">
                                      <p:cBhvr additive="base">
                                        <p:cTn id="55"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3" end="13"/>
                                            </p:txEl>
                                          </p:spTgt>
                                        </p:tgtEl>
                                        <p:attrNameLst>
                                          <p:attrName>style.visibility</p:attrName>
                                        </p:attrNameLst>
                                      </p:cBhvr>
                                      <p:to>
                                        <p:strVal val="visible"/>
                                      </p:to>
                                    </p:set>
                                    <p:anim calcmode="lin" valueType="num">
                                      <p:cBhvr additive="base">
                                        <p:cTn id="61"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4" end="14"/>
                                            </p:txEl>
                                          </p:spTgt>
                                        </p:tgtEl>
                                        <p:attrNameLst>
                                          <p:attrName>style.visibility</p:attrName>
                                        </p:attrNameLst>
                                      </p:cBhvr>
                                      <p:to>
                                        <p:strVal val="visible"/>
                                      </p:to>
                                    </p:set>
                                    <p:anim calcmode="lin" valueType="num">
                                      <p:cBhvr additive="base">
                                        <p:cTn id="67"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6" end="16"/>
                                            </p:txEl>
                                          </p:spTgt>
                                        </p:tgtEl>
                                        <p:attrNameLst>
                                          <p:attrName>style.visibility</p:attrName>
                                        </p:attrNameLst>
                                      </p:cBhvr>
                                      <p:to>
                                        <p:strVal val="visible"/>
                                      </p:to>
                                    </p:set>
                                    <p:anim calcmode="lin" valueType="num">
                                      <p:cBhvr additive="base">
                                        <p:cTn id="73"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xEl>
                                              <p:pRg st="17" end="17"/>
                                            </p:txEl>
                                          </p:spTgt>
                                        </p:tgtEl>
                                        <p:attrNameLst>
                                          <p:attrName>style.visibility</p:attrName>
                                        </p:attrNameLst>
                                      </p:cBhvr>
                                      <p:to>
                                        <p:strVal val="visible"/>
                                      </p:to>
                                    </p:set>
                                    <p:anim calcmode="lin" valueType="num">
                                      <p:cBhvr additive="base">
                                        <p:cTn id="79"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String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0110"/>
          </a:xfrm>
          <a:prstGeom prst="rect">
            <a:avLst/>
          </a:prstGeom>
          <a:noFill/>
        </p:spPr>
        <p:txBody>
          <a:bodyPr wrap="square" rtlCol="0">
            <a:spAutoFit/>
          </a:bodyPr>
          <a:lstStyle/>
          <a:p>
            <a:r>
              <a:rPr lang="en-US" sz="2000" u="sng" dirty="0">
                <a:latin typeface="Arial" pitchFamily="34" charset="0"/>
                <a:cs typeface="Arial" pitchFamily="34" charset="0"/>
              </a:rPr>
              <a:t>Most common string operations</a:t>
            </a:r>
            <a:endParaRPr lang="en-US" sz="2000" dirty="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l="28331" t="34961" r="26427" b="33203"/>
          <a:stretch>
            <a:fillRect/>
          </a:stretch>
        </p:blipFill>
        <p:spPr bwMode="auto">
          <a:xfrm>
            <a:off x="514350" y="1828800"/>
            <a:ext cx="8811620" cy="3486150"/>
          </a:xfrm>
          <a:prstGeom prst="rect">
            <a:avLst/>
          </a:prstGeom>
          <a:noFill/>
          <a:ln w="9525">
            <a:noFill/>
            <a:miter lim="800000"/>
            <a:headEnd/>
            <a:tailEnd/>
          </a:ln>
        </p:spPr>
      </p:pic>
      <p:sp>
        <p:nvSpPr>
          <p:cNvPr id="11" name="TextBox 10"/>
          <p:cNvSpPr txBox="1"/>
          <p:nvPr/>
        </p:nvSpPr>
        <p:spPr>
          <a:xfrm>
            <a:off x="685800" y="5614988"/>
            <a:ext cx="8229600" cy="400110"/>
          </a:xfrm>
          <a:prstGeom prst="rect">
            <a:avLst/>
          </a:prstGeom>
          <a:noFill/>
        </p:spPr>
        <p:txBody>
          <a:bodyPr wrap="square" rtlCol="0">
            <a:spAutoFit/>
          </a:bodyPr>
          <a:lstStyle/>
          <a:p>
            <a:r>
              <a:rPr lang="en-GB" sz="2000" dirty="0">
                <a:latin typeface="Arial" pitchFamily="34" charset="0"/>
                <a:cs typeface="Arial" pitchFamily="34" charset="0"/>
              </a:rPr>
              <a:t>Demonstrate with </a:t>
            </a:r>
            <a:r>
              <a:rPr lang="en-GB" sz="2000" u="sng" dirty="0">
                <a:latin typeface="Arial" pitchFamily="34" charset="0"/>
                <a:cs typeface="Arial" pitchFamily="34" charset="0"/>
                <a:hlinkClick r:id="rId4" action="ppaction://hlinkfile"/>
              </a:rPr>
              <a:t>StringOps.cpp</a:t>
            </a:r>
            <a:endParaRPr lang="en-US" sz="2000" u="sng"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93428"/>
          </a:xfrm>
          <a:prstGeom prst="rect">
            <a:avLst/>
          </a:prstGeom>
          <a:noFill/>
        </p:spPr>
        <p:txBody>
          <a:bodyPr wrap="square" rtlCol="0">
            <a:spAutoFit/>
          </a:bodyPr>
          <a:lstStyle/>
          <a:p>
            <a:r>
              <a:rPr lang="en-GB" sz="2000" u="sng" dirty="0">
                <a:latin typeface="Arial" pitchFamily="34" charset="0"/>
                <a:cs typeface="Arial" pitchFamily="34" charset="0"/>
              </a:rPr>
              <a:t>Primitive data types</a:t>
            </a:r>
          </a:p>
          <a:p>
            <a:endParaRPr lang="en-GB" sz="2000" dirty="0">
              <a:latin typeface="Arial" pitchFamily="34" charset="0"/>
              <a:cs typeface="Arial" pitchFamily="34" charset="0"/>
            </a:endParaRPr>
          </a:p>
          <a:p>
            <a:r>
              <a:rPr lang="en-GB" sz="2000" dirty="0">
                <a:latin typeface="Arial" pitchFamily="34" charset="0"/>
                <a:cs typeface="Arial" pitchFamily="34" charset="0"/>
              </a:rPr>
              <a:t>char </a:t>
            </a:r>
          </a:p>
          <a:p>
            <a:endParaRPr lang="en-GB" sz="2000" dirty="0">
              <a:latin typeface="Arial" pitchFamily="34" charset="0"/>
              <a:cs typeface="Arial" pitchFamily="34" charset="0"/>
            </a:endParaRPr>
          </a:p>
          <a:p>
            <a:r>
              <a:rPr lang="en-GB" sz="2000" dirty="0">
                <a:latin typeface="Arial" pitchFamily="34" charset="0"/>
                <a:cs typeface="Arial" pitchFamily="34" charset="0"/>
              </a:rPr>
              <a:t>short</a:t>
            </a:r>
          </a:p>
          <a:p>
            <a:endParaRPr lang="en-GB" sz="2000" dirty="0">
              <a:latin typeface="Arial" pitchFamily="34" charset="0"/>
              <a:cs typeface="Arial" pitchFamily="34" charset="0"/>
            </a:endParaRPr>
          </a:p>
          <a:p>
            <a:r>
              <a:rPr lang="en-GB" sz="2000" dirty="0">
                <a:latin typeface="Arial" pitchFamily="34" charset="0"/>
                <a:cs typeface="Arial" pitchFamily="34" charset="0"/>
              </a:rPr>
              <a:t>integer</a:t>
            </a:r>
          </a:p>
          <a:p>
            <a:endParaRPr lang="en-GB" sz="2000" dirty="0">
              <a:latin typeface="Arial" pitchFamily="34" charset="0"/>
              <a:cs typeface="Arial" pitchFamily="34" charset="0"/>
            </a:endParaRPr>
          </a:p>
          <a:p>
            <a:r>
              <a:rPr lang="en-GB" sz="2000" dirty="0">
                <a:latin typeface="Arial" pitchFamily="34" charset="0"/>
                <a:cs typeface="Arial" pitchFamily="34" charset="0"/>
              </a:rPr>
              <a:t>long</a:t>
            </a:r>
          </a:p>
          <a:p>
            <a:endParaRPr lang="en-GB" sz="2000" dirty="0">
              <a:latin typeface="Arial" pitchFamily="34" charset="0"/>
              <a:cs typeface="Arial" pitchFamily="34" charset="0"/>
            </a:endParaRPr>
          </a:p>
          <a:p>
            <a:r>
              <a:rPr lang="en-GB" sz="2000" dirty="0">
                <a:latin typeface="Arial" pitchFamily="34" charset="0"/>
                <a:cs typeface="Arial" pitchFamily="34" charset="0"/>
              </a:rPr>
              <a:t>float</a:t>
            </a:r>
          </a:p>
          <a:p>
            <a:endParaRPr lang="en-GB" sz="2000" dirty="0">
              <a:latin typeface="Arial" pitchFamily="34" charset="0"/>
              <a:cs typeface="Arial" pitchFamily="34" charset="0"/>
            </a:endParaRPr>
          </a:p>
          <a:p>
            <a:r>
              <a:rPr lang="en-GB" sz="2000" dirty="0">
                <a:latin typeface="Arial" pitchFamily="34" charset="0"/>
                <a:cs typeface="Arial" pitchFamily="34" charset="0"/>
              </a:rPr>
              <a:t>double</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 calcmode="lin" valueType="num">
                                      <p:cBhvr additive="base">
                                        <p:cTn id="4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String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0110"/>
          </a:xfrm>
          <a:prstGeom prst="rect">
            <a:avLst/>
          </a:prstGeom>
          <a:noFill/>
        </p:spPr>
        <p:txBody>
          <a:bodyPr wrap="square" rtlCol="0">
            <a:spAutoFit/>
          </a:bodyPr>
          <a:lstStyle/>
          <a:p>
            <a:r>
              <a:rPr lang="en-US" sz="2000" u="sng" dirty="0">
                <a:latin typeface="Arial" pitchFamily="34" charset="0"/>
                <a:cs typeface="Arial" pitchFamily="34" charset="0"/>
              </a:rPr>
              <a:t>Dealing with characters in strings</a:t>
            </a:r>
            <a:endParaRPr lang="en-US" sz="2000" dirty="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l="28221" t="35156" r="26537" b="15430"/>
          <a:stretch>
            <a:fillRect/>
          </a:stretch>
        </p:blipFill>
        <p:spPr bwMode="auto">
          <a:xfrm>
            <a:off x="542925" y="1800225"/>
            <a:ext cx="7543800" cy="4632480"/>
          </a:xfrm>
          <a:prstGeom prst="rect">
            <a:avLst/>
          </a:prstGeom>
          <a:noFill/>
          <a:ln w="9525">
            <a:noFill/>
            <a:miter lim="800000"/>
            <a:headEnd/>
            <a:tailEnd/>
          </a:ln>
        </p:spPr>
      </p:pic>
    </p:spTree>
    <p:extLst>
      <p:ext uri="{BB962C8B-B14F-4D97-AF65-F5344CB8AC3E}">
        <p14:creationId xmlns:p14="http://schemas.microsoft.com/office/powerpoint/2010/main" val="21883263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Range-based for</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2246769"/>
          </a:xfrm>
          <a:prstGeom prst="rect">
            <a:avLst/>
          </a:prstGeom>
          <a:noFill/>
        </p:spPr>
        <p:txBody>
          <a:bodyPr wrap="square" rtlCol="0">
            <a:spAutoFit/>
          </a:bodyPr>
          <a:lstStyle/>
          <a:p>
            <a:r>
              <a:rPr lang="en-US" sz="2000" b="1" u="sng" dirty="0">
                <a:latin typeface="Arial" pitchFamily="34" charset="0"/>
                <a:cs typeface="Arial" pitchFamily="34" charset="0"/>
              </a:rPr>
              <a:t>Range-Based for</a:t>
            </a:r>
            <a:r>
              <a:rPr lang="en-US" sz="2000" u="sng" dirty="0">
                <a:latin typeface="Arial" pitchFamily="34" charset="0"/>
                <a:cs typeface="Arial" pitchFamily="34" charset="0"/>
              </a:rPr>
              <a:t> </a:t>
            </a:r>
            <a:br>
              <a:rPr lang="en-US" sz="2000" dirty="0">
                <a:latin typeface="Arial" pitchFamily="34" charset="0"/>
                <a:cs typeface="Arial" pitchFamily="34" charset="0"/>
              </a:rPr>
            </a:br>
            <a:endParaRPr lang="en-US" sz="2000" dirty="0">
              <a:latin typeface="Arial" pitchFamily="34" charset="0"/>
              <a:cs typeface="Arial" pitchFamily="34" charset="0"/>
            </a:endParaRPr>
          </a:p>
          <a:p>
            <a:r>
              <a:rPr lang="en-US" sz="2000" dirty="0">
                <a:latin typeface="Arial" pitchFamily="34" charset="0"/>
                <a:cs typeface="Arial" pitchFamily="34" charset="0"/>
              </a:rPr>
              <a:t>for (declaration : expression)</a:t>
            </a:r>
            <a:br>
              <a:rPr lang="en-US" sz="2000" dirty="0">
                <a:latin typeface="Arial" pitchFamily="34" charset="0"/>
                <a:cs typeface="Arial" pitchFamily="34" charset="0"/>
              </a:rPr>
            </a:br>
            <a:r>
              <a:rPr lang="en-US" sz="2000" dirty="0">
                <a:latin typeface="Arial" pitchFamily="34" charset="0"/>
                <a:cs typeface="Arial" pitchFamily="34" charset="0"/>
              </a:rPr>
              <a:t>	statement </a:t>
            </a:r>
            <a:br>
              <a:rPr lang="en-US" sz="2000" dirty="0">
                <a:latin typeface="Arial" pitchFamily="34" charset="0"/>
                <a:cs typeface="Arial" pitchFamily="34" charset="0"/>
              </a:rPr>
            </a:br>
            <a:endParaRPr lang="en-US" sz="2000" dirty="0">
              <a:latin typeface="Arial" pitchFamily="34" charset="0"/>
              <a:cs typeface="Arial" pitchFamily="34" charset="0"/>
            </a:endParaRPr>
          </a:p>
          <a:p>
            <a:endParaRPr lang="en-US" sz="2000" dirty="0">
              <a:latin typeface="Arial" pitchFamily="34" charset="0"/>
              <a:cs typeface="Arial" pitchFamily="34" charset="0"/>
            </a:endParaRPr>
          </a:p>
          <a:p>
            <a:r>
              <a:rPr lang="en-US" sz="2000" dirty="0">
                <a:latin typeface="Arial" pitchFamily="34" charset="0"/>
                <a:cs typeface="Arial" pitchFamily="34" charset="0"/>
              </a:rPr>
              <a:t>A sample program </a:t>
            </a:r>
            <a:r>
              <a:rPr lang="en-US" sz="2000" dirty="0">
                <a:latin typeface="Arial" pitchFamily="34" charset="0"/>
                <a:cs typeface="Arial" pitchFamily="34" charset="0"/>
                <a:hlinkClick r:id="rId3" action="ppaction://hlinkfile"/>
              </a:rPr>
              <a:t>RangeFor.cpp</a:t>
            </a:r>
            <a:r>
              <a:rPr lang="en-US" sz="2000" dirty="0">
                <a:latin typeface="Arial" pitchFamily="34" charset="0"/>
                <a:cs typeface="Arial" pitchFamily="34" charset="0"/>
              </a:rPr>
              <a:t> </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auto keyword</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GB" sz="2000" u="sng" dirty="0">
                <a:latin typeface="Arial" pitchFamily="34" charset="0"/>
                <a:cs typeface="Arial" pitchFamily="34" charset="0"/>
              </a:rPr>
              <a:t>Use of “auto” keyword in C++</a:t>
            </a:r>
          </a:p>
          <a:p>
            <a:r>
              <a:rPr lang="en-US" sz="2000" b="1" dirty="0">
                <a:latin typeface="Arial" pitchFamily="34" charset="0"/>
                <a:cs typeface="Arial" pitchFamily="34" charset="0"/>
              </a:rPr>
              <a:t>Type Inference in C++ (auto and </a:t>
            </a:r>
            <a:r>
              <a:rPr lang="en-US" sz="2000" b="1" dirty="0" err="1">
                <a:latin typeface="Arial" pitchFamily="34" charset="0"/>
                <a:cs typeface="Arial" pitchFamily="34" charset="0"/>
              </a:rPr>
              <a:t>decltype</a:t>
            </a:r>
            <a:r>
              <a:rPr lang="en-US" sz="2000" b="1" dirty="0">
                <a:latin typeface="Arial" pitchFamily="34" charset="0"/>
                <a:cs typeface="Arial" pitchFamily="34" charset="0"/>
              </a:rPr>
              <a:t>)</a:t>
            </a:r>
          </a:p>
          <a:p>
            <a:endParaRPr lang="en-GB" sz="2000" dirty="0">
              <a:latin typeface="Arial" pitchFamily="34" charset="0"/>
              <a:cs typeface="Arial" pitchFamily="34" charset="0"/>
            </a:endParaRPr>
          </a:p>
          <a:p>
            <a:r>
              <a:rPr lang="en-US" sz="2000" b="1" dirty="0">
                <a:latin typeface="Arial" pitchFamily="34" charset="0"/>
                <a:cs typeface="Arial" pitchFamily="34" charset="0"/>
              </a:rPr>
              <a:t>auto keyword: </a:t>
            </a:r>
            <a:r>
              <a:rPr lang="en-US" sz="2000" dirty="0">
                <a:latin typeface="Arial" pitchFamily="34" charset="0"/>
                <a:cs typeface="Arial" pitchFamily="34" charset="0"/>
              </a:rPr>
              <a:t>The auto keyword specifies that the type of the variable that is being declared </a:t>
            </a:r>
            <a:r>
              <a:rPr lang="en-US" sz="2000" u="sng" dirty="0">
                <a:latin typeface="Arial" pitchFamily="34" charset="0"/>
                <a:cs typeface="Arial" pitchFamily="34" charset="0"/>
              </a:rPr>
              <a:t>will be automatically inferred from its </a:t>
            </a:r>
            <a:r>
              <a:rPr lang="en-US" sz="2000" u="sng" dirty="0" err="1">
                <a:latin typeface="Arial" pitchFamily="34" charset="0"/>
                <a:cs typeface="Arial" pitchFamily="34" charset="0"/>
              </a:rPr>
              <a:t>initializer</a:t>
            </a:r>
            <a:r>
              <a:rPr lang="en-US" sz="2000" dirty="0">
                <a:latin typeface="Arial" pitchFamily="34" charset="0"/>
                <a:cs typeface="Arial" pitchFamily="34" charset="0"/>
              </a:rPr>
              <a:t>. </a:t>
            </a:r>
          </a:p>
          <a:p>
            <a:endParaRPr lang="en-US" sz="2000" dirty="0">
              <a:latin typeface="Arial" pitchFamily="34" charset="0"/>
              <a:cs typeface="Arial" pitchFamily="34" charset="0"/>
            </a:endParaRPr>
          </a:p>
          <a:p>
            <a:r>
              <a:rPr lang="en-US" sz="2000" dirty="0">
                <a:latin typeface="Arial" pitchFamily="34" charset="0"/>
                <a:cs typeface="Arial" pitchFamily="34" charset="0"/>
              </a:rPr>
              <a:t>In the case of functions, if their return type is auto then that will be evaluated by return type expression at runtime.</a:t>
            </a:r>
            <a:endParaRPr lang="en-GB" sz="2000" dirty="0">
              <a:latin typeface="Arial" pitchFamily="34" charset="0"/>
              <a:cs typeface="Arial" pitchFamily="34" charset="0"/>
            </a:endParaRPr>
          </a:p>
          <a:p>
            <a:endParaRPr lang="en-GB" sz="2000" dirty="0">
              <a:latin typeface="Arial" pitchFamily="34" charset="0"/>
              <a:cs typeface="Arial" pitchFamily="34" charset="0"/>
            </a:endParaRPr>
          </a:p>
          <a:p>
            <a:r>
              <a:rPr lang="en-US" sz="2000" b="1" dirty="0">
                <a:latin typeface="Arial" pitchFamily="34" charset="0"/>
                <a:cs typeface="Arial" pitchFamily="34" charset="0"/>
              </a:rPr>
              <a:t>Note:</a:t>
            </a:r>
            <a:r>
              <a:rPr lang="en-US" sz="2000" dirty="0">
                <a:latin typeface="Arial" pitchFamily="34" charset="0"/>
                <a:cs typeface="Arial" pitchFamily="34" charset="0"/>
              </a:rPr>
              <a:t> The variable declared with auto keyword</a:t>
            </a:r>
            <a:r>
              <a:rPr lang="en-US" sz="2000" u="sng" dirty="0">
                <a:latin typeface="Arial" pitchFamily="34" charset="0"/>
                <a:cs typeface="Arial" pitchFamily="34" charset="0"/>
              </a:rPr>
              <a:t> should be initialized at the time of its declaration</a:t>
            </a:r>
            <a:r>
              <a:rPr lang="en-US" sz="2000" dirty="0">
                <a:latin typeface="Arial" pitchFamily="34" charset="0"/>
                <a:cs typeface="Arial" pitchFamily="34" charset="0"/>
              </a:rPr>
              <a:t> or else there will be a compile-time error. </a:t>
            </a:r>
          </a:p>
          <a:p>
            <a:endParaRPr lang="en-GB" sz="2000" dirty="0">
              <a:latin typeface="Arial" pitchFamily="34" charset="0"/>
              <a:cs typeface="Arial" pitchFamily="34" charset="0"/>
            </a:endParaRPr>
          </a:p>
          <a:p>
            <a:r>
              <a:rPr lang="en-GB" sz="2000" dirty="0">
                <a:latin typeface="Arial" pitchFamily="34" charset="0"/>
                <a:cs typeface="Arial" pitchFamily="34" charset="0"/>
              </a:rPr>
              <a:t>Demonstrate with </a:t>
            </a:r>
            <a:r>
              <a:rPr lang="en-GB" sz="2000" b="1" u="sng" dirty="0">
                <a:latin typeface="Arial" pitchFamily="34" charset="0"/>
                <a:cs typeface="Arial" pitchFamily="34" charset="0"/>
                <a:hlinkClick r:id="rId3" action="ppaction://hlinkfile"/>
              </a:rPr>
              <a:t>TestAuto.cpp</a:t>
            </a:r>
            <a:endParaRPr lang="en-US" sz="2000" b="1" u="sng"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err="1">
                <a:solidFill>
                  <a:schemeClr val="accent2">
                    <a:lumMod val="75000"/>
                  </a:schemeClr>
                </a:solidFill>
                <a:latin typeface="Arial" pitchFamily="34" charset="0"/>
                <a:cs typeface="Arial" pitchFamily="34" charset="0"/>
              </a:rPr>
              <a:t>decltype</a:t>
            </a:r>
            <a:r>
              <a:rPr lang="en-IN" sz="2400" b="1" dirty="0">
                <a:solidFill>
                  <a:schemeClr val="accent2">
                    <a:lumMod val="75000"/>
                  </a:schemeClr>
                </a:solidFill>
                <a:latin typeface="Arial" pitchFamily="34" charset="0"/>
                <a:cs typeface="Arial" pitchFamily="34" charset="0"/>
              </a:rPr>
              <a:t>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42913" y="1357313"/>
            <a:ext cx="7700963" cy="4708981"/>
          </a:xfrm>
          <a:prstGeom prst="rect">
            <a:avLst/>
          </a:prstGeom>
          <a:noFill/>
        </p:spPr>
        <p:txBody>
          <a:bodyPr wrap="square" rtlCol="0">
            <a:spAutoFit/>
          </a:bodyPr>
          <a:lstStyle/>
          <a:p>
            <a:r>
              <a:rPr lang="en-GB" sz="2000" u="sng" dirty="0">
                <a:latin typeface="Arial" pitchFamily="34" charset="0"/>
                <a:cs typeface="Arial" pitchFamily="34" charset="0"/>
              </a:rPr>
              <a:t>The </a:t>
            </a:r>
            <a:r>
              <a:rPr lang="en-GB" sz="2000" b="1" u="sng" dirty="0" err="1">
                <a:latin typeface="Arial" pitchFamily="34" charset="0"/>
                <a:cs typeface="Arial" pitchFamily="34" charset="0"/>
              </a:rPr>
              <a:t>decltype</a:t>
            </a:r>
            <a:r>
              <a:rPr lang="en-GB" sz="2000" u="sng" dirty="0">
                <a:latin typeface="Arial" pitchFamily="34" charset="0"/>
                <a:cs typeface="Arial" pitchFamily="34" charset="0"/>
              </a:rPr>
              <a:t> type </a:t>
            </a:r>
            <a:r>
              <a:rPr lang="en-GB" sz="2000" u="sng" dirty="0" err="1">
                <a:latin typeface="Arial" pitchFamily="34" charset="0"/>
                <a:cs typeface="Arial" pitchFamily="34" charset="0"/>
              </a:rPr>
              <a:t>specifier</a:t>
            </a:r>
            <a:endParaRPr lang="en-GB" sz="2000" u="sng" dirty="0">
              <a:latin typeface="Arial" pitchFamily="34" charset="0"/>
              <a:cs typeface="Arial" pitchFamily="34" charset="0"/>
            </a:endParaRPr>
          </a:p>
          <a:p>
            <a:endParaRPr lang="en-US" sz="2000" dirty="0">
              <a:latin typeface="Arial" pitchFamily="34" charset="0"/>
              <a:cs typeface="Arial" pitchFamily="34" charset="0"/>
            </a:endParaRPr>
          </a:p>
          <a:p>
            <a:r>
              <a:rPr lang="en-US" sz="2000" dirty="0">
                <a:latin typeface="Arial" pitchFamily="34" charset="0"/>
                <a:cs typeface="Arial" pitchFamily="34" charset="0"/>
              </a:rPr>
              <a:t>The </a:t>
            </a:r>
            <a:r>
              <a:rPr lang="en-US" sz="2000" b="1" u="sng" dirty="0" err="1">
                <a:latin typeface="Arial" pitchFamily="34" charset="0"/>
                <a:cs typeface="Arial" pitchFamily="34" charset="0"/>
              </a:rPr>
              <a:t>decltype</a:t>
            </a:r>
            <a:r>
              <a:rPr lang="en-US" sz="2000" dirty="0">
                <a:latin typeface="Arial" pitchFamily="34" charset="0"/>
                <a:cs typeface="Arial" pitchFamily="34" charset="0"/>
              </a:rPr>
              <a:t> type </a:t>
            </a:r>
            <a:r>
              <a:rPr lang="en-US" sz="2000" dirty="0" err="1">
                <a:latin typeface="Arial" pitchFamily="34" charset="0"/>
                <a:cs typeface="Arial" pitchFamily="34" charset="0"/>
              </a:rPr>
              <a:t>specifier</a:t>
            </a:r>
            <a:r>
              <a:rPr lang="en-US" sz="2000" dirty="0">
                <a:latin typeface="Arial" pitchFamily="34" charset="0"/>
                <a:cs typeface="Arial" pitchFamily="34" charset="0"/>
              </a:rPr>
              <a:t> </a:t>
            </a:r>
            <a:r>
              <a:rPr lang="en-US" sz="2000" b="1" dirty="0">
                <a:latin typeface="Arial" pitchFamily="34" charset="0"/>
                <a:cs typeface="Arial" pitchFamily="34" charset="0"/>
              </a:rPr>
              <a:t>yields the type of a specified expression</a:t>
            </a:r>
            <a:r>
              <a:rPr lang="en-US" sz="2000" dirty="0">
                <a:latin typeface="Arial" pitchFamily="34" charset="0"/>
                <a:cs typeface="Arial" pitchFamily="34" charset="0"/>
              </a:rPr>
              <a:t>. </a:t>
            </a:r>
          </a:p>
          <a:p>
            <a:endParaRPr lang="en-US" sz="2000" dirty="0">
              <a:latin typeface="Arial" pitchFamily="34" charset="0"/>
              <a:cs typeface="Arial" pitchFamily="34" charset="0"/>
            </a:endParaRPr>
          </a:p>
          <a:p>
            <a:r>
              <a:rPr lang="en-US" sz="2000" dirty="0">
                <a:latin typeface="Arial" pitchFamily="34" charset="0"/>
                <a:cs typeface="Arial" pitchFamily="34" charset="0"/>
              </a:rPr>
              <a:t>(The </a:t>
            </a:r>
            <a:r>
              <a:rPr lang="en-US" sz="2000" dirty="0" err="1">
                <a:latin typeface="Arial" pitchFamily="34" charset="0"/>
                <a:cs typeface="Arial" pitchFamily="34" charset="0"/>
              </a:rPr>
              <a:t>decltype</a:t>
            </a:r>
            <a:r>
              <a:rPr lang="en-US" sz="2000" dirty="0">
                <a:latin typeface="Arial" pitchFamily="34" charset="0"/>
                <a:cs typeface="Arial" pitchFamily="34" charset="0"/>
              </a:rPr>
              <a:t> type </a:t>
            </a:r>
            <a:r>
              <a:rPr lang="en-US" sz="2000" dirty="0" err="1">
                <a:latin typeface="Arial" pitchFamily="34" charset="0"/>
                <a:cs typeface="Arial" pitchFamily="34" charset="0"/>
              </a:rPr>
              <a:t>specifier</a:t>
            </a:r>
            <a:r>
              <a:rPr lang="en-US" sz="2000" dirty="0">
                <a:latin typeface="Arial" pitchFamily="34" charset="0"/>
                <a:cs typeface="Arial" pitchFamily="34" charset="0"/>
              </a:rPr>
              <a:t>, together with the auto keyword, is useful primarily to developers who write template libraries. Use auto and </a:t>
            </a:r>
            <a:r>
              <a:rPr lang="en-US" sz="2000" dirty="0" err="1">
                <a:latin typeface="Arial" pitchFamily="34" charset="0"/>
                <a:cs typeface="Arial" pitchFamily="34" charset="0"/>
              </a:rPr>
              <a:t>decltype</a:t>
            </a:r>
            <a:r>
              <a:rPr lang="en-US" sz="2000" dirty="0">
                <a:latin typeface="Arial" pitchFamily="34" charset="0"/>
                <a:cs typeface="Arial" pitchFamily="34" charset="0"/>
              </a:rPr>
              <a:t> to declare a function template whose return type depends on the types of its template arguments)</a:t>
            </a:r>
          </a:p>
          <a:p>
            <a:endParaRPr lang="en-GB" sz="2000" b="1" u="sng" dirty="0">
              <a:latin typeface="Arial" pitchFamily="34" charset="0"/>
              <a:cs typeface="Arial" pitchFamily="34" charset="0"/>
            </a:endParaRPr>
          </a:p>
          <a:p>
            <a:r>
              <a:rPr lang="en-GB" sz="2000" dirty="0">
                <a:latin typeface="Arial" pitchFamily="34" charset="0"/>
                <a:cs typeface="Arial" pitchFamily="34" charset="0"/>
              </a:rPr>
              <a:t>Demonstrate with </a:t>
            </a:r>
            <a:r>
              <a:rPr lang="en-GB" sz="2000" b="1" u="sng" dirty="0">
                <a:latin typeface="Arial" pitchFamily="34" charset="0"/>
                <a:cs typeface="Arial" pitchFamily="34" charset="0"/>
                <a:hlinkClick r:id="rId3" action="ppaction://hlinkfile"/>
              </a:rPr>
              <a:t>Usedecltype.cpp</a:t>
            </a:r>
            <a:endParaRPr lang="en-GB" sz="2000" b="1" u="sng" dirty="0">
              <a:latin typeface="Arial" pitchFamily="34" charset="0"/>
              <a:cs typeface="Arial" pitchFamily="34" charset="0"/>
            </a:endParaRPr>
          </a:p>
          <a:p>
            <a:endParaRPr lang="en-GB" sz="2000" b="1" u="sng" dirty="0">
              <a:latin typeface="Arial" pitchFamily="34" charset="0"/>
              <a:cs typeface="Arial" pitchFamily="34" charset="0"/>
            </a:endParaRPr>
          </a:p>
          <a:p>
            <a:r>
              <a:rPr lang="en-GB" sz="2000" b="1" u="sng" dirty="0">
                <a:latin typeface="Arial" pitchFamily="34" charset="0"/>
                <a:cs typeface="Arial" pitchFamily="34" charset="0"/>
              </a:rPr>
              <a:t>Note</a:t>
            </a:r>
            <a:endParaRPr lang="en-US" sz="2000" b="1" u="sng" dirty="0">
              <a:latin typeface="Arial" pitchFamily="34" charset="0"/>
              <a:cs typeface="Arial" pitchFamily="34" charset="0"/>
            </a:endParaRPr>
          </a:p>
          <a:p>
            <a:r>
              <a:rPr lang="en-US" sz="2000" b="1" dirty="0" err="1">
                <a:latin typeface="Arial" pitchFamily="34" charset="0"/>
                <a:cs typeface="Arial" pitchFamily="34" charset="0"/>
              </a:rPr>
              <a:t>typeid</a:t>
            </a:r>
            <a:r>
              <a:rPr lang="en-US" sz="2000" dirty="0">
                <a:latin typeface="Arial" pitchFamily="34" charset="0"/>
                <a:cs typeface="Arial" pitchFamily="34" charset="0"/>
              </a:rPr>
              <a:t> is an operator in C++. It is used where the dynamic type or runtime type information of an object is needed.</a:t>
            </a:r>
            <a:endParaRPr lang="en-US" sz="2000" b="1" u="sng"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Vector</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785652"/>
          </a:xfrm>
          <a:prstGeom prst="rect">
            <a:avLst/>
          </a:prstGeom>
          <a:noFill/>
        </p:spPr>
        <p:txBody>
          <a:bodyPr wrap="square" rtlCol="0">
            <a:spAutoFit/>
          </a:bodyPr>
          <a:lstStyle/>
          <a:p>
            <a:r>
              <a:rPr lang="en-US" sz="2000" dirty="0">
                <a:latin typeface="Arial" pitchFamily="34" charset="0"/>
                <a:cs typeface="Arial" pitchFamily="34" charset="0"/>
              </a:rPr>
              <a:t>A </a:t>
            </a:r>
            <a:r>
              <a:rPr lang="en-US" sz="2000" b="1" dirty="0">
                <a:latin typeface="Arial" pitchFamily="34" charset="0"/>
                <a:cs typeface="Arial" pitchFamily="34" charset="0"/>
              </a:rPr>
              <a:t>vector </a:t>
            </a:r>
            <a:r>
              <a:rPr lang="en-US" sz="2000" dirty="0">
                <a:latin typeface="Arial" pitchFamily="34" charset="0"/>
                <a:cs typeface="Arial" pitchFamily="34" charset="0"/>
              </a:rPr>
              <a:t>is a collection of objects, </a:t>
            </a:r>
            <a:r>
              <a:rPr lang="en-US" sz="2000" u="sng" dirty="0">
                <a:latin typeface="Arial" pitchFamily="34" charset="0"/>
                <a:cs typeface="Arial" pitchFamily="34" charset="0"/>
              </a:rPr>
              <a:t>all of which have the same type</a:t>
            </a:r>
            <a:r>
              <a:rPr lang="en-US" sz="2000" dirty="0">
                <a:latin typeface="Arial" pitchFamily="34" charset="0"/>
                <a:cs typeface="Arial" pitchFamily="34" charset="0"/>
              </a:rPr>
              <a:t>. Every object in the collection has an associated index, which gives access to that object. </a:t>
            </a:r>
          </a:p>
          <a:p>
            <a:endParaRPr lang="en-US" sz="2000" dirty="0">
              <a:latin typeface="Arial" pitchFamily="34" charset="0"/>
              <a:cs typeface="Arial" pitchFamily="34" charset="0"/>
            </a:endParaRPr>
          </a:p>
          <a:p>
            <a:r>
              <a:rPr lang="en-US" sz="2000" dirty="0">
                <a:latin typeface="Arial" pitchFamily="34" charset="0"/>
                <a:cs typeface="Arial" pitchFamily="34" charset="0"/>
              </a:rPr>
              <a:t>A vector is often referred to as a </a:t>
            </a:r>
            <a:r>
              <a:rPr lang="en-US" sz="2000" b="1" dirty="0">
                <a:latin typeface="Arial" pitchFamily="34" charset="0"/>
                <a:cs typeface="Arial" pitchFamily="34" charset="0"/>
              </a:rPr>
              <a:t>container </a:t>
            </a:r>
            <a:r>
              <a:rPr lang="en-US" sz="2000" dirty="0">
                <a:latin typeface="Arial" pitchFamily="34" charset="0"/>
                <a:cs typeface="Arial" pitchFamily="34" charset="0"/>
              </a:rPr>
              <a:t>because it “contains” other objects. </a:t>
            </a:r>
          </a:p>
          <a:p>
            <a:endParaRPr lang="en-US" sz="2000" dirty="0">
              <a:latin typeface="Arial" pitchFamily="34" charset="0"/>
              <a:cs typeface="Arial" pitchFamily="34" charset="0"/>
            </a:endParaRPr>
          </a:p>
          <a:p>
            <a:r>
              <a:rPr lang="en-US" sz="2000" b="1" u="sng" dirty="0">
                <a:latin typeface="Arial" pitchFamily="34" charset="0"/>
                <a:cs typeface="Arial" pitchFamily="34" charset="0"/>
              </a:rPr>
              <a:t>Note</a:t>
            </a:r>
            <a:br>
              <a:rPr lang="en-US" sz="2000" b="1" dirty="0">
                <a:latin typeface="Arial" pitchFamily="34" charset="0"/>
                <a:cs typeface="Arial" pitchFamily="34" charset="0"/>
              </a:rPr>
            </a:br>
            <a:r>
              <a:rPr lang="en-US" sz="2000" dirty="0">
                <a:latin typeface="Arial" pitchFamily="34" charset="0"/>
                <a:cs typeface="Arial" pitchFamily="34" charset="0"/>
              </a:rPr>
              <a:t>vector is a template, not a type. Types generated from vector must</a:t>
            </a:r>
            <a:br>
              <a:rPr lang="en-US" sz="2000" dirty="0">
                <a:latin typeface="Arial" pitchFamily="34" charset="0"/>
                <a:cs typeface="Arial" pitchFamily="34" charset="0"/>
              </a:rPr>
            </a:br>
            <a:r>
              <a:rPr lang="en-US" sz="2000" dirty="0">
                <a:latin typeface="Arial" pitchFamily="34" charset="0"/>
                <a:cs typeface="Arial" pitchFamily="34" charset="0"/>
              </a:rPr>
              <a:t>include the element type, for example, vector&lt;</a:t>
            </a:r>
            <a:r>
              <a:rPr lang="en-US" sz="2000" dirty="0" err="1">
                <a:latin typeface="Arial" pitchFamily="34" charset="0"/>
                <a:cs typeface="Arial" pitchFamily="34" charset="0"/>
              </a:rPr>
              <a:t>int</a:t>
            </a:r>
            <a:r>
              <a:rPr lang="en-US" sz="2000" dirty="0">
                <a:latin typeface="Arial" pitchFamily="34" charset="0"/>
                <a:cs typeface="Arial" pitchFamily="34" charset="0"/>
              </a:rPr>
              <a:t>&gt;. </a:t>
            </a:r>
            <a:br>
              <a:rPr lang="en-US" sz="2000" dirty="0"/>
            </a:br>
            <a:br>
              <a:rPr lang="en-US" sz="2000" dirty="0"/>
            </a:b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Vector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0110"/>
          </a:xfrm>
          <a:prstGeom prst="rect">
            <a:avLst/>
          </a:prstGeom>
          <a:noFill/>
        </p:spPr>
        <p:txBody>
          <a:bodyPr wrap="square" rtlCol="0">
            <a:spAutoFit/>
          </a:bodyPr>
          <a:lstStyle/>
          <a:p>
            <a:r>
              <a:rPr lang="en-US" sz="2000" dirty="0">
                <a:latin typeface="Arial" pitchFamily="34" charset="0"/>
                <a:cs typeface="Arial" pitchFamily="34" charset="0"/>
              </a:rPr>
              <a:t>Ways to initialize a vector</a:t>
            </a:r>
          </a:p>
        </p:txBody>
      </p:sp>
      <p:pic>
        <p:nvPicPr>
          <p:cNvPr id="3074" name="Picture 2"/>
          <p:cNvPicPr>
            <a:picLocks noChangeAspect="1" noChangeArrowheads="1"/>
          </p:cNvPicPr>
          <p:nvPr/>
        </p:nvPicPr>
        <p:blipFill>
          <a:blip r:embed="rId3" cstate="print"/>
          <a:srcRect l="28441" t="50391" r="26318" b="22851"/>
          <a:stretch>
            <a:fillRect/>
          </a:stretch>
        </p:blipFill>
        <p:spPr bwMode="auto">
          <a:xfrm>
            <a:off x="557212" y="1914524"/>
            <a:ext cx="7819953" cy="2743201"/>
          </a:xfrm>
          <a:prstGeom prst="rect">
            <a:avLst/>
          </a:prstGeom>
          <a:noFill/>
          <a:ln w="9525">
            <a:noFill/>
            <a:miter lim="800000"/>
            <a:headEnd/>
            <a:tailEnd/>
          </a:ln>
        </p:spPr>
      </p:pic>
    </p:spTree>
    <p:extLst>
      <p:ext uri="{BB962C8B-B14F-4D97-AF65-F5344CB8AC3E}">
        <p14:creationId xmlns:p14="http://schemas.microsoft.com/office/powerpoint/2010/main" val="21883263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Vector</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0110"/>
          </a:xfrm>
          <a:prstGeom prst="rect">
            <a:avLst/>
          </a:prstGeom>
          <a:noFill/>
        </p:spPr>
        <p:txBody>
          <a:bodyPr wrap="square" rtlCol="0">
            <a:spAutoFit/>
          </a:bodyPr>
          <a:lstStyle/>
          <a:p>
            <a:r>
              <a:rPr lang="en-US" sz="2000" u="sng" dirty="0">
                <a:latin typeface="Arial" pitchFamily="34" charset="0"/>
                <a:cs typeface="Arial" pitchFamily="34" charset="0"/>
              </a:rPr>
              <a:t>Vector operations</a:t>
            </a:r>
            <a:endParaRPr lang="en-US" sz="2000" dirty="0">
              <a:latin typeface="Arial" pitchFamily="34" charset="0"/>
              <a:cs typeface="Arial" pitchFamily="34" charset="0"/>
            </a:endParaRPr>
          </a:p>
        </p:txBody>
      </p:sp>
      <p:pic>
        <p:nvPicPr>
          <p:cNvPr id="4098" name="Picture 2"/>
          <p:cNvPicPr>
            <a:picLocks noChangeAspect="1" noChangeArrowheads="1"/>
          </p:cNvPicPr>
          <p:nvPr/>
        </p:nvPicPr>
        <p:blipFill>
          <a:blip r:embed="rId3" cstate="print"/>
          <a:srcRect l="28221" t="48633" r="26318" b="22266"/>
          <a:stretch>
            <a:fillRect/>
          </a:stretch>
        </p:blipFill>
        <p:spPr bwMode="auto">
          <a:xfrm>
            <a:off x="485775" y="1857376"/>
            <a:ext cx="7820537" cy="3228974"/>
          </a:xfrm>
          <a:prstGeom prst="rect">
            <a:avLst/>
          </a:prstGeom>
          <a:noFill/>
          <a:ln w="9525">
            <a:noFill/>
            <a:miter lim="800000"/>
            <a:headEnd/>
            <a:tailEnd/>
          </a:ln>
        </p:spPr>
      </p:pic>
      <p:sp>
        <p:nvSpPr>
          <p:cNvPr id="11" name="TextBox 10"/>
          <p:cNvSpPr txBox="1"/>
          <p:nvPr/>
        </p:nvSpPr>
        <p:spPr>
          <a:xfrm>
            <a:off x="585788" y="5443538"/>
            <a:ext cx="7558087" cy="369332"/>
          </a:xfrm>
          <a:prstGeom prst="rect">
            <a:avLst/>
          </a:prstGeom>
          <a:noFill/>
        </p:spPr>
        <p:txBody>
          <a:bodyPr wrap="square" rtlCol="0">
            <a:spAutoFit/>
          </a:bodyPr>
          <a:lstStyle/>
          <a:p>
            <a:r>
              <a:rPr lang="en-GB" dirty="0">
                <a:latin typeface="Arial" pitchFamily="34" charset="0"/>
                <a:cs typeface="Arial" pitchFamily="34" charset="0"/>
              </a:rPr>
              <a:t>Demonstration with </a:t>
            </a:r>
            <a:r>
              <a:rPr lang="en-GB" b="1" u="sng" dirty="0">
                <a:latin typeface="Arial" pitchFamily="34" charset="0"/>
                <a:cs typeface="Arial" pitchFamily="34" charset="0"/>
                <a:hlinkClick r:id="rId4" action="ppaction://hlinkfile"/>
              </a:rPr>
              <a:t>UseVector.cpp</a:t>
            </a:r>
            <a:endParaRPr lang="en-US" b="1" u="sng"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0824-31C2-4C29-EF43-6AD10A56672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2B0FBB4-7189-930E-60F7-62B342E3EC1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D5D0886-6B8B-F975-16E5-D9FE32956C4F}"/>
              </a:ext>
            </a:extLst>
          </p:cNvPr>
          <p:cNvPicPr>
            <a:picLocks noChangeAspect="1"/>
          </p:cNvPicPr>
          <p:nvPr/>
        </p:nvPicPr>
        <p:blipFill>
          <a:blip r:embed="rId2"/>
          <a:stretch>
            <a:fillRect/>
          </a:stretch>
        </p:blipFill>
        <p:spPr>
          <a:xfrm>
            <a:off x="624114" y="365125"/>
            <a:ext cx="10515600" cy="6127750"/>
          </a:xfrm>
          <a:prstGeom prst="rect">
            <a:avLst/>
          </a:prstGeom>
        </p:spPr>
      </p:pic>
    </p:spTree>
    <p:extLst>
      <p:ext uri="{BB962C8B-B14F-4D97-AF65-F5344CB8AC3E}">
        <p14:creationId xmlns:p14="http://schemas.microsoft.com/office/powerpoint/2010/main" val="4473897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Arrays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785652"/>
          </a:xfrm>
          <a:prstGeom prst="rect">
            <a:avLst/>
          </a:prstGeom>
          <a:noFill/>
        </p:spPr>
        <p:txBody>
          <a:bodyPr wrap="square" rtlCol="0">
            <a:spAutoFit/>
          </a:bodyPr>
          <a:lstStyle/>
          <a:p>
            <a:r>
              <a:rPr lang="en-US" sz="2000" dirty="0">
                <a:latin typeface="Arial" pitchFamily="34" charset="0"/>
                <a:cs typeface="Arial" pitchFamily="34" charset="0"/>
              </a:rPr>
              <a:t>Mostly like arrays in C with a few additions.</a:t>
            </a:r>
          </a:p>
          <a:p>
            <a:endParaRPr lang="en-GB" sz="2000" dirty="0">
              <a:latin typeface="Arial" pitchFamily="34" charset="0"/>
              <a:cs typeface="Arial" pitchFamily="34" charset="0"/>
            </a:endParaRPr>
          </a:p>
          <a:p>
            <a:r>
              <a:rPr lang="en-GB" sz="2000" dirty="0">
                <a:latin typeface="Arial" pitchFamily="34" charset="0"/>
                <a:cs typeface="Arial" pitchFamily="34" charset="0"/>
              </a:rPr>
              <a:t>Two functions to help find the beginning and end of an array.</a:t>
            </a:r>
          </a:p>
          <a:p>
            <a:endParaRPr lang="en-GB" sz="2000" dirty="0">
              <a:latin typeface="Arial" pitchFamily="34" charset="0"/>
              <a:cs typeface="Arial" pitchFamily="34" charset="0"/>
            </a:endParaRPr>
          </a:p>
          <a:p>
            <a:r>
              <a:rPr lang="en-GB" sz="2000" dirty="0">
                <a:latin typeface="Arial" pitchFamily="34" charset="0"/>
                <a:cs typeface="Arial" pitchFamily="34" charset="0"/>
              </a:rPr>
              <a:t>	begin (array name) </a:t>
            </a:r>
          </a:p>
          <a:p>
            <a:r>
              <a:rPr lang="en-GB" sz="2000" dirty="0">
                <a:latin typeface="Arial" pitchFamily="34" charset="0"/>
                <a:cs typeface="Arial" pitchFamily="34" charset="0"/>
              </a:rPr>
              <a:t>	end (array name)</a:t>
            </a:r>
          </a:p>
          <a:p>
            <a:endParaRPr lang="en-GB" sz="2000" dirty="0">
              <a:latin typeface="Arial" pitchFamily="34" charset="0"/>
              <a:cs typeface="Arial" pitchFamily="34" charset="0"/>
            </a:endParaRPr>
          </a:p>
          <a:p>
            <a:r>
              <a:rPr lang="en-US" sz="2000" dirty="0">
                <a:latin typeface="Arial" pitchFamily="34" charset="0"/>
                <a:cs typeface="Arial" pitchFamily="34" charset="0"/>
              </a:rPr>
              <a:t>begin </a:t>
            </a:r>
            <a:r>
              <a:rPr lang="en-US" sz="2000" u="sng" dirty="0">
                <a:latin typeface="Arial" pitchFamily="34" charset="0"/>
                <a:cs typeface="Arial" pitchFamily="34" charset="0"/>
              </a:rPr>
              <a:t>returns a pointer to the first</a:t>
            </a:r>
            <a:r>
              <a:rPr lang="en-US" sz="2000" dirty="0">
                <a:latin typeface="Arial" pitchFamily="34" charset="0"/>
                <a:cs typeface="Arial" pitchFamily="34" charset="0"/>
              </a:rPr>
              <a:t>, and end returns a </a:t>
            </a:r>
            <a:r>
              <a:rPr lang="en-US" sz="2000" u="sng" dirty="0">
                <a:latin typeface="Arial" pitchFamily="34" charset="0"/>
                <a:cs typeface="Arial" pitchFamily="34" charset="0"/>
              </a:rPr>
              <a:t>pointer one past the last element</a:t>
            </a:r>
            <a:r>
              <a:rPr lang="en-US" sz="2000" dirty="0">
                <a:latin typeface="Arial" pitchFamily="34" charset="0"/>
                <a:cs typeface="Arial" pitchFamily="34" charset="0"/>
              </a:rPr>
              <a:t> in the given array: </a:t>
            </a:r>
          </a:p>
          <a:p>
            <a:endParaRPr lang="en-US" sz="2000" dirty="0">
              <a:latin typeface="Arial" pitchFamily="34" charset="0"/>
              <a:cs typeface="Arial" pitchFamily="34" charset="0"/>
            </a:endParaRPr>
          </a:p>
          <a:p>
            <a:r>
              <a:rPr lang="en-US" sz="2000" dirty="0">
                <a:latin typeface="Arial" pitchFamily="34" charset="0"/>
                <a:cs typeface="Arial" pitchFamily="34" charset="0"/>
              </a:rPr>
              <a:t>These functions are defined in </a:t>
            </a:r>
            <a:r>
              <a:rPr lang="en-US" sz="2000" u="sng" dirty="0">
                <a:latin typeface="Arial" pitchFamily="34" charset="0"/>
                <a:cs typeface="Arial" pitchFamily="34" charset="0"/>
              </a:rPr>
              <a:t>the </a:t>
            </a:r>
            <a:r>
              <a:rPr lang="en-US" sz="2000" u="sng" dirty="0" err="1">
                <a:latin typeface="Arial" pitchFamily="34" charset="0"/>
                <a:cs typeface="Arial" pitchFamily="34" charset="0"/>
              </a:rPr>
              <a:t>iterator</a:t>
            </a:r>
            <a:r>
              <a:rPr lang="en-US" sz="2000" u="sng" dirty="0">
                <a:latin typeface="Arial" pitchFamily="34" charset="0"/>
                <a:cs typeface="Arial" pitchFamily="34" charset="0"/>
              </a:rPr>
              <a:t> header</a:t>
            </a:r>
            <a:r>
              <a:rPr lang="en-US" sz="2000" dirty="0">
                <a:latin typeface="Arial" pitchFamily="34" charset="0"/>
                <a:cs typeface="Arial" pitchFamily="34" charset="0"/>
              </a:rPr>
              <a:t>. </a:t>
            </a: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err="1">
                <a:solidFill>
                  <a:schemeClr val="accent2">
                    <a:lumMod val="75000"/>
                  </a:schemeClr>
                </a:solidFill>
                <a:latin typeface="Arial" pitchFamily="34" charset="0"/>
                <a:cs typeface="Arial" pitchFamily="34" charset="0"/>
              </a:rPr>
              <a:t>Templatized</a:t>
            </a:r>
            <a:r>
              <a:rPr lang="en-IN" sz="2400" b="1" dirty="0">
                <a:solidFill>
                  <a:schemeClr val="accent2">
                    <a:lumMod val="75000"/>
                  </a:schemeClr>
                </a:solidFill>
                <a:latin typeface="Arial" pitchFamily="34" charset="0"/>
                <a:cs typeface="Arial" pitchFamily="34" charset="0"/>
              </a:rPr>
              <a:t> Arrays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785652"/>
          </a:xfrm>
          <a:prstGeom prst="rect">
            <a:avLst/>
          </a:prstGeom>
          <a:noFill/>
        </p:spPr>
        <p:txBody>
          <a:bodyPr wrap="square" rtlCol="0">
            <a:spAutoFit/>
          </a:bodyPr>
          <a:lstStyle/>
          <a:p>
            <a:r>
              <a:rPr lang="en-GB" sz="2000" dirty="0">
                <a:latin typeface="Arial" pitchFamily="34" charset="0"/>
                <a:cs typeface="Arial" pitchFamily="34" charset="0"/>
              </a:rPr>
              <a:t>In between arrays and vectors – This is an array wrapped around with an object which gives it more functionalities than the C-type arrays.</a:t>
            </a:r>
          </a:p>
          <a:p>
            <a:endParaRPr lang="en-GB" sz="2000" b="1" u="sng" dirty="0">
              <a:latin typeface="Arial" pitchFamily="34" charset="0"/>
              <a:cs typeface="Arial" pitchFamily="34" charset="0"/>
            </a:endParaRPr>
          </a:p>
          <a:p>
            <a:r>
              <a:rPr lang="en-GB" sz="2000" dirty="0">
                <a:latin typeface="Arial" pitchFamily="34" charset="0"/>
                <a:cs typeface="Arial" pitchFamily="34" charset="0"/>
              </a:rPr>
              <a:t>Statically allocated</a:t>
            </a:r>
          </a:p>
          <a:p>
            <a:endParaRPr lang="en-GB" sz="2000" dirty="0">
              <a:latin typeface="Arial" pitchFamily="34" charset="0"/>
              <a:cs typeface="Arial" pitchFamily="34" charset="0"/>
            </a:endParaRPr>
          </a:p>
          <a:p>
            <a:r>
              <a:rPr lang="en-GB" sz="2000" dirty="0">
                <a:latin typeface="Arial" pitchFamily="34" charset="0"/>
                <a:cs typeface="Arial" pitchFamily="34" charset="0"/>
              </a:rPr>
              <a:t>Remembers the size (array) – we can use the size() member function</a:t>
            </a:r>
          </a:p>
          <a:p>
            <a:endParaRPr lang="en-GB" sz="2000" dirty="0">
              <a:latin typeface="Arial" pitchFamily="34" charset="0"/>
              <a:cs typeface="Arial" pitchFamily="34" charset="0"/>
            </a:endParaRPr>
          </a:p>
          <a:p>
            <a:r>
              <a:rPr lang="en-GB" sz="2000" dirty="0">
                <a:latin typeface="Arial" pitchFamily="34" charset="0"/>
                <a:cs typeface="Arial" pitchFamily="34" charset="0"/>
              </a:rPr>
              <a:t>This is passed by value to a function</a:t>
            </a:r>
          </a:p>
          <a:p>
            <a:endParaRPr lang="en-GB" sz="2000" dirty="0">
              <a:latin typeface="Arial" pitchFamily="34" charset="0"/>
              <a:cs typeface="Arial" pitchFamily="34" charset="0"/>
            </a:endParaRPr>
          </a:p>
          <a:p>
            <a:r>
              <a:rPr lang="en-US" sz="2000" dirty="0">
                <a:latin typeface="Arial" pitchFamily="34" charset="0"/>
                <a:cs typeface="Arial" pitchFamily="34" charset="0"/>
              </a:rPr>
              <a:t>Demonstrate with </a:t>
            </a:r>
            <a:r>
              <a:rPr lang="en-US" sz="2000" b="1" u="sng" dirty="0">
                <a:latin typeface="Arial" pitchFamily="34" charset="0"/>
                <a:cs typeface="Arial" pitchFamily="34" charset="0"/>
                <a:hlinkClick r:id="rId3" action="ppaction://hlinkfile"/>
              </a:rPr>
              <a:t>UseBeginEnd.cpp</a:t>
            </a:r>
            <a:endParaRPr lang="en-US" sz="2000" b="1" u="sng"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 – Data types and range of values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graphicFrame>
        <p:nvGraphicFramePr>
          <p:cNvPr id="11" name="Table 10"/>
          <p:cNvGraphicFramePr>
            <a:graphicFrameLocks noGrp="1"/>
          </p:cNvGraphicFramePr>
          <p:nvPr/>
        </p:nvGraphicFramePr>
        <p:xfrm>
          <a:off x="952501" y="1502242"/>
          <a:ext cx="6648449" cy="5223516"/>
        </p:xfrm>
        <a:graphic>
          <a:graphicData uri="http://schemas.openxmlformats.org/drawingml/2006/table">
            <a:tbl>
              <a:tblPr firstRow="1" bandRow="1">
                <a:tableStyleId>{5C22544A-7EE6-4342-B048-85BDC9FD1C3A}</a:tableStyleId>
              </a:tblPr>
              <a:tblGrid>
                <a:gridCol w="1742797">
                  <a:extLst>
                    <a:ext uri="{9D8B030D-6E8A-4147-A177-3AD203B41FA5}">
                      <a16:colId xmlns:a16="http://schemas.microsoft.com/office/drawing/2014/main" val="20000"/>
                    </a:ext>
                  </a:extLst>
                </a:gridCol>
                <a:gridCol w="1226413">
                  <a:extLst>
                    <a:ext uri="{9D8B030D-6E8A-4147-A177-3AD203B41FA5}">
                      <a16:colId xmlns:a16="http://schemas.microsoft.com/office/drawing/2014/main" val="20001"/>
                    </a:ext>
                  </a:extLst>
                </a:gridCol>
                <a:gridCol w="1226413">
                  <a:extLst>
                    <a:ext uri="{9D8B030D-6E8A-4147-A177-3AD203B41FA5}">
                      <a16:colId xmlns:a16="http://schemas.microsoft.com/office/drawing/2014/main" val="20002"/>
                    </a:ext>
                  </a:extLst>
                </a:gridCol>
                <a:gridCol w="2452826">
                  <a:extLst>
                    <a:ext uri="{9D8B030D-6E8A-4147-A177-3AD203B41FA5}">
                      <a16:colId xmlns:a16="http://schemas.microsoft.com/office/drawing/2014/main" val="20003"/>
                    </a:ext>
                  </a:extLst>
                </a:gridCol>
              </a:tblGrid>
              <a:tr h="450428">
                <a:tc>
                  <a:txBody>
                    <a:bodyPr/>
                    <a:lstStyle/>
                    <a:p>
                      <a:r>
                        <a:rPr lang="en-IN" sz="1400" dirty="0">
                          <a:latin typeface="Arial" pitchFamily="34" charset="0"/>
                          <a:cs typeface="Arial" pitchFamily="34" charset="0"/>
                        </a:rPr>
                        <a:t>Variable type</a:t>
                      </a:r>
                    </a:p>
                  </a:txBody>
                  <a:tcPr/>
                </a:tc>
                <a:tc>
                  <a:txBody>
                    <a:bodyPr/>
                    <a:lstStyle/>
                    <a:p>
                      <a:r>
                        <a:rPr lang="en-IN" sz="1400" dirty="0">
                          <a:latin typeface="Arial" pitchFamily="34" charset="0"/>
                          <a:cs typeface="Arial" pitchFamily="34" charset="0"/>
                        </a:rPr>
                        <a:t>Keyword</a:t>
                      </a:r>
                    </a:p>
                  </a:txBody>
                  <a:tcPr/>
                </a:tc>
                <a:tc>
                  <a:txBody>
                    <a:bodyPr/>
                    <a:lstStyle/>
                    <a:p>
                      <a:r>
                        <a:rPr lang="en-IN" sz="1400" dirty="0">
                          <a:latin typeface="Arial" pitchFamily="34" charset="0"/>
                          <a:cs typeface="Arial" pitchFamily="34" charset="0"/>
                        </a:rPr>
                        <a:t>Bytes required</a:t>
                      </a:r>
                    </a:p>
                  </a:txBody>
                  <a:tcPr/>
                </a:tc>
                <a:tc>
                  <a:txBody>
                    <a:bodyPr/>
                    <a:lstStyle/>
                    <a:p>
                      <a:r>
                        <a:rPr lang="en-IN" sz="1400" dirty="0">
                          <a:latin typeface="Arial" pitchFamily="34" charset="0"/>
                          <a:cs typeface="Arial" pitchFamily="34" charset="0"/>
                        </a:rPr>
                        <a:t>Range</a:t>
                      </a:r>
                    </a:p>
                  </a:txBody>
                  <a:tcPr/>
                </a:tc>
                <a:extLst>
                  <a:ext uri="{0D108BD9-81ED-4DB2-BD59-A6C34878D82A}">
                    <a16:rowId xmlns:a16="http://schemas.microsoft.com/office/drawing/2014/main" val="10000"/>
                  </a:ext>
                </a:extLst>
              </a:tr>
              <a:tr h="316866">
                <a:tc>
                  <a:txBody>
                    <a:bodyPr/>
                    <a:lstStyle/>
                    <a:p>
                      <a:r>
                        <a:rPr lang="en-IN" sz="1400" dirty="0">
                          <a:latin typeface="Arial" pitchFamily="34" charset="0"/>
                          <a:cs typeface="Arial" pitchFamily="34" charset="0"/>
                        </a:rPr>
                        <a:t>Character</a:t>
                      </a:r>
                    </a:p>
                  </a:txBody>
                  <a:tcPr/>
                </a:tc>
                <a:tc>
                  <a:txBody>
                    <a:bodyPr/>
                    <a:lstStyle/>
                    <a:p>
                      <a:r>
                        <a:rPr lang="en-IN" sz="1400" dirty="0">
                          <a:latin typeface="Arial" pitchFamily="34" charset="0"/>
                          <a:cs typeface="Arial" pitchFamily="34" charset="0"/>
                        </a:rPr>
                        <a:t>char</a:t>
                      </a:r>
                    </a:p>
                  </a:txBody>
                  <a:tcPr/>
                </a:tc>
                <a:tc>
                  <a:txBody>
                    <a:bodyPr/>
                    <a:lstStyle/>
                    <a:p>
                      <a:r>
                        <a:rPr lang="en-IN" sz="1400" dirty="0">
                          <a:latin typeface="Arial" pitchFamily="34" charset="0"/>
                          <a:cs typeface="Arial" pitchFamily="34" charset="0"/>
                        </a:rPr>
                        <a:t>1</a:t>
                      </a:r>
                    </a:p>
                  </a:txBody>
                  <a:tcPr/>
                </a:tc>
                <a:tc>
                  <a:txBody>
                    <a:bodyPr/>
                    <a:lstStyle/>
                    <a:p>
                      <a:r>
                        <a:rPr lang="en-IN" sz="1400" dirty="0">
                          <a:latin typeface="Arial" pitchFamily="34" charset="0"/>
                          <a:cs typeface="Arial" pitchFamily="34" charset="0"/>
                        </a:rPr>
                        <a:t>-128 to 127</a:t>
                      </a:r>
                    </a:p>
                  </a:txBody>
                  <a:tcPr/>
                </a:tc>
                <a:extLst>
                  <a:ext uri="{0D108BD9-81ED-4DB2-BD59-A6C34878D82A}">
                    <a16:rowId xmlns:a16="http://schemas.microsoft.com/office/drawing/2014/main" val="10001"/>
                  </a:ext>
                </a:extLst>
              </a:tr>
              <a:tr h="316866">
                <a:tc>
                  <a:txBody>
                    <a:bodyPr/>
                    <a:lstStyle/>
                    <a:p>
                      <a:r>
                        <a:rPr lang="en-IN" sz="1400" dirty="0">
                          <a:latin typeface="Arial" pitchFamily="34" charset="0"/>
                          <a:cs typeface="Arial" pitchFamily="34" charset="0"/>
                        </a:rPr>
                        <a:t>Unsigned character</a:t>
                      </a:r>
                    </a:p>
                  </a:txBody>
                  <a:tcPr/>
                </a:tc>
                <a:tc>
                  <a:txBody>
                    <a:bodyPr/>
                    <a:lstStyle/>
                    <a:p>
                      <a:r>
                        <a:rPr lang="en-IN" sz="1400" dirty="0">
                          <a:latin typeface="Arial" pitchFamily="34" charset="0"/>
                          <a:cs typeface="Arial" pitchFamily="34" charset="0"/>
                        </a:rPr>
                        <a:t>unsigned</a:t>
                      </a:r>
                      <a:r>
                        <a:rPr lang="en-IN" sz="1400" baseline="0" dirty="0">
                          <a:latin typeface="Arial" pitchFamily="34" charset="0"/>
                          <a:cs typeface="Arial" pitchFamily="34" charset="0"/>
                        </a:rPr>
                        <a:t> char</a:t>
                      </a:r>
                      <a:endParaRPr lang="en-IN" sz="1400" dirty="0">
                        <a:latin typeface="Arial" pitchFamily="34" charset="0"/>
                        <a:cs typeface="Arial" pitchFamily="34" charset="0"/>
                      </a:endParaRPr>
                    </a:p>
                  </a:txBody>
                  <a:tcPr/>
                </a:tc>
                <a:tc>
                  <a:txBody>
                    <a:bodyPr/>
                    <a:lstStyle/>
                    <a:p>
                      <a:r>
                        <a:rPr lang="en-IN" sz="1400" dirty="0">
                          <a:latin typeface="Arial" pitchFamily="34" charset="0"/>
                          <a:cs typeface="Arial" pitchFamily="34" charset="0"/>
                        </a:rPr>
                        <a:t>1</a:t>
                      </a:r>
                    </a:p>
                  </a:txBody>
                  <a:tcPr/>
                </a:tc>
                <a:tc>
                  <a:txBody>
                    <a:bodyPr/>
                    <a:lstStyle/>
                    <a:p>
                      <a:r>
                        <a:rPr lang="en-IN" sz="1400" dirty="0">
                          <a:latin typeface="Arial" pitchFamily="34" charset="0"/>
                          <a:cs typeface="Arial" pitchFamily="34" charset="0"/>
                        </a:rPr>
                        <a:t>0 to 255</a:t>
                      </a:r>
                    </a:p>
                  </a:txBody>
                  <a:tcPr/>
                </a:tc>
                <a:extLst>
                  <a:ext uri="{0D108BD9-81ED-4DB2-BD59-A6C34878D82A}">
                    <a16:rowId xmlns:a16="http://schemas.microsoft.com/office/drawing/2014/main" val="10002"/>
                  </a:ext>
                </a:extLst>
              </a:tr>
              <a:tr h="316866">
                <a:tc>
                  <a:txBody>
                    <a:bodyPr/>
                    <a:lstStyle/>
                    <a:p>
                      <a:r>
                        <a:rPr lang="en-IN" sz="1400" dirty="0">
                          <a:latin typeface="Arial" pitchFamily="34" charset="0"/>
                          <a:cs typeface="Arial" pitchFamily="34" charset="0"/>
                        </a:rPr>
                        <a:t>Integer</a:t>
                      </a:r>
                    </a:p>
                  </a:txBody>
                  <a:tcPr/>
                </a:tc>
                <a:tc>
                  <a:txBody>
                    <a:bodyPr/>
                    <a:lstStyle/>
                    <a:p>
                      <a:r>
                        <a:rPr lang="en-IN" sz="1400" dirty="0" err="1">
                          <a:latin typeface="Arial" pitchFamily="34" charset="0"/>
                          <a:cs typeface="Arial" pitchFamily="34" charset="0"/>
                        </a:rPr>
                        <a:t>int</a:t>
                      </a:r>
                      <a:endParaRPr lang="en-IN" sz="1400" dirty="0">
                        <a:latin typeface="Arial" pitchFamily="34" charset="0"/>
                        <a:cs typeface="Arial" pitchFamily="34" charset="0"/>
                      </a:endParaRPr>
                    </a:p>
                  </a:txBody>
                  <a:tcPr/>
                </a:tc>
                <a:tc>
                  <a:txBody>
                    <a:bodyPr/>
                    <a:lstStyle/>
                    <a:p>
                      <a:r>
                        <a:rPr lang="en-IN" sz="1400" dirty="0">
                          <a:latin typeface="Arial" pitchFamily="34" charset="0"/>
                          <a:cs typeface="Arial" pitchFamily="34" charset="0"/>
                        </a:rPr>
                        <a:t>2 (?)</a:t>
                      </a:r>
                    </a:p>
                  </a:txBody>
                  <a:tcPr/>
                </a:tc>
                <a:tc>
                  <a:txBody>
                    <a:bodyPr/>
                    <a:lstStyle/>
                    <a:p>
                      <a:r>
                        <a:rPr lang="en-IN" sz="1400" dirty="0">
                          <a:latin typeface="Arial" pitchFamily="34" charset="0"/>
                          <a:cs typeface="Arial" pitchFamily="34" charset="0"/>
                        </a:rPr>
                        <a:t>-32768 to 32767</a:t>
                      </a:r>
                    </a:p>
                  </a:txBody>
                  <a:tcPr/>
                </a:tc>
                <a:extLst>
                  <a:ext uri="{0D108BD9-81ED-4DB2-BD59-A6C34878D82A}">
                    <a16:rowId xmlns:a16="http://schemas.microsoft.com/office/drawing/2014/main" val="10003"/>
                  </a:ext>
                </a:extLst>
              </a:tr>
              <a:tr h="316866">
                <a:tc>
                  <a:txBody>
                    <a:bodyPr/>
                    <a:lstStyle/>
                    <a:p>
                      <a:r>
                        <a:rPr lang="en-IN" sz="1400" dirty="0">
                          <a:latin typeface="Arial" pitchFamily="34" charset="0"/>
                          <a:cs typeface="Arial" pitchFamily="34" charset="0"/>
                        </a:rPr>
                        <a:t>Short integer</a:t>
                      </a:r>
                    </a:p>
                  </a:txBody>
                  <a:tcPr/>
                </a:tc>
                <a:tc>
                  <a:txBody>
                    <a:bodyPr/>
                    <a:lstStyle/>
                    <a:p>
                      <a:r>
                        <a:rPr lang="en-IN" sz="1400" dirty="0">
                          <a:latin typeface="Arial" pitchFamily="34" charset="0"/>
                          <a:cs typeface="Arial" pitchFamily="34" charset="0"/>
                        </a:rPr>
                        <a:t>short </a:t>
                      </a:r>
                      <a:r>
                        <a:rPr lang="en-IN" sz="1400" dirty="0" err="1">
                          <a:latin typeface="Arial" pitchFamily="34" charset="0"/>
                          <a:cs typeface="Arial" pitchFamily="34" charset="0"/>
                        </a:rPr>
                        <a:t>int</a:t>
                      </a:r>
                      <a:endParaRPr lang="en-IN" sz="1400" dirty="0">
                        <a:latin typeface="Arial" pitchFamily="34" charset="0"/>
                        <a:cs typeface="Arial" pitchFamily="34" charset="0"/>
                      </a:endParaRPr>
                    </a:p>
                  </a:txBody>
                  <a:tcPr/>
                </a:tc>
                <a:tc>
                  <a:txBody>
                    <a:bodyPr/>
                    <a:lstStyle/>
                    <a:p>
                      <a:r>
                        <a:rPr lang="en-IN" sz="1400" dirty="0">
                          <a:latin typeface="Arial" pitchFamily="34" charset="0"/>
                          <a:cs typeface="Arial" pitchFamily="34"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itchFamily="34" charset="0"/>
                          <a:cs typeface="Arial" pitchFamily="34" charset="0"/>
                        </a:rPr>
                        <a:t>-32768 to 32767</a:t>
                      </a:r>
                    </a:p>
                  </a:txBody>
                  <a:tcPr/>
                </a:tc>
                <a:extLst>
                  <a:ext uri="{0D108BD9-81ED-4DB2-BD59-A6C34878D82A}">
                    <a16:rowId xmlns:a16="http://schemas.microsoft.com/office/drawing/2014/main" val="10004"/>
                  </a:ext>
                </a:extLst>
              </a:tr>
              <a:tr h="450428">
                <a:tc>
                  <a:txBody>
                    <a:bodyPr/>
                    <a:lstStyle/>
                    <a:p>
                      <a:r>
                        <a:rPr lang="en-IN" sz="1400" dirty="0">
                          <a:latin typeface="Arial" pitchFamily="34" charset="0"/>
                          <a:cs typeface="Arial" pitchFamily="34" charset="0"/>
                        </a:rPr>
                        <a:t>Long integer</a:t>
                      </a:r>
                    </a:p>
                  </a:txBody>
                  <a:tcPr/>
                </a:tc>
                <a:tc>
                  <a:txBody>
                    <a:bodyPr/>
                    <a:lstStyle/>
                    <a:p>
                      <a:r>
                        <a:rPr lang="en-IN" sz="1400" dirty="0">
                          <a:latin typeface="Arial" pitchFamily="34" charset="0"/>
                          <a:cs typeface="Arial" pitchFamily="34" charset="0"/>
                        </a:rPr>
                        <a:t>long </a:t>
                      </a:r>
                      <a:r>
                        <a:rPr lang="en-IN" sz="1400" dirty="0" err="1">
                          <a:latin typeface="Arial" pitchFamily="34" charset="0"/>
                          <a:cs typeface="Arial" pitchFamily="34" charset="0"/>
                        </a:rPr>
                        <a:t>int</a:t>
                      </a:r>
                      <a:endParaRPr lang="en-IN" sz="1400" dirty="0">
                        <a:latin typeface="Arial" pitchFamily="34" charset="0"/>
                        <a:cs typeface="Arial" pitchFamily="34" charset="0"/>
                      </a:endParaRPr>
                    </a:p>
                  </a:txBody>
                  <a:tcPr/>
                </a:tc>
                <a:tc>
                  <a:txBody>
                    <a:bodyPr/>
                    <a:lstStyle/>
                    <a:p>
                      <a:r>
                        <a:rPr lang="en-IN" sz="1400" dirty="0">
                          <a:latin typeface="Arial" pitchFamily="34" charset="0"/>
                          <a:cs typeface="Arial" pitchFamily="34" charset="0"/>
                        </a:rPr>
                        <a:t>4</a:t>
                      </a:r>
                    </a:p>
                  </a:txBody>
                  <a:tcPr/>
                </a:tc>
                <a:tc>
                  <a:txBody>
                    <a:bodyPr/>
                    <a:lstStyle/>
                    <a:p>
                      <a:r>
                        <a:rPr lang="en-IN" sz="1400" dirty="0">
                          <a:latin typeface="Arial" pitchFamily="34" charset="0"/>
                          <a:cs typeface="Arial" pitchFamily="34" charset="0"/>
                        </a:rPr>
                        <a:t>-2,147,483,648 to 2,147,483,647</a:t>
                      </a:r>
                    </a:p>
                  </a:txBody>
                  <a:tcPr/>
                </a:tc>
                <a:extLst>
                  <a:ext uri="{0D108BD9-81ED-4DB2-BD59-A6C34878D82A}">
                    <a16:rowId xmlns:a16="http://schemas.microsoft.com/office/drawing/2014/main" val="10005"/>
                  </a:ext>
                </a:extLst>
              </a:tr>
              <a:tr h="316866">
                <a:tc>
                  <a:txBody>
                    <a:bodyPr/>
                    <a:lstStyle/>
                    <a:p>
                      <a:r>
                        <a:rPr lang="en-IN" sz="1400" dirty="0">
                          <a:latin typeface="Arial" pitchFamily="34" charset="0"/>
                          <a:cs typeface="Arial" pitchFamily="34" charset="0"/>
                        </a:rPr>
                        <a:t>Unsigned integer</a:t>
                      </a:r>
                    </a:p>
                  </a:txBody>
                  <a:tcPr/>
                </a:tc>
                <a:tc>
                  <a:txBody>
                    <a:bodyPr/>
                    <a:lstStyle/>
                    <a:p>
                      <a:r>
                        <a:rPr lang="en-IN" sz="1400" dirty="0">
                          <a:latin typeface="Arial" pitchFamily="34" charset="0"/>
                          <a:cs typeface="Arial" pitchFamily="34" charset="0"/>
                        </a:rPr>
                        <a:t>unsigned </a:t>
                      </a:r>
                      <a:r>
                        <a:rPr lang="en-IN" sz="1400" dirty="0" err="1">
                          <a:latin typeface="Arial" pitchFamily="34" charset="0"/>
                          <a:cs typeface="Arial" pitchFamily="34" charset="0"/>
                        </a:rPr>
                        <a:t>int</a:t>
                      </a:r>
                      <a:endParaRPr lang="en-IN" sz="1400" dirty="0">
                        <a:latin typeface="Arial" pitchFamily="34" charset="0"/>
                        <a:cs typeface="Arial" pitchFamily="34" charset="0"/>
                      </a:endParaRPr>
                    </a:p>
                  </a:txBody>
                  <a:tcPr/>
                </a:tc>
                <a:tc>
                  <a:txBody>
                    <a:bodyPr/>
                    <a:lstStyle/>
                    <a:p>
                      <a:r>
                        <a:rPr lang="en-IN" sz="1400" dirty="0">
                          <a:latin typeface="Arial" pitchFamily="34" charset="0"/>
                          <a:cs typeface="Arial" pitchFamily="34" charset="0"/>
                        </a:rPr>
                        <a:t>2(?)</a:t>
                      </a:r>
                    </a:p>
                  </a:txBody>
                  <a:tcPr/>
                </a:tc>
                <a:tc>
                  <a:txBody>
                    <a:bodyPr/>
                    <a:lstStyle/>
                    <a:p>
                      <a:r>
                        <a:rPr lang="en-IN" sz="1400" dirty="0">
                          <a:latin typeface="Arial" pitchFamily="34" charset="0"/>
                          <a:cs typeface="Arial" pitchFamily="34" charset="0"/>
                        </a:rPr>
                        <a:t>0 to 65535</a:t>
                      </a:r>
                    </a:p>
                  </a:txBody>
                  <a:tcPr/>
                </a:tc>
                <a:extLst>
                  <a:ext uri="{0D108BD9-81ED-4DB2-BD59-A6C34878D82A}">
                    <a16:rowId xmlns:a16="http://schemas.microsoft.com/office/drawing/2014/main" val="10006"/>
                  </a:ext>
                </a:extLst>
              </a:tr>
              <a:tr h="450428">
                <a:tc>
                  <a:txBody>
                    <a:bodyPr/>
                    <a:lstStyle/>
                    <a:p>
                      <a:r>
                        <a:rPr lang="en-IN" sz="1400" dirty="0">
                          <a:latin typeface="Arial" pitchFamily="34" charset="0"/>
                          <a:cs typeface="Arial" pitchFamily="34" charset="0"/>
                        </a:rPr>
                        <a:t>Unsigned short integer</a:t>
                      </a:r>
                    </a:p>
                  </a:txBody>
                  <a:tcPr/>
                </a:tc>
                <a:tc>
                  <a:txBody>
                    <a:bodyPr/>
                    <a:lstStyle/>
                    <a:p>
                      <a:r>
                        <a:rPr lang="en-IN" sz="1400" dirty="0">
                          <a:latin typeface="Arial" pitchFamily="34" charset="0"/>
                          <a:cs typeface="Arial" pitchFamily="34" charset="0"/>
                        </a:rPr>
                        <a:t>unsigned short</a:t>
                      </a:r>
                    </a:p>
                  </a:txBody>
                  <a:tcPr/>
                </a:tc>
                <a:tc>
                  <a:txBody>
                    <a:bodyPr/>
                    <a:lstStyle/>
                    <a:p>
                      <a:r>
                        <a:rPr lang="en-IN" sz="1400" dirty="0">
                          <a:latin typeface="Arial" pitchFamily="34" charset="0"/>
                          <a:cs typeface="Arial" pitchFamily="34" charset="0"/>
                        </a:rPr>
                        <a:t>2</a:t>
                      </a:r>
                    </a:p>
                  </a:txBody>
                  <a:tcPr/>
                </a:tc>
                <a:tc>
                  <a:txBody>
                    <a:bodyPr/>
                    <a:lstStyle/>
                    <a:p>
                      <a:r>
                        <a:rPr lang="en-IN" sz="1400" dirty="0">
                          <a:latin typeface="Arial" pitchFamily="34" charset="0"/>
                          <a:cs typeface="Arial" pitchFamily="34" charset="0"/>
                        </a:rPr>
                        <a:t>0 to 65535</a:t>
                      </a:r>
                    </a:p>
                  </a:txBody>
                  <a:tcPr/>
                </a:tc>
                <a:extLst>
                  <a:ext uri="{0D108BD9-81ED-4DB2-BD59-A6C34878D82A}">
                    <a16:rowId xmlns:a16="http://schemas.microsoft.com/office/drawing/2014/main" val="10007"/>
                  </a:ext>
                </a:extLst>
              </a:tr>
              <a:tr h="450428">
                <a:tc>
                  <a:txBody>
                    <a:bodyPr/>
                    <a:lstStyle/>
                    <a:p>
                      <a:r>
                        <a:rPr lang="en-IN" sz="1400" dirty="0">
                          <a:latin typeface="Arial" pitchFamily="34" charset="0"/>
                          <a:cs typeface="Arial" pitchFamily="34" charset="0"/>
                        </a:rPr>
                        <a:t>Unsigned long integer</a:t>
                      </a:r>
                    </a:p>
                  </a:txBody>
                  <a:tcPr/>
                </a:tc>
                <a:tc>
                  <a:txBody>
                    <a:bodyPr/>
                    <a:lstStyle/>
                    <a:p>
                      <a:r>
                        <a:rPr lang="en-IN" sz="1400" dirty="0">
                          <a:latin typeface="Arial" pitchFamily="34" charset="0"/>
                          <a:cs typeface="Arial" pitchFamily="34" charset="0"/>
                        </a:rPr>
                        <a:t>unsigned long</a:t>
                      </a:r>
                    </a:p>
                  </a:txBody>
                  <a:tcPr/>
                </a:tc>
                <a:tc>
                  <a:txBody>
                    <a:bodyPr/>
                    <a:lstStyle/>
                    <a:p>
                      <a:r>
                        <a:rPr lang="en-IN" sz="1400" dirty="0">
                          <a:latin typeface="Arial" pitchFamily="34" charset="0"/>
                          <a:cs typeface="Arial" pitchFamily="34" charset="0"/>
                        </a:rPr>
                        <a:t>4</a:t>
                      </a:r>
                    </a:p>
                  </a:txBody>
                  <a:tcPr/>
                </a:tc>
                <a:tc>
                  <a:txBody>
                    <a:bodyPr/>
                    <a:lstStyle/>
                    <a:p>
                      <a:r>
                        <a:rPr lang="en-IN" sz="1400" dirty="0">
                          <a:latin typeface="Arial" pitchFamily="34" charset="0"/>
                          <a:cs typeface="Arial" pitchFamily="34" charset="0"/>
                        </a:rPr>
                        <a:t>0 to 4,294,967,295</a:t>
                      </a:r>
                    </a:p>
                  </a:txBody>
                  <a:tcPr/>
                </a:tc>
                <a:extLst>
                  <a:ext uri="{0D108BD9-81ED-4DB2-BD59-A6C34878D82A}">
                    <a16:rowId xmlns:a16="http://schemas.microsoft.com/office/drawing/2014/main" val="10008"/>
                  </a:ext>
                </a:extLst>
              </a:tr>
              <a:tr h="317949">
                <a:tc>
                  <a:txBody>
                    <a:bodyPr/>
                    <a:lstStyle/>
                    <a:p>
                      <a:r>
                        <a:rPr lang="en-IN" sz="1400" dirty="0">
                          <a:latin typeface="Arial" pitchFamily="34" charset="0"/>
                          <a:cs typeface="Arial" pitchFamily="34" charset="0"/>
                        </a:rPr>
                        <a:t>Float</a:t>
                      </a:r>
                    </a:p>
                  </a:txBody>
                  <a:tcPr/>
                </a:tc>
                <a:tc>
                  <a:txBody>
                    <a:bodyPr/>
                    <a:lstStyle/>
                    <a:p>
                      <a:r>
                        <a:rPr lang="en-IN" sz="1400" dirty="0">
                          <a:latin typeface="Arial" pitchFamily="34" charset="0"/>
                          <a:cs typeface="Arial" pitchFamily="34" charset="0"/>
                        </a:rPr>
                        <a:t>float</a:t>
                      </a:r>
                    </a:p>
                  </a:txBody>
                  <a:tcPr/>
                </a:tc>
                <a:tc>
                  <a:txBody>
                    <a:bodyPr/>
                    <a:lstStyle/>
                    <a:p>
                      <a:r>
                        <a:rPr lang="en-IN" sz="1400" dirty="0">
                          <a:latin typeface="Arial" pitchFamily="34" charset="0"/>
                          <a:cs typeface="Arial" pitchFamily="34" charset="0"/>
                        </a:rPr>
                        <a:t>4</a:t>
                      </a:r>
                    </a:p>
                  </a:txBody>
                  <a:tcPr/>
                </a:tc>
                <a:tc>
                  <a:txBody>
                    <a:bodyPr/>
                    <a:lstStyle/>
                    <a:p>
                      <a:r>
                        <a:rPr lang="en-IN" sz="1800" b="0" i="0" kern="1200" dirty="0">
                          <a:solidFill>
                            <a:schemeClr val="dk1"/>
                          </a:solidFill>
                          <a:latin typeface="+mn-lt"/>
                          <a:ea typeface="+mn-ea"/>
                          <a:cs typeface="+mn-cs"/>
                        </a:rPr>
                        <a:t>-3.4E+38 to +3.4E+38</a:t>
                      </a:r>
                      <a:endParaRPr lang="en-IN" sz="1400" dirty="0">
                        <a:latin typeface="Arial" pitchFamily="34" charset="0"/>
                        <a:cs typeface="Arial" pitchFamily="34" charset="0"/>
                      </a:endParaRPr>
                    </a:p>
                  </a:txBody>
                  <a:tcPr/>
                </a:tc>
                <a:extLst>
                  <a:ext uri="{0D108BD9-81ED-4DB2-BD59-A6C34878D82A}">
                    <a16:rowId xmlns:a16="http://schemas.microsoft.com/office/drawing/2014/main" val="10009"/>
                  </a:ext>
                </a:extLst>
              </a:tr>
              <a:tr h="317949">
                <a:tc>
                  <a:txBody>
                    <a:bodyPr/>
                    <a:lstStyle/>
                    <a:p>
                      <a:r>
                        <a:rPr lang="en-IN" sz="1400" dirty="0">
                          <a:latin typeface="Arial" pitchFamily="34" charset="0"/>
                          <a:cs typeface="Arial" pitchFamily="34" charset="0"/>
                        </a:rPr>
                        <a:t>Double</a:t>
                      </a:r>
                    </a:p>
                  </a:txBody>
                  <a:tcPr/>
                </a:tc>
                <a:tc>
                  <a:txBody>
                    <a:bodyPr/>
                    <a:lstStyle/>
                    <a:p>
                      <a:r>
                        <a:rPr lang="en-IN" sz="1400" dirty="0">
                          <a:latin typeface="Arial" pitchFamily="34" charset="0"/>
                          <a:cs typeface="Arial" pitchFamily="34" charset="0"/>
                        </a:rPr>
                        <a:t>double</a:t>
                      </a:r>
                    </a:p>
                  </a:txBody>
                  <a:tcPr/>
                </a:tc>
                <a:tc>
                  <a:txBody>
                    <a:bodyPr/>
                    <a:lstStyle/>
                    <a:p>
                      <a:r>
                        <a:rPr lang="en-IN" sz="1400" dirty="0">
                          <a:latin typeface="Arial" pitchFamily="34" charset="0"/>
                          <a:cs typeface="Arial" pitchFamily="34" charset="0"/>
                        </a:rPr>
                        <a:t>8</a:t>
                      </a:r>
                    </a:p>
                  </a:txBody>
                  <a:tcPr/>
                </a:tc>
                <a:tc>
                  <a:txBody>
                    <a:bodyPr/>
                    <a:lstStyle/>
                    <a:p>
                      <a:r>
                        <a:rPr lang="en-IN" sz="1800" b="0" i="0" kern="1200" dirty="0">
                          <a:solidFill>
                            <a:schemeClr val="dk1"/>
                          </a:solidFill>
                          <a:latin typeface="+mn-lt"/>
                          <a:ea typeface="+mn-ea"/>
                          <a:cs typeface="+mn-cs"/>
                        </a:rPr>
                        <a:t>-1.7E+308 to +1.7E+308</a:t>
                      </a:r>
                      <a:endParaRPr lang="en-IN" sz="1400" dirty="0">
                        <a:latin typeface="Arial" pitchFamily="34" charset="0"/>
                        <a:cs typeface="Arial" pitchFamily="34" charset="0"/>
                      </a:endParaRPr>
                    </a:p>
                  </a:txBody>
                  <a:tcPr/>
                </a:tc>
                <a:extLst>
                  <a:ext uri="{0D108BD9-81ED-4DB2-BD59-A6C34878D82A}">
                    <a16:rowId xmlns:a16="http://schemas.microsoft.com/office/drawing/2014/main" val="10010"/>
                  </a:ext>
                </a:extLst>
              </a:tr>
              <a:tr h="316866">
                <a:tc>
                  <a:txBody>
                    <a:bodyPr/>
                    <a:lstStyle/>
                    <a:p>
                      <a:r>
                        <a:rPr lang="en-IN" sz="1400" dirty="0">
                          <a:latin typeface="Arial" pitchFamily="34" charset="0"/>
                          <a:cs typeface="Arial" pitchFamily="34" charset="0"/>
                        </a:rPr>
                        <a:t>Long </a:t>
                      </a:r>
                      <a:r>
                        <a:rPr lang="en-IN" sz="1400" dirty="0" err="1">
                          <a:latin typeface="Arial" pitchFamily="34" charset="0"/>
                          <a:cs typeface="Arial" pitchFamily="34" charset="0"/>
                        </a:rPr>
                        <a:t>long</a:t>
                      </a:r>
                      <a:endParaRPr lang="en-IN" sz="1400" dirty="0">
                        <a:latin typeface="Arial" pitchFamily="34" charset="0"/>
                        <a:cs typeface="Arial" pitchFamily="34" charset="0"/>
                      </a:endParaRPr>
                    </a:p>
                  </a:txBody>
                  <a:tcPr/>
                </a:tc>
                <a:tc>
                  <a:txBody>
                    <a:bodyPr/>
                    <a:lstStyle/>
                    <a:p>
                      <a:r>
                        <a:rPr lang="en-IN" sz="1400" dirty="0">
                          <a:latin typeface="Arial" pitchFamily="34" charset="0"/>
                          <a:cs typeface="Arial" pitchFamily="34" charset="0"/>
                        </a:rPr>
                        <a:t>long long</a:t>
                      </a:r>
                    </a:p>
                  </a:txBody>
                  <a:tcPr/>
                </a:tc>
                <a:tc>
                  <a:txBody>
                    <a:bodyPr/>
                    <a:lstStyle/>
                    <a:p>
                      <a:r>
                        <a:rPr lang="en-IN" sz="1400" dirty="0">
                          <a:latin typeface="Arial" pitchFamily="34" charset="0"/>
                          <a:cs typeface="Arial" pitchFamily="34" charset="0"/>
                        </a:rPr>
                        <a:t>8</a:t>
                      </a:r>
                    </a:p>
                  </a:txBody>
                  <a:tcPr/>
                </a:tc>
                <a:tc>
                  <a:txBody>
                    <a:bodyPr/>
                    <a:lstStyle/>
                    <a:p>
                      <a:endParaRPr lang="en-IN" sz="1400" dirty="0">
                        <a:latin typeface="Arial" pitchFamily="34" charset="0"/>
                        <a:cs typeface="Arial" pitchFamily="34" charset="0"/>
                      </a:endParaRPr>
                    </a:p>
                  </a:txBody>
                  <a:tcPr/>
                </a:tc>
                <a:extLst>
                  <a:ext uri="{0D108BD9-81ED-4DB2-BD59-A6C34878D82A}">
                    <a16:rowId xmlns:a16="http://schemas.microsoft.com/office/drawing/2014/main" val="10011"/>
                  </a:ext>
                </a:extLst>
              </a:tr>
              <a:tr h="316866">
                <a:tc>
                  <a:txBody>
                    <a:bodyPr/>
                    <a:lstStyle/>
                    <a:p>
                      <a:r>
                        <a:rPr lang="en-IN" sz="1400" dirty="0">
                          <a:latin typeface="Arial" pitchFamily="34" charset="0"/>
                          <a:cs typeface="Arial" pitchFamily="34" charset="0"/>
                        </a:rPr>
                        <a:t>Long double</a:t>
                      </a:r>
                    </a:p>
                  </a:txBody>
                  <a:tcPr/>
                </a:tc>
                <a:tc>
                  <a:txBody>
                    <a:bodyPr/>
                    <a:lstStyle/>
                    <a:p>
                      <a:r>
                        <a:rPr lang="en-IN" sz="1400" dirty="0">
                          <a:latin typeface="Arial" pitchFamily="34" charset="0"/>
                          <a:cs typeface="Arial" pitchFamily="34" charset="0"/>
                        </a:rPr>
                        <a:t>long double</a:t>
                      </a:r>
                    </a:p>
                  </a:txBody>
                  <a:tcPr/>
                </a:tc>
                <a:tc>
                  <a:txBody>
                    <a:bodyPr/>
                    <a:lstStyle/>
                    <a:p>
                      <a:r>
                        <a:rPr lang="en-IN" sz="1400" dirty="0">
                          <a:latin typeface="Arial" pitchFamily="34" charset="0"/>
                          <a:cs typeface="Arial" pitchFamily="34" charset="0"/>
                        </a:rPr>
                        <a:t>10</a:t>
                      </a:r>
                    </a:p>
                  </a:txBody>
                  <a:tcPr/>
                </a:tc>
                <a:tc>
                  <a:txBody>
                    <a:bodyPr/>
                    <a:lstStyle/>
                    <a:p>
                      <a:endParaRPr lang="en-IN" sz="1400" dirty="0">
                        <a:latin typeface="Arial" pitchFamily="34" charset="0"/>
                        <a:cs typeface="Arial" pitchFamily="34" charset="0"/>
                      </a:endParaRPr>
                    </a:p>
                  </a:txBody>
                  <a:tcPr/>
                </a:tc>
                <a:extLst>
                  <a:ext uri="{0D108BD9-81ED-4DB2-BD59-A6C34878D82A}">
                    <a16:rowId xmlns:a16="http://schemas.microsoft.com/office/drawing/2014/main" val="10012"/>
                  </a:ext>
                </a:extLst>
              </a:tr>
            </a:tbl>
          </a:graphicData>
        </a:graphic>
      </p:graphicFrame>
      <p:sp>
        <p:nvSpPr>
          <p:cNvPr id="2" name="TextBox 1">
            <a:extLst>
              <a:ext uri="{FF2B5EF4-FFF2-40B4-BE49-F238E27FC236}">
                <a16:creationId xmlns:a16="http://schemas.microsoft.com/office/drawing/2014/main" id="{B621AD8A-1E53-EFF5-2068-B0A004CBABFD}"/>
              </a:ext>
            </a:extLst>
          </p:cNvPr>
          <p:cNvSpPr txBox="1"/>
          <p:nvPr/>
        </p:nvSpPr>
        <p:spPr>
          <a:xfrm>
            <a:off x="8361128" y="2641600"/>
            <a:ext cx="3231989" cy="2308324"/>
          </a:xfrm>
          <a:prstGeom prst="rect">
            <a:avLst/>
          </a:prstGeom>
          <a:noFill/>
        </p:spPr>
        <p:txBody>
          <a:bodyPr wrap="square" rtlCol="0">
            <a:spAutoFit/>
          </a:bodyPr>
          <a:lstStyle/>
          <a:p>
            <a:r>
              <a:rPr lang="en-IN" dirty="0"/>
              <a:t>Please predict the output of this program</a:t>
            </a:r>
          </a:p>
          <a:p>
            <a:r>
              <a:rPr lang="en-IN" dirty="0">
                <a:hlinkClick r:id="rId3" action="ppaction://hlinkfile"/>
              </a:rPr>
              <a:t>Day1\d1p1.c</a:t>
            </a:r>
            <a:endParaRPr lang="en-IN" dirty="0"/>
          </a:p>
          <a:p>
            <a:endParaRPr lang="en-IN" dirty="0"/>
          </a:p>
          <a:p>
            <a:r>
              <a:rPr lang="en-IN" dirty="0"/>
              <a:t>Please predict the output of this program</a:t>
            </a:r>
          </a:p>
          <a:p>
            <a:r>
              <a:rPr lang="en-IN" dirty="0">
                <a:hlinkClick r:id="rId4" action="ppaction://hlinkfile"/>
              </a:rPr>
              <a:t>Day1\d1p2.c</a:t>
            </a:r>
            <a:endParaRPr lang="en-IN" dirty="0"/>
          </a:p>
          <a:p>
            <a:endParaRPr lang="en-IN" dirty="0"/>
          </a:p>
        </p:txBody>
      </p:sp>
    </p:spTree>
    <p:extLst>
      <p:ext uri="{BB962C8B-B14F-4D97-AF65-F5344CB8AC3E}">
        <p14:creationId xmlns:p14="http://schemas.microsoft.com/office/powerpoint/2010/main" val="218832639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Dynamic memory management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2"/>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11" name="TextBox 10"/>
          <p:cNvSpPr txBox="1"/>
          <p:nvPr/>
        </p:nvSpPr>
        <p:spPr>
          <a:xfrm>
            <a:off x="471488" y="1343025"/>
            <a:ext cx="7758112" cy="5016758"/>
          </a:xfrm>
          <a:prstGeom prst="rect">
            <a:avLst/>
          </a:prstGeom>
          <a:noFill/>
        </p:spPr>
        <p:txBody>
          <a:bodyPr wrap="square" rtlCol="0">
            <a:spAutoFit/>
          </a:bodyPr>
          <a:lstStyle/>
          <a:p>
            <a:r>
              <a:rPr lang="en-GB" sz="2000" b="1" dirty="0">
                <a:latin typeface="Arial" pitchFamily="34" charset="0"/>
                <a:cs typeface="Arial" pitchFamily="34" charset="0"/>
              </a:rPr>
              <a:t>new</a:t>
            </a:r>
            <a:r>
              <a:rPr lang="en-GB" sz="2000" dirty="0">
                <a:latin typeface="Arial" pitchFamily="34" charset="0"/>
                <a:cs typeface="Arial" pitchFamily="34" charset="0"/>
              </a:rPr>
              <a:t> operator – to allocate memory</a:t>
            </a:r>
          </a:p>
          <a:p>
            <a:r>
              <a:rPr lang="en-GB" sz="2000" dirty="0">
                <a:latin typeface="Arial" pitchFamily="34" charset="0"/>
                <a:cs typeface="Arial" pitchFamily="34" charset="0"/>
              </a:rPr>
              <a:t>	new </a:t>
            </a:r>
            <a:r>
              <a:rPr lang="en-GB" sz="2000" dirty="0" err="1">
                <a:latin typeface="Arial" pitchFamily="34" charset="0"/>
                <a:cs typeface="Arial" pitchFamily="34" charset="0"/>
              </a:rPr>
              <a:t>data_type</a:t>
            </a:r>
            <a:endParaRPr lang="en-GB" sz="2000" dirty="0">
              <a:latin typeface="Arial" pitchFamily="34" charset="0"/>
              <a:cs typeface="Arial" pitchFamily="34" charset="0"/>
            </a:endParaRPr>
          </a:p>
          <a:p>
            <a:endParaRPr lang="en-GB" sz="2000" dirty="0">
              <a:latin typeface="Arial" pitchFamily="34" charset="0"/>
              <a:cs typeface="Arial" pitchFamily="34" charset="0"/>
            </a:endParaRPr>
          </a:p>
          <a:p>
            <a:r>
              <a:rPr lang="en-GB" sz="2000" b="1" dirty="0">
                <a:latin typeface="Arial" pitchFamily="34" charset="0"/>
                <a:cs typeface="Arial" pitchFamily="34" charset="0"/>
              </a:rPr>
              <a:t>delete</a:t>
            </a:r>
            <a:r>
              <a:rPr lang="en-GB" sz="2000" dirty="0">
                <a:latin typeface="Arial" pitchFamily="34" charset="0"/>
                <a:cs typeface="Arial" pitchFamily="34" charset="0"/>
              </a:rPr>
              <a:t> operator – to free (de-allocate)memory</a:t>
            </a:r>
          </a:p>
          <a:p>
            <a:r>
              <a:rPr lang="en-GB" sz="2000" dirty="0">
                <a:latin typeface="Arial" pitchFamily="34" charset="0"/>
                <a:cs typeface="Arial" pitchFamily="34" charset="0"/>
              </a:rPr>
              <a:t>	</a:t>
            </a:r>
            <a:r>
              <a:rPr lang="en-US" sz="2000" dirty="0"/>
              <a:t> </a:t>
            </a:r>
            <a:r>
              <a:rPr lang="en-US" sz="2000" dirty="0">
                <a:latin typeface="Arial" pitchFamily="34" charset="0"/>
                <a:cs typeface="Arial" pitchFamily="34" charset="0"/>
              </a:rPr>
              <a:t>delete </a:t>
            </a:r>
            <a:r>
              <a:rPr lang="en-US" sz="2000" dirty="0" err="1">
                <a:latin typeface="Arial" pitchFamily="34" charset="0"/>
                <a:cs typeface="Arial" pitchFamily="34" charset="0"/>
              </a:rPr>
              <a:t>pvalue</a:t>
            </a:r>
            <a:r>
              <a:rPr lang="en-US" sz="2000" dirty="0">
                <a:latin typeface="Arial" pitchFamily="34" charset="0"/>
                <a:cs typeface="Arial" pitchFamily="34" charset="0"/>
              </a:rPr>
              <a:t>; // Release memory pointed to by </a:t>
            </a:r>
            <a:r>
              <a:rPr lang="en-US" sz="2000" dirty="0" err="1">
                <a:latin typeface="Arial" pitchFamily="34" charset="0"/>
                <a:cs typeface="Arial" pitchFamily="34" charset="0"/>
              </a:rPr>
              <a:t>pvalue</a:t>
            </a:r>
            <a:r>
              <a:rPr lang="en-US" sz="2000" dirty="0">
                <a:latin typeface="Arial" pitchFamily="34" charset="0"/>
                <a:cs typeface="Arial" pitchFamily="34" charset="0"/>
              </a:rPr>
              <a:t>.</a:t>
            </a:r>
          </a:p>
          <a:p>
            <a:endParaRPr lang="en-GB" sz="2000" dirty="0">
              <a:latin typeface="Arial" pitchFamily="34" charset="0"/>
              <a:cs typeface="Arial" pitchFamily="34" charset="0"/>
            </a:endParaRPr>
          </a:p>
          <a:p>
            <a:endParaRPr lang="en-US" sz="2000" dirty="0">
              <a:latin typeface="Arial" pitchFamily="34" charset="0"/>
              <a:cs typeface="Arial" pitchFamily="34" charset="0"/>
            </a:endParaRPr>
          </a:p>
          <a:p>
            <a:r>
              <a:rPr lang="en-US" sz="2000" dirty="0">
                <a:latin typeface="Arial" pitchFamily="34" charset="0"/>
                <a:cs typeface="Arial" pitchFamily="34" charset="0"/>
              </a:rPr>
              <a:t>The </a:t>
            </a:r>
            <a:r>
              <a:rPr lang="en-US" sz="2000" b="1" dirty="0" err="1">
                <a:latin typeface="Arial" pitchFamily="34" charset="0"/>
                <a:cs typeface="Arial" pitchFamily="34" charset="0"/>
              </a:rPr>
              <a:t>malloc</a:t>
            </a:r>
            <a:r>
              <a:rPr lang="en-US" sz="2000" b="1" dirty="0">
                <a:latin typeface="Arial" pitchFamily="34" charset="0"/>
                <a:cs typeface="Arial" pitchFamily="34" charset="0"/>
              </a:rPr>
              <a:t>()</a:t>
            </a:r>
            <a:r>
              <a:rPr lang="en-US" sz="2000" dirty="0">
                <a:latin typeface="Arial" pitchFamily="34" charset="0"/>
                <a:cs typeface="Arial" pitchFamily="34" charset="0"/>
              </a:rPr>
              <a:t> function from C, still exists in C++, but it is recommended to avoid using </a:t>
            </a:r>
            <a:r>
              <a:rPr lang="en-US" sz="2000" dirty="0" err="1">
                <a:latin typeface="Arial" pitchFamily="34" charset="0"/>
                <a:cs typeface="Arial" pitchFamily="34" charset="0"/>
              </a:rPr>
              <a:t>malloc</a:t>
            </a:r>
            <a:r>
              <a:rPr lang="en-US" sz="2000" dirty="0">
                <a:latin typeface="Arial" pitchFamily="34" charset="0"/>
                <a:cs typeface="Arial" pitchFamily="34" charset="0"/>
              </a:rPr>
              <a:t>() function. </a:t>
            </a:r>
          </a:p>
          <a:p>
            <a:r>
              <a:rPr lang="en-US" sz="2000" dirty="0">
                <a:latin typeface="Arial" pitchFamily="34" charset="0"/>
                <a:cs typeface="Arial" pitchFamily="34" charset="0"/>
              </a:rPr>
              <a:t>The main advantage of new over </a:t>
            </a:r>
            <a:r>
              <a:rPr lang="en-US" sz="2000" dirty="0" err="1">
                <a:latin typeface="Arial" pitchFamily="34" charset="0"/>
                <a:cs typeface="Arial" pitchFamily="34" charset="0"/>
              </a:rPr>
              <a:t>malloc</a:t>
            </a:r>
            <a:r>
              <a:rPr lang="en-US" sz="2000" dirty="0">
                <a:latin typeface="Arial" pitchFamily="34" charset="0"/>
                <a:cs typeface="Arial" pitchFamily="34" charset="0"/>
              </a:rPr>
              <a:t>() is that new doesn't just allocate memory, it constructs objects which is prime purpose of C++.</a:t>
            </a:r>
          </a:p>
          <a:p>
            <a:endParaRPr lang="en-GB" sz="2000" dirty="0">
              <a:latin typeface="Arial" pitchFamily="34" charset="0"/>
              <a:cs typeface="Arial" pitchFamily="34" charset="0"/>
            </a:endParaRPr>
          </a:p>
          <a:p>
            <a:r>
              <a:rPr lang="en-GB" sz="2000" dirty="0">
                <a:latin typeface="Arial" pitchFamily="34" charset="0"/>
                <a:cs typeface="Arial" pitchFamily="34" charset="0"/>
              </a:rPr>
              <a:t>Demonstrate with </a:t>
            </a:r>
            <a:r>
              <a:rPr lang="en-GB" sz="2000" b="1" u="sng" dirty="0">
                <a:latin typeface="Arial" pitchFamily="34" charset="0"/>
                <a:cs typeface="Arial" pitchFamily="34" charset="0"/>
                <a:hlinkClick r:id="rId3" action="ppaction://hlinkfile"/>
              </a:rPr>
              <a:t>NewDelete.cpp</a:t>
            </a:r>
            <a:endParaRPr lang="en-GB" sz="2000" b="1" u="sng" dirty="0">
              <a:latin typeface="Arial" pitchFamily="34" charset="0"/>
              <a:cs typeface="Arial" pitchFamily="34" charset="0"/>
            </a:endParaRPr>
          </a:p>
          <a:p>
            <a:endParaRPr lang="en-GB" sz="2000" b="1" u="sng" dirty="0">
              <a:latin typeface="Arial" pitchFamily="34" charset="0"/>
              <a:cs typeface="Arial" pitchFamily="34" charset="0"/>
            </a:endParaRPr>
          </a:p>
          <a:p>
            <a:r>
              <a:rPr lang="en-GB" sz="2000" dirty="0">
                <a:latin typeface="Arial" pitchFamily="34" charset="0"/>
                <a:cs typeface="Arial" pitchFamily="34" charset="0"/>
              </a:rPr>
              <a:t>Another sample program </a:t>
            </a:r>
            <a:r>
              <a:rPr lang="en-GB" sz="2000" b="1" u="sng" dirty="0">
                <a:latin typeface="Arial" pitchFamily="34" charset="0"/>
                <a:cs typeface="Arial" pitchFamily="34" charset="0"/>
                <a:hlinkClick r:id="rId4" action="ppaction://hlinkfile"/>
              </a:rPr>
              <a:t>MemArray.cpp</a:t>
            </a:r>
            <a:endParaRPr lang="en-US" sz="2000" b="1" u="sng" dirty="0"/>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 calcmode="lin" valueType="num">
                                      <p:cBhvr additive="base">
                                        <p:cTn id="3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 calcmode="lin" valueType="num">
                                      <p:cBhvr additive="base">
                                        <p:cTn id="3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anim calcmode="lin" valueType="num">
                                      <p:cBhvr additive="base">
                                        <p:cTn id="43"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12" end="12"/>
                                            </p:txEl>
                                          </p:spTgt>
                                        </p:tgtEl>
                                        <p:attrNameLst>
                                          <p:attrName>style.visibility</p:attrName>
                                        </p:attrNameLst>
                                      </p:cBhvr>
                                      <p:to>
                                        <p:strVal val="visible"/>
                                      </p:to>
                                    </p:set>
                                    <p:anim calcmode="lin" valueType="num">
                                      <p:cBhvr additive="base">
                                        <p:cTn id="49"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Dynamic memory management</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2"/>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11" name="TextBox 10"/>
          <p:cNvSpPr txBox="1"/>
          <p:nvPr/>
        </p:nvSpPr>
        <p:spPr>
          <a:xfrm>
            <a:off x="471488" y="1343025"/>
            <a:ext cx="7758112" cy="4401205"/>
          </a:xfrm>
          <a:prstGeom prst="rect">
            <a:avLst/>
          </a:prstGeom>
          <a:noFill/>
        </p:spPr>
        <p:txBody>
          <a:bodyPr wrap="square" rtlCol="0">
            <a:spAutoFit/>
          </a:bodyPr>
          <a:lstStyle/>
          <a:p>
            <a:r>
              <a:rPr lang="en-GB" sz="2000" b="1" u="sng" dirty="0">
                <a:latin typeface="Arial" pitchFamily="34" charset="0"/>
                <a:cs typeface="Arial" pitchFamily="34" charset="0"/>
              </a:rPr>
              <a:t>Note</a:t>
            </a:r>
          </a:p>
          <a:p>
            <a:r>
              <a:rPr lang="en-US" sz="2000" dirty="0">
                <a:latin typeface="Arial" pitchFamily="34" charset="0"/>
                <a:cs typeface="Arial" pitchFamily="34" charset="0"/>
              </a:rPr>
              <a:t>The “</a:t>
            </a:r>
            <a:r>
              <a:rPr lang="en-US" sz="2000" b="1" u="sng" dirty="0" err="1">
                <a:latin typeface="Arial" pitchFamily="34" charset="0"/>
                <a:cs typeface="Arial" pitchFamily="34" charset="0"/>
              </a:rPr>
              <a:t>nothrow</a:t>
            </a:r>
            <a:r>
              <a:rPr lang="en-US" sz="2000" dirty="0">
                <a:latin typeface="Arial" pitchFamily="34" charset="0"/>
                <a:cs typeface="Arial" pitchFamily="34" charset="0"/>
              </a:rPr>
              <a:t>” object is used in placement new expressions to request that the new operator return a null pointer instead of throwing </a:t>
            </a:r>
            <a:r>
              <a:rPr lang="en-US" sz="2000" dirty="0" err="1">
                <a:latin typeface="Arial" pitchFamily="34" charset="0"/>
                <a:cs typeface="Arial" pitchFamily="34" charset="0"/>
              </a:rPr>
              <a:t>bad_alloc</a:t>
            </a:r>
            <a:r>
              <a:rPr lang="en-US" sz="2000" dirty="0">
                <a:latin typeface="Arial" pitchFamily="34" charset="0"/>
                <a:cs typeface="Arial" pitchFamily="34" charset="0"/>
              </a:rPr>
              <a:t> if the memory allocation request cannot be fulfilled.</a:t>
            </a:r>
          </a:p>
          <a:p>
            <a:endParaRPr lang="en-GB" sz="2000" u="sng" dirty="0">
              <a:latin typeface="Arial" pitchFamily="34" charset="0"/>
              <a:cs typeface="Arial" pitchFamily="34" charset="0"/>
            </a:endParaRPr>
          </a:p>
          <a:p>
            <a:r>
              <a:rPr lang="en-US" sz="2000" dirty="0">
                <a:latin typeface="Arial" pitchFamily="34" charset="0"/>
                <a:cs typeface="Arial" pitchFamily="34" charset="0"/>
              </a:rPr>
              <a:t>A </a:t>
            </a:r>
            <a:r>
              <a:rPr lang="en-US" sz="2000" b="1" dirty="0">
                <a:latin typeface="Arial" pitchFamily="34" charset="0"/>
                <a:cs typeface="Arial" pitchFamily="34" charset="0"/>
              </a:rPr>
              <a:t>pointer</a:t>
            </a:r>
            <a:r>
              <a:rPr lang="en-US" sz="2000" dirty="0">
                <a:latin typeface="Arial" pitchFamily="34" charset="0"/>
                <a:cs typeface="Arial" pitchFamily="34" charset="0"/>
              </a:rPr>
              <a:t> in C++ is a variable that holds the memory address of another variable.</a:t>
            </a:r>
          </a:p>
          <a:p>
            <a:endParaRPr lang="en-US" sz="2000" u="sng" dirty="0">
              <a:latin typeface="Arial" pitchFamily="34" charset="0"/>
              <a:cs typeface="Arial" pitchFamily="34" charset="0"/>
            </a:endParaRPr>
          </a:p>
          <a:p>
            <a:r>
              <a:rPr lang="en-US" sz="2000" u="sng" dirty="0">
                <a:latin typeface="Arial" pitchFamily="34" charset="0"/>
                <a:cs typeface="Arial" pitchFamily="34" charset="0"/>
              </a:rPr>
              <a:t>A </a:t>
            </a:r>
            <a:r>
              <a:rPr lang="en-US" sz="2000" b="1" u="sng" dirty="0">
                <a:latin typeface="Arial" pitchFamily="34" charset="0"/>
                <a:cs typeface="Arial" pitchFamily="34" charset="0"/>
              </a:rPr>
              <a:t>reference</a:t>
            </a:r>
            <a:r>
              <a:rPr lang="en-US" sz="2000" u="sng" dirty="0">
                <a:latin typeface="Arial" pitchFamily="34" charset="0"/>
                <a:cs typeface="Arial" pitchFamily="34" charset="0"/>
              </a:rPr>
              <a:t> is an alias for an already existing variable</a:t>
            </a:r>
            <a:r>
              <a:rPr lang="en-US" sz="2000" dirty="0">
                <a:latin typeface="Arial" pitchFamily="34" charset="0"/>
                <a:cs typeface="Arial" pitchFamily="34" charset="0"/>
              </a:rPr>
              <a:t>. Once a reference is initialized to a variable, it cannot be changed to refer to another variable.</a:t>
            </a:r>
          </a:p>
          <a:p>
            <a:endParaRPr lang="en-GB" sz="2000" u="sng" dirty="0">
              <a:latin typeface="Arial" pitchFamily="34" charset="0"/>
              <a:cs typeface="Arial" pitchFamily="34" charset="0"/>
            </a:endParaRPr>
          </a:p>
          <a:p>
            <a:r>
              <a:rPr lang="en-GB" sz="2000" u="sng" dirty="0">
                <a:latin typeface="Arial" pitchFamily="34" charset="0"/>
                <a:cs typeface="Arial" pitchFamily="34" charset="0"/>
              </a:rPr>
              <a:t>Example:</a:t>
            </a:r>
            <a:r>
              <a:rPr lang="en-GB" sz="2000" dirty="0">
                <a:latin typeface="Arial" pitchFamily="34" charset="0"/>
                <a:cs typeface="Arial" pitchFamily="34" charset="0"/>
              </a:rPr>
              <a:t>     </a:t>
            </a:r>
            <a:r>
              <a:rPr lang="en-GB" sz="2000" dirty="0" err="1">
                <a:latin typeface="Arial" pitchFamily="34" charset="0"/>
                <a:cs typeface="Arial" pitchFamily="34" charset="0"/>
              </a:rPr>
              <a:t>int</a:t>
            </a:r>
            <a:r>
              <a:rPr lang="en-GB" sz="2000" dirty="0">
                <a:latin typeface="Arial" pitchFamily="34" charset="0"/>
                <a:cs typeface="Arial" pitchFamily="34" charset="0"/>
              </a:rPr>
              <a:t> a = 5; </a:t>
            </a:r>
            <a:r>
              <a:rPr lang="en-GB" sz="2000" dirty="0" err="1">
                <a:latin typeface="Arial" pitchFamily="34" charset="0"/>
                <a:cs typeface="Arial" pitchFamily="34" charset="0"/>
              </a:rPr>
              <a:t>int</a:t>
            </a:r>
            <a:r>
              <a:rPr lang="en-GB" sz="2000" dirty="0">
                <a:latin typeface="Arial" pitchFamily="34" charset="0"/>
                <a:cs typeface="Arial" pitchFamily="34" charset="0"/>
              </a:rPr>
              <a:t> &amp;ref = a;</a:t>
            </a:r>
            <a:endParaRPr lang="en-US" sz="2000" u="sng"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 calcmode="lin" valueType="num">
                                      <p:cBhvr additive="base">
                                        <p:cTn id="3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Pointer v/s Reference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2"/>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graphicFrame>
        <p:nvGraphicFramePr>
          <p:cNvPr id="14" name="Table 13"/>
          <p:cNvGraphicFramePr>
            <a:graphicFrameLocks noGrp="1"/>
          </p:cNvGraphicFramePr>
          <p:nvPr/>
        </p:nvGraphicFramePr>
        <p:xfrm>
          <a:off x="493486" y="1488923"/>
          <a:ext cx="8128000" cy="4206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GB" sz="2000" dirty="0">
                          <a:latin typeface="Arial" pitchFamily="34" charset="0"/>
                          <a:cs typeface="Arial" pitchFamily="34" charset="0"/>
                        </a:rPr>
                        <a:t>Pointer</a:t>
                      </a:r>
                      <a:endParaRPr lang="en-US" sz="2000" dirty="0">
                        <a:latin typeface="Arial" pitchFamily="34" charset="0"/>
                        <a:cs typeface="Arial" pitchFamily="34" charset="0"/>
                      </a:endParaRPr>
                    </a:p>
                  </a:txBody>
                  <a:tcPr/>
                </a:tc>
                <a:tc>
                  <a:txBody>
                    <a:bodyPr/>
                    <a:lstStyle/>
                    <a:p>
                      <a:r>
                        <a:rPr lang="en-GB" sz="2000" dirty="0">
                          <a:latin typeface="Arial" pitchFamily="34" charset="0"/>
                          <a:cs typeface="Arial" pitchFamily="34" charset="0"/>
                        </a:rPr>
                        <a:t>Reference</a:t>
                      </a:r>
                      <a:endParaRPr lang="en-US" sz="2000"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en-GB" sz="2000" dirty="0">
                          <a:latin typeface="Arial" pitchFamily="34" charset="0"/>
                          <a:cs typeface="Arial" pitchFamily="34" charset="0"/>
                        </a:rPr>
                        <a:t>Not necessary to initialize when</a:t>
                      </a:r>
                      <a:r>
                        <a:rPr lang="en-GB" sz="2000" baseline="0" dirty="0">
                          <a:latin typeface="Arial" pitchFamily="34" charset="0"/>
                          <a:cs typeface="Arial" pitchFamily="34" charset="0"/>
                        </a:rPr>
                        <a:t> declared</a:t>
                      </a:r>
                      <a:endParaRPr lang="en-US" sz="2000" dirty="0">
                        <a:latin typeface="Arial" pitchFamily="34" charset="0"/>
                        <a:cs typeface="Arial" pitchFamily="34" charset="0"/>
                      </a:endParaRPr>
                    </a:p>
                  </a:txBody>
                  <a:tcPr/>
                </a:tc>
                <a:tc>
                  <a:txBody>
                    <a:bodyPr/>
                    <a:lstStyle/>
                    <a:p>
                      <a:r>
                        <a:rPr lang="en-GB" sz="2000" dirty="0">
                          <a:latin typeface="Arial" pitchFamily="34" charset="0"/>
                          <a:cs typeface="Arial" pitchFamily="34" charset="0"/>
                        </a:rPr>
                        <a:t>Necessary to initialize with a value</a:t>
                      </a:r>
                      <a:endParaRPr lang="en-US" sz="2000"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GB" sz="2000" dirty="0">
                          <a:latin typeface="Arial" pitchFamily="34" charset="0"/>
                          <a:cs typeface="Arial" pitchFamily="34" charset="0"/>
                        </a:rPr>
                        <a:t>Can be assigned a NULL </a:t>
                      </a:r>
                      <a:r>
                        <a:rPr lang="en-GB" sz="2000" dirty="0" err="1">
                          <a:latin typeface="Arial" pitchFamily="34" charset="0"/>
                          <a:cs typeface="Arial" pitchFamily="34" charset="0"/>
                        </a:rPr>
                        <a:t>valueq</a:t>
                      </a:r>
                      <a:endParaRPr lang="en-US" sz="2000" dirty="0">
                        <a:latin typeface="Arial" pitchFamily="34" charset="0"/>
                        <a:cs typeface="Arial" pitchFamily="34" charset="0"/>
                      </a:endParaRPr>
                    </a:p>
                  </a:txBody>
                  <a:tcPr/>
                </a:tc>
                <a:tc>
                  <a:txBody>
                    <a:bodyPr/>
                    <a:lstStyle/>
                    <a:p>
                      <a:r>
                        <a:rPr lang="en-GB" sz="2000" dirty="0">
                          <a:latin typeface="Arial" pitchFamily="34" charset="0"/>
                          <a:cs typeface="Arial" pitchFamily="34" charset="0"/>
                        </a:rPr>
                        <a:t>Cannot be NULL</a:t>
                      </a:r>
                      <a:endParaRPr lang="en-US" sz="2000"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US" sz="2000" b="0" i="0" kern="1200" dirty="0">
                          <a:solidFill>
                            <a:schemeClr val="dk1"/>
                          </a:solidFill>
                          <a:latin typeface="Arial" pitchFamily="34" charset="0"/>
                          <a:ea typeface="+mn-ea"/>
                          <a:cs typeface="Arial" pitchFamily="34" charset="0"/>
                        </a:rPr>
                        <a:t>It must be </a:t>
                      </a:r>
                      <a:r>
                        <a:rPr lang="en-US" sz="2000" b="0" i="0" kern="1200" dirty="0" err="1">
                          <a:solidFill>
                            <a:schemeClr val="dk1"/>
                          </a:solidFill>
                          <a:latin typeface="Arial" pitchFamily="34" charset="0"/>
                          <a:ea typeface="+mn-ea"/>
                          <a:cs typeface="Arial" pitchFamily="34" charset="0"/>
                        </a:rPr>
                        <a:t>dereferenced</a:t>
                      </a:r>
                      <a:r>
                        <a:rPr lang="en-US" sz="2000" b="0" i="0" kern="1200" dirty="0">
                          <a:solidFill>
                            <a:schemeClr val="dk1"/>
                          </a:solidFill>
                          <a:latin typeface="Arial" pitchFamily="34" charset="0"/>
                          <a:ea typeface="+mn-ea"/>
                          <a:cs typeface="Arial" pitchFamily="34" charset="0"/>
                        </a:rPr>
                        <a:t> with a </a:t>
                      </a:r>
                      <a:r>
                        <a:rPr lang="en-US" sz="2000" dirty="0">
                          <a:latin typeface="Arial" pitchFamily="34" charset="0"/>
                          <a:cs typeface="Arial" pitchFamily="34" charset="0"/>
                        </a:rPr>
                        <a:t>*</a:t>
                      </a:r>
                      <a:r>
                        <a:rPr lang="en-US" sz="2000" b="0" i="0" kern="1200" dirty="0">
                          <a:solidFill>
                            <a:schemeClr val="dk1"/>
                          </a:solidFill>
                          <a:latin typeface="Arial" pitchFamily="34" charset="0"/>
                          <a:ea typeface="+mn-ea"/>
                          <a:cs typeface="Arial" pitchFamily="34" charset="0"/>
                        </a:rPr>
                        <a:t> to access the variable’s value.</a:t>
                      </a:r>
                      <a:endParaRPr lang="en-US" sz="20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latin typeface="Arial" pitchFamily="34" charset="0"/>
                          <a:ea typeface="+mn-ea"/>
                          <a:cs typeface="Arial" pitchFamily="34" charset="0"/>
                        </a:rPr>
                        <a:t>It does not need to be </a:t>
                      </a:r>
                      <a:r>
                        <a:rPr lang="en-US" sz="2000" b="0" i="0" kern="1200" dirty="0" err="1">
                          <a:solidFill>
                            <a:schemeClr val="dk1"/>
                          </a:solidFill>
                          <a:latin typeface="Arial" pitchFamily="34" charset="0"/>
                          <a:ea typeface="+mn-ea"/>
                          <a:cs typeface="Arial" pitchFamily="34" charset="0"/>
                        </a:rPr>
                        <a:t>dereferenced</a:t>
                      </a:r>
                      <a:r>
                        <a:rPr lang="en-US" sz="2000" b="0" i="0" kern="1200" dirty="0">
                          <a:solidFill>
                            <a:schemeClr val="dk1"/>
                          </a:solidFill>
                          <a:latin typeface="Arial" pitchFamily="34" charset="0"/>
                          <a:ea typeface="+mn-ea"/>
                          <a:cs typeface="Arial" pitchFamily="34" charset="0"/>
                        </a:rPr>
                        <a:t> and can be used simply by name.</a:t>
                      </a:r>
                    </a:p>
                  </a:txBody>
                  <a:tcPr/>
                </a:tc>
                <a:extLst>
                  <a:ext uri="{0D108BD9-81ED-4DB2-BD59-A6C34878D82A}">
                    <a16:rowId xmlns:a16="http://schemas.microsoft.com/office/drawing/2014/main" val="10003"/>
                  </a:ext>
                </a:extLst>
              </a:tr>
              <a:tr h="370840">
                <a:tc>
                  <a:txBody>
                    <a:bodyPr/>
                    <a:lstStyle/>
                    <a:p>
                      <a:r>
                        <a:rPr lang="en-US" sz="2000" b="0" i="0" kern="1200" dirty="0">
                          <a:solidFill>
                            <a:schemeClr val="dk1"/>
                          </a:solidFill>
                          <a:latin typeface="Arial" pitchFamily="34" charset="0"/>
                          <a:ea typeface="+mn-ea"/>
                          <a:cs typeface="Arial" pitchFamily="34" charset="0"/>
                        </a:rPr>
                        <a:t>Arithmetic operations can be performed on it</a:t>
                      </a:r>
                      <a:endParaRPr lang="en-US" sz="20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latin typeface="Arial" pitchFamily="34" charset="0"/>
                          <a:ea typeface="+mn-ea"/>
                          <a:cs typeface="Arial" pitchFamily="34" charset="0"/>
                        </a:rPr>
                        <a:t>Arithmetic operations can not be performed on it.</a:t>
                      </a:r>
                    </a:p>
                  </a:txBody>
                  <a:tcPr/>
                </a:tc>
                <a:extLst>
                  <a:ext uri="{0D108BD9-81ED-4DB2-BD59-A6C34878D82A}">
                    <a16:rowId xmlns:a16="http://schemas.microsoft.com/office/drawing/2014/main" val="10004"/>
                  </a:ext>
                </a:extLst>
              </a:tr>
              <a:tr h="370840">
                <a:tc>
                  <a:txBody>
                    <a:bodyPr/>
                    <a:lstStyle/>
                    <a:p>
                      <a:r>
                        <a:rPr lang="en-US" sz="2000" b="0" i="0" kern="1200" dirty="0">
                          <a:solidFill>
                            <a:schemeClr val="dk1"/>
                          </a:solidFill>
                          <a:latin typeface="Arial" pitchFamily="34" charset="0"/>
                          <a:ea typeface="+mn-ea"/>
                          <a:cs typeface="Arial" pitchFamily="34" charset="0"/>
                        </a:rPr>
                        <a:t>After declaration, it can be re-assigned to any other variable of the same type.</a:t>
                      </a:r>
                      <a:endParaRPr lang="en-US" sz="20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latin typeface="Arial" pitchFamily="34" charset="0"/>
                          <a:ea typeface="+mn-ea"/>
                          <a:cs typeface="Arial" pitchFamily="34" charset="0"/>
                        </a:rPr>
                        <a:t>It cannot be re-assigned to any other variable after its initialization.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8832639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Aliases and </a:t>
            </a:r>
            <a:r>
              <a:rPr lang="en-IN" sz="2400" b="1" dirty="0" err="1">
                <a:solidFill>
                  <a:schemeClr val="accent2">
                    <a:lumMod val="75000"/>
                  </a:schemeClr>
                </a:solidFill>
                <a:latin typeface="Arial" pitchFamily="34" charset="0"/>
                <a:cs typeface="Arial" pitchFamily="34" charset="0"/>
              </a:rPr>
              <a:t>typedef</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11" name="TextBox 10"/>
          <p:cNvSpPr txBox="1"/>
          <p:nvPr/>
        </p:nvSpPr>
        <p:spPr>
          <a:xfrm>
            <a:off x="435429" y="1393371"/>
            <a:ext cx="7779657" cy="5016758"/>
          </a:xfrm>
          <a:prstGeom prst="rect">
            <a:avLst/>
          </a:prstGeom>
          <a:noFill/>
        </p:spPr>
        <p:txBody>
          <a:bodyPr wrap="square" rtlCol="0">
            <a:spAutoFit/>
          </a:bodyPr>
          <a:lstStyle/>
          <a:p>
            <a:r>
              <a:rPr lang="en-US" sz="2000" dirty="0">
                <a:latin typeface="Arial" pitchFamily="34" charset="0"/>
                <a:cs typeface="Arial" pitchFamily="34" charset="0"/>
              </a:rPr>
              <a:t>You can use an </a:t>
            </a:r>
            <a:r>
              <a:rPr lang="en-US" sz="2000" i="1" dirty="0">
                <a:latin typeface="Arial" pitchFamily="34" charset="0"/>
                <a:cs typeface="Arial" pitchFamily="34" charset="0"/>
              </a:rPr>
              <a:t>alias declaration</a:t>
            </a:r>
            <a:r>
              <a:rPr lang="en-US" sz="2000" dirty="0">
                <a:latin typeface="Arial" pitchFamily="34" charset="0"/>
                <a:cs typeface="Arial" pitchFamily="34" charset="0"/>
              </a:rPr>
              <a:t> </a:t>
            </a:r>
            <a:r>
              <a:rPr lang="en-US" sz="2000" u="sng" dirty="0">
                <a:latin typeface="Arial" pitchFamily="34" charset="0"/>
                <a:cs typeface="Arial" pitchFamily="34" charset="0"/>
              </a:rPr>
              <a:t>to declare a name to use as a synonym for a previously declared type</a:t>
            </a:r>
            <a:r>
              <a:rPr lang="en-US" sz="2000" dirty="0">
                <a:latin typeface="Arial" pitchFamily="34" charset="0"/>
                <a:cs typeface="Arial" pitchFamily="34" charset="0"/>
              </a:rPr>
              <a:t>. (This mechanism is also referred to informally as a </a:t>
            </a:r>
            <a:r>
              <a:rPr lang="en-US" sz="2000" i="1" dirty="0">
                <a:latin typeface="Arial" pitchFamily="34" charset="0"/>
                <a:cs typeface="Arial" pitchFamily="34" charset="0"/>
              </a:rPr>
              <a:t>type alias</a:t>
            </a:r>
            <a:r>
              <a:rPr lang="en-US" sz="2000" dirty="0">
                <a:latin typeface="Arial" pitchFamily="34" charset="0"/>
                <a:cs typeface="Arial" pitchFamily="34" charset="0"/>
              </a:rPr>
              <a:t>). </a:t>
            </a:r>
          </a:p>
          <a:p>
            <a:endParaRPr lang="en-US" sz="2000" b="1" dirty="0">
              <a:latin typeface="Arial" pitchFamily="34" charset="0"/>
              <a:cs typeface="Arial" pitchFamily="34" charset="0"/>
            </a:endParaRPr>
          </a:p>
          <a:p>
            <a:r>
              <a:rPr lang="en-US" sz="2000" b="1" dirty="0">
                <a:latin typeface="Arial" pitchFamily="34" charset="0"/>
                <a:cs typeface="Arial" pitchFamily="34" charset="0"/>
              </a:rPr>
              <a:t>Syntax</a:t>
            </a:r>
          </a:p>
          <a:p>
            <a:r>
              <a:rPr lang="en-US" sz="2000" dirty="0">
                <a:latin typeface="Arial" pitchFamily="34" charset="0"/>
                <a:cs typeface="Arial" pitchFamily="34" charset="0"/>
              </a:rPr>
              <a:t>using identifier = type; </a:t>
            </a:r>
          </a:p>
          <a:p>
            <a:endParaRPr lang="en-US" sz="2000" b="1" dirty="0">
              <a:latin typeface="Arial" pitchFamily="34" charset="0"/>
              <a:cs typeface="Arial" pitchFamily="34" charset="0"/>
            </a:endParaRPr>
          </a:p>
          <a:p>
            <a:r>
              <a:rPr lang="en-US" sz="2000" b="1" dirty="0">
                <a:latin typeface="Arial" pitchFamily="34" charset="0"/>
                <a:cs typeface="Arial" pitchFamily="34" charset="0"/>
              </a:rPr>
              <a:t>Remarks</a:t>
            </a:r>
          </a:p>
          <a:p>
            <a:r>
              <a:rPr lang="en-US" sz="2000" i="1" dirty="0">
                <a:latin typeface="Arial" pitchFamily="34" charset="0"/>
                <a:cs typeface="Arial" pitchFamily="34" charset="0"/>
              </a:rPr>
              <a:t>identifier</a:t>
            </a:r>
            <a:br>
              <a:rPr lang="en-US" sz="2000" dirty="0">
                <a:latin typeface="Arial" pitchFamily="34" charset="0"/>
                <a:cs typeface="Arial" pitchFamily="34" charset="0"/>
              </a:rPr>
            </a:br>
            <a:r>
              <a:rPr lang="en-US" sz="2000" dirty="0">
                <a:latin typeface="Arial" pitchFamily="34" charset="0"/>
                <a:cs typeface="Arial" pitchFamily="34" charset="0"/>
              </a:rPr>
              <a:t>The name of the alias.</a:t>
            </a:r>
          </a:p>
          <a:p>
            <a:endParaRPr lang="en-US" sz="2000" i="1" dirty="0">
              <a:latin typeface="Arial" pitchFamily="34" charset="0"/>
              <a:cs typeface="Arial" pitchFamily="34" charset="0"/>
            </a:endParaRPr>
          </a:p>
          <a:p>
            <a:r>
              <a:rPr lang="en-US" sz="2000" i="1" dirty="0">
                <a:latin typeface="Arial" pitchFamily="34" charset="0"/>
                <a:cs typeface="Arial" pitchFamily="34" charset="0"/>
              </a:rPr>
              <a:t>type</a:t>
            </a:r>
            <a:br>
              <a:rPr lang="en-US" sz="2000" dirty="0">
                <a:latin typeface="Arial" pitchFamily="34" charset="0"/>
                <a:cs typeface="Arial" pitchFamily="34" charset="0"/>
              </a:rPr>
            </a:br>
            <a:r>
              <a:rPr lang="en-US" sz="2000" dirty="0">
                <a:latin typeface="Arial" pitchFamily="34" charset="0"/>
                <a:cs typeface="Arial" pitchFamily="34" charset="0"/>
              </a:rPr>
              <a:t>The type identifier you're creating an alias for.</a:t>
            </a:r>
          </a:p>
          <a:p>
            <a:endParaRPr lang="en-US" sz="2000" dirty="0">
              <a:latin typeface="Arial" pitchFamily="34" charset="0"/>
              <a:cs typeface="Arial" pitchFamily="34" charset="0"/>
            </a:endParaRPr>
          </a:p>
          <a:p>
            <a:r>
              <a:rPr lang="en-US" sz="2000" u="sng" dirty="0">
                <a:latin typeface="Arial" pitchFamily="34" charset="0"/>
                <a:cs typeface="Arial" pitchFamily="34" charset="0"/>
              </a:rPr>
              <a:t>An alias doesn't introduce a new type and can't change the meaning of an existing type name.</a:t>
            </a:r>
            <a:endParaRPr lang="en-US" u="sng" dirty="0"/>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 calcmode="lin" valueType="num">
                                      <p:cBhvr additive="base">
                                        <p:cTn id="3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anim calcmode="lin" valueType="num">
                                      <p:cBhvr additive="base">
                                        <p:cTn id="43"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Aliases and </a:t>
            </a:r>
            <a:r>
              <a:rPr lang="en-IN" sz="2400" b="1" dirty="0" err="1">
                <a:solidFill>
                  <a:schemeClr val="accent2">
                    <a:lumMod val="75000"/>
                  </a:schemeClr>
                </a:solidFill>
                <a:latin typeface="Arial" pitchFamily="34" charset="0"/>
                <a:cs typeface="Arial" pitchFamily="34" charset="0"/>
              </a:rPr>
              <a:t>Typedef</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US" sz="2000" b="1" dirty="0" err="1">
                <a:latin typeface="Arial" pitchFamily="34" charset="0"/>
                <a:cs typeface="Arial" pitchFamily="34" charset="0"/>
              </a:rPr>
              <a:t>Typedefs</a:t>
            </a:r>
            <a:endParaRPr lang="en-US" sz="2000" b="1" dirty="0">
              <a:latin typeface="Arial" pitchFamily="34" charset="0"/>
              <a:cs typeface="Arial" pitchFamily="34" charset="0"/>
            </a:endParaRPr>
          </a:p>
          <a:p>
            <a:r>
              <a:rPr lang="en-US" sz="2000" dirty="0">
                <a:latin typeface="Arial" pitchFamily="34" charset="0"/>
                <a:cs typeface="Arial" pitchFamily="34" charset="0"/>
              </a:rPr>
              <a:t>A </a:t>
            </a:r>
            <a:r>
              <a:rPr lang="en-US" sz="2000" b="1" dirty="0" err="1">
                <a:latin typeface="Arial" pitchFamily="34" charset="0"/>
                <a:cs typeface="Arial" pitchFamily="34" charset="0"/>
              </a:rPr>
              <a:t>typedef</a:t>
            </a:r>
            <a:r>
              <a:rPr lang="en-US" sz="2000" dirty="0">
                <a:latin typeface="Arial" pitchFamily="34" charset="0"/>
                <a:cs typeface="Arial" pitchFamily="34" charset="0"/>
              </a:rPr>
              <a:t> declaration introduces a name that, within its scope, becomes a synonym for the type given by the </a:t>
            </a:r>
            <a:r>
              <a:rPr lang="en-US" sz="2000" i="1" dirty="0">
                <a:latin typeface="Arial" pitchFamily="34" charset="0"/>
                <a:cs typeface="Arial" pitchFamily="34" charset="0"/>
              </a:rPr>
              <a:t>type-declaration</a:t>
            </a:r>
            <a:r>
              <a:rPr lang="en-US" sz="2000" dirty="0">
                <a:latin typeface="Arial" pitchFamily="34" charset="0"/>
                <a:cs typeface="Arial" pitchFamily="34" charset="0"/>
              </a:rPr>
              <a:t> portion of the declaration.</a:t>
            </a:r>
          </a:p>
          <a:p>
            <a:endParaRPr lang="en-GB" sz="2000" dirty="0">
              <a:latin typeface="Arial" pitchFamily="34" charset="0"/>
              <a:cs typeface="Arial" pitchFamily="34" charset="0"/>
            </a:endParaRPr>
          </a:p>
          <a:p>
            <a:r>
              <a:rPr lang="en-US" sz="2000" dirty="0" err="1">
                <a:latin typeface="Arial" pitchFamily="34" charset="0"/>
                <a:cs typeface="Arial" pitchFamily="34" charset="0"/>
              </a:rPr>
              <a:t>typedef</a:t>
            </a:r>
            <a:r>
              <a:rPr lang="en-US" sz="2000" dirty="0">
                <a:latin typeface="Arial" pitchFamily="34" charset="0"/>
                <a:cs typeface="Arial" pitchFamily="34" charset="0"/>
              </a:rPr>
              <a:t> unsigned long UL;</a:t>
            </a:r>
          </a:p>
          <a:p>
            <a:endParaRPr lang="en-GB" sz="2000" dirty="0">
              <a:latin typeface="Arial" pitchFamily="34" charset="0"/>
              <a:cs typeface="Arial" pitchFamily="34" charset="0"/>
            </a:endParaRPr>
          </a:p>
          <a:p>
            <a:r>
              <a:rPr lang="en-GB" sz="2000" dirty="0">
                <a:latin typeface="Arial" pitchFamily="34" charset="0"/>
                <a:cs typeface="Arial" pitchFamily="34" charset="0"/>
              </a:rPr>
              <a:t>alias can be applied to templates whereas </a:t>
            </a:r>
            <a:r>
              <a:rPr lang="en-GB" sz="2000" dirty="0" err="1">
                <a:latin typeface="Arial" pitchFamily="34" charset="0"/>
                <a:cs typeface="Arial" pitchFamily="34" charset="0"/>
              </a:rPr>
              <a:t>typedef</a:t>
            </a:r>
            <a:r>
              <a:rPr lang="en-GB" sz="2000" dirty="0">
                <a:latin typeface="Arial" pitchFamily="34" charset="0"/>
                <a:cs typeface="Arial" pitchFamily="34" charset="0"/>
              </a:rPr>
              <a:t> can’t.</a:t>
            </a:r>
          </a:p>
          <a:p>
            <a:endParaRPr lang="en-GB" sz="2000" dirty="0">
              <a:latin typeface="Arial" pitchFamily="34" charset="0"/>
              <a:cs typeface="Arial" pitchFamily="34" charset="0"/>
            </a:endParaRPr>
          </a:p>
          <a:p>
            <a:r>
              <a:rPr lang="en-GB" sz="2000" dirty="0">
                <a:latin typeface="Arial" pitchFamily="34" charset="0"/>
                <a:cs typeface="Arial" pitchFamily="34" charset="0"/>
              </a:rPr>
              <a:t>Here is a sample program: </a:t>
            </a:r>
            <a:r>
              <a:rPr lang="en-GB" sz="2000" dirty="0">
                <a:latin typeface="Arial" pitchFamily="34" charset="0"/>
                <a:cs typeface="Arial" pitchFamily="34" charset="0"/>
                <a:hlinkClick r:id="rId3" action="ppaction://hlinkfile"/>
              </a:rPr>
              <a:t>UsingTypedef.cpp</a:t>
            </a:r>
            <a:endParaRPr lang="en-GB" sz="2000" dirty="0">
              <a:latin typeface="Arial" pitchFamily="34" charset="0"/>
              <a:cs typeface="Arial" pitchFamily="34" charset="0"/>
            </a:endParaRPr>
          </a:p>
          <a:p>
            <a:endParaRPr lang="en-GB" sz="2000" dirty="0">
              <a:latin typeface="Arial" pitchFamily="34" charset="0"/>
              <a:cs typeface="Arial" pitchFamily="34" charset="0"/>
            </a:endParaRPr>
          </a:p>
          <a:p>
            <a:r>
              <a:rPr lang="en-GB" sz="2000" dirty="0">
                <a:latin typeface="Arial" pitchFamily="34" charset="0"/>
                <a:cs typeface="Arial" pitchFamily="34" charset="0"/>
              </a:rPr>
              <a:t>Program using “using” : </a:t>
            </a:r>
            <a:r>
              <a:rPr lang="en-GB" sz="2000" dirty="0">
                <a:latin typeface="Arial" pitchFamily="34" charset="0"/>
                <a:cs typeface="Arial" pitchFamily="34" charset="0"/>
                <a:hlinkClick r:id="rId4" action="ppaction://hlinkfile"/>
              </a:rPr>
              <a:t>Using.cpp</a:t>
            </a:r>
            <a:endParaRPr lang="en-GB" sz="2000" dirty="0">
              <a:latin typeface="Arial" pitchFamily="34" charset="0"/>
              <a:cs typeface="Arial" pitchFamily="34" charset="0"/>
            </a:endParaRPr>
          </a:p>
          <a:p>
            <a:endParaRPr lang="en-US" sz="2000" dirty="0">
              <a:latin typeface="Arial" pitchFamily="34" charset="0"/>
              <a:cs typeface="Arial" pitchFamily="34" charset="0"/>
            </a:endParaRPr>
          </a:p>
          <a:p>
            <a:endParaRPr lang="en-GB" sz="2000" dirty="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Garbage Collection</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11" name="TextBox 10"/>
          <p:cNvSpPr txBox="1"/>
          <p:nvPr/>
        </p:nvSpPr>
        <p:spPr>
          <a:xfrm>
            <a:off x="420914" y="1378857"/>
            <a:ext cx="7794172" cy="4985980"/>
          </a:xfrm>
          <a:prstGeom prst="rect">
            <a:avLst/>
          </a:prstGeom>
          <a:noFill/>
        </p:spPr>
        <p:txBody>
          <a:bodyPr wrap="square" rtlCol="0">
            <a:spAutoFit/>
          </a:bodyPr>
          <a:lstStyle/>
          <a:p>
            <a:r>
              <a:rPr lang="en-US" sz="2000" b="1" dirty="0">
                <a:latin typeface="Arial" pitchFamily="34" charset="0"/>
                <a:cs typeface="Arial" pitchFamily="34" charset="0"/>
              </a:rPr>
              <a:t>What is C++ Garbage Collection?</a:t>
            </a:r>
          </a:p>
          <a:p>
            <a:r>
              <a:rPr lang="en-US" sz="2000" dirty="0">
                <a:latin typeface="Arial" pitchFamily="34" charset="0"/>
                <a:cs typeface="Arial" pitchFamily="34" charset="0"/>
              </a:rPr>
              <a:t>Garbage collection is a memory management technique. It is a separate automatic memory management method which is used in programming languages where manual memory management is not preferred or done. </a:t>
            </a:r>
          </a:p>
          <a:p>
            <a:endParaRPr lang="en-US" sz="2000" dirty="0">
              <a:latin typeface="Arial" pitchFamily="34" charset="0"/>
              <a:cs typeface="Arial" pitchFamily="34" charset="0"/>
            </a:endParaRPr>
          </a:p>
          <a:p>
            <a:r>
              <a:rPr lang="en-US" sz="2000" dirty="0">
                <a:latin typeface="Arial" pitchFamily="34" charset="0"/>
                <a:cs typeface="Arial" pitchFamily="34" charset="0"/>
              </a:rPr>
              <a:t>In the manual memory management method, the user is required to mention the memory which is in use and which can be </a:t>
            </a:r>
            <a:r>
              <a:rPr lang="en-US" sz="2000" dirty="0" err="1">
                <a:latin typeface="Arial" pitchFamily="34" charset="0"/>
                <a:cs typeface="Arial" pitchFamily="34" charset="0"/>
              </a:rPr>
              <a:t>deallocated</a:t>
            </a:r>
            <a:r>
              <a:rPr lang="en-US" sz="2000" dirty="0">
                <a:latin typeface="Arial" pitchFamily="34" charset="0"/>
                <a:cs typeface="Arial" pitchFamily="34" charset="0"/>
              </a:rPr>
              <a:t>, whereas the garbage collector collects the memory which is occupied by variables or objects </a:t>
            </a:r>
            <a:r>
              <a:rPr lang="en-US" sz="2000" u="sng" dirty="0">
                <a:latin typeface="Arial" pitchFamily="34" charset="0"/>
                <a:cs typeface="Arial" pitchFamily="34" charset="0"/>
              </a:rPr>
              <a:t>which are no more in use in the program</a:t>
            </a:r>
            <a:r>
              <a:rPr lang="en-US" sz="2000" dirty="0">
                <a:latin typeface="Arial" pitchFamily="34" charset="0"/>
                <a:cs typeface="Arial" pitchFamily="34" charset="0"/>
              </a:rPr>
              <a:t>. </a:t>
            </a:r>
          </a:p>
          <a:p>
            <a:endParaRPr lang="en-US" sz="2000" dirty="0">
              <a:latin typeface="Arial" pitchFamily="34" charset="0"/>
              <a:cs typeface="Arial" pitchFamily="34" charset="0"/>
            </a:endParaRPr>
          </a:p>
          <a:p>
            <a:r>
              <a:rPr lang="en-US" sz="2000" dirty="0">
                <a:latin typeface="Arial" pitchFamily="34" charset="0"/>
                <a:cs typeface="Arial" pitchFamily="34" charset="0"/>
              </a:rPr>
              <a:t>Only memory will be managed by garbage collectors, other resources such as destructors, user interaction window or files will not be handled by the garbage collector.</a:t>
            </a:r>
          </a:p>
          <a:p>
            <a:endParaRPr lang="en-US" dirty="0"/>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Garbage Collection</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11" name="TextBox 10"/>
          <p:cNvSpPr txBox="1"/>
          <p:nvPr/>
        </p:nvSpPr>
        <p:spPr>
          <a:xfrm>
            <a:off x="420914" y="1378857"/>
            <a:ext cx="7794172" cy="4678204"/>
          </a:xfrm>
          <a:prstGeom prst="rect">
            <a:avLst/>
          </a:prstGeom>
          <a:noFill/>
        </p:spPr>
        <p:txBody>
          <a:bodyPr wrap="square" rtlCol="0">
            <a:spAutoFit/>
          </a:bodyPr>
          <a:lstStyle/>
          <a:p>
            <a:r>
              <a:rPr lang="en-US" sz="2000" b="1" dirty="0">
                <a:latin typeface="Arial" pitchFamily="34" charset="0"/>
                <a:cs typeface="Arial" pitchFamily="34" charset="0"/>
              </a:rPr>
              <a:t>What problems can be solved through Garbage Collection?</a:t>
            </a:r>
          </a:p>
          <a:p>
            <a:endParaRPr lang="en-US" sz="2000" b="1" dirty="0">
              <a:latin typeface="Arial" pitchFamily="34" charset="0"/>
              <a:cs typeface="Arial" pitchFamily="34" charset="0"/>
            </a:endParaRPr>
          </a:p>
          <a:p>
            <a:pPr>
              <a:buFont typeface="Wingdings" pitchFamily="2" charset="2"/>
              <a:buChar char="Ø"/>
            </a:pPr>
            <a:r>
              <a:rPr lang="en-US" sz="2000" dirty="0">
                <a:latin typeface="Arial" pitchFamily="34" charset="0"/>
                <a:cs typeface="Arial" pitchFamily="34" charset="0"/>
              </a:rPr>
              <a:t>dangling pointer problem in which the memory pointed is already de-allocated whereas the pointer still remains and points to different reassigned data or already deleted memory</a:t>
            </a:r>
          </a:p>
          <a:p>
            <a:pPr>
              <a:buFont typeface="Wingdings" pitchFamily="2" charset="2"/>
              <a:buChar char="Ø"/>
            </a:pPr>
            <a:endParaRPr lang="en-US" sz="2000" dirty="0">
              <a:latin typeface="Arial" pitchFamily="34" charset="0"/>
              <a:cs typeface="Arial" pitchFamily="34" charset="0"/>
            </a:endParaRPr>
          </a:p>
          <a:p>
            <a:pPr>
              <a:buFont typeface="Wingdings" pitchFamily="2" charset="2"/>
              <a:buChar char="Ø"/>
            </a:pPr>
            <a:r>
              <a:rPr lang="en-US" sz="2000" dirty="0">
                <a:latin typeface="Arial" pitchFamily="34" charset="0"/>
                <a:cs typeface="Arial" pitchFamily="34" charset="0"/>
              </a:rPr>
              <a:t>the problem which occurs when we try to delete or </a:t>
            </a:r>
            <a:r>
              <a:rPr lang="en-US" sz="2000" dirty="0" err="1">
                <a:latin typeface="Arial" pitchFamily="34" charset="0"/>
                <a:cs typeface="Arial" pitchFamily="34" charset="0"/>
              </a:rPr>
              <a:t>deallocate</a:t>
            </a:r>
            <a:r>
              <a:rPr lang="en-US" sz="2000" dirty="0">
                <a:latin typeface="Arial" pitchFamily="34" charset="0"/>
                <a:cs typeface="Arial" pitchFamily="34" charset="0"/>
              </a:rPr>
              <a:t> a memory second time which has already been deleted or reallocated to some other object</a:t>
            </a:r>
          </a:p>
          <a:p>
            <a:pPr>
              <a:buFont typeface="Wingdings" pitchFamily="2" charset="2"/>
              <a:buChar char="Ø"/>
            </a:pPr>
            <a:endParaRPr lang="en-US" sz="2000" dirty="0">
              <a:latin typeface="Arial" pitchFamily="34" charset="0"/>
              <a:cs typeface="Arial" pitchFamily="34" charset="0"/>
            </a:endParaRPr>
          </a:p>
          <a:p>
            <a:pPr>
              <a:buFont typeface="Wingdings" pitchFamily="2" charset="2"/>
              <a:buChar char="Ø"/>
            </a:pPr>
            <a:r>
              <a:rPr lang="en-US" sz="2000" dirty="0">
                <a:latin typeface="Arial" pitchFamily="34" charset="0"/>
                <a:cs typeface="Arial" pitchFamily="34" charset="0"/>
              </a:rPr>
              <a:t>removes problems or bugs associated with data structures and does the memory and data handling efficiently</a:t>
            </a:r>
          </a:p>
          <a:p>
            <a:pPr>
              <a:buFont typeface="Wingdings" pitchFamily="2" charset="2"/>
              <a:buChar char="Ø"/>
            </a:pPr>
            <a:endParaRPr lang="en-US" sz="2000" dirty="0">
              <a:latin typeface="Arial" pitchFamily="34" charset="0"/>
              <a:cs typeface="Arial" pitchFamily="34" charset="0"/>
            </a:endParaRPr>
          </a:p>
          <a:p>
            <a:pPr>
              <a:buFont typeface="Wingdings" pitchFamily="2" charset="2"/>
              <a:buChar char="Ø"/>
            </a:pPr>
            <a:r>
              <a:rPr lang="en-US" sz="2000" dirty="0">
                <a:latin typeface="Arial" pitchFamily="34" charset="0"/>
                <a:cs typeface="Arial" pitchFamily="34" charset="0"/>
              </a:rPr>
              <a:t>memory leaks or memory exhaustion problem can be avoided</a:t>
            </a:r>
          </a:p>
          <a:p>
            <a:endParaRPr lang="en-US" dirty="0"/>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 calcmode="lin" valueType="num">
                                      <p:cBhvr additive="base">
                                        <p:cTn id="3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Garbage collection</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2554545"/>
          </a:xfrm>
          <a:prstGeom prst="rect">
            <a:avLst/>
          </a:prstGeom>
          <a:noFill/>
        </p:spPr>
        <p:txBody>
          <a:bodyPr wrap="square" rtlCol="0">
            <a:spAutoFit/>
          </a:bodyPr>
          <a:lstStyle/>
          <a:p>
            <a:r>
              <a:rPr lang="en-US" sz="2000" b="1" dirty="0">
                <a:latin typeface="Arial" pitchFamily="34" charset="0"/>
                <a:cs typeface="Arial" pitchFamily="34" charset="0"/>
              </a:rPr>
              <a:t>Disadvantages of Garbage Collector</a:t>
            </a:r>
          </a:p>
          <a:p>
            <a:r>
              <a:rPr lang="en-US" sz="2000" dirty="0">
                <a:latin typeface="Arial" pitchFamily="34" charset="0"/>
                <a:cs typeface="Arial" pitchFamily="34" charset="0"/>
              </a:rPr>
              <a:t>One major disadvantage of garbage collection is the time involved or CPU cycles involved to find the unused memory and deleting it, even if the user knows which pointer memory can be released and not in use. </a:t>
            </a:r>
          </a:p>
          <a:p>
            <a:endParaRPr lang="en-US" sz="2000" dirty="0">
              <a:latin typeface="Arial" pitchFamily="34" charset="0"/>
              <a:cs typeface="Arial" pitchFamily="34" charset="0"/>
            </a:endParaRPr>
          </a:p>
          <a:p>
            <a:r>
              <a:rPr lang="en-US" sz="2000" dirty="0">
                <a:latin typeface="Arial" pitchFamily="34" charset="0"/>
                <a:cs typeface="Arial" pitchFamily="34" charset="0"/>
              </a:rPr>
              <a:t>Another disadvantage is, we will not know the time when it is deleted nor when the destructor is called.</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Dangling pointer</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647426"/>
          </a:xfrm>
          <a:prstGeom prst="rect">
            <a:avLst/>
          </a:prstGeom>
          <a:noFill/>
        </p:spPr>
        <p:txBody>
          <a:bodyPr wrap="square" rtlCol="0">
            <a:spAutoFit/>
          </a:bodyPr>
          <a:lstStyle/>
          <a:p>
            <a:r>
              <a:rPr lang="en-US" sz="2000" dirty="0">
                <a:latin typeface="Arial" pitchFamily="34" charset="0"/>
                <a:cs typeface="Arial" pitchFamily="34" charset="0"/>
              </a:rPr>
              <a:t>A dangling pointer is a pointer that points to a deleted (or freed) memory location. </a:t>
            </a:r>
          </a:p>
          <a:p>
            <a:endParaRPr lang="en-US" sz="2000" dirty="0">
              <a:latin typeface="Arial" pitchFamily="34" charset="0"/>
              <a:cs typeface="Arial" pitchFamily="34" charset="0"/>
            </a:endParaRPr>
          </a:p>
          <a:p>
            <a:r>
              <a:rPr lang="en-US" sz="2000" dirty="0">
                <a:latin typeface="Arial" pitchFamily="34" charset="0"/>
                <a:cs typeface="Arial" pitchFamily="34" charset="0"/>
              </a:rPr>
              <a:t>A Pointer can become a dangling pointer in three ways.</a:t>
            </a:r>
          </a:p>
          <a:p>
            <a:r>
              <a:rPr lang="en-US" sz="2000" b="1" dirty="0">
                <a:latin typeface="Arial" pitchFamily="34" charset="0"/>
                <a:cs typeface="Arial" pitchFamily="34" charset="0"/>
              </a:rPr>
              <a:t>1. De-allocation of memory</a:t>
            </a:r>
            <a:endParaRPr lang="en-US" sz="2000" dirty="0">
              <a:latin typeface="Arial" pitchFamily="34" charset="0"/>
              <a:cs typeface="Arial" pitchFamily="34" charset="0"/>
            </a:endParaRPr>
          </a:p>
          <a:p>
            <a:r>
              <a:rPr lang="en-US" sz="1400" b="1" dirty="0">
                <a:latin typeface="Arial" pitchFamily="34" charset="0"/>
                <a:cs typeface="Arial" pitchFamily="34" charset="0"/>
              </a:rPr>
              <a:t>#include &lt;</a:t>
            </a:r>
            <a:r>
              <a:rPr lang="en-US" sz="1400" b="1" dirty="0" err="1">
                <a:latin typeface="Arial" pitchFamily="34" charset="0"/>
                <a:cs typeface="Arial" pitchFamily="34" charset="0"/>
              </a:rPr>
              <a:t>cstdlib</a:t>
            </a:r>
            <a:r>
              <a:rPr lang="en-US" sz="1400" b="1" dirty="0">
                <a:latin typeface="Arial" pitchFamily="34" charset="0"/>
                <a:cs typeface="Arial" pitchFamily="34" charset="0"/>
              </a:rPr>
              <a:t>&gt;  </a:t>
            </a:r>
          </a:p>
          <a:p>
            <a:r>
              <a:rPr lang="en-US" sz="1400" b="1" dirty="0">
                <a:latin typeface="Arial" pitchFamily="34" charset="0"/>
                <a:cs typeface="Arial" pitchFamily="34" charset="0"/>
              </a:rPr>
              <a:t>#include &lt;</a:t>
            </a:r>
            <a:r>
              <a:rPr lang="en-US" sz="1400" b="1" dirty="0" err="1">
                <a:latin typeface="Arial" pitchFamily="34" charset="0"/>
                <a:cs typeface="Arial" pitchFamily="34" charset="0"/>
              </a:rPr>
              <a:t>iostream</a:t>
            </a:r>
            <a:r>
              <a:rPr lang="en-US" sz="1400" b="1" dirty="0">
                <a:latin typeface="Arial" pitchFamily="34" charset="0"/>
                <a:cs typeface="Arial" pitchFamily="34" charset="0"/>
              </a:rPr>
              <a:t>&gt;  </a:t>
            </a:r>
          </a:p>
          <a:p>
            <a:r>
              <a:rPr lang="en-US" sz="1400" b="1" dirty="0">
                <a:latin typeface="Arial" pitchFamily="34" charset="0"/>
                <a:cs typeface="Arial" pitchFamily="34" charset="0"/>
              </a:rPr>
              <a:t>  </a:t>
            </a:r>
          </a:p>
          <a:p>
            <a:r>
              <a:rPr lang="en-US" sz="1400" b="1" dirty="0" err="1">
                <a:latin typeface="Arial" pitchFamily="34" charset="0"/>
                <a:cs typeface="Arial" pitchFamily="34" charset="0"/>
              </a:rPr>
              <a:t>int</a:t>
            </a:r>
            <a:r>
              <a:rPr lang="en-US" sz="1400" b="1" dirty="0">
                <a:latin typeface="Arial" pitchFamily="34" charset="0"/>
                <a:cs typeface="Arial" pitchFamily="34" charset="0"/>
              </a:rPr>
              <a:t> main()  </a:t>
            </a:r>
          </a:p>
          <a:p>
            <a:r>
              <a:rPr lang="en-US" sz="1400" b="1" dirty="0">
                <a:latin typeface="Arial" pitchFamily="34" charset="0"/>
                <a:cs typeface="Arial" pitchFamily="34" charset="0"/>
              </a:rPr>
              <a:t>{  </a:t>
            </a:r>
          </a:p>
          <a:p>
            <a:r>
              <a:rPr lang="en-US" sz="1400" b="1" dirty="0">
                <a:latin typeface="Arial" pitchFamily="34" charset="0"/>
                <a:cs typeface="Arial" pitchFamily="34" charset="0"/>
              </a:rPr>
              <a:t>    </a:t>
            </a:r>
            <a:r>
              <a:rPr lang="en-US" sz="1400" b="1" dirty="0" err="1">
                <a:latin typeface="Arial" pitchFamily="34" charset="0"/>
                <a:cs typeface="Arial" pitchFamily="34" charset="0"/>
              </a:rPr>
              <a:t>int</a:t>
            </a:r>
            <a:r>
              <a:rPr lang="en-US" sz="1400" b="1" dirty="0">
                <a:latin typeface="Arial" pitchFamily="34" charset="0"/>
                <a:cs typeface="Arial" pitchFamily="34" charset="0"/>
              </a:rPr>
              <a:t>* </a:t>
            </a:r>
            <a:r>
              <a:rPr lang="en-US" sz="1400" b="1" dirty="0" err="1">
                <a:latin typeface="Arial" pitchFamily="34" charset="0"/>
                <a:cs typeface="Arial" pitchFamily="34" charset="0"/>
              </a:rPr>
              <a:t>ptr</a:t>
            </a:r>
            <a:r>
              <a:rPr lang="en-US" sz="1400" b="1" dirty="0">
                <a:latin typeface="Arial" pitchFamily="34" charset="0"/>
                <a:cs typeface="Arial" pitchFamily="34" charset="0"/>
              </a:rPr>
              <a:t> = (</a:t>
            </a:r>
            <a:r>
              <a:rPr lang="en-US" sz="1400" b="1" dirty="0" err="1">
                <a:latin typeface="Arial" pitchFamily="34" charset="0"/>
                <a:cs typeface="Arial" pitchFamily="34" charset="0"/>
              </a:rPr>
              <a:t>int</a:t>
            </a:r>
            <a:r>
              <a:rPr lang="en-US" sz="1400" b="1" dirty="0">
                <a:latin typeface="Arial" pitchFamily="34" charset="0"/>
                <a:cs typeface="Arial" pitchFamily="34" charset="0"/>
              </a:rPr>
              <a:t> *)</a:t>
            </a:r>
            <a:r>
              <a:rPr lang="en-US" sz="1400" b="1" dirty="0" err="1">
                <a:latin typeface="Arial" pitchFamily="34" charset="0"/>
                <a:cs typeface="Arial" pitchFamily="34" charset="0"/>
              </a:rPr>
              <a:t>malloc</a:t>
            </a:r>
            <a:r>
              <a:rPr lang="en-US" sz="1400" b="1" dirty="0">
                <a:latin typeface="Arial" pitchFamily="34" charset="0"/>
                <a:cs typeface="Arial" pitchFamily="34" charset="0"/>
              </a:rPr>
              <a:t>(</a:t>
            </a:r>
            <a:r>
              <a:rPr lang="en-US" sz="1400" b="1" dirty="0" err="1">
                <a:latin typeface="Arial" pitchFamily="34" charset="0"/>
                <a:cs typeface="Arial" pitchFamily="34" charset="0"/>
              </a:rPr>
              <a:t>sizeof</a:t>
            </a:r>
            <a:r>
              <a:rPr lang="en-US" sz="1400" b="1" dirty="0">
                <a:latin typeface="Arial" pitchFamily="34" charset="0"/>
                <a:cs typeface="Arial" pitchFamily="34" charset="0"/>
              </a:rPr>
              <a:t>(</a:t>
            </a:r>
            <a:r>
              <a:rPr lang="en-US" sz="1400" b="1" dirty="0" err="1">
                <a:latin typeface="Arial" pitchFamily="34" charset="0"/>
                <a:cs typeface="Arial" pitchFamily="34" charset="0"/>
              </a:rPr>
              <a:t>int</a:t>
            </a:r>
            <a:r>
              <a:rPr lang="en-US" sz="1400" b="1" dirty="0">
                <a:latin typeface="Arial" pitchFamily="34" charset="0"/>
                <a:cs typeface="Arial" pitchFamily="34" charset="0"/>
              </a:rPr>
              <a:t>));  </a:t>
            </a:r>
          </a:p>
          <a:p>
            <a:r>
              <a:rPr lang="en-US" sz="1400" b="1" dirty="0">
                <a:latin typeface="Arial" pitchFamily="34" charset="0"/>
                <a:cs typeface="Arial" pitchFamily="34" charset="0"/>
              </a:rPr>
              <a:t>  </a:t>
            </a:r>
          </a:p>
          <a:p>
            <a:r>
              <a:rPr lang="en-US" sz="1400" b="1" dirty="0">
                <a:latin typeface="Arial" pitchFamily="34" charset="0"/>
                <a:cs typeface="Arial" pitchFamily="34" charset="0"/>
              </a:rPr>
              <a:t>    // After below free call, </a:t>
            </a:r>
            <a:r>
              <a:rPr lang="en-US" sz="1400" b="1" dirty="0" err="1">
                <a:latin typeface="Arial" pitchFamily="34" charset="0"/>
                <a:cs typeface="Arial" pitchFamily="34" charset="0"/>
              </a:rPr>
              <a:t>ptr</a:t>
            </a:r>
            <a:r>
              <a:rPr lang="en-US" sz="1400" b="1" dirty="0">
                <a:latin typeface="Arial" pitchFamily="34" charset="0"/>
                <a:cs typeface="Arial" pitchFamily="34" charset="0"/>
              </a:rPr>
              <a:t> becomes a  dangling pointer  </a:t>
            </a:r>
          </a:p>
          <a:p>
            <a:r>
              <a:rPr lang="en-US" sz="1400" b="1" dirty="0">
                <a:latin typeface="Arial" pitchFamily="34" charset="0"/>
                <a:cs typeface="Arial" pitchFamily="34" charset="0"/>
              </a:rPr>
              <a:t>    free(</a:t>
            </a:r>
            <a:r>
              <a:rPr lang="en-US" sz="1400" b="1" dirty="0" err="1">
                <a:latin typeface="Arial" pitchFamily="34" charset="0"/>
                <a:cs typeface="Arial" pitchFamily="34" charset="0"/>
              </a:rPr>
              <a:t>ptr</a:t>
            </a:r>
            <a:r>
              <a:rPr lang="en-US" sz="1400" b="1" dirty="0">
                <a:latin typeface="Arial" pitchFamily="34" charset="0"/>
                <a:cs typeface="Arial" pitchFamily="34" charset="0"/>
              </a:rPr>
              <a:t>);  </a:t>
            </a:r>
          </a:p>
          <a:p>
            <a:r>
              <a:rPr lang="en-US" sz="1400" b="1" dirty="0">
                <a:latin typeface="Arial" pitchFamily="34" charset="0"/>
                <a:cs typeface="Arial" pitchFamily="34" charset="0"/>
              </a:rPr>
              <a:t>      </a:t>
            </a:r>
          </a:p>
          <a:p>
            <a:r>
              <a:rPr lang="en-US" sz="1400" b="1" dirty="0">
                <a:latin typeface="Arial" pitchFamily="34" charset="0"/>
                <a:cs typeface="Arial" pitchFamily="34" charset="0"/>
              </a:rPr>
              <a:t>    // No more a dangling pointer  </a:t>
            </a:r>
          </a:p>
          <a:p>
            <a:r>
              <a:rPr lang="en-US" sz="1400" b="1" dirty="0">
                <a:latin typeface="Arial" pitchFamily="34" charset="0"/>
                <a:cs typeface="Arial" pitchFamily="34" charset="0"/>
              </a:rPr>
              <a:t>    </a:t>
            </a:r>
            <a:r>
              <a:rPr lang="en-US" sz="1400" b="1" dirty="0" err="1">
                <a:latin typeface="Arial" pitchFamily="34" charset="0"/>
                <a:cs typeface="Arial" pitchFamily="34" charset="0"/>
              </a:rPr>
              <a:t>ptr</a:t>
            </a:r>
            <a:r>
              <a:rPr lang="en-US" sz="1400" b="1" dirty="0">
                <a:latin typeface="Arial" pitchFamily="34" charset="0"/>
                <a:cs typeface="Arial" pitchFamily="34" charset="0"/>
              </a:rPr>
              <a:t> = NULL;  </a:t>
            </a:r>
          </a:p>
          <a:p>
            <a:r>
              <a:rPr lang="en-US" sz="1400" b="1" dirty="0">
                <a:latin typeface="Arial" pitchFamily="34" charset="0"/>
                <a:cs typeface="Arial" pitchFamily="34" charset="0"/>
              </a:rPr>
              <a:t>}  </a:t>
            </a:r>
          </a:p>
          <a:p>
            <a:endParaRPr lang="en-US" sz="1400" b="1"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 calcmode="lin" valueType="num">
                                      <p:cBhvr additive="base">
                                        <p:cTn id="4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8">
                                            <p:txEl>
                                              <p:pRg st="14" end="14"/>
                                            </p:txEl>
                                          </p:spTgt>
                                        </p:tgtEl>
                                        <p:attrNameLst>
                                          <p:attrName>style.visibility</p:attrName>
                                        </p:attrNameLst>
                                      </p:cBhvr>
                                      <p:to>
                                        <p:strVal val="visible"/>
                                      </p:to>
                                    </p:set>
                                    <p:anim calcmode="lin" valueType="num">
                                      <p:cBhvr additive="base">
                                        <p:cTn id="8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8">
                                            <p:txEl>
                                              <p:pRg st="15" end="15"/>
                                            </p:txEl>
                                          </p:spTgt>
                                        </p:tgtEl>
                                        <p:attrNameLst>
                                          <p:attrName>style.visibility</p:attrName>
                                        </p:attrNameLst>
                                      </p:cBhvr>
                                      <p:to>
                                        <p:strVal val="visible"/>
                                      </p:to>
                                    </p:set>
                                    <p:anim calcmode="lin" valueType="num">
                                      <p:cBhvr additive="base">
                                        <p:cTn id="91"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8">
                                            <p:txEl>
                                              <p:pRg st="16" end="16"/>
                                            </p:txEl>
                                          </p:spTgt>
                                        </p:tgtEl>
                                        <p:attrNameLst>
                                          <p:attrName>style.visibility</p:attrName>
                                        </p:attrNameLst>
                                      </p:cBhvr>
                                      <p:to>
                                        <p:strVal val="visible"/>
                                      </p:to>
                                    </p:set>
                                    <p:anim calcmode="lin" valueType="num">
                                      <p:cBhvr additive="base">
                                        <p:cTn id="97"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Dangling pointer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US" sz="2000" b="1" dirty="0">
                <a:latin typeface="Arial" pitchFamily="34" charset="0"/>
                <a:cs typeface="Arial" pitchFamily="34" charset="0"/>
              </a:rPr>
              <a:t>2. Function call</a:t>
            </a:r>
          </a:p>
          <a:p>
            <a:r>
              <a:rPr lang="en-US" sz="1400" b="1" dirty="0">
                <a:latin typeface="Arial" pitchFamily="34" charset="0"/>
                <a:cs typeface="Arial" pitchFamily="34" charset="0"/>
              </a:rPr>
              <a:t>// The pointer pointing to local variable becomes dangling when local variable is not static.  </a:t>
            </a:r>
          </a:p>
          <a:p>
            <a:r>
              <a:rPr lang="en-US" sz="1400" b="1" dirty="0">
                <a:latin typeface="Arial" pitchFamily="34" charset="0"/>
                <a:cs typeface="Arial" pitchFamily="34" charset="0"/>
              </a:rPr>
              <a:t> #include &lt;</a:t>
            </a:r>
            <a:r>
              <a:rPr lang="en-US" sz="1400" b="1" dirty="0" err="1">
                <a:latin typeface="Arial" pitchFamily="34" charset="0"/>
                <a:cs typeface="Arial" pitchFamily="34" charset="0"/>
              </a:rPr>
              <a:t>iostream</a:t>
            </a:r>
            <a:r>
              <a:rPr lang="en-US" sz="1400" b="1" dirty="0">
                <a:latin typeface="Arial" pitchFamily="34" charset="0"/>
                <a:cs typeface="Arial" pitchFamily="34" charset="0"/>
              </a:rPr>
              <a:t>&gt;  </a:t>
            </a:r>
          </a:p>
          <a:p>
            <a:r>
              <a:rPr lang="en-US" sz="1400" b="1" dirty="0">
                <a:latin typeface="Arial" pitchFamily="34" charset="0"/>
                <a:cs typeface="Arial" pitchFamily="34" charset="0"/>
              </a:rPr>
              <a:t>  </a:t>
            </a:r>
          </a:p>
          <a:p>
            <a:r>
              <a:rPr lang="en-US" sz="1400" b="1" dirty="0" err="1">
                <a:latin typeface="Arial" pitchFamily="34" charset="0"/>
                <a:cs typeface="Arial" pitchFamily="34" charset="0"/>
              </a:rPr>
              <a:t>int</a:t>
            </a:r>
            <a:r>
              <a:rPr lang="en-US" sz="1400" b="1" dirty="0">
                <a:latin typeface="Arial" pitchFamily="34" charset="0"/>
                <a:cs typeface="Arial" pitchFamily="34" charset="0"/>
              </a:rPr>
              <a:t>* fun()  </a:t>
            </a:r>
          </a:p>
          <a:p>
            <a:r>
              <a:rPr lang="en-US" sz="1400" b="1" dirty="0">
                <a:latin typeface="Arial" pitchFamily="34" charset="0"/>
                <a:cs typeface="Arial" pitchFamily="34" charset="0"/>
              </a:rPr>
              <a:t>{  </a:t>
            </a:r>
          </a:p>
          <a:p>
            <a:r>
              <a:rPr lang="en-US" sz="1400" b="1" dirty="0">
                <a:latin typeface="Arial" pitchFamily="34" charset="0"/>
                <a:cs typeface="Arial" pitchFamily="34" charset="0"/>
              </a:rPr>
              <a:t>    // x is local variable and goes out of  scope after an execution of fun() is  over.  </a:t>
            </a:r>
          </a:p>
          <a:p>
            <a:r>
              <a:rPr lang="en-US" sz="1400" b="1" dirty="0">
                <a:latin typeface="Arial" pitchFamily="34" charset="0"/>
                <a:cs typeface="Arial" pitchFamily="34" charset="0"/>
              </a:rPr>
              <a:t>    </a:t>
            </a:r>
            <a:r>
              <a:rPr lang="en-US" sz="1400" b="1" dirty="0" err="1">
                <a:latin typeface="Arial" pitchFamily="34" charset="0"/>
                <a:cs typeface="Arial" pitchFamily="34" charset="0"/>
              </a:rPr>
              <a:t>int</a:t>
            </a:r>
            <a:r>
              <a:rPr lang="en-US" sz="1400" b="1" dirty="0">
                <a:latin typeface="Arial" pitchFamily="34" charset="0"/>
                <a:cs typeface="Arial" pitchFamily="34" charset="0"/>
              </a:rPr>
              <a:t> x = 5;  </a:t>
            </a:r>
          </a:p>
          <a:p>
            <a:r>
              <a:rPr lang="en-US" sz="1400" b="1" dirty="0">
                <a:latin typeface="Arial" pitchFamily="34" charset="0"/>
                <a:cs typeface="Arial" pitchFamily="34" charset="0"/>
              </a:rPr>
              <a:t>     return &amp;x;  </a:t>
            </a:r>
          </a:p>
          <a:p>
            <a:r>
              <a:rPr lang="en-US" sz="1400" b="1" dirty="0">
                <a:latin typeface="Arial" pitchFamily="34" charset="0"/>
                <a:cs typeface="Arial" pitchFamily="34" charset="0"/>
              </a:rPr>
              <a:t>}  </a:t>
            </a:r>
          </a:p>
          <a:p>
            <a:r>
              <a:rPr lang="en-US" sz="1400" b="1" dirty="0">
                <a:latin typeface="Arial" pitchFamily="34" charset="0"/>
                <a:cs typeface="Arial" pitchFamily="34" charset="0"/>
              </a:rPr>
              <a:t>  </a:t>
            </a:r>
          </a:p>
          <a:p>
            <a:r>
              <a:rPr lang="en-US" sz="1400" b="1" dirty="0" err="1">
                <a:latin typeface="Arial" pitchFamily="34" charset="0"/>
                <a:cs typeface="Arial" pitchFamily="34" charset="0"/>
              </a:rPr>
              <a:t>int</a:t>
            </a:r>
            <a:r>
              <a:rPr lang="en-US" sz="1400" b="1" dirty="0">
                <a:latin typeface="Arial" pitchFamily="34" charset="0"/>
                <a:cs typeface="Arial" pitchFamily="34" charset="0"/>
              </a:rPr>
              <a:t> main()  </a:t>
            </a:r>
          </a:p>
          <a:p>
            <a:r>
              <a:rPr lang="en-US" sz="1400" b="1" dirty="0">
                <a:latin typeface="Arial" pitchFamily="34" charset="0"/>
                <a:cs typeface="Arial" pitchFamily="34" charset="0"/>
              </a:rPr>
              <a:t>{  </a:t>
            </a:r>
          </a:p>
          <a:p>
            <a:r>
              <a:rPr lang="en-US" sz="1400" b="1" dirty="0">
                <a:latin typeface="Arial" pitchFamily="34" charset="0"/>
                <a:cs typeface="Arial" pitchFamily="34" charset="0"/>
              </a:rPr>
              <a:t>    </a:t>
            </a:r>
            <a:r>
              <a:rPr lang="en-US" sz="1400" b="1" dirty="0" err="1">
                <a:latin typeface="Arial" pitchFamily="34" charset="0"/>
                <a:cs typeface="Arial" pitchFamily="34" charset="0"/>
              </a:rPr>
              <a:t>int</a:t>
            </a:r>
            <a:r>
              <a:rPr lang="en-US" sz="1400" b="1" dirty="0">
                <a:latin typeface="Arial" pitchFamily="34" charset="0"/>
                <a:cs typeface="Arial" pitchFamily="34" charset="0"/>
              </a:rPr>
              <a:t> *p = fun();  </a:t>
            </a:r>
          </a:p>
          <a:p>
            <a:r>
              <a:rPr lang="en-US" sz="1400" b="1" dirty="0">
                <a:latin typeface="Arial" pitchFamily="34" charset="0"/>
                <a:cs typeface="Arial" pitchFamily="34" charset="0"/>
              </a:rPr>
              <a:t>    </a:t>
            </a:r>
            <a:r>
              <a:rPr lang="en-US" sz="1400" b="1" dirty="0" err="1">
                <a:latin typeface="Arial" pitchFamily="34" charset="0"/>
                <a:cs typeface="Arial" pitchFamily="34" charset="0"/>
              </a:rPr>
              <a:t>fflush</a:t>
            </a:r>
            <a:r>
              <a:rPr lang="en-US" sz="1400" b="1" dirty="0">
                <a:latin typeface="Arial" pitchFamily="34" charset="0"/>
                <a:cs typeface="Arial" pitchFamily="34" charset="0"/>
              </a:rPr>
              <a:t>(</a:t>
            </a:r>
            <a:r>
              <a:rPr lang="en-US" sz="1400" b="1" dirty="0" err="1">
                <a:latin typeface="Arial" pitchFamily="34" charset="0"/>
                <a:cs typeface="Arial" pitchFamily="34" charset="0"/>
              </a:rPr>
              <a:t>stdin</a:t>
            </a:r>
            <a:r>
              <a:rPr lang="en-US" sz="1400" b="1" dirty="0">
                <a:latin typeface="Arial" pitchFamily="34" charset="0"/>
                <a:cs typeface="Arial" pitchFamily="34" charset="0"/>
              </a:rPr>
              <a:t>);  </a:t>
            </a:r>
          </a:p>
          <a:p>
            <a:r>
              <a:rPr lang="en-US" sz="1400" b="1" dirty="0">
                <a:latin typeface="Arial" pitchFamily="34" charset="0"/>
                <a:cs typeface="Arial" pitchFamily="34" charset="0"/>
              </a:rPr>
              <a:t>  </a:t>
            </a:r>
          </a:p>
          <a:p>
            <a:r>
              <a:rPr lang="en-US" sz="1400" b="1" dirty="0">
                <a:latin typeface="Arial" pitchFamily="34" charset="0"/>
                <a:cs typeface="Arial" pitchFamily="34" charset="0"/>
              </a:rPr>
              <a:t>    // p points to something which is not  valid anymore  </a:t>
            </a:r>
          </a:p>
          <a:p>
            <a:r>
              <a:rPr lang="en-US" sz="1400" b="1" dirty="0">
                <a:latin typeface="Arial" pitchFamily="34" charset="0"/>
                <a:cs typeface="Arial" pitchFamily="34" charset="0"/>
              </a:rPr>
              <a:t>    std::</a:t>
            </a:r>
            <a:r>
              <a:rPr lang="en-US" sz="1400" b="1" dirty="0" err="1">
                <a:latin typeface="Arial" pitchFamily="34" charset="0"/>
                <a:cs typeface="Arial" pitchFamily="34" charset="0"/>
              </a:rPr>
              <a:t>cout</a:t>
            </a:r>
            <a:r>
              <a:rPr lang="en-US" sz="1400" b="1" dirty="0">
                <a:latin typeface="Arial" pitchFamily="34" charset="0"/>
                <a:cs typeface="Arial" pitchFamily="34" charset="0"/>
              </a:rPr>
              <a:t> &lt;&lt; *p;  </a:t>
            </a:r>
          </a:p>
          <a:p>
            <a:r>
              <a:rPr lang="en-US" sz="1400" b="1" dirty="0">
                <a:latin typeface="Arial" pitchFamily="34" charset="0"/>
                <a:cs typeface="Arial" pitchFamily="34" charset="0"/>
              </a:rPr>
              <a:t>      return 0;  </a:t>
            </a:r>
          </a:p>
          <a:p>
            <a:r>
              <a:rPr lang="en-US" sz="1400" b="1" dirty="0">
                <a:latin typeface="Arial" pitchFamily="34" charset="0"/>
                <a:cs typeface="Arial" pitchFamily="34" charset="0"/>
              </a:rPr>
              <a:t>}  </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 calcmode="lin" valueType="num">
                                      <p:cBhvr additive="base">
                                        <p:cTn id="6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0" end="10"/>
                                            </p:txEl>
                                          </p:spTgt>
                                        </p:tgtEl>
                                        <p:attrNameLst>
                                          <p:attrName>style.visibility</p:attrName>
                                        </p:attrNameLst>
                                      </p:cBhvr>
                                      <p:to>
                                        <p:strVal val="visible"/>
                                      </p:to>
                                    </p:set>
                                    <p:anim calcmode="lin" valueType="num">
                                      <p:cBhvr additive="base">
                                        <p:cTn id="6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1" end="11"/>
                                            </p:txEl>
                                          </p:spTgt>
                                        </p:tgtEl>
                                        <p:attrNameLst>
                                          <p:attrName>style.visibility</p:attrName>
                                        </p:attrNameLst>
                                      </p:cBhvr>
                                      <p:to>
                                        <p:strVal val="visible"/>
                                      </p:to>
                                    </p:set>
                                    <p:anim calcmode="lin" valueType="num">
                                      <p:cBhvr additive="base">
                                        <p:cTn id="7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xEl>
                                              <p:pRg st="12" end="12"/>
                                            </p:txEl>
                                          </p:spTgt>
                                        </p:tgtEl>
                                        <p:attrNameLst>
                                          <p:attrName>style.visibility</p:attrName>
                                        </p:attrNameLst>
                                      </p:cBhvr>
                                      <p:to>
                                        <p:strVal val="visible"/>
                                      </p:to>
                                    </p:set>
                                    <p:anim calcmode="lin" valueType="num">
                                      <p:cBhvr additive="base">
                                        <p:cTn id="79"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8">
                                            <p:txEl>
                                              <p:pRg st="13" end="13"/>
                                            </p:txEl>
                                          </p:spTgt>
                                        </p:tgtEl>
                                        <p:attrNameLst>
                                          <p:attrName>style.visibility</p:attrName>
                                        </p:attrNameLst>
                                      </p:cBhvr>
                                      <p:to>
                                        <p:strVal val="visible"/>
                                      </p:to>
                                    </p:set>
                                    <p:anim calcmode="lin" valueType="num">
                                      <p:cBhvr additive="base">
                                        <p:cTn id="85"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8">
                                            <p:txEl>
                                              <p:pRg st="14" end="14"/>
                                            </p:txEl>
                                          </p:spTgt>
                                        </p:tgtEl>
                                        <p:attrNameLst>
                                          <p:attrName>style.visibility</p:attrName>
                                        </p:attrNameLst>
                                      </p:cBhvr>
                                      <p:to>
                                        <p:strVal val="visible"/>
                                      </p:to>
                                    </p:set>
                                    <p:anim calcmode="lin" valueType="num">
                                      <p:cBhvr additive="base">
                                        <p:cTn id="91"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8">
                                            <p:txEl>
                                              <p:pRg st="15" end="15"/>
                                            </p:txEl>
                                          </p:spTgt>
                                        </p:tgtEl>
                                        <p:attrNameLst>
                                          <p:attrName>style.visibility</p:attrName>
                                        </p:attrNameLst>
                                      </p:cBhvr>
                                      <p:to>
                                        <p:strVal val="visible"/>
                                      </p:to>
                                    </p:set>
                                    <p:anim calcmode="lin" valueType="num">
                                      <p:cBhvr additive="base">
                                        <p:cTn id="97"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8">
                                            <p:txEl>
                                              <p:pRg st="16" end="16"/>
                                            </p:txEl>
                                          </p:spTgt>
                                        </p:tgtEl>
                                        <p:attrNameLst>
                                          <p:attrName>style.visibility</p:attrName>
                                        </p:attrNameLst>
                                      </p:cBhvr>
                                      <p:to>
                                        <p:strVal val="visible"/>
                                      </p:to>
                                    </p:set>
                                    <p:anim calcmode="lin" valueType="num">
                                      <p:cBhvr additive="base">
                                        <p:cTn id="103"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8">
                                            <p:txEl>
                                              <p:pRg st="17" end="17"/>
                                            </p:txEl>
                                          </p:spTgt>
                                        </p:tgtEl>
                                        <p:attrNameLst>
                                          <p:attrName>style.visibility</p:attrName>
                                        </p:attrNameLst>
                                      </p:cBhvr>
                                      <p:to>
                                        <p:strVal val="visible"/>
                                      </p:to>
                                    </p:set>
                                    <p:anim calcmode="lin" valueType="num">
                                      <p:cBhvr additive="base">
                                        <p:cTn id="109"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8">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8">
                                            <p:txEl>
                                              <p:pRg st="18" end="18"/>
                                            </p:txEl>
                                          </p:spTgt>
                                        </p:tgtEl>
                                        <p:attrNameLst>
                                          <p:attrName>style.visibility</p:attrName>
                                        </p:attrNameLst>
                                      </p:cBhvr>
                                      <p:to>
                                        <p:strVal val="visible"/>
                                      </p:to>
                                    </p:set>
                                    <p:anim calcmode="lin" valueType="num">
                                      <p:cBhvr additive="base">
                                        <p:cTn id="115" dur="500" fill="hold"/>
                                        <p:tgtEl>
                                          <p:spTgt spid="8">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8">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8">
                                            <p:txEl>
                                              <p:pRg st="19" end="19"/>
                                            </p:txEl>
                                          </p:spTgt>
                                        </p:tgtEl>
                                        <p:attrNameLst>
                                          <p:attrName>style.visibility</p:attrName>
                                        </p:attrNameLst>
                                      </p:cBhvr>
                                      <p:to>
                                        <p:strVal val="visible"/>
                                      </p:to>
                                    </p:set>
                                    <p:anim calcmode="lin" valueType="num">
                                      <p:cBhvr additive="base">
                                        <p:cTn id="121" dur="500" fill="hold"/>
                                        <p:tgtEl>
                                          <p:spTgt spid="8">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8">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IN" sz="2000" b="1" u="sng" dirty="0">
                <a:latin typeface="Arial" pitchFamily="34" charset="0"/>
                <a:cs typeface="Arial" pitchFamily="34" charset="0"/>
              </a:rPr>
              <a:t>Basic </a:t>
            </a:r>
            <a:r>
              <a:rPr lang="en-IN" sz="2000" b="1" u="sng" dirty="0" err="1">
                <a:latin typeface="Arial" pitchFamily="34" charset="0"/>
                <a:cs typeface="Arial" pitchFamily="34" charset="0"/>
              </a:rPr>
              <a:t>aritmetic</a:t>
            </a:r>
            <a:r>
              <a:rPr lang="en-IN" sz="2000" b="1" u="sng" dirty="0">
                <a:latin typeface="Arial" pitchFamily="34" charset="0"/>
                <a:cs typeface="Arial" pitchFamily="34" charset="0"/>
              </a:rPr>
              <a:t> operations</a:t>
            </a:r>
            <a:r>
              <a:rPr lang="en-IN" sz="2000" dirty="0">
                <a:latin typeface="Arial" pitchFamily="34" charset="0"/>
                <a:cs typeface="Arial" pitchFamily="34" charset="0"/>
              </a:rPr>
              <a:t>: </a:t>
            </a:r>
          </a:p>
          <a:p>
            <a:endParaRPr lang="en-IN" sz="2000" dirty="0">
              <a:latin typeface="Arial" pitchFamily="34" charset="0"/>
              <a:cs typeface="Arial" pitchFamily="34" charset="0"/>
            </a:endParaRPr>
          </a:p>
          <a:p>
            <a:r>
              <a:rPr lang="en-IN" sz="2000" dirty="0">
                <a:latin typeface="Arial" pitchFamily="34" charset="0"/>
                <a:cs typeface="Arial" pitchFamily="34" charset="0"/>
              </a:rPr>
              <a:t>Addition – ‘+’</a:t>
            </a:r>
          </a:p>
          <a:p>
            <a:endParaRPr lang="en-IN" sz="2000" dirty="0">
              <a:latin typeface="Arial" pitchFamily="34" charset="0"/>
              <a:cs typeface="Arial" pitchFamily="34" charset="0"/>
            </a:endParaRPr>
          </a:p>
          <a:p>
            <a:r>
              <a:rPr lang="en-IN" sz="2000" dirty="0">
                <a:latin typeface="Arial" pitchFamily="34" charset="0"/>
                <a:cs typeface="Arial" pitchFamily="34" charset="0"/>
              </a:rPr>
              <a:t>Subtraction – ‘-’</a:t>
            </a:r>
          </a:p>
          <a:p>
            <a:endParaRPr lang="en-IN" sz="2000" dirty="0">
              <a:latin typeface="Arial" pitchFamily="34" charset="0"/>
              <a:cs typeface="Arial" pitchFamily="34" charset="0"/>
            </a:endParaRPr>
          </a:p>
          <a:p>
            <a:r>
              <a:rPr lang="en-IN" sz="2000" dirty="0">
                <a:latin typeface="Arial" pitchFamily="34" charset="0"/>
                <a:cs typeface="Arial" pitchFamily="34" charset="0"/>
              </a:rPr>
              <a:t>Multiplication – ‘*’</a:t>
            </a:r>
          </a:p>
          <a:p>
            <a:endParaRPr lang="en-IN" sz="2000" dirty="0">
              <a:latin typeface="Arial" pitchFamily="34" charset="0"/>
              <a:cs typeface="Arial" pitchFamily="34" charset="0"/>
            </a:endParaRPr>
          </a:p>
          <a:p>
            <a:r>
              <a:rPr lang="en-IN" sz="2000" dirty="0">
                <a:latin typeface="Arial" pitchFamily="34" charset="0"/>
                <a:cs typeface="Arial" pitchFamily="34" charset="0"/>
              </a:rPr>
              <a:t>Division – ‘/’</a:t>
            </a:r>
          </a:p>
          <a:p>
            <a:endParaRPr lang="en-IN" sz="2000" dirty="0">
              <a:latin typeface="Arial" pitchFamily="34" charset="0"/>
              <a:cs typeface="Arial" pitchFamily="34" charset="0"/>
            </a:endParaRPr>
          </a:p>
          <a:p>
            <a:r>
              <a:rPr lang="en-IN" sz="2000" dirty="0">
                <a:latin typeface="Arial" pitchFamily="34" charset="0"/>
                <a:cs typeface="Arial" pitchFamily="34" charset="0"/>
              </a:rPr>
              <a:t>Modulo division – ‘%’</a:t>
            </a:r>
          </a:p>
          <a:p>
            <a:endParaRPr lang="en-IN" sz="2000" dirty="0">
              <a:latin typeface="Arial" pitchFamily="34" charset="0"/>
              <a:cs typeface="Arial" pitchFamily="34" charset="0"/>
            </a:endParaRPr>
          </a:p>
          <a:p>
            <a:r>
              <a:rPr lang="en-IN" sz="2000" dirty="0">
                <a:latin typeface="Arial" pitchFamily="34" charset="0"/>
                <a:cs typeface="Arial" pitchFamily="34" charset="0"/>
              </a:rPr>
              <a:t>Unary minus operator</a:t>
            </a:r>
          </a:p>
          <a:p>
            <a:r>
              <a:rPr lang="en-US" sz="2000" dirty="0">
                <a:latin typeface="Arial" pitchFamily="34" charset="0"/>
                <a:cs typeface="Arial" pitchFamily="34" charset="0"/>
              </a:rPr>
              <a:t>It produces a positive result when applied to a negative operand and a negative result when the operand is positive</a:t>
            </a:r>
            <a:r>
              <a:rPr lang="en-US" sz="2000" dirty="0"/>
              <a:t>.</a:t>
            </a:r>
            <a:endParaRPr lang="en-IN" sz="2000" dirty="0">
              <a:latin typeface="Arial" pitchFamily="34" charset="0"/>
              <a:cs typeface="Arial" pitchFamily="34" charset="0"/>
            </a:endParaRPr>
          </a:p>
        </p:txBody>
      </p:sp>
      <p:pic>
        <p:nvPicPr>
          <p:cNvPr id="3" name="Picture 2">
            <a:extLst>
              <a:ext uri="{FF2B5EF4-FFF2-40B4-BE49-F238E27FC236}">
                <a16:creationId xmlns:a16="http://schemas.microsoft.com/office/drawing/2014/main" id="{33FC4944-5D9F-A7BA-850A-CDCA1BA8E375}"/>
              </a:ext>
            </a:extLst>
          </p:cNvPr>
          <p:cNvPicPr>
            <a:picLocks noChangeAspect="1"/>
          </p:cNvPicPr>
          <p:nvPr/>
        </p:nvPicPr>
        <p:blipFill>
          <a:blip r:embed="rId3"/>
          <a:stretch>
            <a:fillRect/>
          </a:stretch>
        </p:blipFill>
        <p:spPr>
          <a:xfrm>
            <a:off x="5442857" y="1654630"/>
            <a:ext cx="5683461" cy="3445944"/>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 calcmode="lin" valueType="num">
                                      <p:cBhvr additive="base">
                                        <p:cTn id="4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3" end="13"/>
                                            </p:txEl>
                                          </p:spTgt>
                                        </p:tgtEl>
                                        <p:attrNameLst>
                                          <p:attrName>style.visibility</p:attrName>
                                        </p:attrNameLst>
                                      </p:cBhvr>
                                      <p:to>
                                        <p:strVal val="visible"/>
                                      </p:to>
                                    </p:set>
                                    <p:anim calcmode="lin" valueType="num">
                                      <p:cBhvr additive="base">
                                        <p:cTn id="4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Dangling pointer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724096"/>
          </a:xfrm>
          <a:prstGeom prst="rect">
            <a:avLst/>
          </a:prstGeom>
          <a:noFill/>
        </p:spPr>
        <p:txBody>
          <a:bodyPr wrap="square" rtlCol="0">
            <a:spAutoFit/>
          </a:bodyPr>
          <a:lstStyle/>
          <a:p>
            <a:r>
              <a:rPr lang="en-US" sz="2000" b="1" dirty="0">
                <a:latin typeface="Arial" pitchFamily="34" charset="0"/>
                <a:cs typeface="Arial" pitchFamily="34" charset="0"/>
              </a:rPr>
              <a:t>3. Variable goes out of scope</a:t>
            </a:r>
          </a:p>
          <a:p>
            <a:endParaRPr lang="en-GB" sz="2000" b="1" dirty="0">
              <a:latin typeface="Arial" pitchFamily="34" charset="0"/>
              <a:cs typeface="Arial" pitchFamily="34" charset="0"/>
            </a:endParaRPr>
          </a:p>
          <a:p>
            <a:r>
              <a:rPr lang="en-US" sz="1400" b="1" dirty="0" err="1">
                <a:latin typeface="Arial" pitchFamily="34" charset="0"/>
                <a:cs typeface="Arial" pitchFamily="34" charset="0"/>
              </a:rPr>
              <a:t>int</a:t>
            </a:r>
            <a:r>
              <a:rPr lang="en-US" sz="1400" b="1" dirty="0">
                <a:latin typeface="Arial" pitchFamily="34" charset="0"/>
                <a:cs typeface="Arial" pitchFamily="34" charset="0"/>
              </a:rPr>
              <a:t>  main()  </a:t>
            </a:r>
          </a:p>
          <a:p>
            <a:r>
              <a:rPr lang="en-US" sz="1400" b="1" dirty="0">
                <a:latin typeface="Arial" pitchFamily="34" charset="0"/>
                <a:cs typeface="Arial" pitchFamily="34" charset="0"/>
              </a:rPr>
              <a:t>{  </a:t>
            </a:r>
          </a:p>
          <a:p>
            <a:r>
              <a:rPr lang="en-US" sz="1400" b="1" dirty="0">
                <a:latin typeface="Arial" pitchFamily="34" charset="0"/>
                <a:cs typeface="Arial" pitchFamily="34" charset="0"/>
              </a:rPr>
              <a:t>   </a:t>
            </a:r>
            <a:r>
              <a:rPr lang="en-US" sz="1400" b="1" dirty="0" err="1">
                <a:latin typeface="Arial" pitchFamily="34" charset="0"/>
                <a:cs typeface="Arial" pitchFamily="34" charset="0"/>
              </a:rPr>
              <a:t>int</a:t>
            </a:r>
            <a:r>
              <a:rPr lang="en-US" sz="1400" b="1" dirty="0">
                <a:latin typeface="Arial" pitchFamily="34" charset="0"/>
                <a:cs typeface="Arial" pitchFamily="34" charset="0"/>
              </a:rPr>
              <a:t> *</a:t>
            </a:r>
            <a:r>
              <a:rPr lang="en-US" sz="1400" b="1" dirty="0" err="1">
                <a:latin typeface="Arial" pitchFamily="34" charset="0"/>
                <a:cs typeface="Arial" pitchFamily="34" charset="0"/>
              </a:rPr>
              <a:t>ptr</a:t>
            </a:r>
            <a:r>
              <a:rPr lang="en-US" sz="1400" b="1" dirty="0">
                <a:latin typeface="Arial" pitchFamily="34" charset="0"/>
                <a:cs typeface="Arial" pitchFamily="34" charset="0"/>
              </a:rPr>
              <a:t>;  </a:t>
            </a:r>
          </a:p>
          <a:p>
            <a:r>
              <a:rPr lang="en-US" sz="1400" b="1" dirty="0">
                <a:latin typeface="Arial" pitchFamily="34" charset="0"/>
                <a:cs typeface="Arial" pitchFamily="34" charset="0"/>
              </a:rPr>
              <a:t>   .....  </a:t>
            </a:r>
          </a:p>
          <a:p>
            <a:r>
              <a:rPr lang="en-US" sz="1400" b="1" dirty="0">
                <a:latin typeface="Arial" pitchFamily="34" charset="0"/>
                <a:cs typeface="Arial" pitchFamily="34" charset="0"/>
              </a:rPr>
              <a:t>   .....  </a:t>
            </a:r>
          </a:p>
          <a:p>
            <a:r>
              <a:rPr lang="en-US" sz="1400" b="1" dirty="0">
                <a:latin typeface="Arial" pitchFamily="34" charset="0"/>
                <a:cs typeface="Arial" pitchFamily="34" charset="0"/>
              </a:rPr>
              <a:t>   {  </a:t>
            </a:r>
          </a:p>
          <a:p>
            <a:r>
              <a:rPr lang="en-US" sz="1400" b="1" dirty="0">
                <a:latin typeface="Arial" pitchFamily="34" charset="0"/>
                <a:cs typeface="Arial" pitchFamily="34" charset="0"/>
              </a:rPr>
              <a:t>       </a:t>
            </a:r>
            <a:r>
              <a:rPr lang="en-US" sz="1400" b="1" dirty="0" err="1">
                <a:latin typeface="Arial" pitchFamily="34" charset="0"/>
                <a:cs typeface="Arial" pitchFamily="34" charset="0"/>
              </a:rPr>
              <a:t>int</a:t>
            </a:r>
            <a:r>
              <a:rPr lang="en-US" sz="1400" b="1" dirty="0">
                <a:latin typeface="Arial" pitchFamily="34" charset="0"/>
                <a:cs typeface="Arial" pitchFamily="34" charset="0"/>
              </a:rPr>
              <a:t> </a:t>
            </a:r>
            <a:r>
              <a:rPr lang="en-US" sz="1400" b="1" dirty="0" err="1">
                <a:latin typeface="Arial" pitchFamily="34" charset="0"/>
                <a:cs typeface="Arial" pitchFamily="34" charset="0"/>
              </a:rPr>
              <a:t>ch</a:t>
            </a:r>
            <a:r>
              <a:rPr lang="en-US" sz="1400" b="1" dirty="0">
                <a:latin typeface="Arial" pitchFamily="34" charset="0"/>
                <a:cs typeface="Arial" pitchFamily="34" charset="0"/>
              </a:rPr>
              <a:t>;  </a:t>
            </a:r>
          </a:p>
          <a:p>
            <a:r>
              <a:rPr lang="en-US" sz="1400" b="1" dirty="0">
                <a:latin typeface="Arial" pitchFamily="34" charset="0"/>
                <a:cs typeface="Arial" pitchFamily="34" charset="0"/>
              </a:rPr>
              <a:t>       </a:t>
            </a:r>
            <a:r>
              <a:rPr lang="en-US" sz="1400" b="1" dirty="0" err="1">
                <a:latin typeface="Arial" pitchFamily="34" charset="0"/>
                <a:cs typeface="Arial" pitchFamily="34" charset="0"/>
              </a:rPr>
              <a:t>ptr</a:t>
            </a:r>
            <a:r>
              <a:rPr lang="en-US" sz="1400" b="1" dirty="0">
                <a:latin typeface="Arial" pitchFamily="34" charset="0"/>
                <a:cs typeface="Arial" pitchFamily="34" charset="0"/>
              </a:rPr>
              <a:t> = &amp;</a:t>
            </a:r>
            <a:r>
              <a:rPr lang="en-US" sz="1400" b="1" dirty="0" err="1">
                <a:latin typeface="Arial" pitchFamily="34" charset="0"/>
                <a:cs typeface="Arial" pitchFamily="34" charset="0"/>
              </a:rPr>
              <a:t>ch</a:t>
            </a:r>
            <a:r>
              <a:rPr lang="en-US" sz="1400" b="1" dirty="0">
                <a:latin typeface="Arial" pitchFamily="34" charset="0"/>
                <a:cs typeface="Arial" pitchFamily="34" charset="0"/>
              </a:rPr>
              <a:t>;  </a:t>
            </a:r>
          </a:p>
          <a:p>
            <a:r>
              <a:rPr lang="en-US" sz="1400" b="1" dirty="0">
                <a:latin typeface="Arial" pitchFamily="34" charset="0"/>
                <a:cs typeface="Arial" pitchFamily="34" charset="0"/>
              </a:rPr>
              <a:t>   }   </a:t>
            </a:r>
          </a:p>
          <a:p>
            <a:r>
              <a:rPr lang="en-US" sz="1400" b="1" dirty="0">
                <a:latin typeface="Arial" pitchFamily="34" charset="0"/>
                <a:cs typeface="Arial" pitchFamily="34" charset="0"/>
              </a:rPr>
              <a:t>   .....     </a:t>
            </a:r>
          </a:p>
          <a:p>
            <a:r>
              <a:rPr lang="en-US" sz="1400" b="1" dirty="0">
                <a:latin typeface="Arial" pitchFamily="34" charset="0"/>
                <a:cs typeface="Arial" pitchFamily="34" charset="0"/>
              </a:rPr>
              <a:t>   // Here </a:t>
            </a:r>
            <a:r>
              <a:rPr lang="en-US" sz="1400" b="1" dirty="0" err="1">
                <a:latin typeface="Arial" pitchFamily="34" charset="0"/>
                <a:cs typeface="Arial" pitchFamily="34" charset="0"/>
              </a:rPr>
              <a:t>ptr</a:t>
            </a:r>
            <a:r>
              <a:rPr lang="en-US" sz="1400" b="1" dirty="0">
                <a:latin typeface="Arial" pitchFamily="34" charset="0"/>
                <a:cs typeface="Arial" pitchFamily="34" charset="0"/>
              </a:rPr>
              <a:t> is dangling pointer  </a:t>
            </a:r>
          </a:p>
          <a:p>
            <a:r>
              <a:rPr lang="en-US" sz="1400" b="1" dirty="0">
                <a:latin typeface="Arial" pitchFamily="34" charset="0"/>
                <a:cs typeface="Arial" pitchFamily="34" charset="0"/>
              </a:rPr>
              <a:t>}  </a:t>
            </a:r>
          </a:p>
          <a:p>
            <a:endParaRPr lang="en-US" sz="1400" b="1" dirty="0">
              <a:latin typeface="Arial" pitchFamily="34" charset="0"/>
              <a:cs typeface="Arial" pitchFamily="34" charset="0"/>
            </a:endParaRPr>
          </a:p>
          <a:p>
            <a:endParaRPr lang="en-US" sz="1400" b="1"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 calcmode="lin" valueType="num">
                                      <p:cBhvr additive="base">
                                        <p:cTn id="4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GB" sz="2400" b="1" dirty="0"/>
              <a:t>anandms@yahoo.com</a:t>
            </a:r>
            <a:endParaRPr lang="en-IN" sz="2400" b="1"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M S </a:t>
            </a:r>
            <a:r>
              <a:rPr lang="en-US" sz="2400" b="1" dirty="0" err="1"/>
              <a:t>Anand</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985980"/>
          </a:xfrm>
          <a:prstGeom prst="rect">
            <a:avLst/>
          </a:prstGeom>
          <a:noFill/>
        </p:spPr>
        <p:txBody>
          <a:bodyPr wrap="square" rtlCol="0">
            <a:spAutoFit/>
          </a:bodyPr>
          <a:lstStyle/>
          <a:p>
            <a:r>
              <a:rPr lang="en-IN" sz="2000" u="sng" dirty="0">
                <a:latin typeface="Arial" pitchFamily="34" charset="0"/>
                <a:cs typeface="Arial" pitchFamily="34" charset="0"/>
              </a:rPr>
              <a:t>Assignment operators</a:t>
            </a:r>
            <a:r>
              <a:rPr lang="en-IN" sz="2000" dirty="0">
                <a:latin typeface="Arial" pitchFamily="34" charset="0"/>
                <a:cs typeface="Arial" pitchFamily="34" charset="0"/>
              </a:rPr>
              <a:t>: </a:t>
            </a:r>
          </a:p>
          <a:p>
            <a:endParaRPr lang="en-IN" sz="2000" dirty="0">
              <a:latin typeface="Arial" pitchFamily="34" charset="0"/>
              <a:cs typeface="Arial" pitchFamily="34" charset="0"/>
            </a:endParaRPr>
          </a:p>
          <a:p>
            <a:r>
              <a:rPr lang="en-US" sz="2000" dirty="0">
                <a:latin typeface="Arial" pitchFamily="34" charset="0"/>
                <a:cs typeface="Arial" pitchFamily="34" charset="0"/>
              </a:rPr>
              <a:t>=		Example: sum = 10</a:t>
            </a:r>
          </a:p>
          <a:p>
            <a:endParaRPr lang="en-US" sz="2000" dirty="0">
              <a:latin typeface="Arial" pitchFamily="34" charset="0"/>
              <a:cs typeface="Arial" pitchFamily="34" charset="0"/>
            </a:endParaRPr>
          </a:p>
          <a:p>
            <a:r>
              <a:rPr lang="en-US" sz="2000" dirty="0">
                <a:latin typeface="Arial" pitchFamily="34" charset="0"/>
                <a:cs typeface="Arial" pitchFamily="34" charset="0"/>
              </a:rPr>
              <a:t>+=		sum += 10; (Same as sum = sum + 10)</a:t>
            </a:r>
          </a:p>
          <a:p>
            <a:endParaRPr lang="en-US" sz="2000" dirty="0">
              <a:latin typeface="Arial" pitchFamily="34" charset="0"/>
              <a:cs typeface="Arial" pitchFamily="34" charset="0"/>
            </a:endParaRPr>
          </a:p>
          <a:p>
            <a:r>
              <a:rPr lang="en-US" sz="2000" dirty="0">
                <a:latin typeface="Arial" pitchFamily="34" charset="0"/>
                <a:cs typeface="Arial" pitchFamily="34" charset="0"/>
              </a:rPr>
              <a:t>-=		sum -= 10;</a:t>
            </a:r>
          </a:p>
          <a:p>
            <a:endParaRPr lang="en-US" sz="2000" dirty="0">
              <a:latin typeface="Arial" pitchFamily="34" charset="0"/>
              <a:cs typeface="Arial" pitchFamily="34" charset="0"/>
            </a:endParaRPr>
          </a:p>
          <a:p>
            <a:r>
              <a:rPr lang="en-US" sz="2000" dirty="0">
                <a:latin typeface="Arial" pitchFamily="34" charset="0"/>
                <a:cs typeface="Arial" pitchFamily="34" charset="0"/>
              </a:rPr>
              <a:t>*=		sum *= 10;</a:t>
            </a:r>
          </a:p>
          <a:p>
            <a:endParaRPr lang="en-US" sz="2000" dirty="0">
              <a:latin typeface="Arial" pitchFamily="34" charset="0"/>
              <a:cs typeface="Arial" pitchFamily="34" charset="0"/>
            </a:endParaRPr>
          </a:p>
          <a:p>
            <a:r>
              <a:rPr lang="en-US" sz="2000" dirty="0">
                <a:latin typeface="Arial" pitchFamily="34" charset="0"/>
                <a:cs typeface="Arial" pitchFamily="34" charset="0"/>
              </a:rPr>
              <a:t>/=		sum /= 10;</a:t>
            </a:r>
          </a:p>
          <a:p>
            <a:endParaRPr lang="en-US" sz="2000" dirty="0">
              <a:latin typeface="Arial" pitchFamily="34" charset="0"/>
              <a:cs typeface="Arial" pitchFamily="34" charset="0"/>
            </a:endParaRPr>
          </a:p>
          <a:p>
            <a:r>
              <a:rPr lang="en-US" sz="2000" dirty="0">
                <a:latin typeface="Arial" pitchFamily="34" charset="0"/>
                <a:cs typeface="Arial" pitchFamily="34" charset="0"/>
              </a:rPr>
              <a:t>%=		sum %= 10;</a:t>
            </a:r>
          </a:p>
          <a:p>
            <a:endParaRPr lang="en-US" sz="2000" dirty="0">
              <a:latin typeface="Arial" pitchFamily="34" charset="0"/>
              <a:cs typeface="Arial" pitchFamily="34" charset="0"/>
            </a:endParaRPr>
          </a:p>
          <a:p>
            <a:r>
              <a:rPr lang="en-US" sz="2000" dirty="0">
                <a:latin typeface="Arial" pitchFamily="34" charset="0"/>
                <a:cs typeface="Arial" pitchFamily="34" charset="0"/>
              </a:rPr>
              <a:t>……………………</a:t>
            </a:r>
            <a:endParaRPr lang="en-IN" sz="2000" dirty="0">
              <a:latin typeface="Arial" pitchFamily="34" charset="0"/>
              <a:cs typeface="Arial" pitchFamily="34" charset="0"/>
            </a:endParaRPr>
          </a:p>
          <a:p>
            <a:endParaRPr lang="en-IN" sz="2000" b="1" u="sng" dirty="0">
              <a:latin typeface="Arial" pitchFamily="34" charset="0"/>
              <a:cs typeface="Arial" pitchFamily="34" charset="0"/>
            </a:endParaRPr>
          </a:p>
        </p:txBody>
      </p:sp>
      <p:pic>
        <p:nvPicPr>
          <p:cNvPr id="3" name="Picture 2">
            <a:extLst>
              <a:ext uri="{FF2B5EF4-FFF2-40B4-BE49-F238E27FC236}">
                <a16:creationId xmlns:a16="http://schemas.microsoft.com/office/drawing/2014/main" id="{4D3C5C7B-0A02-55B3-57CF-88F8D227DF8D}"/>
              </a:ext>
            </a:extLst>
          </p:cNvPr>
          <p:cNvPicPr>
            <a:picLocks noChangeAspect="1"/>
          </p:cNvPicPr>
          <p:nvPr/>
        </p:nvPicPr>
        <p:blipFill>
          <a:blip r:embed="rId3"/>
          <a:stretch>
            <a:fillRect/>
          </a:stretch>
        </p:blipFill>
        <p:spPr>
          <a:xfrm>
            <a:off x="5194519" y="4095238"/>
            <a:ext cx="6333218" cy="2010679"/>
          </a:xfrm>
          <a:prstGeom prst="rect">
            <a:avLst/>
          </a:prstGeom>
        </p:spPr>
      </p:pic>
      <p:sp>
        <p:nvSpPr>
          <p:cNvPr id="4" name="TextBox 3">
            <a:extLst>
              <a:ext uri="{FF2B5EF4-FFF2-40B4-BE49-F238E27FC236}">
                <a16:creationId xmlns:a16="http://schemas.microsoft.com/office/drawing/2014/main" id="{D165A5AB-1EAC-D1BA-79EB-F547CFA1E987}"/>
              </a:ext>
            </a:extLst>
          </p:cNvPr>
          <p:cNvSpPr txBox="1"/>
          <p:nvPr/>
        </p:nvSpPr>
        <p:spPr>
          <a:xfrm>
            <a:off x="5080000" y="3429000"/>
            <a:ext cx="5950857" cy="369332"/>
          </a:xfrm>
          <a:prstGeom prst="rect">
            <a:avLst/>
          </a:prstGeom>
          <a:noFill/>
        </p:spPr>
        <p:txBody>
          <a:bodyPr wrap="square" rtlCol="0">
            <a:spAutoFit/>
          </a:bodyPr>
          <a:lstStyle/>
          <a:p>
            <a:r>
              <a:rPr lang="en-US" dirty="0"/>
              <a:t>Which is more expensive</a:t>
            </a:r>
            <a:endParaRPr lang="en-IN" dirty="0"/>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 calcmode="lin" valueType="num">
                                      <p:cBhvr additive="base">
                                        <p:cTn id="4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4" end="14"/>
                                            </p:txEl>
                                          </p:spTgt>
                                        </p:tgtEl>
                                        <p:attrNameLst>
                                          <p:attrName>style.visibility</p:attrName>
                                        </p:attrNameLst>
                                      </p:cBhvr>
                                      <p:to>
                                        <p:strVal val="visible"/>
                                      </p:to>
                                    </p:set>
                                    <p:anim calcmode="lin" valueType="num">
                                      <p:cBhvr additive="base">
                                        <p:cTn id="49"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370427"/>
          </a:xfrm>
          <a:prstGeom prst="rect">
            <a:avLst/>
          </a:prstGeom>
          <a:noFill/>
        </p:spPr>
        <p:txBody>
          <a:bodyPr wrap="square" rtlCol="0">
            <a:spAutoFit/>
          </a:bodyPr>
          <a:lstStyle/>
          <a:p>
            <a:r>
              <a:rPr lang="en-IN" sz="2000" u="sng" dirty="0">
                <a:latin typeface="Arial" pitchFamily="34" charset="0"/>
                <a:cs typeface="Arial" pitchFamily="34" charset="0"/>
              </a:rPr>
              <a:t>Relational operators</a:t>
            </a:r>
            <a:r>
              <a:rPr lang="en-IN" sz="2000" dirty="0">
                <a:latin typeface="Arial" pitchFamily="34" charset="0"/>
                <a:cs typeface="Arial" pitchFamily="34" charset="0"/>
              </a:rPr>
              <a:t>: </a:t>
            </a:r>
          </a:p>
          <a:p>
            <a:endParaRPr lang="en-IN" sz="2000" dirty="0">
              <a:latin typeface="Arial" pitchFamily="34" charset="0"/>
              <a:cs typeface="Arial" pitchFamily="34" charset="0"/>
            </a:endParaRPr>
          </a:p>
          <a:p>
            <a:r>
              <a:rPr lang="en-US" sz="2000" dirty="0">
                <a:latin typeface="Arial" pitchFamily="34" charset="0"/>
                <a:cs typeface="Arial" pitchFamily="34" charset="0"/>
              </a:rPr>
              <a:t>&gt;		x &gt; y</a:t>
            </a:r>
          </a:p>
          <a:p>
            <a:endParaRPr lang="en-US" sz="2000" dirty="0">
              <a:latin typeface="Arial" pitchFamily="34" charset="0"/>
              <a:cs typeface="Arial" pitchFamily="34" charset="0"/>
            </a:endParaRPr>
          </a:p>
          <a:p>
            <a:r>
              <a:rPr lang="en-US" sz="2000" dirty="0">
                <a:latin typeface="Arial" pitchFamily="34" charset="0"/>
                <a:cs typeface="Arial" pitchFamily="34" charset="0"/>
              </a:rPr>
              <a:t>&lt;		x &lt; y</a:t>
            </a:r>
          </a:p>
          <a:p>
            <a:endParaRPr lang="en-US" sz="2000" dirty="0">
              <a:latin typeface="Arial" pitchFamily="34" charset="0"/>
              <a:cs typeface="Arial" pitchFamily="34" charset="0"/>
            </a:endParaRPr>
          </a:p>
          <a:p>
            <a:r>
              <a:rPr lang="en-US" sz="2000" dirty="0">
                <a:latin typeface="Arial" pitchFamily="34" charset="0"/>
                <a:cs typeface="Arial" pitchFamily="34" charset="0"/>
              </a:rPr>
              <a:t>&gt;=		x &gt;= y</a:t>
            </a:r>
          </a:p>
          <a:p>
            <a:endParaRPr lang="en-US" sz="2000" dirty="0">
              <a:latin typeface="Arial" pitchFamily="34" charset="0"/>
              <a:cs typeface="Arial" pitchFamily="34" charset="0"/>
            </a:endParaRPr>
          </a:p>
          <a:p>
            <a:r>
              <a:rPr lang="en-US" sz="2000" dirty="0">
                <a:latin typeface="Arial" pitchFamily="34" charset="0"/>
                <a:cs typeface="Arial" pitchFamily="34" charset="0"/>
              </a:rPr>
              <a:t>&lt;=		x &lt;= y</a:t>
            </a:r>
          </a:p>
          <a:p>
            <a:endParaRPr lang="en-US" sz="2000" dirty="0">
              <a:latin typeface="Arial" pitchFamily="34" charset="0"/>
              <a:cs typeface="Arial" pitchFamily="34" charset="0"/>
            </a:endParaRPr>
          </a:p>
          <a:p>
            <a:r>
              <a:rPr lang="en-US" sz="2000" dirty="0">
                <a:latin typeface="Arial" pitchFamily="34" charset="0"/>
                <a:cs typeface="Arial" pitchFamily="34" charset="0"/>
              </a:rPr>
              <a:t>!=		x != y</a:t>
            </a:r>
          </a:p>
          <a:p>
            <a:endParaRPr lang="en-US" sz="2000" dirty="0">
              <a:latin typeface="Arial" pitchFamily="34" charset="0"/>
              <a:cs typeface="Arial" pitchFamily="34" charset="0"/>
            </a:endParaRPr>
          </a:p>
          <a:p>
            <a:r>
              <a:rPr lang="en-US" sz="2000" dirty="0">
                <a:latin typeface="Arial" pitchFamily="34" charset="0"/>
                <a:cs typeface="Arial" pitchFamily="34" charset="0"/>
              </a:rPr>
              <a:t>==		x == y</a:t>
            </a:r>
            <a:endParaRPr lang="en-IN" sz="2000" dirty="0">
              <a:latin typeface="Arial" pitchFamily="34" charset="0"/>
              <a:cs typeface="Arial" pitchFamily="34" charset="0"/>
            </a:endParaRPr>
          </a:p>
          <a:p>
            <a:endParaRPr lang="en-IN" sz="2000" b="1" u="sng"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 calcmode="lin" valueType="num">
                                      <p:cBhvr additive="base">
                                        <p:cTn id="4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93428"/>
          </a:xfrm>
          <a:prstGeom prst="rect">
            <a:avLst/>
          </a:prstGeom>
          <a:noFill/>
        </p:spPr>
        <p:txBody>
          <a:bodyPr wrap="square" rtlCol="0">
            <a:spAutoFit/>
          </a:bodyPr>
          <a:lstStyle/>
          <a:p>
            <a:r>
              <a:rPr lang="en-IN" sz="2000" u="sng" dirty="0">
                <a:latin typeface="Arial" pitchFamily="34" charset="0"/>
                <a:cs typeface="Arial" pitchFamily="34" charset="0"/>
              </a:rPr>
              <a:t>Increment and decrement operators</a:t>
            </a:r>
            <a:r>
              <a:rPr lang="en-IN" sz="2000" dirty="0">
                <a:latin typeface="Arial" pitchFamily="34" charset="0"/>
                <a:cs typeface="Arial" pitchFamily="34" charset="0"/>
              </a:rPr>
              <a:t>: </a:t>
            </a:r>
          </a:p>
          <a:p>
            <a:endParaRPr lang="en-IN" sz="2000" dirty="0">
              <a:latin typeface="Arial" pitchFamily="34" charset="0"/>
              <a:cs typeface="Arial" pitchFamily="34" charset="0"/>
            </a:endParaRPr>
          </a:p>
          <a:p>
            <a:r>
              <a:rPr lang="en-IN" sz="2000" dirty="0">
                <a:latin typeface="Arial" pitchFamily="34" charset="0"/>
                <a:cs typeface="Arial" pitchFamily="34" charset="0"/>
              </a:rPr>
              <a:t>Pre and post increment</a:t>
            </a:r>
          </a:p>
          <a:p>
            <a:endParaRPr lang="en-IN" sz="2000" dirty="0">
              <a:latin typeface="Arial" pitchFamily="34" charset="0"/>
              <a:cs typeface="Arial" pitchFamily="34" charset="0"/>
            </a:endParaRPr>
          </a:p>
          <a:p>
            <a:r>
              <a:rPr lang="en-IN" sz="2000" dirty="0">
                <a:latin typeface="Arial" pitchFamily="34" charset="0"/>
                <a:cs typeface="Arial" pitchFamily="34" charset="0"/>
              </a:rPr>
              <a:t>Pre and post decrement</a:t>
            </a:r>
          </a:p>
          <a:p>
            <a:endParaRPr lang="en-IN" sz="2000" dirty="0">
              <a:latin typeface="Arial" pitchFamily="34" charset="0"/>
              <a:cs typeface="Arial" pitchFamily="34" charset="0"/>
            </a:endParaRPr>
          </a:p>
          <a:p>
            <a:r>
              <a:rPr lang="en-IN" sz="2000" dirty="0">
                <a:latin typeface="Arial" pitchFamily="34" charset="0"/>
                <a:cs typeface="Arial" pitchFamily="34" charset="0"/>
              </a:rPr>
              <a:t>variable ++</a:t>
            </a:r>
          </a:p>
          <a:p>
            <a:endParaRPr lang="en-IN" sz="2000" dirty="0">
              <a:latin typeface="Arial" pitchFamily="34" charset="0"/>
              <a:cs typeface="Arial" pitchFamily="34" charset="0"/>
            </a:endParaRPr>
          </a:p>
          <a:p>
            <a:r>
              <a:rPr lang="en-IN" sz="2000" dirty="0">
                <a:latin typeface="Arial" pitchFamily="34" charset="0"/>
                <a:cs typeface="Arial" pitchFamily="34" charset="0"/>
              </a:rPr>
              <a:t>++ variable</a:t>
            </a:r>
          </a:p>
          <a:p>
            <a:endParaRPr lang="en-IN" sz="2000" dirty="0">
              <a:latin typeface="Arial" pitchFamily="34" charset="0"/>
              <a:cs typeface="Arial" pitchFamily="34" charset="0"/>
            </a:endParaRPr>
          </a:p>
          <a:p>
            <a:r>
              <a:rPr lang="en-IN" sz="2000" dirty="0">
                <a:latin typeface="Arial" pitchFamily="34" charset="0"/>
                <a:cs typeface="Arial" pitchFamily="34" charset="0"/>
              </a:rPr>
              <a:t>variable –</a:t>
            </a:r>
          </a:p>
          <a:p>
            <a:endParaRPr lang="en-IN" sz="2000" dirty="0">
              <a:latin typeface="Arial" pitchFamily="34" charset="0"/>
              <a:cs typeface="Arial" pitchFamily="34" charset="0"/>
            </a:endParaRPr>
          </a:p>
          <a:p>
            <a:r>
              <a:rPr lang="en-IN" sz="2000" dirty="0">
                <a:latin typeface="Arial" pitchFamily="34" charset="0"/>
                <a:cs typeface="Arial" pitchFamily="34" charset="0"/>
              </a:rPr>
              <a:t>--variable</a:t>
            </a:r>
            <a:endParaRPr lang="en-US" sz="2000" dirty="0">
              <a:latin typeface="Arial" pitchFamily="34" charset="0"/>
              <a:cs typeface="Arial" pitchFamily="34" charset="0"/>
            </a:endParaRPr>
          </a:p>
        </p:txBody>
      </p:sp>
      <p:sp>
        <p:nvSpPr>
          <p:cNvPr id="2" name="TextBox 1">
            <a:extLst>
              <a:ext uri="{FF2B5EF4-FFF2-40B4-BE49-F238E27FC236}">
                <a16:creationId xmlns:a16="http://schemas.microsoft.com/office/drawing/2014/main" id="{C136D961-5DD2-3638-792A-73CD65924595}"/>
              </a:ext>
            </a:extLst>
          </p:cNvPr>
          <p:cNvSpPr txBox="1"/>
          <p:nvPr/>
        </p:nvSpPr>
        <p:spPr>
          <a:xfrm>
            <a:off x="5355771" y="3193143"/>
            <a:ext cx="5733143" cy="923330"/>
          </a:xfrm>
          <a:prstGeom prst="rect">
            <a:avLst/>
          </a:prstGeom>
          <a:noFill/>
        </p:spPr>
        <p:txBody>
          <a:bodyPr wrap="square" rtlCol="0">
            <a:spAutoFit/>
          </a:bodyPr>
          <a:lstStyle/>
          <a:p>
            <a:r>
              <a:rPr lang="en-US" dirty="0"/>
              <a:t>Please state the output of this program</a:t>
            </a:r>
          </a:p>
          <a:p>
            <a:endParaRPr lang="en-US" dirty="0"/>
          </a:p>
          <a:p>
            <a:r>
              <a:rPr lang="en-IN" dirty="0">
                <a:hlinkClick r:id="rId3" action="ppaction://hlinkfile"/>
              </a:rPr>
              <a:t>Day1\d1p3.c</a:t>
            </a:r>
            <a:endParaRPr lang="en-IN" dirty="0"/>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2246769"/>
          </a:xfrm>
          <a:prstGeom prst="rect">
            <a:avLst/>
          </a:prstGeom>
          <a:noFill/>
        </p:spPr>
        <p:txBody>
          <a:bodyPr wrap="square" rtlCol="0">
            <a:spAutoFit/>
          </a:bodyPr>
          <a:lstStyle/>
          <a:p>
            <a:r>
              <a:rPr lang="en-IN" sz="2000" u="sng" dirty="0">
                <a:latin typeface="Arial" pitchFamily="34" charset="0"/>
                <a:cs typeface="Arial" pitchFamily="34" charset="0"/>
              </a:rPr>
              <a:t>Logical operators</a:t>
            </a:r>
            <a:r>
              <a:rPr lang="en-IN" sz="2000" dirty="0">
                <a:latin typeface="Arial" pitchFamily="34" charset="0"/>
                <a:cs typeface="Arial" pitchFamily="34" charset="0"/>
              </a:rPr>
              <a:t>: </a:t>
            </a:r>
          </a:p>
          <a:p>
            <a:endParaRPr lang="en-IN" sz="2000" dirty="0">
              <a:latin typeface="Arial" pitchFamily="34" charset="0"/>
              <a:cs typeface="Arial" pitchFamily="34" charset="0"/>
            </a:endParaRPr>
          </a:p>
          <a:p>
            <a:r>
              <a:rPr lang="en-IN" sz="2000" dirty="0">
                <a:latin typeface="Arial" pitchFamily="34" charset="0"/>
                <a:cs typeface="Arial" pitchFamily="34" charset="0"/>
              </a:rPr>
              <a:t>&amp;&amp; - Logical AND 	True only if all operands are true</a:t>
            </a:r>
          </a:p>
          <a:p>
            <a:endParaRPr lang="en-IN" sz="2000" dirty="0">
              <a:latin typeface="Arial" pitchFamily="34" charset="0"/>
              <a:cs typeface="Arial" pitchFamily="34" charset="0"/>
            </a:endParaRPr>
          </a:p>
          <a:p>
            <a:r>
              <a:rPr lang="en-IN" sz="2000" dirty="0">
                <a:latin typeface="Arial" pitchFamily="34" charset="0"/>
                <a:cs typeface="Arial" pitchFamily="34" charset="0"/>
              </a:rPr>
              <a:t>|| - Logical OR		True if any of the operands is true.</a:t>
            </a:r>
          </a:p>
          <a:p>
            <a:endParaRPr lang="en-IN" sz="2000" dirty="0">
              <a:latin typeface="Arial" pitchFamily="34" charset="0"/>
              <a:cs typeface="Arial" pitchFamily="34" charset="0"/>
            </a:endParaRPr>
          </a:p>
          <a:p>
            <a:r>
              <a:rPr lang="en-IN" sz="2000" dirty="0">
                <a:latin typeface="Arial" pitchFamily="34" charset="0"/>
                <a:cs typeface="Arial" pitchFamily="34" charset="0"/>
              </a:rPr>
              <a:t>! – Logical NOT		True if the operand is zero.</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598883" y="1400175"/>
            <a:ext cx="9082146" cy="5078313"/>
          </a:xfrm>
          <a:prstGeom prst="rect">
            <a:avLst/>
          </a:prstGeom>
          <a:noFill/>
        </p:spPr>
        <p:txBody>
          <a:bodyPr wrap="square" rtlCol="0">
            <a:spAutoFit/>
          </a:bodyPr>
          <a:lstStyle/>
          <a:p>
            <a:r>
              <a:rPr lang="en-IN" u="sng" dirty="0">
                <a:latin typeface="Arial" pitchFamily="34" charset="0"/>
                <a:cs typeface="Arial" pitchFamily="34" charset="0"/>
              </a:rPr>
              <a:t>Bitwise operators</a:t>
            </a:r>
            <a:r>
              <a:rPr lang="en-IN" dirty="0">
                <a:latin typeface="Arial" pitchFamily="34" charset="0"/>
                <a:cs typeface="Arial" pitchFamily="34" charset="0"/>
              </a:rPr>
              <a:t>: </a:t>
            </a:r>
          </a:p>
          <a:p>
            <a:r>
              <a:rPr lang="en-IN" dirty="0">
                <a:latin typeface="Arial" pitchFamily="34" charset="0"/>
                <a:cs typeface="Arial" pitchFamily="34" charset="0"/>
              </a:rPr>
              <a:t>	&amp; 	- 	Bitwise AND 	</a:t>
            </a:r>
          </a:p>
          <a:p>
            <a:endParaRPr lang="en-IN" dirty="0">
              <a:latin typeface="Arial" pitchFamily="34" charset="0"/>
              <a:cs typeface="Arial" pitchFamily="34" charset="0"/>
            </a:endParaRPr>
          </a:p>
          <a:p>
            <a:r>
              <a:rPr lang="en-IN" dirty="0">
                <a:latin typeface="Arial" pitchFamily="34" charset="0"/>
                <a:cs typeface="Arial" pitchFamily="34" charset="0"/>
              </a:rPr>
              <a:t>	| 	- 	Bitwise OR		</a:t>
            </a:r>
          </a:p>
          <a:p>
            <a:endParaRPr lang="en-IN" dirty="0">
              <a:latin typeface="Arial" pitchFamily="34" charset="0"/>
              <a:cs typeface="Arial" pitchFamily="34" charset="0"/>
            </a:endParaRPr>
          </a:p>
          <a:p>
            <a:r>
              <a:rPr lang="en-IN" dirty="0">
                <a:latin typeface="Arial" pitchFamily="34" charset="0"/>
                <a:cs typeface="Arial" pitchFamily="34" charset="0"/>
              </a:rPr>
              <a:t>	^ 	– 	Bitwise exclusive OR		</a:t>
            </a:r>
          </a:p>
          <a:p>
            <a:endParaRPr lang="en-IN" dirty="0">
              <a:latin typeface="Arial" pitchFamily="34" charset="0"/>
              <a:cs typeface="Arial" pitchFamily="34" charset="0"/>
            </a:endParaRPr>
          </a:p>
          <a:p>
            <a:r>
              <a:rPr lang="en-IN" dirty="0">
                <a:latin typeface="Arial" pitchFamily="34" charset="0"/>
                <a:cs typeface="Arial" pitchFamily="34" charset="0"/>
              </a:rPr>
              <a:t>	~ 	- 	Bitwise complement</a:t>
            </a:r>
          </a:p>
          <a:p>
            <a:endParaRPr lang="en-IN" dirty="0">
              <a:latin typeface="Arial" pitchFamily="34" charset="0"/>
              <a:cs typeface="Arial" pitchFamily="34" charset="0"/>
            </a:endParaRPr>
          </a:p>
          <a:p>
            <a:r>
              <a:rPr lang="en-IN" dirty="0">
                <a:latin typeface="Arial" pitchFamily="34" charset="0"/>
                <a:cs typeface="Arial" pitchFamily="34" charset="0"/>
              </a:rPr>
              <a:t>	&lt;&lt; 	- 	Shift left</a:t>
            </a:r>
          </a:p>
          <a:p>
            <a:endParaRPr lang="en-IN" dirty="0">
              <a:latin typeface="Arial" pitchFamily="34" charset="0"/>
              <a:cs typeface="Arial" pitchFamily="34" charset="0"/>
            </a:endParaRPr>
          </a:p>
          <a:p>
            <a:r>
              <a:rPr lang="en-IN" dirty="0">
                <a:latin typeface="Arial" pitchFamily="34" charset="0"/>
                <a:cs typeface="Arial" pitchFamily="34" charset="0"/>
              </a:rPr>
              <a:t>	&gt;&gt; 	- 	Shift right</a:t>
            </a:r>
          </a:p>
          <a:p>
            <a:endParaRPr lang="en-IN" dirty="0">
              <a:latin typeface="Arial" pitchFamily="34" charset="0"/>
              <a:cs typeface="Arial" pitchFamily="34" charset="0"/>
            </a:endParaRPr>
          </a:p>
          <a:p>
            <a:r>
              <a:rPr lang="en-IN" u="sng" dirty="0">
                <a:latin typeface="Arial" pitchFamily="34" charset="0"/>
                <a:cs typeface="Arial" pitchFamily="34" charset="0"/>
              </a:rPr>
              <a:t>Other operators</a:t>
            </a:r>
          </a:p>
          <a:p>
            <a:r>
              <a:rPr lang="en-US" b="1" u="sng" dirty="0">
                <a:latin typeface="Arial" pitchFamily="34" charset="0"/>
                <a:cs typeface="Arial" pitchFamily="34" charset="0"/>
              </a:rPr>
              <a:t>Comma</a:t>
            </a:r>
            <a:r>
              <a:rPr lang="en-US" dirty="0">
                <a:latin typeface="Arial" pitchFamily="34" charset="0"/>
                <a:cs typeface="Arial" pitchFamily="34" charset="0"/>
              </a:rPr>
              <a:t> operators are used to link related expressions together. For example:</a:t>
            </a:r>
          </a:p>
          <a:p>
            <a:r>
              <a:rPr lang="en-US" dirty="0">
                <a:latin typeface="Arial" pitchFamily="34" charset="0"/>
                <a:cs typeface="Arial" pitchFamily="34" charset="0"/>
              </a:rPr>
              <a:t>	</a:t>
            </a:r>
            <a:r>
              <a:rPr lang="en-US" dirty="0" err="1">
                <a:latin typeface="Arial" pitchFamily="34" charset="0"/>
                <a:cs typeface="Arial" pitchFamily="34" charset="0"/>
              </a:rPr>
              <a:t>int</a:t>
            </a:r>
            <a:r>
              <a:rPr lang="en-US" dirty="0">
                <a:latin typeface="Arial" pitchFamily="34" charset="0"/>
                <a:cs typeface="Arial" pitchFamily="34" charset="0"/>
              </a:rPr>
              <a:t> a, c = 5, d;</a:t>
            </a:r>
          </a:p>
          <a:p>
            <a:endParaRPr lang="en-US" dirty="0">
              <a:latin typeface="Arial" pitchFamily="34" charset="0"/>
              <a:cs typeface="Arial" pitchFamily="34" charset="0"/>
            </a:endParaRPr>
          </a:p>
          <a:p>
            <a:r>
              <a:rPr lang="en-US" b="1" u="sng" dirty="0" err="1">
                <a:latin typeface="Arial" pitchFamily="34" charset="0"/>
                <a:cs typeface="Arial" pitchFamily="34" charset="0"/>
              </a:rPr>
              <a:t>sizeof</a:t>
            </a:r>
            <a:r>
              <a:rPr lang="en-US" dirty="0">
                <a:latin typeface="Arial" pitchFamily="34" charset="0"/>
                <a:cs typeface="Arial" pitchFamily="34" charset="0"/>
              </a:rPr>
              <a:t> operator</a:t>
            </a:r>
            <a:endParaRPr lang="en-IN" b="1" u="sng" dirty="0">
              <a:latin typeface="Arial" pitchFamily="34" charset="0"/>
              <a:cs typeface="Arial" pitchFamily="34" charset="0"/>
            </a:endParaRPr>
          </a:p>
        </p:txBody>
      </p:sp>
      <p:pic>
        <p:nvPicPr>
          <p:cNvPr id="3" name="Picture 2">
            <a:extLst>
              <a:ext uri="{FF2B5EF4-FFF2-40B4-BE49-F238E27FC236}">
                <a16:creationId xmlns:a16="http://schemas.microsoft.com/office/drawing/2014/main" id="{89F4B01B-23A8-4213-C3B5-8A556D595EC8}"/>
              </a:ext>
            </a:extLst>
          </p:cNvPr>
          <p:cNvPicPr>
            <a:picLocks noChangeAspect="1"/>
          </p:cNvPicPr>
          <p:nvPr/>
        </p:nvPicPr>
        <p:blipFill>
          <a:blip r:embed="rId3"/>
          <a:stretch>
            <a:fillRect/>
          </a:stretch>
        </p:blipFill>
        <p:spPr>
          <a:xfrm>
            <a:off x="6506619" y="1642715"/>
            <a:ext cx="4625838" cy="2798655"/>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 calcmode="lin" valueType="num">
                                      <p:cBhvr additive="base">
                                        <p:cTn id="4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3" end="13"/>
                                            </p:txEl>
                                          </p:spTgt>
                                        </p:tgtEl>
                                        <p:attrNameLst>
                                          <p:attrName>style.visibility</p:attrName>
                                        </p:attrNameLst>
                                      </p:cBhvr>
                                      <p:to>
                                        <p:strVal val="visible"/>
                                      </p:to>
                                    </p:set>
                                    <p:anim calcmode="lin" valueType="num">
                                      <p:cBhvr additive="base">
                                        <p:cTn id="4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4" end="14"/>
                                            </p:txEl>
                                          </p:spTgt>
                                        </p:tgtEl>
                                        <p:attrNameLst>
                                          <p:attrName>style.visibility</p:attrName>
                                        </p:attrNameLst>
                                      </p:cBhvr>
                                      <p:to>
                                        <p:strVal val="visible"/>
                                      </p:to>
                                    </p:set>
                                    <p:anim calcmode="lin" valueType="num">
                                      <p:cBhvr additive="base">
                                        <p:cTn id="5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5" end="15"/>
                                            </p:txEl>
                                          </p:spTgt>
                                        </p:tgtEl>
                                        <p:attrNameLst>
                                          <p:attrName>style.visibility</p:attrName>
                                        </p:attrNameLst>
                                      </p:cBhvr>
                                      <p:to>
                                        <p:strVal val="visible"/>
                                      </p:to>
                                    </p:set>
                                    <p:anim calcmode="lin" valueType="num">
                                      <p:cBhvr additive="base">
                                        <p:cTn id="61"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7" end="17"/>
                                            </p:txEl>
                                          </p:spTgt>
                                        </p:tgtEl>
                                        <p:attrNameLst>
                                          <p:attrName>style.visibility</p:attrName>
                                        </p:attrNameLst>
                                      </p:cBhvr>
                                      <p:to>
                                        <p:strVal val="visible"/>
                                      </p:to>
                                    </p:set>
                                    <p:anim calcmode="lin" valueType="num">
                                      <p:cBhvr additive="base">
                                        <p:cTn id="67"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FEFC-C84C-D038-2AC4-E1962A5C969D}"/>
              </a:ext>
            </a:extLst>
          </p:cNvPr>
          <p:cNvSpPr>
            <a:spLocks noGrp="1"/>
          </p:cNvSpPr>
          <p:nvPr>
            <p:ph type="title"/>
          </p:nvPr>
        </p:nvSpPr>
        <p:spPr/>
        <p:txBody>
          <a:bodyPr/>
          <a:lstStyle/>
          <a:p>
            <a:r>
              <a:rPr lang="en-US" dirty="0"/>
              <a:t>What do you think  is the output of these programs</a:t>
            </a:r>
            <a:endParaRPr lang="en-IN" dirty="0"/>
          </a:p>
        </p:txBody>
      </p:sp>
      <p:sp>
        <p:nvSpPr>
          <p:cNvPr id="3" name="Content Placeholder 2">
            <a:extLst>
              <a:ext uri="{FF2B5EF4-FFF2-40B4-BE49-F238E27FC236}">
                <a16:creationId xmlns:a16="http://schemas.microsoft.com/office/drawing/2014/main" id="{5F8C4D6F-373B-ADA8-2ED2-14C7C1F020D2}"/>
              </a:ext>
            </a:extLst>
          </p:cNvPr>
          <p:cNvSpPr>
            <a:spLocks noGrp="1"/>
          </p:cNvSpPr>
          <p:nvPr>
            <p:ph idx="1"/>
          </p:nvPr>
        </p:nvSpPr>
        <p:spPr/>
        <p:txBody>
          <a:bodyPr/>
          <a:lstStyle/>
          <a:p>
            <a:r>
              <a:rPr lang="en-IN" dirty="0">
                <a:hlinkClick r:id="rId2" action="ppaction://hlinkfile"/>
              </a:rPr>
              <a:t>Day1\d1p4.c</a:t>
            </a:r>
            <a:endParaRPr lang="en-IN" dirty="0"/>
          </a:p>
          <a:p>
            <a:endParaRPr lang="en-IN" dirty="0"/>
          </a:p>
          <a:p>
            <a:r>
              <a:rPr lang="en-IN" dirty="0">
                <a:hlinkClick r:id="rId3" action="ppaction://hlinkfile"/>
              </a:rPr>
              <a:t>Day1\d1p5.c</a:t>
            </a:r>
            <a:endParaRPr lang="en-IN" dirty="0"/>
          </a:p>
        </p:txBody>
      </p:sp>
    </p:spTree>
    <p:extLst>
      <p:ext uri="{BB962C8B-B14F-4D97-AF65-F5344CB8AC3E}">
        <p14:creationId xmlns:p14="http://schemas.microsoft.com/office/powerpoint/2010/main" val="107476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Introduction</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80879" y="1465097"/>
            <a:ext cx="7887909" cy="46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dirty="0">
                <a:latin typeface="Arial" pitchFamily="34" charset="0"/>
                <a:cs typeface="Arial" pitchFamily="34" charset="0"/>
              </a:rPr>
              <a:t>Text Book(s):</a:t>
            </a:r>
          </a:p>
          <a:p>
            <a:pPr marL="457200" indent="-457200">
              <a:lnSpc>
                <a:spcPct val="100000"/>
              </a:lnSpc>
              <a:buFont typeface="+mj-lt"/>
              <a:buAutoNum type="arabicPeriod"/>
            </a:pPr>
            <a:r>
              <a:rPr lang="en-US" sz="2000" dirty="0"/>
              <a:t> </a:t>
            </a:r>
            <a:r>
              <a:rPr lang="en-US" sz="2000" dirty="0">
                <a:latin typeface="Arial" pitchFamily="34" charset="0"/>
                <a:cs typeface="Arial" pitchFamily="34" charset="0"/>
              </a:rPr>
              <a:t>“C++ Primer”, Stanley </a:t>
            </a:r>
            <a:r>
              <a:rPr lang="en-US" sz="2000" dirty="0" err="1">
                <a:latin typeface="Arial" pitchFamily="34" charset="0"/>
                <a:cs typeface="Arial" pitchFamily="34" charset="0"/>
              </a:rPr>
              <a:t>Lippman</a:t>
            </a:r>
            <a:r>
              <a:rPr lang="en-US" sz="2000" dirty="0">
                <a:latin typeface="Arial" pitchFamily="34" charset="0"/>
                <a:cs typeface="Arial" pitchFamily="34" charset="0"/>
              </a:rPr>
              <a:t>, </a:t>
            </a:r>
            <a:r>
              <a:rPr lang="en-US" sz="2000" dirty="0" err="1">
                <a:latin typeface="Arial" pitchFamily="34" charset="0"/>
                <a:cs typeface="Arial" pitchFamily="34" charset="0"/>
              </a:rPr>
              <a:t>Josee</a:t>
            </a:r>
            <a:r>
              <a:rPr lang="en-US" sz="2000" dirty="0">
                <a:latin typeface="Arial" pitchFamily="34" charset="0"/>
                <a:cs typeface="Arial" pitchFamily="34" charset="0"/>
              </a:rPr>
              <a:t> </a:t>
            </a:r>
            <a:r>
              <a:rPr lang="en-US" sz="2000" dirty="0" err="1">
                <a:latin typeface="Arial" pitchFamily="34" charset="0"/>
                <a:cs typeface="Arial" pitchFamily="34" charset="0"/>
              </a:rPr>
              <a:t>Lajoie</a:t>
            </a:r>
            <a:r>
              <a:rPr lang="en-US" sz="2000" dirty="0">
                <a:latin typeface="Arial" pitchFamily="34" charset="0"/>
                <a:cs typeface="Arial" pitchFamily="34" charset="0"/>
              </a:rPr>
              <a:t>, Barbara E Moo, Addison-Wesley Professional, 5th Edition..</a:t>
            </a:r>
            <a:br>
              <a:rPr lang="en-US" sz="2000" dirty="0">
                <a:latin typeface="Arial" pitchFamily="34" charset="0"/>
                <a:cs typeface="Arial" pitchFamily="34" charset="0"/>
              </a:rPr>
            </a:b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Tree>
    <p:extLst>
      <p:ext uri="{BB962C8B-B14F-4D97-AF65-F5344CB8AC3E}">
        <p14:creationId xmlns:p14="http://schemas.microsoft.com/office/powerpoint/2010/main" val="2188326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853162-573C-4881-B313-6384012702B9}"/>
              </a:ext>
            </a:extLst>
          </p:cNvPr>
          <p:cNvPicPr>
            <a:picLocks noChangeAspect="1"/>
          </p:cNvPicPr>
          <p:nvPr/>
        </p:nvPicPr>
        <p:blipFill>
          <a:blip r:embed="rId2"/>
          <a:stretch>
            <a:fillRect/>
          </a:stretch>
        </p:blipFill>
        <p:spPr>
          <a:xfrm>
            <a:off x="653144" y="711200"/>
            <a:ext cx="5660570" cy="5384800"/>
          </a:xfrm>
          <a:prstGeom prst="rect">
            <a:avLst/>
          </a:prstGeom>
        </p:spPr>
      </p:pic>
    </p:spTree>
    <p:extLst>
      <p:ext uri="{BB962C8B-B14F-4D97-AF65-F5344CB8AC3E}">
        <p14:creationId xmlns:p14="http://schemas.microsoft.com/office/powerpoint/2010/main" val="195041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324535"/>
          </a:xfrm>
          <a:prstGeom prst="rect">
            <a:avLst/>
          </a:prstGeom>
          <a:noFill/>
        </p:spPr>
        <p:txBody>
          <a:bodyPr wrap="square" rtlCol="0">
            <a:spAutoFit/>
          </a:bodyPr>
          <a:lstStyle/>
          <a:p>
            <a:r>
              <a:rPr lang="en-IN" sz="2000" u="sng" dirty="0">
                <a:latin typeface="Arial" pitchFamily="34" charset="0"/>
                <a:cs typeface="Arial" pitchFamily="34" charset="0"/>
              </a:rPr>
              <a:t>Decision making</a:t>
            </a:r>
            <a:endParaRPr lang="en-IN" sz="2000" dirty="0">
              <a:latin typeface="Arial" pitchFamily="34" charset="0"/>
              <a:cs typeface="Arial" pitchFamily="34" charset="0"/>
            </a:endParaRPr>
          </a:p>
          <a:p>
            <a:endParaRPr lang="en-IN" sz="2000" dirty="0">
              <a:latin typeface="Arial" pitchFamily="34" charset="0"/>
              <a:cs typeface="Arial" pitchFamily="34" charset="0"/>
            </a:endParaRPr>
          </a:p>
          <a:p>
            <a:r>
              <a:rPr lang="en-GB" sz="2000" dirty="0">
                <a:latin typeface="Arial" pitchFamily="34" charset="0"/>
                <a:cs typeface="Arial" pitchFamily="34" charset="0"/>
              </a:rPr>
              <a:t>if, else, else if</a:t>
            </a:r>
          </a:p>
          <a:p>
            <a:endParaRPr lang="en-GB" sz="2000" dirty="0">
              <a:latin typeface="Arial" pitchFamily="34" charset="0"/>
              <a:cs typeface="Arial" pitchFamily="34" charset="0"/>
            </a:endParaRPr>
          </a:p>
          <a:p>
            <a:r>
              <a:rPr lang="en-GB" sz="2000" dirty="0">
                <a:latin typeface="Arial" pitchFamily="34" charset="0"/>
                <a:cs typeface="Arial" pitchFamily="34" charset="0"/>
              </a:rPr>
              <a:t>switch case</a:t>
            </a:r>
          </a:p>
          <a:p>
            <a:endParaRPr lang="en-GB" sz="2000" dirty="0">
              <a:latin typeface="Arial" pitchFamily="34" charset="0"/>
              <a:cs typeface="Arial" pitchFamily="34" charset="0"/>
            </a:endParaRPr>
          </a:p>
          <a:p>
            <a:r>
              <a:rPr lang="en-GB" sz="2000" u="sng" dirty="0">
                <a:latin typeface="Arial" pitchFamily="34" charset="0"/>
                <a:cs typeface="Arial" pitchFamily="34" charset="0"/>
              </a:rPr>
              <a:t>The ternary operator</a:t>
            </a:r>
          </a:p>
          <a:p>
            <a:endParaRPr lang="en-GB" sz="2000" dirty="0">
              <a:latin typeface="Arial" pitchFamily="34" charset="0"/>
              <a:cs typeface="Arial" pitchFamily="34" charset="0"/>
            </a:endParaRPr>
          </a:p>
          <a:p>
            <a:r>
              <a:rPr lang="en-IN" sz="2000" dirty="0">
                <a:latin typeface="Arial" pitchFamily="34" charset="0"/>
                <a:cs typeface="Arial" pitchFamily="34" charset="0"/>
              </a:rPr>
              <a:t>condition ? expression1 : expression2</a:t>
            </a:r>
          </a:p>
          <a:p>
            <a:endParaRPr lang="en-IN" sz="2000" dirty="0">
              <a:latin typeface="Arial" pitchFamily="34" charset="0"/>
              <a:cs typeface="Arial" pitchFamily="34" charset="0"/>
            </a:endParaRPr>
          </a:p>
          <a:p>
            <a:r>
              <a:rPr lang="es-ES" sz="2000" dirty="0">
                <a:latin typeface="Arial" pitchFamily="34" charset="0"/>
                <a:cs typeface="Arial" pitchFamily="34" charset="0"/>
              </a:rPr>
              <a:t>	x = y &gt; 7 ? 25 : 50;</a:t>
            </a:r>
          </a:p>
          <a:p>
            <a:endParaRPr lang="es-ES" sz="2000" dirty="0">
              <a:latin typeface="Arial" pitchFamily="34" charset="0"/>
              <a:cs typeface="Arial" pitchFamily="34" charset="0"/>
            </a:endParaRPr>
          </a:p>
          <a:p>
            <a:r>
              <a:rPr lang="es-ES" sz="2000" dirty="0" err="1">
                <a:latin typeface="Arial" pitchFamily="34" charset="0"/>
                <a:cs typeface="Arial" pitchFamily="34" charset="0"/>
              </a:rPr>
              <a:t>The</a:t>
            </a:r>
            <a:r>
              <a:rPr lang="es-ES" sz="2000" dirty="0">
                <a:latin typeface="Arial" pitchFamily="34" charset="0"/>
                <a:cs typeface="Arial" pitchFamily="34" charset="0"/>
              </a:rPr>
              <a:t> </a:t>
            </a:r>
            <a:r>
              <a:rPr lang="es-ES" sz="2000" dirty="0" err="1">
                <a:latin typeface="Arial" pitchFamily="34" charset="0"/>
                <a:cs typeface="Arial" pitchFamily="34" charset="0"/>
              </a:rPr>
              <a:t>goto</a:t>
            </a:r>
            <a:r>
              <a:rPr lang="es-ES" sz="2000" dirty="0">
                <a:latin typeface="Arial" pitchFamily="34" charset="0"/>
                <a:cs typeface="Arial" pitchFamily="34" charset="0"/>
              </a:rPr>
              <a:t> </a:t>
            </a:r>
            <a:r>
              <a:rPr lang="es-ES" sz="2000" dirty="0" err="1">
                <a:latin typeface="Arial" pitchFamily="34" charset="0"/>
                <a:cs typeface="Arial" pitchFamily="34" charset="0"/>
              </a:rPr>
              <a:t>statement</a:t>
            </a:r>
            <a:endParaRPr lang="es-ES" sz="2000" dirty="0">
              <a:latin typeface="Arial" pitchFamily="34" charset="0"/>
              <a:cs typeface="Arial" pitchFamily="34" charset="0"/>
            </a:endParaRPr>
          </a:p>
          <a:p>
            <a:endParaRPr lang="es-ES" sz="2000" dirty="0">
              <a:latin typeface="Arial" pitchFamily="34" charset="0"/>
              <a:cs typeface="Arial" pitchFamily="34" charset="0"/>
            </a:endParaRPr>
          </a:p>
          <a:p>
            <a:r>
              <a:rPr lang="es-ES" sz="2000" dirty="0">
                <a:latin typeface="Arial" pitchFamily="34" charset="0"/>
                <a:cs typeface="Arial" pitchFamily="34" charset="0"/>
              </a:rPr>
              <a:t>	</a:t>
            </a:r>
            <a:r>
              <a:rPr lang="es-ES" sz="2000" dirty="0" err="1">
                <a:latin typeface="Arial" pitchFamily="34" charset="0"/>
                <a:cs typeface="Arial" pitchFamily="34" charset="0"/>
              </a:rPr>
              <a:t>goto</a:t>
            </a:r>
            <a:r>
              <a:rPr lang="es-ES" sz="2000" dirty="0">
                <a:latin typeface="Arial" pitchFamily="34" charset="0"/>
                <a:cs typeface="Arial" pitchFamily="34" charset="0"/>
              </a:rPr>
              <a:t> </a:t>
            </a:r>
            <a:r>
              <a:rPr lang="es-ES" sz="2000" dirty="0" err="1">
                <a:latin typeface="Arial" pitchFamily="34" charset="0"/>
                <a:cs typeface="Arial" pitchFamily="34" charset="0"/>
              </a:rPr>
              <a:t>label</a:t>
            </a:r>
            <a:r>
              <a:rPr lang="es-ES" sz="2000" dirty="0">
                <a:latin typeface="Arial" pitchFamily="34" charset="0"/>
                <a:cs typeface="Arial" pitchFamily="34" charset="0"/>
              </a:rPr>
              <a:t>;</a:t>
            </a:r>
          </a:p>
          <a:p>
            <a:endParaRPr lang="es-ES" sz="2000" dirty="0">
              <a:latin typeface="Arial" pitchFamily="34" charset="0"/>
              <a:cs typeface="Arial" pitchFamily="34" charset="0"/>
            </a:endParaRPr>
          </a:p>
          <a:p>
            <a:r>
              <a:rPr lang="es-ES" sz="2000" dirty="0" err="1">
                <a:latin typeface="Arial" pitchFamily="34" charset="0"/>
                <a:cs typeface="Arial" pitchFamily="34" charset="0"/>
              </a:rPr>
              <a:t>label</a:t>
            </a:r>
            <a:r>
              <a:rPr lang="es-ES" sz="2000" dirty="0">
                <a:latin typeface="Arial" pitchFamily="34" charset="0"/>
                <a:cs typeface="Arial" pitchFamily="34" charset="0"/>
              </a:rPr>
              <a:t>:</a:t>
            </a:r>
            <a:endParaRPr lang="en-US" sz="2000" dirty="0">
              <a:latin typeface="Arial" pitchFamily="34" charset="0"/>
              <a:cs typeface="Arial" pitchFamily="34" charset="0"/>
            </a:endParaRPr>
          </a:p>
        </p:txBody>
      </p:sp>
      <p:pic>
        <p:nvPicPr>
          <p:cNvPr id="3" name="Picture 2">
            <a:extLst>
              <a:ext uri="{FF2B5EF4-FFF2-40B4-BE49-F238E27FC236}">
                <a16:creationId xmlns:a16="http://schemas.microsoft.com/office/drawing/2014/main" id="{57A98E33-25CF-C5EF-85BE-4C7A2F86E7E5}"/>
              </a:ext>
            </a:extLst>
          </p:cNvPr>
          <p:cNvPicPr>
            <a:picLocks noChangeAspect="1"/>
          </p:cNvPicPr>
          <p:nvPr/>
        </p:nvPicPr>
        <p:blipFill>
          <a:blip r:embed="rId3"/>
          <a:stretch>
            <a:fillRect/>
          </a:stretch>
        </p:blipFill>
        <p:spPr>
          <a:xfrm>
            <a:off x="5399315" y="1654633"/>
            <a:ext cx="5353050" cy="5070076"/>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 calcmode="lin" valueType="num">
                                      <p:cBhvr additive="base">
                                        <p:cTn id="4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4" end="14"/>
                                            </p:txEl>
                                          </p:spTgt>
                                        </p:tgtEl>
                                        <p:attrNameLst>
                                          <p:attrName>style.visibility</p:attrName>
                                        </p:attrNameLst>
                                      </p:cBhvr>
                                      <p:to>
                                        <p:strVal val="visible"/>
                                      </p:to>
                                    </p:set>
                                    <p:anim calcmode="lin" valueType="num">
                                      <p:cBhvr additive="base">
                                        <p:cTn id="49"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6" end="16"/>
                                            </p:txEl>
                                          </p:spTgt>
                                        </p:tgtEl>
                                        <p:attrNameLst>
                                          <p:attrName>style.visibility</p:attrName>
                                        </p:attrNameLst>
                                      </p:cBhvr>
                                      <p:to>
                                        <p:strVal val="visible"/>
                                      </p:to>
                                    </p:set>
                                    <p:anim calcmode="lin" valueType="num">
                                      <p:cBhvr additive="base">
                                        <p:cTn id="55"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CE84-8AC4-949E-C919-26331DA7AF7C}"/>
              </a:ext>
            </a:extLst>
          </p:cNvPr>
          <p:cNvSpPr>
            <a:spLocks noGrp="1"/>
          </p:cNvSpPr>
          <p:nvPr>
            <p:ph type="title"/>
          </p:nvPr>
        </p:nvSpPr>
        <p:spPr/>
        <p:txBody>
          <a:bodyPr/>
          <a:lstStyle/>
          <a:p>
            <a:r>
              <a:rPr lang="en-US" dirty="0"/>
              <a:t>Sometimes Goto are good</a:t>
            </a:r>
            <a:endParaRPr lang="en-IN" dirty="0"/>
          </a:p>
        </p:txBody>
      </p:sp>
      <p:sp>
        <p:nvSpPr>
          <p:cNvPr id="3" name="Content Placeholder 2">
            <a:extLst>
              <a:ext uri="{FF2B5EF4-FFF2-40B4-BE49-F238E27FC236}">
                <a16:creationId xmlns:a16="http://schemas.microsoft.com/office/drawing/2014/main" id="{32171D1F-0FC2-8615-7B8B-2E2A512EE564}"/>
              </a:ext>
            </a:extLst>
          </p:cNvPr>
          <p:cNvSpPr>
            <a:spLocks noGrp="1"/>
          </p:cNvSpPr>
          <p:nvPr>
            <p:ph idx="1"/>
          </p:nvPr>
        </p:nvSpPr>
        <p:spPr/>
        <p:txBody>
          <a:bodyPr/>
          <a:lstStyle/>
          <a:p>
            <a:r>
              <a:rPr lang="en-US" dirty="0"/>
              <a:t>For example if you wish to exit out of  a deep loop</a:t>
            </a:r>
          </a:p>
          <a:p>
            <a:r>
              <a:rPr lang="en-US" dirty="0"/>
              <a:t>Or you would want to do error handling</a:t>
            </a:r>
          </a:p>
          <a:p>
            <a:r>
              <a:rPr lang="en-IN" dirty="0">
                <a:hlinkClick r:id="rId2" action="ppaction://hlinkfile"/>
              </a:rPr>
              <a:t>Day1\d7.c</a:t>
            </a:r>
            <a:endParaRPr lang="en-IN" dirty="0"/>
          </a:p>
          <a:p>
            <a:r>
              <a:rPr lang="en-IN" dirty="0">
                <a:hlinkClick r:id="rId3" action="ppaction://hlinkfile"/>
              </a:rPr>
              <a:t>Day1\d1p8.c</a:t>
            </a:r>
            <a:endParaRPr lang="en-IN" dirty="0"/>
          </a:p>
        </p:txBody>
      </p:sp>
    </p:spTree>
    <p:extLst>
      <p:ext uri="{BB962C8B-B14F-4D97-AF65-F5344CB8AC3E}">
        <p14:creationId xmlns:p14="http://schemas.microsoft.com/office/powerpoint/2010/main" val="3703945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785652"/>
          </a:xfrm>
          <a:prstGeom prst="rect">
            <a:avLst/>
          </a:prstGeom>
          <a:noFill/>
        </p:spPr>
        <p:txBody>
          <a:bodyPr wrap="square" rtlCol="0">
            <a:spAutoFit/>
          </a:bodyPr>
          <a:lstStyle/>
          <a:p>
            <a:r>
              <a:rPr lang="en-IN" sz="2000" u="sng" dirty="0">
                <a:latin typeface="Arial" pitchFamily="34" charset="0"/>
                <a:cs typeface="Arial" pitchFamily="34" charset="0"/>
              </a:rPr>
              <a:t>Type conversions</a:t>
            </a:r>
          </a:p>
          <a:p>
            <a:endParaRPr lang="en-IN" sz="2000" u="sng" dirty="0">
              <a:latin typeface="Arial" pitchFamily="34" charset="0"/>
              <a:cs typeface="Arial" pitchFamily="34" charset="0"/>
            </a:endParaRPr>
          </a:p>
          <a:p>
            <a:r>
              <a:rPr lang="en-IN" sz="2000" b="1" u="sng" dirty="0">
                <a:latin typeface="Arial" pitchFamily="34" charset="0"/>
                <a:cs typeface="Arial" pitchFamily="34" charset="0"/>
              </a:rPr>
              <a:t>Explicit</a:t>
            </a:r>
            <a:r>
              <a:rPr lang="en-IN" sz="2000" u="sng" dirty="0">
                <a:latin typeface="Arial" pitchFamily="34" charset="0"/>
                <a:cs typeface="Arial" pitchFamily="34" charset="0"/>
              </a:rPr>
              <a:t> – You do </a:t>
            </a:r>
            <a:r>
              <a:rPr lang="en-IN" sz="2000" u="sng">
                <a:latin typeface="Arial" pitchFamily="34" charset="0"/>
                <a:cs typeface="Arial" pitchFamily="34" charset="0"/>
              </a:rPr>
              <a:t>it yourself in </a:t>
            </a:r>
            <a:r>
              <a:rPr lang="en-IN" sz="2000" u="sng" dirty="0">
                <a:latin typeface="Arial" pitchFamily="34" charset="0"/>
                <a:cs typeface="Arial" pitchFamily="34" charset="0"/>
              </a:rPr>
              <a:t>the program</a:t>
            </a:r>
          </a:p>
          <a:p>
            <a:endParaRPr lang="en-IN" sz="2000" u="sng" dirty="0">
              <a:latin typeface="Arial" pitchFamily="34" charset="0"/>
              <a:cs typeface="Arial" pitchFamily="34" charset="0"/>
            </a:endParaRPr>
          </a:p>
          <a:p>
            <a:r>
              <a:rPr lang="en-IN" sz="2000" b="1" u="sng" dirty="0">
                <a:latin typeface="Arial" pitchFamily="34" charset="0"/>
                <a:cs typeface="Arial" pitchFamily="34" charset="0"/>
              </a:rPr>
              <a:t>Implicit</a:t>
            </a:r>
            <a:r>
              <a:rPr lang="en-IN" sz="2000" u="sng" dirty="0">
                <a:latin typeface="Arial" pitchFamily="34" charset="0"/>
                <a:cs typeface="Arial" pitchFamily="34" charset="0"/>
              </a:rPr>
              <a:t> – The compiler does it for you</a:t>
            </a:r>
          </a:p>
          <a:p>
            <a:endParaRPr lang="en-IN" sz="2000" u="sng" dirty="0">
              <a:latin typeface="Arial" pitchFamily="34" charset="0"/>
              <a:cs typeface="Arial" pitchFamily="34" charset="0"/>
            </a:endParaRPr>
          </a:p>
          <a:p>
            <a:r>
              <a:rPr lang="en-IN" sz="2000" b="1" u="sng" dirty="0">
                <a:latin typeface="Arial" pitchFamily="34" charset="0"/>
                <a:cs typeface="Arial" pitchFamily="34" charset="0"/>
              </a:rPr>
              <a:t>Enumerations</a:t>
            </a:r>
          </a:p>
          <a:p>
            <a:endParaRPr lang="en-GB" sz="2000" dirty="0">
              <a:latin typeface="Arial" pitchFamily="34" charset="0"/>
              <a:cs typeface="Arial" pitchFamily="34" charset="0"/>
            </a:endParaRPr>
          </a:p>
          <a:p>
            <a:r>
              <a:rPr lang="en-IN" sz="2000" dirty="0" err="1">
                <a:latin typeface="Arial" pitchFamily="34" charset="0"/>
                <a:cs typeface="Arial" pitchFamily="34" charset="0"/>
              </a:rPr>
              <a:t>enum</a:t>
            </a:r>
            <a:r>
              <a:rPr lang="en-IN" sz="2000" dirty="0">
                <a:latin typeface="Arial" pitchFamily="34" charset="0"/>
                <a:cs typeface="Arial" pitchFamily="34" charset="0"/>
              </a:rPr>
              <a:t> Weekday {Monday, Tuesday, Wednesday, Thursday, Friday, Saturday, Sunday};</a:t>
            </a:r>
          </a:p>
          <a:p>
            <a:endParaRPr lang="en-GB" sz="2000" dirty="0">
              <a:latin typeface="Arial" pitchFamily="34" charset="0"/>
              <a:cs typeface="Arial" pitchFamily="34" charset="0"/>
            </a:endParaRPr>
          </a:p>
          <a:p>
            <a:r>
              <a:rPr lang="en-IN" sz="2000" dirty="0" err="1">
                <a:latin typeface="Arial" pitchFamily="34" charset="0"/>
                <a:cs typeface="Arial" pitchFamily="34" charset="0"/>
              </a:rPr>
              <a:t>enum</a:t>
            </a:r>
            <a:r>
              <a:rPr lang="en-IN" sz="2000" dirty="0">
                <a:latin typeface="Arial" pitchFamily="34" charset="0"/>
                <a:cs typeface="Arial" pitchFamily="34" charset="0"/>
              </a:rPr>
              <a:t> Weekday today = Wednesday;</a:t>
            </a:r>
          </a:p>
        </p:txBody>
      </p:sp>
      <p:pic>
        <p:nvPicPr>
          <p:cNvPr id="3" name="Picture 2">
            <a:extLst>
              <a:ext uri="{FF2B5EF4-FFF2-40B4-BE49-F238E27FC236}">
                <a16:creationId xmlns:a16="http://schemas.microsoft.com/office/drawing/2014/main" id="{2BA25269-2ACE-2E88-4009-DCBAA3DF3ED1}"/>
              </a:ext>
            </a:extLst>
          </p:cNvPr>
          <p:cNvPicPr>
            <a:picLocks noChangeAspect="1"/>
          </p:cNvPicPr>
          <p:nvPr/>
        </p:nvPicPr>
        <p:blipFill>
          <a:blip r:embed="rId3"/>
          <a:stretch>
            <a:fillRect/>
          </a:stretch>
        </p:blipFill>
        <p:spPr>
          <a:xfrm>
            <a:off x="7106842" y="3900249"/>
            <a:ext cx="4794872" cy="2915124"/>
          </a:xfrm>
          <a:prstGeom prst="rect">
            <a:avLst/>
          </a:prstGeom>
        </p:spPr>
      </p:pic>
      <p:sp>
        <p:nvSpPr>
          <p:cNvPr id="4" name="TextBox 3">
            <a:extLst>
              <a:ext uri="{FF2B5EF4-FFF2-40B4-BE49-F238E27FC236}">
                <a16:creationId xmlns:a16="http://schemas.microsoft.com/office/drawing/2014/main" id="{8680CF58-892B-0EB5-7EC1-856AC50ABC8D}"/>
              </a:ext>
            </a:extLst>
          </p:cNvPr>
          <p:cNvSpPr txBox="1"/>
          <p:nvPr/>
        </p:nvSpPr>
        <p:spPr>
          <a:xfrm>
            <a:off x="7243423" y="1757423"/>
            <a:ext cx="2772228" cy="1754326"/>
          </a:xfrm>
          <a:prstGeom prst="rect">
            <a:avLst/>
          </a:prstGeom>
          <a:noFill/>
        </p:spPr>
        <p:txBody>
          <a:bodyPr wrap="square" rtlCol="0">
            <a:spAutoFit/>
          </a:bodyPr>
          <a:lstStyle/>
          <a:p>
            <a:r>
              <a:rPr lang="en-IN" dirty="0"/>
              <a:t>How to set this program right see </a:t>
            </a:r>
            <a:r>
              <a:rPr lang="en-IN" dirty="0">
                <a:hlinkClick r:id="rId4" action="ppaction://hlinkfile"/>
              </a:rPr>
              <a:t>Day1\d1p9.c</a:t>
            </a:r>
            <a:endParaRPr lang="en-IN" dirty="0"/>
          </a:p>
          <a:p>
            <a:endParaRPr lang="en-IN" dirty="0"/>
          </a:p>
          <a:p>
            <a:endParaRPr lang="en-IN" dirty="0"/>
          </a:p>
          <a:p>
            <a:endParaRPr lang="en-IN" dirty="0"/>
          </a:p>
          <a:p>
            <a:r>
              <a:rPr lang="en-IN" dirty="0">
                <a:hlinkClick r:id="rId5" action="ppaction://hlinkfile"/>
              </a:rPr>
              <a:t>Day1\d1p10.c</a:t>
            </a:r>
            <a:endParaRPr lang="en-IN" dirty="0"/>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r>
              <a:rPr lang="en-IN" sz="2000" u="sng" dirty="0">
                <a:latin typeface="Arial" pitchFamily="34" charset="0"/>
                <a:cs typeface="Arial" pitchFamily="34" charset="0"/>
              </a:rPr>
              <a:t>Operator precedence and </a:t>
            </a:r>
            <a:r>
              <a:rPr lang="en-IN" sz="2000" u="sng" dirty="0" err="1">
                <a:latin typeface="Arial" pitchFamily="34" charset="0"/>
                <a:cs typeface="Arial" pitchFamily="34" charset="0"/>
              </a:rPr>
              <a:t>associativity</a:t>
            </a:r>
            <a:endParaRPr lang="en-IN" sz="2000" u="sng" dirty="0">
              <a:latin typeface="Arial" pitchFamily="34" charset="0"/>
              <a:cs typeface="Arial" pitchFamily="34" charset="0"/>
            </a:endParaRPr>
          </a:p>
          <a:p>
            <a:r>
              <a:rPr lang="en-IN" sz="2000" dirty="0">
                <a:latin typeface="Arial" pitchFamily="34" charset="0"/>
                <a:cs typeface="Arial" pitchFamily="34" charset="0"/>
              </a:rPr>
              <a:t>The C operator precedence table is </a:t>
            </a:r>
            <a:r>
              <a:rPr lang="en-IN" sz="2000" dirty="0">
                <a:latin typeface="Arial" pitchFamily="34" charset="0"/>
                <a:cs typeface="Arial" pitchFamily="34" charset="0"/>
                <a:hlinkClick r:id="rId3" action="ppaction://hlinkfile"/>
              </a:rPr>
              <a:t>here</a:t>
            </a:r>
            <a:r>
              <a:rPr lang="en-IN" sz="2000" dirty="0">
                <a:latin typeface="Arial" pitchFamily="34" charset="0"/>
                <a:cs typeface="Arial" pitchFamily="34" charset="0"/>
              </a:rPr>
              <a:t>.</a:t>
            </a:r>
          </a:p>
          <a:p>
            <a:endParaRPr lang="en-IN" sz="2000" dirty="0">
              <a:latin typeface="Arial" pitchFamily="34" charset="0"/>
              <a:cs typeface="Arial" pitchFamily="34" charset="0"/>
            </a:endParaRPr>
          </a:p>
          <a:p>
            <a:r>
              <a:rPr lang="en-IN" sz="2000" u="sng" dirty="0">
                <a:latin typeface="Arial" pitchFamily="34" charset="0"/>
                <a:cs typeface="Arial" pitchFamily="34" charset="0"/>
              </a:rPr>
              <a:t>The loops</a:t>
            </a:r>
            <a:r>
              <a:rPr lang="en-IN" sz="2000" dirty="0">
                <a:latin typeface="Arial" pitchFamily="34" charset="0"/>
                <a:cs typeface="Arial" pitchFamily="34" charset="0"/>
              </a:rPr>
              <a:t>:</a:t>
            </a:r>
          </a:p>
          <a:p>
            <a:endParaRPr lang="en-IN" sz="2000" dirty="0">
              <a:latin typeface="Arial" pitchFamily="34" charset="0"/>
              <a:cs typeface="Arial" pitchFamily="34" charset="0"/>
            </a:endParaRPr>
          </a:p>
          <a:p>
            <a:r>
              <a:rPr lang="en-IN" sz="2000" dirty="0">
                <a:latin typeface="Arial" pitchFamily="34" charset="0"/>
                <a:cs typeface="Arial" pitchFamily="34" charset="0"/>
              </a:rPr>
              <a:t>The “</a:t>
            </a:r>
            <a:r>
              <a:rPr lang="en-IN" sz="2000" b="1" dirty="0">
                <a:latin typeface="Arial" pitchFamily="34" charset="0"/>
                <a:cs typeface="Arial" pitchFamily="34" charset="0"/>
              </a:rPr>
              <a:t>for”</a:t>
            </a:r>
            <a:r>
              <a:rPr lang="en-IN" sz="2000" dirty="0">
                <a:latin typeface="Arial" pitchFamily="34" charset="0"/>
                <a:cs typeface="Arial" pitchFamily="34" charset="0"/>
              </a:rPr>
              <a:t> loop</a:t>
            </a:r>
          </a:p>
          <a:p>
            <a:endParaRPr lang="en-IN" sz="2000" dirty="0">
              <a:latin typeface="Arial" pitchFamily="34" charset="0"/>
              <a:cs typeface="Arial" pitchFamily="34" charset="0"/>
            </a:endParaRPr>
          </a:p>
          <a:p>
            <a:r>
              <a:rPr lang="en-IN" sz="2000" dirty="0">
                <a:latin typeface="Arial" pitchFamily="34" charset="0"/>
                <a:cs typeface="Arial" pitchFamily="34" charset="0"/>
              </a:rPr>
              <a:t>The “</a:t>
            </a:r>
            <a:r>
              <a:rPr lang="en-IN" sz="2000" b="1" dirty="0">
                <a:latin typeface="Arial" pitchFamily="34" charset="0"/>
                <a:cs typeface="Arial" pitchFamily="34" charset="0"/>
              </a:rPr>
              <a:t>while”</a:t>
            </a:r>
            <a:r>
              <a:rPr lang="en-IN" sz="2000" dirty="0">
                <a:latin typeface="Arial" pitchFamily="34" charset="0"/>
                <a:cs typeface="Arial" pitchFamily="34" charset="0"/>
              </a:rPr>
              <a:t> loop</a:t>
            </a:r>
          </a:p>
          <a:p>
            <a:endParaRPr lang="en-IN" sz="2000" dirty="0">
              <a:latin typeface="Arial" pitchFamily="34" charset="0"/>
              <a:cs typeface="Arial" pitchFamily="34" charset="0"/>
            </a:endParaRPr>
          </a:p>
          <a:p>
            <a:r>
              <a:rPr lang="en-IN" sz="2000" dirty="0">
                <a:latin typeface="Arial" pitchFamily="34" charset="0"/>
                <a:cs typeface="Arial" pitchFamily="34" charset="0"/>
              </a:rPr>
              <a:t>The “</a:t>
            </a:r>
            <a:r>
              <a:rPr lang="en-IN" sz="2000" b="1" dirty="0">
                <a:latin typeface="Arial" pitchFamily="34" charset="0"/>
                <a:cs typeface="Arial" pitchFamily="34" charset="0"/>
              </a:rPr>
              <a:t>do … while</a:t>
            </a:r>
            <a:r>
              <a:rPr lang="en-IN" sz="2000" dirty="0">
                <a:latin typeface="Arial" pitchFamily="34" charset="0"/>
                <a:cs typeface="Arial" pitchFamily="34" charset="0"/>
              </a:rPr>
              <a:t>” loop</a:t>
            </a:r>
          </a:p>
          <a:p>
            <a:endParaRPr lang="en-IN" sz="2000" dirty="0">
              <a:latin typeface="Arial" pitchFamily="34" charset="0"/>
              <a:cs typeface="Arial" pitchFamily="34" charset="0"/>
            </a:endParaRPr>
          </a:p>
          <a:p>
            <a:r>
              <a:rPr lang="en-IN" sz="2000" dirty="0">
                <a:latin typeface="Arial" pitchFamily="34" charset="0"/>
                <a:cs typeface="Arial" pitchFamily="34" charset="0"/>
              </a:rPr>
              <a:t>The </a:t>
            </a:r>
            <a:r>
              <a:rPr lang="en-IN" sz="2000" b="1" dirty="0">
                <a:latin typeface="Arial" pitchFamily="34" charset="0"/>
                <a:cs typeface="Arial" pitchFamily="34" charset="0"/>
              </a:rPr>
              <a:t>break</a:t>
            </a:r>
            <a:r>
              <a:rPr lang="en-IN" sz="2000" dirty="0">
                <a:latin typeface="Arial" pitchFamily="34" charset="0"/>
                <a:cs typeface="Arial" pitchFamily="34" charset="0"/>
              </a:rPr>
              <a:t> statement</a:t>
            </a:r>
          </a:p>
          <a:p>
            <a:endParaRPr lang="en-IN" sz="2000" dirty="0">
              <a:latin typeface="Arial" pitchFamily="34" charset="0"/>
              <a:cs typeface="Arial" pitchFamily="34" charset="0"/>
            </a:endParaRPr>
          </a:p>
          <a:p>
            <a:r>
              <a:rPr lang="en-IN" sz="2000" dirty="0">
                <a:latin typeface="Arial" pitchFamily="34" charset="0"/>
                <a:cs typeface="Arial" pitchFamily="34" charset="0"/>
              </a:rPr>
              <a:t>The </a:t>
            </a:r>
            <a:r>
              <a:rPr lang="en-IN" sz="2000" b="1" dirty="0">
                <a:latin typeface="Arial" pitchFamily="34" charset="0"/>
                <a:cs typeface="Arial" pitchFamily="34" charset="0"/>
              </a:rPr>
              <a:t>continue</a:t>
            </a:r>
            <a:r>
              <a:rPr lang="en-IN" sz="2000" dirty="0">
                <a:latin typeface="Arial" pitchFamily="34" charset="0"/>
                <a:cs typeface="Arial" pitchFamily="34" charset="0"/>
              </a:rPr>
              <a:t> statement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 calcmode="lin" valueType="num">
                                      <p:cBhvr additive="base">
                                        <p:cTn id="4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3" end="13"/>
                                            </p:txEl>
                                          </p:spTgt>
                                        </p:tgtEl>
                                        <p:attrNameLst>
                                          <p:attrName>style.visibility</p:attrName>
                                        </p:attrNameLst>
                                      </p:cBhvr>
                                      <p:to>
                                        <p:strVal val="visible"/>
                                      </p:to>
                                    </p:set>
                                    <p:anim calcmode="lin" valueType="num">
                                      <p:cBhvr additive="base">
                                        <p:cTn id="4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93428"/>
          </a:xfrm>
          <a:prstGeom prst="rect">
            <a:avLst/>
          </a:prstGeom>
          <a:noFill/>
        </p:spPr>
        <p:txBody>
          <a:bodyPr wrap="square" rtlCol="0">
            <a:spAutoFit/>
          </a:bodyPr>
          <a:lstStyle/>
          <a:p>
            <a:r>
              <a:rPr lang="en-IN" sz="2000" b="1" u="sng" dirty="0">
                <a:latin typeface="Arial" pitchFamily="34" charset="0"/>
                <a:cs typeface="Arial" pitchFamily="34" charset="0"/>
              </a:rPr>
              <a:t>Arrays</a:t>
            </a:r>
          </a:p>
          <a:p>
            <a:endParaRPr lang="en-IN" sz="2000" u="sng" dirty="0">
              <a:latin typeface="Arial" pitchFamily="34" charset="0"/>
              <a:cs typeface="Arial" pitchFamily="34" charset="0"/>
            </a:endParaRPr>
          </a:p>
          <a:p>
            <a:r>
              <a:rPr lang="en-IN" sz="2000" dirty="0">
                <a:latin typeface="Arial" pitchFamily="34" charset="0"/>
                <a:cs typeface="Arial" pitchFamily="34" charset="0"/>
              </a:rPr>
              <a:t>Index starts from 0</a:t>
            </a:r>
          </a:p>
          <a:p>
            <a:endParaRPr lang="en-IN" sz="2000" dirty="0">
              <a:latin typeface="Arial" pitchFamily="34" charset="0"/>
              <a:cs typeface="Arial" pitchFamily="34" charset="0"/>
            </a:endParaRPr>
          </a:p>
          <a:p>
            <a:r>
              <a:rPr lang="en-IN" sz="2000" dirty="0">
                <a:latin typeface="Arial" pitchFamily="34" charset="0"/>
                <a:cs typeface="Arial" pitchFamily="34" charset="0"/>
              </a:rPr>
              <a:t>Single, Multi-dimensional arrays</a:t>
            </a:r>
          </a:p>
          <a:p>
            <a:endParaRPr lang="en-IN" sz="2000" dirty="0">
              <a:latin typeface="Arial" pitchFamily="34" charset="0"/>
              <a:cs typeface="Arial" pitchFamily="34" charset="0"/>
            </a:endParaRPr>
          </a:p>
          <a:p>
            <a:r>
              <a:rPr lang="en-IN" sz="2000" dirty="0">
                <a:latin typeface="Arial" pitchFamily="34" charset="0"/>
                <a:cs typeface="Arial" pitchFamily="34" charset="0"/>
              </a:rPr>
              <a:t>Row major or Column major ?</a:t>
            </a:r>
          </a:p>
          <a:p>
            <a:endParaRPr lang="en-IN" sz="2000" dirty="0">
              <a:latin typeface="Arial" pitchFamily="34" charset="0"/>
              <a:cs typeface="Arial" pitchFamily="34" charset="0"/>
            </a:endParaRPr>
          </a:p>
          <a:p>
            <a:r>
              <a:rPr lang="en-IN" sz="2000" dirty="0">
                <a:latin typeface="Arial" pitchFamily="34" charset="0"/>
                <a:cs typeface="Arial" pitchFamily="34" charset="0"/>
              </a:rPr>
              <a:t>A string in C is a character array terminated with ‘\0’</a:t>
            </a:r>
          </a:p>
          <a:p>
            <a:endParaRPr lang="en-IN" sz="2000" dirty="0">
              <a:latin typeface="Arial" pitchFamily="34" charset="0"/>
              <a:cs typeface="Arial" pitchFamily="34" charset="0"/>
            </a:endParaRPr>
          </a:p>
          <a:p>
            <a:endParaRPr lang="en-IN" sz="2000" dirty="0">
              <a:latin typeface="Arial" pitchFamily="34" charset="0"/>
              <a:cs typeface="Arial" pitchFamily="34" charset="0"/>
            </a:endParaRPr>
          </a:p>
          <a:p>
            <a:endParaRPr lang="en-IN" sz="2000" u="sng" dirty="0">
              <a:latin typeface="Arial" pitchFamily="34" charset="0"/>
              <a:cs typeface="Arial" pitchFamily="34" charset="0"/>
            </a:endParaRPr>
          </a:p>
          <a:p>
            <a:endParaRPr lang="en-US" sz="2000" dirty="0">
              <a:latin typeface="Arial" pitchFamily="34" charset="0"/>
              <a:cs typeface="Arial" pitchFamily="34" charset="0"/>
            </a:endParaRPr>
          </a:p>
        </p:txBody>
      </p:sp>
      <p:sp>
        <p:nvSpPr>
          <p:cNvPr id="2" name="TextBox 1">
            <a:extLst>
              <a:ext uri="{FF2B5EF4-FFF2-40B4-BE49-F238E27FC236}">
                <a16:creationId xmlns:a16="http://schemas.microsoft.com/office/drawing/2014/main" id="{8F9727A9-7BD1-24DC-E5D8-D7E762A78687}"/>
              </a:ext>
            </a:extLst>
          </p:cNvPr>
          <p:cNvSpPr txBox="1"/>
          <p:nvPr/>
        </p:nvSpPr>
        <p:spPr>
          <a:xfrm>
            <a:off x="8679543" y="2525486"/>
            <a:ext cx="3149600" cy="2585323"/>
          </a:xfrm>
          <a:prstGeom prst="rect">
            <a:avLst/>
          </a:prstGeom>
          <a:noFill/>
        </p:spPr>
        <p:txBody>
          <a:bodyPr wrap="square" rtlCol="0">
            <a:spAutoFit/>
          </a:bodyPr>
          <a:lstStyle/>
          <a:p>
            <a:r>
              <a:rPr lang="en-IN" dirty="0">
                <a:hlinkClick r:id="rId3" action="ppaction://hlinkfile"/>
              </a:rPr>
              <a:t>Day1\d1t11.txt</a:t>
            </a:r>
            <a:endParaRPr lang="en-IN" dirty="0"/>
          </a:p>
          <a:p>
            <a:endParaRPr lang="en-IN" dirty="0"/>
          </a:p>
          <a:p>
            <a:r>
              <a:rPr lang="en-IN" dirty="0"/>
              <a:t>Can you look at the following programs and tell me which is better ( R or C major and explain why?</a:t>
            </a:r>
          </a:p>
          <a:p>
            <a:endParaRPr lang="en-IN" dirty="0"/>
          </a:p>
          <a:p>
            <a:r>
              <a:rPr lang="en-IN" dirty="0">
                <a:hlinkClick r:id="rId4" action="ppaction://hlinkfile"/>
              </a:rPr>
              <a:t>Day1\d1p12.c</a:t>
            </a:r>
            <a:endParaRPr lang="en-IN" dirty="0"/>
          </a:p>
          <a:p>
            <a:r>
              <a:rPr lang="en-IN" dirty="0">
                <a:hlinkClick r:id="rId5" action="ppaction://hlinkfile"/>
              </a:rPr>
              <a:t>Day1\d1p13.c</a:t>
            </a:r>
            <a:endParaRPr lang="en-IN" dirty="0"/>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477875"/>
          </a:xfrm>
          <a:prstGeom prst="rect">
            <a:avLst/>
          </a:prstGeom>
          <a:noFill/>
        </p:spPr>
        <p:txBody>
          <a:bodyPr wrap="square" rtlCol="0">
            <a:spAutoFit/>
          </a:bodyPr>
          <a:lstStyle/>
          <a:p>
            <a:r>
              <a:rPr lang="en-IN" sz="2000" dirty="0">
                <a:latin typeface="Arial" pitchFamily="34" charset="0"/>
                <a:cs typeface="Arial" pitchFamily="34" charset="0"/>
              </a:rPr>
              <a:t>The nine most commonly used functions in the string library are:</a:t>
            </a:r>
          </a:p>
          <a:p>
            <a:r>
              <a:rPr lang="en-IN" sz="2000" b="1" dirty="0" err="1">
                <a:latin typeface="Arial" pitchFamily="34" charset="0"/>
                <a:cs typeface="Arial" pitchFamily="34" charset="0"/>
              </a:rPr>
              <a:t>strcat</a:t>
            </a:r>
            <a:r>
              <a:rPr lang="en-IN" sz="2000" dirty="0">
                <a:latin typeface="Arial" pitchFamily="34" charset="0"/>
                <a:cs typeface="Arial" pitchFamily="34" charset="0"/>
              </a:rPr>
              <a:t> - concatenate two strings</a:t>
            </a:r>
          </a:p>
          <a:p>
            <a:r>
              <a:rPr lang="en-IN" sz="2000" b="1" dirty="0" err="1">
                <a:latin typeface="Arial" pitchFamily="34" charset="0"/>
                <a:cs typeface="Arial" pitchFamily="34" charset="0"/>
              </a:rPr>
              <a:t>strchr</a:t>
            </a:r>
            <a:r>
              <a:rPr lang="en-IN" sz="2000" dirty="0">
                <a:latin typeface="Arial" pitchFamily="34" charset="0"/>
                <a:cs typeface="Arial" pitchFamily="34" charset="0"/>
              </a:rPr>
              <a:t> - string scanning operation</a:t>
            </a:r>
          </a:p>
          <a:p>
            <a:r>
              <a:rPr lang="en-IN" sz="2000" b="1" dirty="0" err="1">
                <a:latin typeface="Arial" pitchFamily="34" charset="0"/>
                <a:cs typeface="Arial" pitchFamily="34" charset="0"/>
              </a:rPr>
              <a:t>strcmp</a:t>
            </a:r>
            <a:r>
              <a:rPr lang="en-IN" sz="2000" dirty="0">
                <a:latin typeface="Arial" pitchFamily="34" charset="0"/>
                <a:cs typeface="Arial" pitchFamily="34" charset="0"/>
              </a:rPr>
              <a:t> - compare two strings</a:t>
            </a:r>
          </a:p>
          <a:p>
            <a:r>
              <a:rPr lang="en-IN" sz="2000" b="1" dirty="0" err="1">
                <a:latin typeface="Arial" pitchFamily="34" charset="0"/>
                <a:cs typeface="Arial" pitchFamily="34" charset="0"/>
              </a:rPr>
              <a:t>strcpy</a:t>
            </a:r>
            <a:r>
              <a:rPr lang="en-IN" sz="2000" dirty="0">
                <a:latin typeface="Arial" pitchFamily="34" charset="0"/>
                <a:cs typeface="Arial" pitchFamily="34" charset="0"/>
              </a:rPr>
              <a:t> - copy a string</a:t>
            </a:r>
          </a:p>
          <a:p>
            <a:r>
              <a:rPr lang="en-IN" sz="2000" b="1" dirty="0" err="1">
                <a:latin typeface="Arial" pitchFamily="34" charset="0"/>
                <a:cs typeface="Arial" pitchFamily="34" charset="0"/>
              </a:rPr>
              <a:t>strlen</a:t>
            </a:r>
            <a:r>
              <a:rPr lang="en-IN" sz="2000" dirty="0">
                <a:latin typeface="Arial" pitchFamily="34" charset="0"/>
                <a:cs typeface="Arial" pitchFamily="34" charset="0"/>
              </a:rPr>
              <a:t> - get string length</a:t>
            </a:r>
          </a:p>
          <a:p>
            <a:r>
              <a:rPr lang="en-IN" sz="2000" b="1" dirty="0" err="1">
                <a:latin typeface="Arial" pitchFamily="34" charset="0"/>
                <a:cs typeface="Arial" pitchFamily="34" charset="0"/>
              </a:rPr>
              <a:t>strncat</a:t>
            </a:r>
            <a:r>
              <a:rPr lang="en-IN" sz="2000" dirty="0">
                <a:latin typeface="Arial" pitchFamily="34" charset="0"/>
                <a:cs typeface="Arial" pitchFamily="34" charset="0"/>
              </a:rPr>
              <a:t> - concatenate one string with part of another</a:t>
            </a:r>
          </a:p>
          <a:p>
            <a:r>
              <a:rPr lang="en-IN" sz="2000" b="1" dirty="0" err="1">
                <a:latin typeface="Arial" pitchFamily="34" charset="0"/>
                <a:cs typeface="Arial" pitchFamily="34" charset="0"/>
              </a:rPr>
              <a:t>strncmp</a:t>
            </a:r>
            <a:r>
              <a:rPr lang="en-IN" sz="2000" dirty="0">
                <a:latin typeface="Arial" pitchFamily="34" charset="0"/>
                <a:cs typeface="Arial" pitchFamily="34" charset="0"/>
              </a:rPr>
              <a:t> - compare parts of two strings</a:t>
            </a:r>
          </a:p>
          <a:p>
            <a:r>
              <a:rPr lang="en-IN" sz="2000" b="1" dirty="0" err="1">
                <a:latin typeface="Arial" pitchFamily="34" charset="0"/>
                <a:cs typeface="Arial" pitchFamily="34" charset="0"/>
              </a:rPr>
              <a:t>strncpy</a:t>
            </a:r>
            <a:r>
              <a:rPr lang="en-IN" sz="2000" dirty="0">
                <a:latin typeface="Arial" pitchFamily="34" charset="0"/>
                <a:cs typeface="Arial" pitchFamily="34" charset="0"/>
              </a:rPr>
              <a:t> - copy part of a string</a:t>
            </a:r>
          </a:p>
          <a:p>
            <a:r>
              <a:rPr lang="en-IN" sz="2000" b="1" dirty="0" err="1">
                <a:latin typeface="Arial" pitchFamily="34" charset="0"/>
                <a:cs typeface="Arial" pitchFamily="34" charset="0"/>
              </a:rPr>
              <a:t>strrchr</a:t>
            </a:r>
            <a:r>
              <a:rPr lang="en-IN" sz="2000" b="1" dirty="0">
                <a:latin typeface="Arial" pitchFamily="34" charset="0"/>
                <a:cs typeface="Arial" pitchFamily="34" charset="0"/>
              </a:rPr>
              <a:t> - </a:t>
            </a:r>
            <a:r>
              <a:rPr lang="en-IN" sz="2000" dirty="0">
                <a:latin typeface="Arial" pitchFamily="34" charset="0"/>
                <a:cs typeface="Arial" pitchFamily="34" charset="0"/>
              </a:rPr>
              <a:t>a pointer to the </a:t>
            </a:r>
            <a:r>
              <a:rPr lang="en-IN" sz="2000" b="1" dirty="0">
                <a:latin typeface="Arial" pitchFamily="34" charset="0"/>
                <a:cs typeface="Arial" pitchFamily="34" charset="0"/>
              </a:rPr>
              <a:t>last</a:t>
            </a:r>
            <a:r>
              <a:rPr lang="en-IN" sz="2000" dirty="0">
                <a:latin typeface="Arial" pitchFamily="34" charset="0"/>
                <a:cs typeface="Arial" pitchFamily="34" charset="0"/>
              </a:rPr>
              <a:t> occurrence of c within s instead of the first.</a:t>
            </a:r>
            <a:endParaRPr lang="en-IN" sz="2000" b="1" dirty="0">
              <a:latin typeface="Arial" pitchFamily="34" charset="0"/>
              <a:cs typeface="Arial" pitchFamily="34" charset="0"/>
            </a:endParaRPr>
          </a:p>
        </p:txBody>
      </p:sp>
      <p:sp>
        <p:nvSpPr>
          <p:cNvPr id="2" name="TextBox 1">
            <a:extLst>
              <a:ext uri="{FF2B5EF4-FFF2-40B4-BE49-F238E27FC236}">
                <a16:creationId xmlns:a16="http://schemas.microsoft.com/office/drawing/2014/main" id="{6D9E279B-65A5-D772-DE83-F6C3D47E17D9}"/>
              </a:ext>
            </a:extLst>
          </p:cNvPr>
          <p:cNvSpPr txBox="1"/>
          <p:nvPr/>
        </p:nvSpPr>
        <p:spPr>
          <a:xfrm>
            <a:off x="4615543" y="5050971"/>
            <a:ext cx="5791200" cy="646331"/>
          </a:xfrm>
          <a:prstGeom prst="rect">
            <a:avLst/>
          </a:prstGeom>
          <a:noFill/>
        </p:spPr>
        <p:txBody>
          <a:bodyPr wrap="square" rtlCol="0">
            <a:spAutoFit/>
          </a:bodyPr>
          <a:lstStyle/>
          <a:p>
            <a:r>
              <a:rPr lang="en-IN" dirty="0">
                <a:hlinkClick r:id="rId3" action="ppaction://hlinkfile"/>
              </a:rPr>
              <a:t>Day1\d1p14.c</a:t>
            </a:r>
            <a:r>
              <a:rPr lang="en-IN" dirty="0"/>
              <a:t> Can you state would you prefer arrays or pointers for this program</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 calcmode="lin" valueType="num">
                                      <p:cBhvr additive="base">
                                        <p:cTn id="6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B5A2-28E3-C738-5F1E-E33898AF2C7F}"/>
              </a:ext>
            </a:extLst>
          </p:cNvPr>
          <p:cNvSpPr>
            <a:spLocks noGrp="1"/>
          </p:cNvSpPr>
          <p:nvPr>
            <p:ph type="title"/>
          </p:nvPr>
        </p:nvSpPr>
        <p:spPr/>
        <p:txBody>
          <a:bodyPr/>
          <a:lstStyle/>
          <a:p>
            <a:r>
              <a:rPr lang="en-US" dirty="0"/>
              <a:t>Reasons for using pointers are</a:t>
            </a:r>
            <a:endParaRPr lang="en-IN" dirty="0"/>
          </a:p>
        </p:txBody>
      </p:sp>
      <p:sp>
        <p:nvSpPr>
          <p:cNvPr id="3" name="Content Placeholder 2">
            <a:extLst>
              <a:ext uri="{FF2B5EF4-FFF2-40B4-BE49-F238E27FC236}">
                <a16:creationId xmlns:a16="http://schemas.microsoft.com/office/drawing/2014/main" id="{0D8005F0-3576-A2C7-6B35-B9385F0735C6}"/>
              </a:ext>
            </a:extLst>
          </p:cNvPr>
          <p:cNvSpPr>
            <a:spLocks noGrp="1"/>
          </p:cNvSpPr>
          <p:nvPr>
            <p:ph idx="1"/>
          </p:nvPr>
        </p:nvSpPr>
        <p:spPr/>
        <p:txBody>
          <a:bodyPr>
            <a:normAutofit fontScale="77500" lnSpcReduction="20000"/>
          </a:bodyPr>
          <a:lstStyle/>
          <a:p>
            <a:pPr marL="0" indent="0">
              <a:buNone/>
            </a:pPr>
            <a:r>
              <a:rPr lang="en-US" dirty="0"/>
              <a:t>For </a:t>
            </a:r>
            <a:r>
              <a:rPr lang="en-US" dirty="0" err="1"/>
              <a:t>strcpy</a:t>
            </a:r>
            <a:r>
              <a:rPr lang="en-US" dirty="0"/>
              <a:t>, it is better to use pointers than arrays in C, because pointers are more flexible and efficient than arrays. Some reasons are:</a:t>
            </a:r>
          </a:p>
          <a:p>
            <a:pPr marL="0" indent="0">
              <a:buNone/>
            </a:pPr>
            <a:endParaRPr lang="en-US" dirty="0"/>
          </a:p>
          <a:p>
            <a:r>
              <a:rPr lang="en-US" dirty="0"/>
              <a:t>Pointers can point to any memory location, </a:t>
            </a:r>
            <a:r>
              <a:rPr lang="en-US" b="1" dirty="0">
                <a:solidFill>
                  <a:schemeClr val="accent1"/>
                </a:solidFill>
              </a:rPr>
              <a:t>while arrays are fixed in size </a:t>
            </a:r>
            <a:r>
              <a:rPr lang="en-US" dirty="0"/>
              <a:t>and location. This means that pointers can be used to </a:t>
            </a:r>
            <a:r>
              <a:rPr lang="en-US" b="1" u="sng" dirty="0">
                <a:solidFill>
                  <a:schemeClr val="accent1"/>
                </a:solidFill>
              </a:rPr>
              <a:t>copy strings of different lengths </a:t>
            </a:r>
            <a:r>
              <a:rPr lang="en-US" dirty="0"/>
              <a:t>and from different sources, while arrays may not have enough space or may not be accessible.</a:t>
            </a:r>
          </a:p>
          <a:p>
            <a:r>
              <a:rPr lang="en-US" dirty="0"/>
              <a:t>Pointers can be passed by value to functions, while arrays are passed by reference. This means that pointers can be modified inside functions without affecting the original strings, while arrays cannot. </a:t>
            </a:r>
            <a:r>
              <a:rPr lang="en-US" b="1" u="sng" dirty="0">
                <a:solidFill>
                  <a:schemeClr val="accent1"/>
                </a:solidFill>
              </a:rPr>
              <a:t>This can prevent unwanted side effects </a:t>
            </a:r>
            <a:r>
              <a:rPr lang="en-US" dirty="0"/>
              <a:t>and improve readability and maintainability of the code.</a:t>
            </a:r>
          </a:p>
          <a:p>
            <a:r>
              <a:rPr lang="en-US" dirty="0"/>
              <a:t>Pointers can be incremented or decremented to access different elements of a string, while arrays need to use subscript notation. This means that </a:t>
            </a:r>
            <a:r>
              <a:rPr lang="en-US" b="1" u="sng" dirty="0">
                <a:solidFill>
                  <a:schemeClr val="accent1"/>
                </a:solidFill>
              </a:rPr>
              <a:t>pointers can be used to copy strings in a single loop, while arrays may need nested loops. </a:t>
            </a:r>
            <a:r>
              <a:rPr lang="en-US" dirty="0"/>
              <a:t>This can improve performance and reduce complexity of the code.</a:t>
            </a:r>
            <a:endParaRPr lang="en-IN" dirty="0"/>
          </a:p>
        </p:txBody>
      </p:sp>
    </p:spTree>
    <p:extLst>
      <p:ext uri="{BB962C8B-B14F-4D97-AF65-F5344CB8AC3E}">
        <p14:creationId xmlns:p14="http://schemas.microsoft.com/office/powerpoint/2010/main" val="1701366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r>
              <a:rPr lang="en-IN" sz="2000" b="1" u="sng" dirty="0">
                <a:latin typeface="Arial" pitchFamily="34" charset="0"/>
                <a:cs typeface="Arial" pitchFamily="34" charset="0"/>
              </a:rPr>
              <a:t>Using the </a:t>
            </a:r>
            <a:r>
              <a:rPr lang="en-IN" sz="2000" b="1" u="sng" dirty="0" err="1">
                <a:latin typeface="Arial" pitchFamily="34" charset="0"/>
                <a:cs typeface="Arial" pitchFamily="34" charset="0"/>
              </a:rPr>
              <a:t>sizeof</a:t>
            </a:r>
            <a:r>
              <a:rPr lang="en-IN" sz="2000" b="1" u="sng" dirty="0">
                <a:latin typeface="Arial" pitchFamily="34" charset="0"/>
                <a:cs typeface="Arial" pitchFamily="34" charset="0"/>
              </a:rPr>
              <a:t> operator with arrays</a:t>
            </a:r>
          </a:p>
          <a:p>
            <a:r>
              <a:rPr lang="en-US" sz="2000" dirty="0">
                <a:latin typeface="Arial" pitchFamily="34" charset="0"/>
                <a:cs typeface="Arial" pitchFamily="34" charset="0"/>
              </a:rPr>
              <a:t>The </a:t>
            </a:r>
            <a:r>
              <a:rPr lang="en-US" sz="2000" dirty="0" err="1">
                <a:latin typeface="Arial" pitchFamily="34" charset="0"/>
                <a:cs typeface="Arial" pitchFamily="34" charset="0"/>
              </a:rPr>
              <a:t>sizeof</a:t>
            </a:r>
            <a:r>
              <a:rPr lang="en-US" sz="2000" dirty="0">
                <a:latin typeface="Arial" pitchFamily="34" charset="0"/>
                <a:cs typeface="Arial" pitchFamily="34" charset="0"/>
              </a:rPr>
              <a:t> operator executed on an array gives the size of the array in bytes:</a:t>
            </a:r>
          </a:p>
          <a:p>
            <a:r>
              <a:rPr lang="en-US" sz="2000" dirty="0">
                <a:latin typeface="Arial" pitchFamily="34" charset="0"/>
                <a:cs typeface="Arial" pitchFamily="34" charset="0"/>
              </a:rPr>
              <a:t>    char </a:t>
            </a:r>
            <a:r>
              <a:rPr lang="en-US" sz="2000" dirty="0" err="1">
                <a:latin typeface="Arial" pitchFamily="34" charset="0"/>
                <a:cs typeface="Arial" pitchFamily="34" charset="0"/>
              </a:rPr>
              <a:t>arr</a:t>
            </a:r>
            <a:r>
              <a:rPr lang="en-US" sz="2000" dirty="0">
                <a:latin typeface="Arial" pitchFamily="34" charset="0"/>
                <a:cs typeface="Arial" pitchFamily="34" charset="0"/>
              </a:rPr>
              <a:t> [20];</a:t>
            </a:r>
          </a:p>
          <a:p>
            <a:r>
              <a:rPr lang="en-US" sz="2000" dirty="0">
                <a:latin typeface="Arial" pitchFamily="34" charset="0"/>
                <a:cs typeface="Arial" pitchFamily="34" charset="0"/>
              </a:rPr>
              <a:t>    </a:t>
            </a:r>
            <a:r>
              <a:rPr lang="en-US" sz="2000" dirty="0" err="1">
                <a:latin typeface="Arial" pitchFamily="34" charset="0"/>
                <a:cs typeface="Arial" pitchFamily="34" charset="0"/>
              </a:rPr>
              <a:t>sizeof</a:t>
            </a:r>
            <a:r>
              <a:rPr lang="en-US" sz="2000" dirty="0">
                <a:latin typeface="Arial" pitchFamily="34" charset="0"/>
                <a:cs typeface="Arial" pitchFamily="34" charset="0"/>
              </a:rPr>
              <a:t> (</a:t>
            </a:r>
            <a:r>
              <a:rPr lang="en-US" sz="2000" dirty="0" err="1">
                <a:latin typeface="Arial" pitchFamily="34" charset="0"/>
                <a:cs typeface="Arial" pitchFamily="34" charset="0"/>
              </a:rPr>
              <a:t>arr</a:t>
            </a:r>
            <a:r>
              <a:rPr lang="en-US" sz="2000" dirty="0">
                <a:latin typeface="Arial" pitchFamily="34" charset="0"/>
                <a:cs typeface="Arial" pitchFamily="34" charset="0"/>
              </a:rPr>
              <a:t>) – results in 20 bytes</a:t>
            </a:r>
          </a:p>
          <a:p>
            <a:endParaRPr lang="en-US" sz="2000" dirty="0">
              <a:latin typeface="Arial" pitchFamily="34" charset="0"/>
              <a:cs typeface="Arial" pitchFamily="34" charset="0"/>
            </a:endParaRPr>
          </a:p>
          <a:p>
            <a:r>
              <a:rPr lang="en-US" sz="2000" dirty="0">
                <a:latin typeface="Arial" pitchFamily="34" charset="0"/>
                <a:cs typeface="Arial" pitchFamily="34" charset="0"/>
              </a:rPr>
              <a:t>What about the following:</a:t>
            </a:r>
          </a:p>
          <a:p>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a:t>
            </a:r>
            <a:r>
              <a:rPr lang="en-US" sz="2000" dirty="0" err="1">
                <a:latin typeface="Arial" pitchFamily="34" charset="0"/>
                <a:cs typeface="Arial" pitchFamily="34" charset="0"/>
              </a:rPr>
              <a:t>iarr</a:t>
            </a:r>
            <a:r>
              <a:rPr lang="en-US" sz="2000" dirty="0">
                <a:latin typeface="Arial" pitchFamily="34" charset="0"/>
                <a:cs typeface="Arial" pitchFamily="34" charset="0"/>
              </a:rPr>
              <a:t> [20];</a:t>
            </a:r>
          </a:p>
          <a:p>
            <a:r>
              <a:rPr lang="en-US" sz="2000" dirty="0">
                <a:latin typeface="Arial" pitchFamily="34" charset="0"/>
                <a:cs typeface="Arial" pitchFamily="34" charset="0"/>
              </a:rPr>
              <a:t>    </a:t>
            </a:r>
            <a:r>
              <a:rPr lang="en-US" sz="2000" dirty="0" err="1">
                <a:latin typeface="Arial" pitchFamily="34" charset="0"/>
                <a:cs typeface="Arial" pitchFamily="34" charset="0"/>
              </a:rPr>
              <a:t>sizeof</a:t>
            </a:r>
            <a:r>
              <a:rPr lang="en-US" sz="2000" dirty="0">
                <a:latin typeface="Arial" pitchFamily="34" charset="0"/>
                <a:cs typeface="Arial" pitchFamily="34" charset="0"/>
              </a:rPr>
              <a:t> (</a:t>
            </a:r>
            <a:r>
              <a:rPr lang="en-US" sz="2000" dirty="0" err="1">
                <a:latin typeface="Arial" pitchFamily="34" charset="0"/>
                <a:cs typeface="Arial" pitchFamily="34" charset="0"/>
              </a:rPr>
              <a:t>iarr</a:t>
            </a:r>
            <a:r>
              <a:rPr lang="en-US" sz="2000" dirty="0">
                <a:latin typeface="Arial" pitchFamily="34" charset="0"/>
                <a:cs typeface="Arial" pitchFamily="34" charset="0"/>
              </a:rPr>
              <a:t>)   -  ??</a:t>
            </a:r>
          </a:p>
          <a:p>
            <a:endParaRPr lang="en-US" sz="2000" dirty="0">
              <a:latin typeface="Arial" pitchFamily="34" charset="0"/>
              <a:cs typeface="Arial" pitchFamily="34" charset="0"/>
            </a:endParaRPr>
          </a:p>
          <a:p>
            <a:r>
              <a:rPr lang="en-US" sz="2000" dirty="0">
                <a:latin typeface="Arial" pitchFamily="34" charset="0"/>
                <a:cs typeface="Arial" pitchFamily="34" charset="0"/>
              </a:rPr>
              <a:t>    long </a:t>
            </a:r>
            <a:r>
              <a:rPr lang="en-US" sz="2000" dirty="0" err="1">
                <a:latin typeface="Arial" pitchFamily="34" charset="0"/>
                <a:cs typeface="Arial" pitchFamily="34" charset="0"/>
              </a:rPr>
              <a:t>larr</a:t>
            </a:r>
            <a:r>
              <a:rPr lang="en-US" sz="2000" dirty="0">
                <a:latin typeface="Arial" pitchFamily="34" charset="0"/>
                <a:cs typeface="Arial" pitchFamily="34" charset="0"/>
              </a:rPr>
              <a:t> [40];</a:t>
            </a:r>
          </a:p>
          <a:p>
            <a:r>
              <a:rPr lang="en-US" sz="2000" dirty="0">
                <a:latin typeface="Arial" pitchFamily="34" charset="0"/>
                <a:cs typeface="Arial" pitchFamily="34" charset="0"/>
              </a:rPr>
              <a:t>    </a:t>
            </a:r>
            <a:r>
              <a:rPr lang="en-US" sz="2000" dirty="0" err="1">
                <a:latin typeface="Arial" pitchFamily="34" charset="0"/>
                <a:cs typeface="Arial" pitchFamily="34" charset="0"/>
              </a:rPr>
              <a:t>sizeof</a:t>
            </a:r>
            <a:r>
              <a:rPr lang="en-US" sz="2000" dirty="0">
                <a:latin typeface="Arial" pitchFamily="34" charset="0"/>
                <a:cs typeface="Arial" pitchFamily="34" charset="0"/>
              </a:rPr>
              <a:t> (</a:t>
            </a:r>
            <a:r>
              <a:rPr lang="en-US" sz="2000" dirty="0" err="1">
                <a:latin typeface="Arial" pitchFamily="34" charset="0"/>
                <a:cs typeface="Arial" pitchFamily="34" charset="0"/>
              </a:rPr>
              <a:t>larr</a:t>
            </a:r>
            <a:r>
              <a:rPr lang="en-US" sz="2000" dirty="0">
                <a:latin typeface="Arial" pitchFamily="34" charset="0"/>
                <a:cs typeface="Arial" pitchFamily="34" charset="0"/>
              </a:rPr>
              <a:t>)   -   ??</a:t>
            </a:r>
          </a:p>
          <a:p>
            <a:endParaRPr lang="en-GB" sz="2000" dirty="0">
              <a:latin typeface="Arial" pitchFamily="34" charset="0"/>
              <a:cs typeface="Arial" pitchFamily="34" charset="0"/>
            </a:endParaRPr>
          </a:p>
          <a:p>
            <a:r>
              <a:rPr lang="en-US" sz="2000" dirty="0">
                <a:latin typeface="Arial" pitchFamily="34" charset="0"/>
                <a:cs typeface="Arial" pitchFamily="34" charset="0"/>
              </a:rPr>
              <a:t>const char </a:t>
            </a:r>
            <a:r>
              <a:rPr lang="en-US" sz="2000" dirty="0" err="1">
                <a:latin typeface="Arial" pitchFamily="34" charset="0"/>
                <a:cs typeface="Arial" pitchFamily="34" charset="0"/>
              </a:rPr>
              <a:t>hex_array</a:t>
            </a:r>
            <a:r>
              <a:rPr lang="en-US" sz="2000" dirty="0">
                <a:latin typeface="Arial" pitchFamily="34" charset="0"/>
                <a:cs typeface="Arial" pitchFamily="34" charset="0"/>
              </a:rPr>
              <a:t>[] = {‘A’, ‘B’};  // Size ? 2 or 3</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 calcmode="lin" valueType="num">
                                      <p:cBhvr additive="base">
                                        <p:cTn id="5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2" end="12"/>
                                            </p:txEl>
                                          </p:spTgt>
                                        </p:tgtEl>
                                        <p:attrNameLst>
                                          <p:attrName>style.visibility</p:attrName>
                                        </p:attrNameLst>
                                      </p:cBhvr>
                                      <p:to>
                                        <p:strVal val="visible"/>
                                      </p:to>
                                    </p:set>
                                    <p:anim calcmode="lin" valueType="num">
                                      <p:cBhvr additive="base">
                                        <p:cTn id="61"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785652"/>
          </a:xfrm>
          <a:prstGeom prst="rect">
            <a:avLst/>
          </a:prstGeom>
          <a:noFill/>
        </p:spPr>
        <p:txBody>
          <a:bodyPr wrap="square" rtlCol="0">
            <a:spAutoFit/>
          </a:bodyPr>
          <a:lstStyle/>
          <a:p>
            <a:r>
              <a:rPr lang="en-GB" sz="2000" b="1" u="sng" dirty="0">
                <a:latin typeface="Arial" pitchFamily="34" charset="0"/>
                <a:cs typeface="Arial" pitchFamily="34" charset="0"/>
              </a:rPr>
              <a:t>Pointers</a:t>
            </a:r>
            <a:endParaRPr lang="en-US" sz="2000" b="1" u="sng" dirty="0">
              <a:latin typeface="Arial" pitchFamily="34" charset="0"/>
              <a:cs typeface="Arial" pitchFamily="34" charset="0"/>
            </a:endParaRPr>
          </a:p>
          <a:p>
            <a:r>
              <a:rPr lang="en-US" sz="2000" dirty="0">
                <a:latin typeface="Arial" pitchFamily="34" charset="0"/>
                <a:cs typeface="Arial" pitchFamily="34" charset="0"/>
              </a:rPr>
              <a:t>The pointer in C language is a variable which stores the address of another variable. This variable can be of type int, char, array, function, or any other pointer including a null pointer. </a:t>
            </a:r>
          </a:p>
          <a:p>
            <a:endParaRPr lang="en-US" sz="2000" dirty="0">
              <a:latin typeface="Arial" pitchFamily="34" charset="0"/>
              <a:cs typeface="Arial" pitchFamily="34" charset="0"/>
            </a:endParaRPr>
          </a:p>
          <a:p>
            <a:r>
              <a:rPr lang="en-US" sz="2000" dirty="0">
                <a:latin typeface="Arial" pitchFamily="34" charset="0"/>
                <a:cs typeface="Arial" pitchFamily="34" charset="0"/>
              </a:rPr>
              <a:t>Can we have pointers of type void</a:t>
            </a:r>
          </a:p>
          <a:p>
            <a:endParaRPr lang="en-US" sz="2000" dirty="0">
              <a:latin typeface="Arial" pitchFamily="34" charset="0"/>
              <a:cs typeface="Arial" pitchFamily="34" charset="0"/>
            </a:endParaRPr>
          </a:p>
          <a:p>
            <a:r>
              <a:rPr lang="en-US" sz="2000" dirty="0">
                <a:latin typeface="Arial" pitchFamily="34" charset="0"/>
                <a:cs typeface="Arial" pitchFamily="34" charset="0"/>
              </a:rPr>
              <a:t>What is used for ? See this</a:t>
            </a:r>
            <a:r>
              <a:rPr lang="en-US" sz="2000" dirty="0">
                <a:latin typeface="Arial" pitchFamily="34" charset="0"/>
                <a:cs typeface="Arial" pitchFamily="34" charset="0"/>
                <a:hlinkClick r:id="rId3" action="ppaction://hlinkfile"/>
              </a:rPr>
              <a:t>Day1\d1p15.c</a:t>
            </a:r>
            <a:endParaRPr lang="en-US" sz="2000" dirty="0">
              <a:latin typeface="Arial" pitchFamily="34" charset="0"/>
              <a:cs typeface="Arial" pitchFamily="34" charset="0"/>
            </a:endParaRPr>
          </a:p>
          <a:p>
            <a:endParaRPr lang="en-US" sz="2000" dirty="0">
              <a:latin typeface="Arial" pitchFamily="34" charset="0"/>
              <a:cs typeface="Arial" pitchFamily="34" charset="0"/>
            </a:endParaRPr>
          </a:p>
          <a:p>
            <a:endParaRPr lang="en-US" sz="2000" dirty="0">
              <a:latin typeface="Arial" pitchFamily="34" charset="0"/>
              <a:cs typeface="Arial" pitchFamily="34" charset="0"/>
            </a:endParaRPr>
          </a:p>
          <a:p>
            <a:endParaRPr lang="en-GB" sz="2000" dirty="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Syllabus and Evaluation guidelines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1" name="TextBox 10"/>
          <p:cNvSpPr txBox="1"/>
          <p:nvPr/>
        </p:nvSpPr>
        <p:spPr>
          <a:xfrm>
            <a:off x="471488" y="1385888"/>
            <a:ext cx="7786687" cy="2246769"/>
          </a:xfrm>
          <a:prstGeom prst="rect">
            <a:avLst/>
          </a:prstGeom>
          <a:noFill/>
        </p:spPr>
        <p:txBody>
          <a:bodyPr wrap="square" rtlCol="0">
            <a:spAutoFit/>
          </a:bodyPr>
          <a:lstStyle/>
          <a:p>
            <a:r>
              <a:rPr lang="en-GB" sz="2000" dirty="0">
                <a:latin typeface="Arial" pitchFamily="34" charset="0"/>
                <a:cs typeface="Arial" pitchFamily="34" charset="0"/>
              </a:rPr>
              <a:t>Syllabus is </a:t>
            </a:r>
            <a:r>
              <a:rPr lang="en-GB" sz="2000" dirty="0">
                <a:latin typeface="Arial" pitchFamily="34" charset="0"/>
                <a:cs typeface="Arial" pitchFamily="34" charset="0"/>
                <a:hlinkClick r:id="rId3" action="ppaction://hlinkfile"/>
              </a:rPr>
              <a:t>here</a:t>
            </a:r>
            <a:r>
              <a:rPr lang="en-GB" sz="2000" dirty="0">
                <a:latin typeface="Arial" pitchFamily="34" charset="0"/>
                <a:cs typeface="Arial" pitchFamily="34" charset="0"/>
              </a:rPr>
              <a:t>.</a:t>
            </a:r>
            <a:endParaRPr lang="en-US" sz="2000" dirty="0">
              <a:latin typeface="Arial" pitchFamily="34" charset="0"/>
              <a:cs typeface="Arial" pitchFamily="34" charset="0"/>
            </a:endParaRPr>
          </a:p>
          <a:p>
            <a:endParaRPr lang="en-US" sz="2000" dirty="0"/>
          </a:p>
          <a:p>
            <a:r>
              <a:rPr lang="en-US" sz="2000" u="sng" dirty="0">
                <a:latin typeface="Arial" pitchFamily="34" charset="0"/>
                <a:cs typeface="Arial" pitchFamily="34" charset="0"/>
              </a:rPr>
              <a:t>Evaluation Policy</a:t>
            </a:r>
            <a:r>
              <a:rPr lang="en-US" sz="2000" dirty="0">
                <a:latin typeface="Arial" pitchFamily="34" charset="0"/>
                <a:cs typeface="Arial" pitchFamily="34" charset="0"/>
              </a:rPr>
              <a:t>:</a:t>
            </a:r>
            <a:br>
              <a:rPr lang="en-US" sz="2000" dirty="0">
                <a:latin typeface="Arial" pitchFamily="34" charset="0"/>
                <a:cs typeface="Arial" pitchFamily="34" charset="0"/>
              </a:rPr>
            </a:br>
            <a:r>
              <a:rPr lang="en-US" sz="2000" dirty="0">
                <a:latin typeface="Arial" pitchFamily="34" charset="0"/>
                <a:cs typeface="Arial" pitchFamily="34" charset="0"/>
              </a:rPr>
              <a:t>	Quiz: 2 X 15 = 20</a:t>
            </a:r>
            <a:br>
              <a:rPr lang="en-US" sz="2000" dirty="0">
                <a:latin typeface="Arial" pitchFamily="34" charset="0"/>
                <a:cs typeface="Arial" pitchFamily="34" charset="0"/>
              </a:rPr>
            </a:br>
            <a:endParaRPr lang="en-US" sz="2000" dirty="0">
              <a:latin typeface="Arial" pitchFamily="34" charset="0"/>
              <a:cs typeface="Arial" pitchFamily="34" charset="0"/>
            </a:endParaRPr>
          </a:p>
          <a:p>
            <a:r>
              <a:rPr lang="en-US" sz="2000" dirty="0">
                <a:latin typeface="Arial" pitchFamily="34" charset="0"/>
                <a:cs typeface="Arial" pitchFamily="34" charset="0"/>
              </a:rPr>
              <a:t>	Project Demo: 20 </a:t>
            </a:r>
            <a:br>
              <a:rPr lang="en-US" sz="2000" dirty="0">
                <a:latin typeface="Arial" pitchFamily="34" charset="0"/>
                <a:cs typeface="Arial" pitchFamily="34" charset="0"/>
              </a:rPr>
            </a:b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386090"/>
          </a:xfrm>
          <a:prstGeom prst="rect">
            <a:avLst/>
          </a:prstGeom>
          <a:noFill/>
        </p:spPr>
        <p:txBody>
          <a:bodyPr wrap="square" rtlCol="0">
            <a:spAutoFit/>
          </a:bodyPr>
          <a:lstStyle/>
          <a:p>
            <a:r>
              <a:rPr lang="en-US" b="1" u="sng" dirty="0">
                <a:latin typeface="Arial" pitchFamily="34" charset="0"/>
                <a:cs typeface="Arial" pitchFamily="34" charset="0"/>
              </a:rPr>
              <a:t>Arrays and Pointers – Differences</a:t>
            </a:r>
          </a:p>
          <a:p>
            <a:pPr marL="457200" indent="-457200">
              <a:buFont typeface="+mj-lt"/>
              <a:buAutoNum type="arabicPeriod"/>
            </a:pPr>
            <a:r>
              <a:rPr lang="en-US" dirty="0">
                <a:latin typeface="Arial" pitchFamily="34" charset="0"/>
                <a:cs typeface="Arial" pitchFamily="34" charset="0"/>
              </a:rPr>
              <a:t>the </a:t>
            </a:r>
            <a:r>
              <a:rPr lang="en-US" dirty="0" err="1">
                <a:latin typeface="Arial" pitchFamily="34" charset="0"/>
                <a:cs typeface="Arial" pitchFamily="34" charset="0"/>
              </a:rPr>
              <a:t>sizeof</a:t>
            </a:r>
            <a:r>
              <a:rPr lang="en-US" dirty="0">
                <a:latin typeface="Arial" pitchFamily="34" charset="0"/>
                <a:cs typeface="Arial" pitchFamily="34" charset="0"/>
              </a:rPr>
              <a:t> operator</a:t>
            </a:r>
          </a:p>
          <a:p>
            <a:pPr marL="914400" lvl="1" indent="-457200">
              <a:buFont typeface="+mj-lt"/>
              <a:buAutoNum type="alphaLcPeriod"/>
            </a:pPr>
            <a:r>
              <a:rPr lang="en-US" dirty="0" err="1">
                <a:latin typeface="Arial" pitchFamily="34" charset="0"/>
                <a:cs typeface="Arial" pitchFamily="34" charset="0"/>
              </a:rPr>
              <a:t>sizeof</a:t>
            </a:r>
            <a:r>
              <a:rPr lang="en-US" dirty="0">
                <a:latin typeface="Arial" pitchFamily="34" charset="0"/>
                <a:cs typeface="Arial" pitchFamily="34" charset="0"/>
              </a:rPr>
              <a:t>(array) returns the amount of memory used by all elements in array</a:t>
            </a:r>
          </a:p>
          <a:p>
            <a:pPr marL="914400" lvl="1" indent="-457200">
              <a:buFont typeface="+mj-lt"/>
              <a:buAutoNum type="alphaLcPeriod"/>
            </a:pPr>
            <a:r>
              <a:rPr lang="en-US" dirty="0" err="1">
                <a:latin typeface="Arial" pitchFamily="34" charset="0"/>
                <a:cs typeface="Arial" pitchFamily="34" charset="0"/>
              </a:rPr>
              <a:t>sizeof</a:t>
            </a:r>
            <a:r>
              <a:rPr lang="en-US" dirty="0">
                <a:latin typeface="Arial" pitchFamily="34" charset="0"/>
                <a:cs typeface="Arial" pitchFamily="34" charset="0"/>
              </a:rPr>
              <a:t>(pointer) only returns the amount of memory used by the pointer variable itself.</a:t>
            </a:r>
          </a:p>
          <a:p>
            <a:pPr marL="457200" indent="-457200">
              <a:buFont typeface="+mj-lt"/>
              <a:buAutoNum type="arabicPeriod"/>
            </a:pPr>
            <a:r>
              <a:rPr lang="en-US" dirty="0">
                <a:latin typeface="Arial" pitchFamily="34" charset="0"/>
                <a:cs typeface="Arial" pitchFamily="34" charset="0"/>
              </a:rPr>
              <a:t>the &amp; operator</a:t>
            </a:r>
          </a:p>
          <a:p>
            <a:pPr marL="914400" lvl="1" indent="-457200">
              <a:buFont typeface="+mj-lt"/>
              <a:buAutoNum type="alphaLcPeriod"/>
            </a:pPr>
            <a:r>
              <a:rPr lang="en-US" dirty="0">
                <a:latin typeface="Arial" pitchFamily="34" charset="0"/>
                <a:cs typeface="Arial" pitchFamily="34" charset="0"/>
              </a:rPr>
              <a:t>&amp;array is an alias for &amp;array[0] and returns the address of the first element in array</a:t>
            </a:r>
          </a:p>
          <a:p>
            <a:pPr marL="914400" lvl="1" indent="-457200">
              <a:buFont typeface="+mj-lt"/>
              <a:buAutoNum type="alphaLcPeriod"/>
            </a:pPr>
            <a:r>
              <a:rPr lang="en-US" dirty="0">
                <a:latin typeface="Arial" pitchFamily="34" charset="0"/>
                <a:cs typeface="Arial" pitchFamily="34" charset="0"/>
              </a:rPr>
              <a:t>&amp;pointer returns the address of pointer</a:t>
            </a:r>
          </a:p>
          <a:p>
            <a:pPr marL="457200" indent="-457200">
              <a:buFont typeface="+mj-lt"/>
              <a:buAutoNum type="arabicPeriod"/>
            </a:pPr>
            <a:r>
              <a:rPr lang="en-US" dirty="0">
                <a:latin typeface="Arial" pitchFamily="34" charset="0"/>
                <a:cs typeface="Arial" pitchFamily="34" charset="0"/>
              </a:rPr>
              <a:t>a string literal initialization of a character array</a:t>
            </a:r>
          </a:p>
          <a:p>
            <a:pPr marL="914400" lvl="1" indent="-457200">
              <a:buFont typeface="+mj-lt"/>
              <a:buAutoNum type="alphaLcPeriod"/>
            </a:pPr>
            <a:r>
              <a:rPr lang="en-US" dirty="0">
                <a:latin typeface="Arial" pitchFamily="34" charset="0"/>
                <a:cs typeface="Arial" pitchFamily="34" charset="0"/>
              </a:rPr>
              <a:t>char array[] = “</a:t>
            </a:r>
            <a:r>
              <a:rPr lang="en-US" dirty="0" err="1">
                <a:latin typeface="Arial" pitchFamily="34" charset="0"/>
                <a:cs typeface="Arial" pitchFamily="34" charset="0"/>
              </a:rPr>
              <a:t>abc</a:t>
            </a:r>
            <a:r>
              <a:rPr lang="en-US" dirty="0">
                <a:latin typeface="Arial" pitchFamily="34" charset="0"/>
                <a:cs typeface="Arial" pitchFamily="34" charset="0"/>
              </a:rPr>
              <a:t>” sets the first four elements in array to ‘a’, ‘b’, ‘c’, and ‘\0’</a:t>
            </a:r>
          </a:p>
          <a:p>
            <a:pPr marL="914400" lvl="1" indent="-457200">
              <a:buFont typeface="+mj-lt"/>
              <a:buAutoNum type="alphaLcPeriod"/>
            </a:pPr>
            <a:r>
              <a:rPr lang="en-US" dirty="0">
                <a:latin typeface="Arial" pitchFamily="34" charset="0"/>
                <a:cs typeface="Arial" pitchFamily="34" charset="0"/>
              </a:rPr>
              <a:t>char *pointer = “</a:t>
            </a:r>
            <a:r>
              <a:rPr lang="en-US" dirty="0" err="1">
                <a:latin typeface="Arial" pitchFamily="34" charset="0"/>
                <a:cs typeface="Arial" pitchFamily="34" charset="0"/>
              </a:rPr>
              <a:t>abc</a:t>
            </a:r>
            <a:r>
              <a:rPr lang="en-US" dirty="0">
                <a:latin typeface="Arial" pitchFamily="34" charset="0"/>
                <a:cs typeface="Arial" pitchFamily="34" charset="0"/>
              </a:rPr>
              <a:t>” sets pointer to the address of the “</a:t>
            </a:r>
            <a:r>
              <a:rPr lang="en-US" dirty="0" err="1">
                <a:latin typeface="Arial" pitchFamily="34" charset="0"/>
                <a:cs typeface="Arial" pitchFamily="34" charset="0"/>
              </a:rPr>
              <a:t>abc</a:t>
            </a:r>
            <a:r>
              <a:rPr lang="en-US" dirty="0">
                <a:latin typeface="Arial" pitchFamily="34" charset="0"/>
                <a:cs typeface="Arial" pitchFamily="34" charset="0"/>
              </a:rPr>
              <a:t>” string (which may be stored in read-only memory and thus unchangeable)</a:t>
            </a:r>
          </a:p>
          <a:p>
            <a:pPr marL="457200" indent="-457200">
              <a:buFont typeface="+mj-lt"/>
              <a:buAutoNum type="arabicPeriod"/>
            </a:pPr>
            <a:r>
              <a:rPr lang="en-US" dirty="0">
                <a:latin typeface="Arial" pitchFamily="34" charset="0"/>
                <a:cs typeface="Arial" pitchFamily="34" charset="0"/>
              </a:rPr>
              <a:t>Pointer variable can be assigned a value whereas array variable cannot be.</a:t>
            </a:r>
          </a:p>
          <a:p>
            <a:pPr marL="457200" indent="-457200">
              <a:buFont typeface="+mj-lt"/>
              <a:buAutoNum type="arabicPeriod"/>
            </a:pPr>
            <a:r>
              <a:rPr lang="en-US" dirty="0">
                <a:latin typeface="Arial" pitchFamily="34" charset="0"/>
                <a:cs typeface="Arial" pitchFamily="34" charset="0"/>
              </a:rPr>
              <a:t>Arithmetic on pointer variable is allowed.</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additive="base">
                                        <p:cTn id="2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 calcmode="lin" valueType="num">
                                      <p:cBhvr additive="base">
                                        <p:cTn id="3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 calcmode="lin" valueType="num">
                                      <p:cBhvr additive="base">
                                        <p:cTn id="4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8">
                                            <p:txEl>
                                              <p:pRg st="8" end="8"/>
                                            </p:txEl>
                                          </p:spTgt>
                                        </p:tgtEl>
                                        <p:attrNameLst>
                                          <p:attrName>style.visibility</p:attrName>
                                        </p:attrNameLst>
                                      </p:cBhvr>
                                      <p:to>
                                        <p:strVal val="visible"/>
                                      </p:to>
                                    </p:set>
                                    <p:anim calcmode="lin" valueType="num">
                                      <p:cBhvr additive="base">
                                        <p:cTn id="4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 calcmode="lin" valueType="num">
                                      <p:cBhvr additive="base">
                                        <p:cTn id="5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1" end="11"/>
                                            </p:txEl>
                                          </p:spTgt>
                                        </p:tgtEl>
                                        <p:attrNameLst>
                                          <p:attrName>style.visibility</p:attrName>
                                        </p:attrNameLst>
                                      </p:cBhvr>
                                      <p:to>
                                        <p:strVal val="visible"/>
                                      </p:to>
                                    </p:set>
                                    <p:anim calcmode="lin" valueType="num">
                                      <p:cBhvr additive="base">
                                        <p:cTn id="6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355312"/>
          </a:xfrm>
          <a:prstGeom prst="rect">
            <a:avLst/>
          </a:prstGeom>
          <a:noFill/>
        </p:spPr>
        <p:txBody>
          <a:bodyPr wrap="square" rtlCol="0">
            <a:spAutoFit/>
          </a:bodyPr>
          <a:lstStyle/>
          <a:p>
            <a:r>
              <a:rPr lang="en-US" b="1" u="sng" dirty="0">
                <a:latin typeface="Arial" pitchFamily="34" charset="0"/>
                <a:cs typeface="Arial" pitchFamily="34" charset="0"/>
              </a:rPr>
              <a:t>Pointers</a:t>
            </a:r>
          </a:p>
          <a:p>
            <a:r>
              <a:rPr lang="en-US" b="1" u="sng" dirty="0">
                <a:latin typeface="Arial" pitchFamily="34" charset="0"/>
                <a:cs typeface="Arial" pitchFamily="34" charset="0"/>
              </a:rPr>
              <a:t>Note</a:t>
            </a:r>
          </a:p>
          <a:p>
            <a:endParaRPr lang="en-US" b="1" u="sng" dirty="0">
              <a:latin typeface="Arial" pitchFamily="34" charset="0"/>
              <a:cs typeface="Arial" pitchFamily="34" charset="0"/>
            </a:endParaRPr>
          </a:p>
          <a:p>
            <a:r>
              <a:rPr lang="en-US" dirty="0">
                <a:latin typeface="Arial" pitchFamily="34" charset="0"/>
                <a:cs typeface="Arial" pitchFamily="34" charset="0"/>
              </a:rPr>
              <a:t>char* is a </a:t>
            </a:r>
            <a:r>
              <a:rPr lang="en-US" b="1" dirty="0">
                <a:latin typeface="Arial" pitchFamily="34" charset="0"/>
                <a:cs typeface="Arial" pitchFamily="34" charset="0"/>
              </a:rPr>
              <a:t>mutable</a:t>
            </a:r>
            <a:r>
              <a:rPr lang="en-US" dirty="0">
                <a:latin typeface="Arial" pitchFamily="34" charset="0"/>
                <a:cs typeface="Arial" pitchFamily="34" charset="0"/>
              </a:rPr>
              <a:t> pointer to a </a:t>
            </a:r>
            <a:r>
              <a:rPr lang="en-US" b="1" dirty="0">
                <a:latin typeface="Arial" pitchFamily="34" charset="0"/>
                <a:cs typeface="Arial" pitchFamily="34" charset="0"/>
              </a:rPr>
              <a:t>mutable</a:t>
            </a:r>
            <a:r>
              <a:rPr lang="en-US" dirty="0">
                <a:latin typeface="Arial" pitchFamily="34" charset="0"/>
                <a:cs typeface="Arial" pitchFamily="34" charset="0"/>
              </a:rPr>
              <a:t> character/string.</a:t>
            </a:r>
          </a:p>
          <a:p>
            <a:endParaRPr lang="en-US" dirty="0">
              <a:latin typeface="Arial" pitchFamily="34" charset="0"/>
              <a:cs typeface="Arial" pitchFamily="34" charset="0"/>
            </a:endParaRPr>
          </a:p>
          <a:p>
            <a:r>
              <a:rPr lang="en-US" dirty="0">
                <a:latin typeface="Arial" pitchFamily="34" charset="0"/>
                <a:cs typeface="Arial" pitchFamily="34" charset="0"/>
              </a:rPr>
              <a:t>const char* is a </a:t>
            </a:r>
            <a:r>
              <a:rPr lang="en-US" b="1" dirty="0">
                <a:latin typeface="Arial" pitchFamily="34" charset="0"/>
                <a:cs typeface="Arial" pitchFamily="34" charset="0"/>
              </a:rPr>
              <a:t>mutable</a:t>
            </a:r>
            <a:r>
              <a:rPr lang="en-US" dirty="0">
                <a:latin typeface="Arial" pitchFamily="34" charset="0"/>
                <a:cs typeface="Arial" pitchFamily="34" charset="0"/>
              </a:rPr>
              <a:t> pointer to an </a:t>
            </a:r>
            <a:r>
              <a:rPr lang="en-US" b="1" dirty="0">
                <a:latin typeface="Arial" pitchFamily="34" charset="0"/>
                <a:cs typeface="Arial" pitchFamily="34" charset="0"/>
              </a:rPr>
              <a:t>immutable</a:t>
            </a:r>
            <a:r>
              <a:rPr lang="en-US" dirty="0">
                <a:latin typeface="Arial" pitchFamily="34" charset="0"/>
                <a:cs typeface="Arial" pitchFamily="34" charset="0"/>
              </a:rPr>
              <a:t> character/string. You cannot change the contents of the location(s) this pointer points to. Also, compilers are required to give error messages when you try to do so. For the same reason, conversion from const char * to char* is deprecated.</a:t>
            </a:r>
          </a:p>
          <a:p>
            <a:endParaRPr lang="en-US" dirty="0">
              <a:latin typeface="Arial" pitchFamily="34" charset="0"/>
              <a:cs typeface="Arial" pitchFamily="34" charset="0"/>
            </a:endParaRPr>
          </a:p>
          <a:p>
            <a:r>
              <a:rPr lang="en-US" dirty="0">
                <a:latin typeface="Arial" pitchFamily="34" charset="0"/>
                <a:cs typeface="Arial" pitchFamily="34" charset="0"/>
              </a:rPr>
              <a:t>char* const is an </a:t>
            </a:r>
            <a:r>
              <a:rPr lang="en-US" b="1" dirty="0">
                <a:latin typeface="Arial" pitchFamily="34" charset="0"/>
                <a:cs typeface="Arial" pitchFamily="34" charset="0"/>
              </a:rPr>
              <a:t>immutable</a:t>
            </a:r>
            <a:r>
              <a:rPr lang="en-US" dirty="0">
                <a:latin typeface="Arial" pitchFamily="34" charset="0"/>
                <a:cs typeface="Arial" pitchFamily="34" charset="0"/>
              </a:rPr>
              <a:t> pointer (it cannot point to any other location) </a:t>
            </a:r>
            <a:r>
              <a:rPr lang="en-US" b="1" dirty="0">
                <a:latin typeface="Arial" pitchFamily="34" charset="0"/>
                <a:cs typeface="Arial" pitchFamily="34" charset="0"/>
              </a:rPr>
              <a:t>but</a:t>
            </a:r>
            <a:r>
              <a:rPr lang="en-US" dirty="0">
                <a:latin typeface="Arial" pitchFamily="34" charset="0"/>
                <a:cs typeface="Arial" pitchFamily="34" charset="0"/>
              </a:rPr>
              <a:t> the contents of location at which it points are </a:t>
            </a:r>
            <a:r>
              <a:rPr lang="en-US" b="1" dirty="0">
                <a:latin typeface="Arial" pitchFamily="34" charset="0"/>
                <a:cs typeface="Arial" pitchFamily="34" charset="0"/>
              </a:rPr>
              <a:t>mutable</a:t>
            </a:r>
            <a:r>
              <a:rPr lang="en-US" dirty="0">
                <a:latin typeface="Arial" pitchFamily="34" charset="0"/>
                <a:cs typeface="Arial" pitchFamily="34" charset="0"/>
              </a:rPr>
              <a:t>.</a:t>
            </a:r>
          </a:p>
          <a:p>
            <a:endParaRPr lang="en-US" dirty="0">
              <a:latin typeface="Arial" pitchFamily="34" charset="0"/>
              <a:cs typeface="Arial" pitchFamily="34" charset="0"/>
            </a:endParaRPr>
          </a:p>
          <a:p>
            <a:r>
              <a:rPr lang="en-US" dirty="0">
                <a:latin typeface="Arial" pitchFamily="34" charset="0"/>
                <a:cs typeface="Arial" pitchFamily="34" charset="0"/>
              </a:rPr>
              <a:t>const char* const is an </a:t>
            </a:r>
            <a:r>
              <a:rPr lang="en-US" b="1" dirty="0">
                <a:latin typeface="Arial" pitchFamily="34" charset="0"/>
                <a:cs typeface="Arial" pitchFamily="34" charset="0"/>
              </a:rPr>
              <a:t>immutable</a:t>
            </a:r>
            <a:r>
              <a:rPr lang="en-US" dirty="0">
                <a:latin typeface="Arial" pitchFamily="34" charset="0"/>
                <a:cs typeface="Arial" pitchFamily="34" charset="0"/>
              </a:rPr>
              <a:t> pointer to an </a:t>
            </a:r>
            <a:r>
              <a:rPr lang="en-US" b="1" dirty="0">
                <a:latin typeface="Arial" pitchFamily="34" charset="0"/>
                <a:cs typeface="Arial" pitchFamily="34" charset="0"/>
              </a:rPr>
              <a:t>immutable</a:t>
            </a:r>
            <a:r>
              <a:rPr lang="en-US" dirty="0">
                <a:latin typeface="Arial" pitchFamily="34" charset="0"/>
                <a:cs typeface="Arial" pitchFamily="34" charset="0"/>
              </a:rPr>
              <a:t> character/string.</a:t>
            </a:r>
          </a:p>
          <a:p>
            <a:endParaRPr lang="en-US" dirty="0">
              <a:latin typeface="Arial" pitchFamily="34" charset="0"/>
              <a:cs typeface="Arial" pitchFamily="34" charset="0"/>
            </a:endParaRPr>
          </a:p>
          <a:p>
            <a:r>
              <a:rPr lang="en-US" dirty="0">
                <a:latin typeface="Arial" pitchFamily="34" charset="0"/>
                <a:cs typeface="Arial" pitchFamily="34" charset="0"/>
              </a:rPr>
              <a:t>See </a:t>
            </a:r>
            <a:r>
              <a:rPr lang="en-US" dirty="0">
                <a:latin typeface="Arial" pitchFamily="34" charset="0"/>
                <a:cs typeface="Arial" pitchFamily="34" charset="0"/>
                <a:hlinkClick r:id="rId3" action="ppaction://hlinkfile"/>
              </a:rPr>
              <a:t>Day1\d1p16.c</a:t>
            </a:r>
            <a:endParaRPr lang="en-US" dirty="0">
              <a:latin typeface="Arial" pitchFamily="34" charset="0"/>
              <a:cs typeface="Arial" pitchFamily="34" charset="0"/>
            </a:endParaRPr>
          </a:p>
          <a:p>
            <a:endParaRPr lang="en-GB" b="1" u="sng" dirty="0">
              <a:latin typeface="Arial" pitchFamily="34" charset="0"/>
              <a:cs typeface="Arial" pitchFamily="34" charset="0"/>
            </a:endParaRPr>
          </a:p>
          <a:p>
            <a:r>
              <a:rPr lang="en-GB" b="1" u="sng" dirty="0">
                <a:latin typeface="Arial" pitchFamily="34" charset="0"/>
                <a:cs typeface="Arial" pitchFamily="34" charset="0"/>
              </a:rPr>
              <a:t>void *</a:t>
            </a:r>
            <a:r>
              <a:rPr lang="en-GB" b="1" u="sng" dirty="0" err="1">
                <a:latin typeface="Arial" pitchFamily="34" charset="0"/>
                <a:cs typeface="Arial" pitchFamily="34" charset="0"/>
              </a:rPr>
              <a:t>ptr</a:t>
            </a:r>
            <a:r>
              <a:rPr lang="en-GB" b="1" u="sng" dirty="0">
                <a:latin typeface="Arial" pitchFamily="34" charset="0"/>
                <a:cs typeface="Arial" pitchFamily="34" charset="0"/>
              </a:rPr>
              <a:t>;</a:t>
            </a:r>
            <a:endParaRPr lang="en-US" b="1" u="sng"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 calcmode="lin" valueType="num">
                                      <p:cBhvr additive="base">
                                        <p:cTn id="4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3" end="13"/>
                                            </p:txEl>
                                          </p:spTgt>
                                        </p:tgtEl>
                                        <p:attrNameLst>
                                          <p:attrName>style.visibility</p:attrName>
                                        </p:attrNameLst>
                                      </p:cBhvr>
                                      <p:to>
                                        <p:strVal val="visible"/>
                                      </p:to>
                                    </p:set>
                                    <p:anim calcmode="lin" valueType="num">
                                      <p:cBhvr additive="base">
                                        <p:cTn id="4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016758"/>
          </a:xfrm>
          <a:prstGeom prst="rect">
            <a:avLst/>
          </a:prstGeom>
          <a:noFill/>
        </p:spPr>
        <p:txBody>
          <a:bodyPr wrap="square" rtlCol="0">
            <a:spAutoFit/>
          </a:bodyPr>
          <a:lstStyle/>
          <a:p>
            <a:r>
              <a:rPr lang="en-US" sz="2000" b="1" dirty="0">
                <a:latin typeface="Arial" pitchFamily="34" charset="0"/>
                <a:cs typeface="Arial" pitchFamily="34" charset="0"/>
              </a:rPr>
              <a:t>Structure</a:t>
            </a:r>
          </a:p>
          <a:p>
            <a:r>
              <a:rPr lang="en-US" sz="2000" dirty="0">
                <a:latin typeface="Arial" pitchFamily="34" charset="0"/>
                <a:cs typeface="Arial" pitchFamily="34" charset="0"/>
              </a:rPr>
              <a:t>A structure is a </a:t>
            </a:r>
            <a:r>
              <a:rPr lang="en-US" sz="2000" u="sng" dirty="0">
                <a:latin typeface="Arial" pitchFamily="34" charset="0"/>
                <a:cs typeface="Arial" pitchFamily="34" charset="0"/>
              </a:rPr>
              <a:t>user defined data type </a:t>
            </a:r>
            <a:r>
              <a:rPr lang="en-US" sz="2000" dirty="0">
                <a:latin typeface="Arial" pitchFamily="34" charset="0"/>
                <a:cs typeface="Arial" pitchFamily="34" charset="0"/>
              </a:rPr>
              <a:t>in C. </a:t>
            </a:r>
          </a:p>
          <a:p>
            <a:endParaRPr lang="en-US" sz="2000" dirty="0">
              <a:latin typeface="Arial" pitchFamily="34" charset="0"/>
              <a:cs typeface="Arial" pitchFamily="34" charset="0"/>
            </a:endParaRPr>
          </a:p>
          <a:p>
            <a:r>
              <a:rPr lang="en-US" sz="2000" dirty="0">
                <a:latin typeface="Arial" pitchFamily="34" charset="0"/>
                <a:cs typeface="Arial" pitchFamily="34" charset="0"/>
              </a:rPr>
              <a:t>A structure creates a data type that can be used to group items of </a:t>
            </a:r>
            <a:r>
              <a:rPr lang="en-US" sz="2000" u="sng" dirty="0">
                <a:latin typeface="Arial" pitchFamily="34" charset="0"/>
                <a:cs typeface="Arial" pitchFamily="34" charset="0"/>
              </a:rPr>
              <a:t>possibly different types </a:t>
            </a:r>
            <a:r>
              <a:rPr lang="en-US" sz="2000" dirty="0">
                <a:latin typeface="Arial" pitchFamily="34" charset="0"/>
                <a:cs typeface="Arial" pitchFamily="34" charset="0"/>
              </a:rPr>
              <a:t>into a single type.</a:t>
            </a:r>
          </a:p>
          <a:p>
            <a:endParaRPr lang="en-US" sz="2000" dirty="0">
              <a:latin typeface="Arial" pitchFamily="34" charset="0"/>
              <a:cs typeface="Arial" pitchFamily="34" charset="0"/>
            </a:endParaRPr>
          </a:p>
          <a:p>
            <a:r>
              <a:rPr lang="en-US" sz="2000" b="1" i="1" dirty="0">
                <a:latin typeface="Arial" pitchFamily="34" charset="0"/>
                <a:cs typeface="Arial" pitchFamily="34" charset="0"/>
              </a:rPr>
              <a:t>How to create a structure?</a:t>
            </a:r>
            <a:br>
              <a:rPr lang="en-US" sz="2000" dirty="0">
                <a:latin typeface="Arial" pitchFamily="34" charset="0"/>
                <a:cs typeface="Arial" pitchFamily="34" charset="0"/>
              </a:rPr>
            </a:br>
            <a:r>
              <a:rPr lang="en-US" sz="2000" dirty="0">
                <a:latin typeface="Arial" pitchFamily="34" charset="0"/>
                <a:cs typeface="Arial" pitchFamily="34" charset="0"/>
              </a:rPr>
              <a:t>‘</a:t>
            </a:r>
            <a:r>
              <a:rPr lang="en-US" sz="2000" dirty="0" err="1">
                <a:latin typeface="Arial" pitchFamily="34" charset="0"/>
                <a:cs typeface="Arial" pitchFamily="34" charset="0"/>
              </a:rPr>
              <a:t>struct</a:t>
            </a:r>
            <a:r>
              <a:rPr lang="en-US" sz="2000" dirty="0">
                <a:latin typeface="Arial" pitchFamily="34" charset="0"/>
                <a:cs typeface="Arial" pitchFamily="34" charset="0"/>
              </a:rPr>
              <a:t>’ keyword is used to create a structure. </a:t>
            </a:r>
          </a:p>
          <a:p>
            <a:r>
              <a:rPr lang="en-US" sz="2000" dirty="0" err="1">
                <a:latin typeface="Arial" pitchFamily="34" charset="0"/>
                <a:cs typeface="Arial" pitchFamily="34" charset="0"/>
              </a:rPr>
              <a:t>struct</a:t>
            </a:r>
            <a:r>
              <a:rPr lang="en-US" sz="2000" dirty="0">
                <a:latin typeface="Arial" pitchFamily="34" charset="0"/>
                <a:cs typeface="Arial" pitchFamily="34" charset="0"/>
              </a:rPr>
              <a:t> address </a:t>
            </a:r>
          </a:p>
          <a:p>
            <a:r>
              <a:rPr lang="en-US" sz="2000" dirty="0">
                <a:latin typeface="Arial" pitchFamily="34" charset="0"/>
                <a:cs typeface="Arial" pitchFamily="34" charset="0"/>
              </a:rPr>
              <a:t>{ </a:t>
            </a:r>
          </a:p>
          <a:p>
            <a:r>
              <a:rPr lang="en-US" sz="2000" dirty="0">
                <a:latin typeface="Arial" pitchFamily="34" charset="0"/>
                <a:cs typeface="Arial" pitchFamily="34" charset="0"/>
              </a:rPr>
              <a:t>   char name[50]; </a:t>
            </a:r>
          </a:p>
          <a:p>
            <a:r>
              <a:rPr lang="en-US" sz="2000" dirty="0">
                <a:latin typeface="Arial" pitchFamily="34" charset="0"/>
                <a:cs typeface="Arial" pitchFamily="34" charset="0"/>
              </a:rPr>
              <a:t>   char street[100]; </a:t>
            </a:r>
          </a:p>
          <a:p>
            <a:r>
              <a:rPr lang="en-US" sz="2000" dirty="0">
                <a:latin typeface="Arial" pitchFamily="34" charset="0"/>
                <a:cs typeface="Arial" pitchFamily="34" charset="0"/>
              </a:rPr>
              <a:t>   char city[50]; </a:t>
            </a:r>
          </a:p>
          <a:p>
            <a:r>
              <a:rPr lang="en-US" sz="2000" dirty="0">
                <a:latin typeface="Arial" pitchFamily="34" charset="0"/>
                <a:cs typeface="Arial" pitchFamily="34" charset="0"/>
              </a:rPr>
              <a:t>   char state[20]; </a:t>
            </a:r>
          </a:p>
          <a:p>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pin; </a:t>
            </a:r>
          </a:p>
          <a:p>
            <a:r>
              <a:rPr lang="en-US" sz="2000" dirty="0">
                <a:latin typeface="Arial" pitchFamily="34" charset="0"/>
                <a:cs typeface="Arial" pitchFamily="34" charset="0"/>
              </a:rPr>
              <a:t>};</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 calcmode="lin" valueType="num">
                                      <p:cBhvr additive="base">
                                        <p:cTn id="4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 calcmode="lin" valueType="num">
                                      <p:cBhvr additive="base">
                                        <p:cTn id="5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1" end="11"/>
                                            </p:txEl>
                                          </p:spTgt>
                                        </p:tgtEl>
                                        <p:attrNameLst>
                                          <p:attrName>style.visibility</p:attrName>
                                        </p:attrNameLst>
                                      </p:cBhvr>
                                      <p:to>
                                        <p:strVal val="visible"/>
                                      </p:to>
                                    </p:set>
                                    <p:anim calcmode="lin" valueType="num">
                                      <p:cBhvr additive="base">
                                        <p:cTn id="6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anim calcmode="lin" valueType="num">
                                      <p:cBhvr additive="base">
                                        <p:cTn id="67"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3" end="13"/>
                                            </p:txEl>
                                          </p:spTgt>
                                        </p:tgtEl>
                                        <p:attrNameLst>
                                          <p:attrName>style.visibility</p:attrName>
                                        </p:attrNameLst>
                                      </p:cBhvr>
                                      <p:to>
                                        <p:strVal val="visible"/>
                                      </p:to>
                                    </p:set>
                                    <p:anim calcmode="lin" valueType="num">
                                      <p:cBhvr additive="base">
                                        <p:cTn id="73"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170099"/>
          </a:xfrm>
          <a:prstGeom prst="rect">
            <a:avLst/>
          </a:prstGeom>
          <a:noFill/>
        </p:spPr>
        <p:txBody>
          <a:bodyPr wrap="square" rtlCol="0">
            <a:spAutoFit/>
          </a:bodyPr>
          <a:lstStyle/>
          <a:p>
            <a:r>
              <a:rPr lang="en-US" sz="2000" dirty="0">
                <a:latin typeface="Arial" pitchFamily="34" charset="0"/>
                <a:cs typeface="Arial" pitchFamily="34" charset="0"/>
              </a:rPr>
              <a:t>Accessing structure members through the “.” Operator</a:t>
            </a:r>
            <a:r>
              <a:rPr lang="en-US" sz="2000" b="1" dirty="0">
                <a:latin typeface="Arial" pitchFamily="34" charset="0"/>
                <a:cs typeface="Arial" pitchFamily="34" charset="0"/>
              </a:rPr>
              <a:t>.</a:t>
            </a:r>
          </a:p>
          <a:p>
            <a:endParaRPr lang="en-GB" sz="2000" b="1" dirty="0">
              <a:latin typeface="Arial" pitchFamily="34" charset="0"/>
              <a:cs typeface="Arial" pitchFamily="34" charset="0"/>
            </a:endParaRPr>
          </a:p>
          <a:p>
            <a:r>
              <a:rPr lang="en-GB" sz="2000" dirty="0">
                <a:latin typeface="Arial" pitchFamily="34" charset="0"/>
                <a:cs typeface="Arial" pitchFamily="34" charset="0"/>
              </a:rPr>
              <a:t>If you have a pointer to a structure, then use the -&gt; operator.</a:t>
            </a:r>
          </a:p>
          <a:p>
            <a:endParaRPr lang="en-GB" sz="2000" dirty="0">
              <a:latin typeface="Arial" pitchFamily="34" charset="0"/>
              <a:cs typeface="Arial" pitchFamily="34" charset="0"/>
            </a:endParaRPr>
          </a:p>
          <a:p>
            <a:r>
              <a:rPr lang="en-GB" sz="2000" dirty="0" err="1">
                <a:latin typeface="Arial" pitchFamily="34" charset="0"/>
                <a:cs typeface="Arial" pitchFamily="34" charset="0"/>
              </a:rPr>
              <a:t>sizeof</a:t>
            </a:r>
            <a:r>
              <a:rPr lang="en-GB" sz="2000" dirty="0">
                <a:latin typeface="Arial" pitchFamily="34" charset="0"/>
                <a:cs typeface="Arial" pitchFamily="34" charset="0"/>
              </a:rPr>
              <a:t> a structure.</a:t>
            </a:r>
          </a:p>
          <a:p>
            <a:endParaRPr lang="en-GB" sz="2000" dirty="0">
              <a:latin typeface="Arial" pitchFamily="34" charset="0"/>
              <a:cs typeface="Arial" pitchFamily="34" charset="0"/>
            </a:endParaRPr>
          </a:p>
          <a:p>
            <a:r>
              <a:rPr lang="en-GB" sz="2000" dirty="0">
                <a:latin typeface="Arial" pitchFamily="34" charset="0"/>
                <a:cs typeface="Arial" pitchFamily="34" charset="0"/>
              </a:rPr>
              <a:t>When to use . Operator and when to use -&gt; operator in a structure</a:t>
            </a:r>
          </a:p>
          <a:p>
            <a:r>
              <a:rPr lang="en-GB" sz="2000" dirty="0">
                <a:latin typeface="Arial" pitchFamily="34" charset="0"/>
                <a:cs typeface="Arial" pitchFamily="34" charset="0"/>
              </a:rPr>
              <a:t>See </a:t>
            </a:r>
            <a:r>
              <a:rPr lang="en-GB" sz="2000" dirty="0">
                <a:latin typeface="Arial" pitchFamily="34" charset="0"/>
                <a:cs typeface="Arial" pitchFamily="34" charset="0"/>
                <a:hlinkClick r:id="rId3" action="ppaction://hlinkfile"/>
              </a:rPr>
              <a:t>Day1\d1p17.c</a:t>
            </a:r>
            <a:endParaRPr lang="en-GB" sz="2000" dirty="0">
              <a:latin typeface="Arial" pitchFamily="34" charset="0"/>
              <a:cs typeface="Arial" pitchFamily="34" charset="0"/>
            </a:endParaRPr>
          </a:p>
          <a:p>
            <a:endParaRPr lang="en-GB" sz="2000" dirty="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477875"/>
          </a:xfrm>
          <a:prstGeom prst="rect">
            <a:avLst/>
          </a:prstGeom>
          <a:noFill/>
        </p:spPr>
        <p:txBody>
          <a:bodyPr wrap="square" rtlCol="0">
            <a:spAutoFit/>
          </a:bodyPr>
          <a:lstStyle/>
          <a:p>
            <a:r>
              <a:rPr lang="en-GB" sz="2000" b="1" u="sng" dirty="0">
                <a:latin typeface="Arial" pitchFamily="34" charset="0"/>
                <a:cs typeface="Arial" pitchFamily="34" charset="0"/>
              </a:rPr>
              <a:t>Dynamic memory allocation</a:t>
            </a:r>
          </a:p>
          <a:p>
            <a:endParaRPr lang="en-GB" sz="2000" b="1" u="sng" dirty="0">
              <a:latin typeface="Arial" pitchFamily="34" charset="0"/>
              <a:cs typeface="Arial" pitchFamily="34" charset="0"/>
            </a:endParaRPr>
          </a:p>
          <a:p>
            <a:r>
              <a:rPr lang="en-GB" sz="2000" dirty="0">
                <a:latin typeface="Arial" pitchFamily="34" charset="0"/>
                <a:cs typeface="Arial" pitchFamily="34" charset="0"/>
              </a:rPr>
              <a:t>void *</a:t>
            </a:r>
            <a:r>
              <a:rPr lang="en-GB" sz="2000" dirty="0" err="1">
                <a:latin typeface="Arial" pitchFamily="34" charset="0"/>
                <a:cs typeface="Arial" pitchFamily="34" charset="0"/>
              </a:rPr>
              <a:t>malloc</a:t>
            </a:r>
            <a:r>
              <a:rPr lang="en-GB" sz="2000" dirty="0">
                <a:latin typeface="Arial" pitchFamily="34" charset="0"/>
                <a:cs typeface="Arial" pitchFamily="34" charset="0"/>
              </a:rPr>
              <a:t>(</a:t>
            </a:r>
            <a:r>
              <a:rPr lang="en-GB" sz="2000" dirty="0" err="1">
                <a:latin typeface="Arial" pitchFamily="34" charset="0"/>
                <a:cs typeface="Arial" pitchFamily="34" charset="0"/>
              </a:rPr>
              <a:t>int</a:t>
            </a:r>
            <a:r>
              <a:rPr lang="en-GB" sz="2000" dirty="0">
                <a:latin typeface="Arial" pitchFamily="34" charset="0"/>
                <a:cs typeface="Arial" pitchFamily="34" charset="0"/>
              </a:rPr>
              <a:t> size);</a:t>
            </a:r>
          </a:p>
          <a:p>
            <a:endParaRPr lang="en-GB" sz="2000" dirty="0">
              <a:latin typeface="Arial" pitchFamily="34" charset="0"/>
              <a:cs typeface="Arial" pitchFamily="34" charset="0"/>
            </a:endParaRPr>
          </a:p>
          <a:p>
            <a:r>
              <a:rPr lang="en-GB" sz="2000" dirty="0">
                <a:latin typeface="Arial" pitchFamily="34" charset="0"/>
                <a:cs typeface="Arial" pitchFamily="34" charset="0"/>
              </a:rPr>
              <a:t>void *</a:t>
            </a:r>
            <a:r>
              <a:rPr lang="en-GB" sz="2000" dirty="0" err="1">
                <a:latin typeface="Arial" pitchFamily="34" charset="0"/>
                <a:cs typeface="Arial" pitchFamily="34" charset="0"/>
              </a:rPr>
              <a:t>calloc</a:t>
            </a:r>
            <a:r>
              <a:rPr lang="en-GB" sz="2000" dirty="0">
                <a:latin typeface="Arial" pitchFamily="34" charset="0"/>
                <a:cs typeface="Arial" pitchFamily="34" charset="0"/>
              </a:rPr>
              <a:t>(</a:t>
            </a:r>
            <a:r>
              <a:rPr lang="en-GB" sz="2000" dirty="0" err="1">
                <a:latin typeface="Arial" pitchFamily="34" charset="0"/>
                <a:cs typeface="Arial" pitchFamily="34" charset="0"/>
              </a:rPr>
              <a:t>int</a:t>
            </a:r>
            <a:r>
              <a:rPr lang="en-GB" sz="2000" dirty="0">
                <a:latin typeface="Arial" pitchFamily="34" charset="0"/>
                <a:cs typeface="Arial" pitchFamily="34" charset="0"/>
              </a:rPr>
              <a:t> </a:t>
            </a:r>
            <a:r>
              <a:rPr lang="en-GB" sz="2000" dirty="0" err="1">
                <a:latin typeface="Arial" pitchFamily="34" charset="0"/>
                <a:cs typeface="Arial" pitchFamily="34" charset="0"/>
              </a:rPr>
              <a:t>nmemb</a:t>
            </a:r>
            <a:r>
              <a:rPr lang="en-GB" sz="2000" dirty="0">
                <a:latin typeface="Arial" pitchFamily="34" charset="0"/>
                <a:cs typeface="Arial" pitchFamily="34" charset="0"/>
              </a:rPr>
              <a:t>, </a:t>
            </a:r>
            <a:r>
              <a:rPr lang="en-GB" sz="2000" dirty="0" err="1">
                <a:latin typeface="Arial" pitchFamily="34" charset="0"/>
                <a:cs typeface="Arial" pitchFamily="34" charset="0"/>
              </a:rPr>
              <a:t>int</a:t>
            </a:r>
            <a:r>
              <a:rPr lang="en-GB" sz="2000" dirty="0">
                <a:latin typeface="Arial" pitchFamily="34" charset="0"/>
                <a:cs typeface="Arial" pitchFamily="34" charset="0"/>
              </a:rPr>
              <a:t> size); – Memory set to zero.</a:t>
            </a:r>
          </a:p>
          <a:p>
            <a:endParaRPr lang="en-GB" sz="2000" dirty="0">
              <a:latin typeface="Arial" pitchFamily="34" charset="0"/>
              <a:cs typeface="Arial" pitchFamily="34" charset="0"/>
            </a:endParaRPr>
          </a:p>
          <a:p>
            <a:r>
              <a:rPr lang="en-GB" sz="2000" dirty="0">
                <a:latin typeface="Arial" pitchFamily="34" charset="0"/>
                <a:cs typeface="Arial" pitchFamily="34" charset="0"/>
              </a:rPr>
              <a:t>void *</a:t>
            </a:r>
            <a:r>
              <a:rPr lang="en-IN" sz="2000" dirty="0" err="1">
                <a:latin typeface="Arial" pitchFamily="34" charset="0"/>
                <a:cs typeface="Arial" pitchFamily="34" charset="0"/>
              </a:rPr>
              <a:t>realloc</a:t>
            </a:r>
            <a:r>
              <a:rPr lang="en-IN" sz="2000" dirty="0">
                <a:latin typeface="Arial" pitchFamily="34" charset="0"/>
                <a:cs typeface="Arial" pitchFamily="34" charset="0"/>
              </a:rPr>
              <a:t>(void </a:t>
            </a:r>
            <a:r>
              <a:rPr lang="en-IN" sz="2000" i="1" dirty="0">
                <a:latin typeface="Arial" pitchFamily="34" charset="0"/>
                <a:cs typeface="Arial" pitchFamily="34" charset="0"/>
              </a:rPr>
              <a:t>*</a:t>
            </a:r>
            <a:r>
              <a:rPr lang="en-IN" sz="2000" i="1" dirty="0" err="1">
                <a:latin typeface="Arial" pitchFamily="34" charset="0"/>
                <a:cs typeface="Arial" pitchFamily="34" charset="0"/>
              </a:rPr>
              <a:t>ptr</a:t>
            </a:r>
            <a:r>
              <a:rPr lang="en-IN" sz="2000" b="1" dirty="0">
                <a:latin typeface="Arial" pitchFamily="34" charset="0"/>
                <a:cs typeface="Arial" pitchFamily="34" charset="0"/>
              </a:rPr>
              <a:t>, </a:t>
            </a:r>
            <a:r>
              <a:rPr lang="en-IN" sz="2000" dirty="0" err="1">
                <a:latin typeface="Arial" pitchFamily="34" charset="0"/>
                <a:cs typeface="Arial" pitchFamily="34" charset="0"/>
              </a:rPr>
              <a:t>size_t</a:t>
            </a:r>
            <a:r>
              <a:rPr lang="en-IN" sz="2000" dirty="0">
                <a:latin typeface="Arial" pitchFamily="34" charset="0"/>
                <a:cs typeface="Arial" pitchFamily="34" charset="0"/>
              </a:rPr>
              <a:t> </a:t>
            </a:r>
            <a:r>
              <a:rPr lang="en-IN" sz="2000" i="1" dirty="0">
                <a:latin typeface="Arial" pitchFamily="34" charset="0"/>
                <a:cs typeface="Arial" pitchFamily="34" charset="0"/>
              </a:rPr>
              <a:t>size</a:t>
            </a:r>
            <a:r>
              <a:rPr lang="en-GB" sz="2000" dirty="0">
                <a:latin typeface="Arial" pitchFamily="34" charset="0"/>
                <a:cs typeface="Arial" pitchFamily="34" charset="0"/>
              </a:rPr>
              <a:t>);</a:t>
            </a:r>
          </a:p>
          <a:p>
            <a:endParaRPr lang="en-GB" sz="2000" dirty="0">
              <a:latin typeface="Arial" pitchFamily="34" charset="0"/>
              <a:cs typeface="Arial" pitchFamily="34" charset="0"/>
            </a:endParaRPr>
          </a:p>
          <a:p>
            <a:r>
              <a:rPr lang="en-GB" sz="2000" dirty="0">
                <a:latin typeface="Arial" pitchFamily="34" charset="0"/>
                <a:cs typeface="Arial" pitchFamily="34" charset="0"/>
              </a:rPr>
              <a:t>free(void *</a:t>
            </a:r>
            <a:r>
              <a:rPr lang="en-GB" sz="2000" dirty="0" err="1">
                <a:latin typeface="Arial" pitchFamily="34" charset="0"/>
                <a:cs typeface="Arial" pitchFamily="34" charset="0"/>
              </a:rPr>
              <a:t>ptr</a:t>
            </a:r>
            <a:r>
              <a:rPr lang="en-GB" sz="2000" dirty="0">
                <a:latin typeface="Arial" pitchFamily="34" charset="0"/>
                <a:cs typeface="Arial" pitchFamily="34" charset="0"/>
              </a:rPr>
              <a:t>);</a:t>
            </a:r>
          </a:p>
          <a:p>
            <a:endParaRPr lang="en-GB" sz="2000" dirty="0">
              <a:latin typeface="Arial" pitchFamily="34" charset="0"/>
              <a:cs typeface="Arial" pitchFamily="34" charset="0"/>
            </a:endParaRPr>
          </a:p>
          <a:p>
            <a:r>
              <a:rPr lang="en-GB" sz="2000" dirty="0">
                <a:latin typeface="Arial" pitchFamily="34" charset="0"/>
                <a:cs typeface="Arial" pitchFamily="34" charset="0"/>
              </a:rPr>
              <a:t>Which is faster and why? Physically are </a:t>
            </a:r>
            <a:r>
              <a:rPr lang="en-GB" sz="2000" dirty="0" err="1">
                <a:latin typeface="Arial" pitchFamily="34" charset="0"/>
                <a:cs typeface="Arial" pitchFamily="34" charset="0"/>
              </a:rPr>
              <a:t>calloc</a:t>
            </a:r>
            <a:r>
              <a:rPr lang="en-GB" sz="2000" dirty="0">
                <a:latin typeface="Arial" pitchFamily="34" charset="0"/>
                <a:cs typeface="Arial" pitchFamily="34" charset="0"/>
              </a:rPr>
              <a:t> blocks </a:t>
            </a:r>
            <a:r>
              <a:rPr lang="en-GB" sz="2000" dirty="0" err="1">
                <a:latin typeface="Arial" pitchFamily="34" charset="0"/>
                <a:cs typeface="Arial" pitchFamily="34" charset="0"/>
              </a:rPr>
              <a:t>contigious</a:t>
            </a:r>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r>
              <a:rPr lang="en-GB" sz="2000" b="1" u="sng" dirty="0">
                <a:latin typeface="Arial" pitchFamily="34" charset="0"/>
                <a:cs typeface="Arial" pitchFamily="34" charset="0"/>
              </a:rPr>
              <a:t>Linked lists</a:t>
            </a:r>
          </a:p>
          <a:p>
            <a:endParaRPr lang="en-GB" sz="2000" b="1" u="sng" dirty="0">
              <a:latin typeface="Arial" pitchFamily="34" charset="0"/>
              <a:cs typeface="Arial" pitchFamily="34" charset="0"/>
            </a:endParaRPr>
          </a:p>
          <a:p>
            <a:pPr fontAlgn="base"/>
            <a:r>
              <a:rPr lang="en-IN" sz="2000" dirty="0" err="1">
                <a:latin typeface="Arial" pitchFamily="34" charset="0"/>
                <a:cs typeface="Arial" pitchFamily="34" charset="0"/>
              </a:rPr>
              <a:t>struct</a:t>
            </a:r>
            <a:r>
              <a:rPr lang="en-IN" sz="2000" dirty="0">
                <a:latin typeface="Arial" pitchFamily="34" charset="0"/>
                <a:cs typeface="Arial" pitchFamily="34" charset="0"/>
              </a:rPr>
              <a:t> Node </a:t>
            </a:r>
          </a:p>
          <a:p>
            <a:pPr fontAlgn="base"/>
            <a:r>
              <a:rPr lang="en-IN" sz="2000" dirty="0">
                <a:latin typeface="Arial" pitchFamily="34" charset="0"/>
                <a:cs typeface="Arial" pitchFamily="34" charset="0"/>
              </a:rPr>
              <a:t>{ </a:t>
            </a:r>
          </a:p>
          <a:p>
            <a:pPr fontAlgn="base"/>
            <a:r>
              <a:rPr lang="en-IN" sz="2000" dirty="0">
                <a:latin typeface="Arial" pitchFamily="34" charset="0"/>
                <a:cs typeface="Arial" pitchFamily="34" charset="0"/>
              </a:rPr>
              <a:t>  </a:t>
            </a:r>
            <a:r>
              <a:rPr lang="en-IN" sz="2000" dirty="0" err="1">
                <a:latin typeface="Arial" pitchFamily="34" charset="0"/>
                <a:cs typeface="Arial" pitchFamily="34" charset="0"/>
              </a:rPr>
              <a:t>int</a:t>
            </a:r>
            <a:r>
              <a:rPr lang="en-IN" sz="2000" dirty="0">
                <a:latin typeface="Arial" pitchFamily="34" charset="0"/>
                <a:cs typeface="Arial" pitchFamily="34" charset="0"/>
              </a:rPr>
              <a:t> data; </a:t>
            </a:r>
          </a:p>
          <a:p>
            <a:pPr fontAlgn="base"/>
            <a:r>
              <a:rPr lang="en-IN" sz="2000" dirty="0">
                <a:latin typeface="Arial" pitchFamily="34" charset="0"/>
                <a:cs typeface="Arial" pitchFamily="34" charset="0"/>
              </a:rPr>
              <a:t>  </a:t>
            </a:r>
            <a:r>
              <a:rPr lang="en-IN" sz="2000" dirty="0" err="1">
                <a:latin typeface="Arial" pitchFamily="34" charset="0"/>
                <a:cs typeface="Arial" pitchFamily="34" charset="0"/>
              </a:rPr>
              <a:t>struct</a:t>
            </a:r>
            <a:r>
              <a:rPr lang="en-IN" sz="2000" dirty="0">
                <a:latin typeface="Arial" pitchFamily="34" charset="0"/>
                <a:cs typeface="Arial" pitchFamily="34" charset="0"/>
              </a:rPr>
              <a:t> Node *next; </a:t>
            </a:r>
          </a:p>
          <a:p>
            <a:pPr fontAlgn="base"/>
            <a:r>
              <a:rPr lang="en-IN" sz="2000" dirty="0">
                <a:latin typeface="Arial" pitchFamily="34" charset="0"/>
                <a:cs typeface="Arial" pitchFamily="34" charset="0"/>
              </a:rPr>
              <a:t>};</a:t>
            </a:r>
          </a:p>
          <a:p>
            <a:pPr fontAlgn="base"/>
            <a:endParaRPr lang="en-IN" sz="2000" dirty="0">
              <a:latin typeface="Arial" pitchFamily="34" charset="0"/>
              <a:cs typeface="Arial" pitchFamily="34" charset="0"/>
            </a:endParaRPr>
          </a:p>
          <a:p>
            <a:pPr fontAlgn="base"/>
            <a:r>
              <a:rPr lang="en-IN" sz="2000" dirty="0" err="1">
                <a:latin typeface="Arial" pitchFamily="34" charset="0"/>
                <a:cs typeface="Arial" pitchFamily="34" charset="0"/>
              </a:rPr>
              <a:t>struct</a:t>
            </a:r>
            <a:r>
              <a:rPr lang="en-IN" sz="2000" dirty="0">
                <a:latin typeface="Arial" pitchFamily="34" charset="0"/>
                <a:cs typeface="Arial" pitchFamily="34" charset="0"/>
              </a:rPr>
              <a:t> Node </a:t>
            </a:r>
          </a:p>
          <a:p>
            <a:pPr fontAlgn="base"/>
            <a:r>
              <a:rPr lang="en-IN" sz="2000" dirty="0">
                <a:latin typeface="Arial" pitchFamily="34" charset="0"/>
                <a:cs typeface="Arial" pitchFamily="34" charset="0"/>
              </a:rPr>
              <a:t>{ </a:t>
            </a:r>
          </a:p>
          <a:p>
            <a:pPr fontAlgn="base"/>
            <a:r>
              <a:rPr lang="en-IN" sz="2000" dirty="0">
                <a:latin typeface="Arial" pitchFamily="34" charset="0"/>
                <a:cs typeface="Arial" pitchFamily="34" charset="0"/>
              </a:rPr>
              <a:t>  </a:t>
            </a:r>
            <a:r>
              <a:rPr lang="en-IN" sz="2000" dirty="0" err="1">
                <a:latin typeface="Arial" pitchFamily="34" charset="0"/>
                <a:cs typeface="Arial" pitchFamily="34" charset="0"/>
              </a:rPr>
              <a:t>int</a:t>
            </a:r>
            <a:r>
              <a:rPr lang="en-IN" sz="2000" dirty="0">
                <a:latin typeface="Arial" pitchFamily="34" charset="0"/>
                <a:cs typeface="Arial" pitchFamily="34" charset="0"/>
              </a:rPr>
              <a:t> data; </a:t>
            </a:r>
          </a:p>
          <a:p>
            <a:pPr fontAlgn="base"/>
            <a:r>
              <a:rPr lang="en-IN" sz="2000" dirty="0">
                <a:latin typeface="Arial" pitchFamily="34" charset="0"/>
                <a:cs typeface="Arial" pitchFamily="34" charset="0"/>
              </a:rPr>
              <a:t>  </a:t>
            </a:r>
            <a:r>
              <a:rPr lang="en-IN" sz="2000" dirty="0" err="1">
                <a:latin typeface="Arial" pitchFamily="34" charset="0"/>
                <a:cs typeface="Arial" pitchFamily="34" charset="0"/>
              </a:rPr>
              <a:t>struct</a:t>
            </a:r>
            <a:r>
              <a:rPr lang="en-IN" sz="2000" dirty="0">
                <a:latin typeface="Arial" pitchFamily="34" charset="0"/>
                <a:cs typeface="Arial" pitchFamily="34" charset="0"/>
              </a:rPr>
              <a:t> Node *next;</a:t>
            </a:r>
          </a:p>
          <a:p>
            <a:pPr fontAlgn="base"/>
            <a:r>
              <a:rPr lang="en-IN" sz="2000" dirty="0">
                <a:latin typeface="Arial" pitchFamily="34" charset="0"/>
                <a:cs typeface="Arial" pitchFamily="34" charset="0"/>
              </a:rPr>
              <a:t>  </a:t>
            </a:r>
            <a:r>
              <a:rPr lang="en-IN" sz="2000" dirty="0" err="1">
                <a:latin typeface="Arial" pitchFamily="34" charset="0"/>
                <a:cs typeface="Arial" pitchFamily="34" charset="0"/>
              </a:rPr>
              <a:t>struct</a:t>
            </a:r>
            <a:r>
              <a:rPr lang="en-IN" sz="2000" dirty="0">
                <a:latin typeface="Arial" pitchFamily="34" charset="0"/>
                <a:cs typeface="Arial" pitchFamily="34" charset="0"/>
              </a:rPr>
              <a:t> Node *</a:t>
            </a:r>
            <a:r>
              <a:rPr lang="en-IN" sz="2000" dirty="0" err="1">
                <a:latin typeface="Arial" pitchFamily="34" charset="0"/>
                <a:cs typeface="Arial" pitchFamily="34" charset="0"/>
              </a:rPr>
              <a:t>prev</a:t>
            </a:r>
            <a:r>
              <a:rPr lang="en-IN" sz="2000" dirty="0">
                <a:latin typeface="Arial" pitchFamily="34" charset="0"/>
                <a:cs typeface="Arial" pitchFamily="34" charset="0"/>
              </a:rPr>
              <a:t>; </a:t>
            </a:r>
          </a:p>
          <a:p>
            <a:pPr fontAlgn="base"/>
            <a:r>
              <a:rPr lang="en-IN" sz="2000" dirty="0">
                <a:latin typeface="Arial" pitchFamily="34" charset="0"/>
                <a:cs typeface="Arial" pitchFamily="34" charset="0"/>
              </a:rPr>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 calcmode="lin" valueType="num">
                                      <p:cBhvr additive="base">
                                        <p:cTn id="4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 calcmode="lin" valueType="num">
                                      <p:cBhvr additive="base">
                                        <p:cTn id="5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1" end="11"/>
                                            </p:txEl>
                                          </p:spTgt>
                                        </p:tgtEl>
                                        <p:attrNameLst>
                                          <p:attrName>style.visibility</p:attrName>
                                        </p:attrNameLst>
                                      </p:cBhvr>
                                      <p:to>
                                        <p:strVal val="visible"/>
                                      </p:to>
                                    </p:set>
                                    <p:anim calcmode="lin" valueType="num">
                                      <p:cBhvr additive="base">
                                        <p:cTn id="6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anim calcmode="lin" valueType="num">
                                      <p:cBhvr additive="base">
                                        <p:cTn id="67"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3" end="13"/>
                                            </p:txEl>
                                          </p:spTgt>
                                        </p:tgtEl>
                                        <p:attrNameLst>
                                          <p:attrName>style.visibility</p:attrName>
                                        </p:attrNameLst>
                                      </p:cBhvr>
                                      <p:to>
                                        <p:strVal val="visible"/>
                                      </p:to>
                                    </p:set>
                                    <p:anim calcmode="lin" valueType="num">
                                      <p:cBhvr additive="base">
                                        <p:cTn id="73"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016758"/>
          </a:xfrm>
          <a:prstGeom prst="rect">
            <a:avLst/>
          </a:prstGeom>
          <a:noFill/>
        </p:spPr>
        <p:txBody>
          <a:bodyPr wrap="square" rtlCol="0">
            <a:spAutoFit/>
          </a:bodyPr>
          <a:lstStyle/>
          <a:p>
            <a:r>
              <a:rPr lang="en-GB" sz="2000" b="1" u="sng" dirty="0">
                <a:latin typeface="Arial" pitchFamily="34" charset="0"/>
                <a:cs typeface="Arial" pitchFamily="34" charset="0"/>
              </a:rPr>
              <a:t>File operations in C</a:t>
            </a:r>
          </a:p>
          <a:p>
            <a:endParaRPr lang="en-GB" sz="2000" b="1" u="sng" dirty="0">
              <a:latin typeface="Arial" pitchFamily="34" charset="0"/>
              <a:cs typeface="Arial" pitchFamily="34" charset="0"/>
            </a:endParaRPr>
          </a:p>
          <a:p>
            <a:r>
              <a:rPr lang="en-IN" sz="2000" b="1" dirty="0">
                <a:latin typeface="Arial" pitchFamily="34" charset="0"/>
                <a:cs typeface="Arial" pitchFamily="34" charset="0"/>
              </a:rPr>
              <a:t>FILE *</a:t>
            </a:r>
            <a:r>
              <a:rPr lang="en-IN" sz="2000" b="1" dirty="0" err="1">
                <a:latin typeface="Arial" pitchFamily="34" charset="0"/>
                <a:cs typeface="Arial" pitchFamily="34" charset="0"/>
              </a:rPr>
              <a:t>fopen</a:t>
            </a:r>
            <a:r>
              <a:rPr lang="en-IN" sz="2000" b="1" dirty="0">
                <a:latin typeface="Arial" pitchFamily="34" charset="0"/>
                <a:cs typeface="Arial" pitchFamily="34" charset="0"/>
              </a:rPr>
              <a:t>(const char *name, const char *mode);</a:t>
            </a:r>
          </a:p>
          <a:p>
            <a:endParaRPr lang="en-GB" sz="2000" b="1" u="sng" dirty="0">
              <a:latin typeface="Arial" pitchFamily="34" charset="0"/>
              <a:cs typeface="Arial" pitchFamily="34" charset="0"/>
            </a:endParaRPr>
          </a:p>
          <a:p>
            <a:r>
              <a:rPr lang="en-GB" sz="2000" b="1" u="sng" dirty="0" err="1">
                <a:latin typeface="Arial" pitchFamily="34" charset="0"/>
                <a:cs typeface="Arial" pitchFamily="34" charset="0"/>
              </a:rPr>
              <a:t>fclose</a:t>
            </a:r>
            <a:r>
              <a:rPr lang="en-GB" sz="2000" b="1" u="sng" dirty="0">
                <a:latin typeface="Arial" pitchFamily="34" charset="0"/>
                <a:cs typeface="Arial" pitchFamily="34" charset="0"/>
              </a:rPr>
              <a:t>(FILE *)</a:t>
            </a:r>
          </a:p>
          <a:p>
            <a:endParaRPr lang="en-GB" sz="2000" b="1" u="sng" dirty="0">
              <a:latin typeface="Arial" pitchFamily="34" charset="0"/>
              <a:cs typeface="Arial" pitchFamily="34" charset="0"/>
            </a:endParaRPr>
          </a:p>
          <a:p>
            <a:r>
              <a:rPr lang="en-US" sz="2000" b="1" dirty="0" err="1">
                <a:latin typeface="Arial" pitchFamily="34" charset="0"/>
                <a:cs typeface="Arial" pitchFamily="34" charset="0"/>
              </a:rPr>
              <a:t>size_t</a:t>
            </a:r>
            <a:r>
              <a:rPr lang="en-US" sz="2000" b="1" dirty="0">
                <a:latin typeface="Arial" pitchFamily="34" charset="0"/>
                <a:cs typeface="Arial" pitchFamily="34" charset="0"/>
              </a:rPr>
              <a:t> </a:t>
            </a:r>
            <a:r>
              <a:rPr lang="en-US" sz="2000" b="1" dirty="0" err="1">
                <a:latin typeface="Arial" pitchFamily="34" charset="0"/>
                <a:cs typeface="Arial" pitchFamily="34" charset="0"/>
              </a:rPr>
              <a:t>fread</a:t>
            </a:r>
            <a:r>
              <a:rPr lang="en-US" sz="2000" b="1" dirty="0">
                <a:latin typeface="Arial" pitchFamily="34" charset="0"/>
                <a:cs typeface="Arial" pitchFamily="34" charset="0"/>
              </a:rPr>
              <a:t>(void *</a:t>
            </a:r>
            <a:r>
              <a:rPr lang="en-US" sz="2000" i="1" dirty="0" err="1">
                <a:latin typeface="Arial" pitchFamily="34" charset="0"/>
                <a:cs typeface="Arial" pitchFamily="34" charset="0"/>
              </a:rPr>
              <a:t>ptr</a:t>
            </a:r>
            <a:r>
              <a:rPr lang="en-US" sz="2000" b="1" dirty="0">
                <a:latin typeface="Arial" pitchFamily="34" charset="0"/>
                <a:cs typeface="Arial" pitchFamily="34" charset="0"/>
              </a:rPr>
              <a:t>, </a:t>
            </a:r>
            <a:r>
              <a:rPr lang="en-US" sz="2000" b="1" dirty="0" err="1">
                <a:latin typeface="Arial" pitchFamily="34" charset="0"/>
                <a:cs typeface="Arial" pitchFamily="34" charset="0"/>
              </a:rPr>
              <a:t>size_t</a:t>
            </a:r>
            <a:r>
              <a:rPr lang="en-US" sz="2000" b="1" dirty="0">
                <a:latin typeface="Arial" pitchFamily="34" charset="0"/>
                <a:cs typeface="Arial" pitchFamily="34" charset="0"/>
              </a:rPr>
              <a:t> </a:t>
            </a:r>
            <a:r>
              <a:rPr lang="en-US" sz="2000" i="1" dirty="0">
                <a:latin typeface="Arial" pitchFamily="34" charset="0"/>
                <a:cs typeface="Arial" pitchFamily="34" charset="0"/>
              </a:rPr>
              <a:t>size</a:t>
            </a:r>
            <a:r>
              <a:rPr lang="en-US" sz="2000" b="1" dirty="0">
                <a:latin typeface="Arial" pitchFamily="34" charset="0"/>
                <a:cs typeface="Arial" pitchFamily="34" charset="0"/>
              </a:rPr>
              <a:t>, </a:t>
            </a:r>
            <a:r>
              <a:rPr lang="en-US" sz="2000" b="1" dirty="0" err="1">
                <a:latin typeface="Arial" pitchFamily="34" charset="0"/>
                <a:cs typeface="Arial" pitchFamily="34" charset="0"/>
              </a:rPr>
              <a:t>size_t</a:t>
            </a:r>
            <a:r>
              <a:rPr lang="en-US" sz="2000" b="1" dirty="0">
                <a:latin typeface="Arial" pitchFamily="34" charset="0"/>
                <a:cs typeface="Arial" pitchFamily="34" charset="0"/>
              </a:rPr>
              <a:t> </a:t>
            </a:r>
            <a:r>
              <a:rPr lang="en-US" sz="2000" i="1" dirty="0" err="1">
                <a:latin typeface="Arial" pitchFamily="34" charset="0"/>
                <a:cs typeface="Arial" pitchFamily="34" charset="0"/>
              </a:rPr>
              <a:t>nmemb</a:t>
            </a:r>
            <a:r>
              <a:rPr lang="en-US" sz="2000" b="1" dirty="0">
                <a:latin typeface="Arial" pitchFamily="34" charset="0"/>
                <a:cs typeface="Arial" pitchFamily="34" charset="0"/>
              </a:rPr>
              <a:t>, FILE *</a:t>
            </a:r>
            <a:r>
              <a:rPr lang="en-US" sz="2000" i="1" dirty="0">
                <a:latin typeface="Arial" pitchFamily="34" charset="0"/>
                <a:cs typeface="Arial" pitchFamily="34" charset="0"/>
              </a:rPr>
              <a:t>stream</a:t>
            </a:r>
            <a:r>
              <a:rPr lang="en-US" sz="2000" b="1" dirty="0">
                <a:latin typeface="Arial" pitchFamily="34" charset="0"/>
                <a:cs typeface="Arial" pitchFamily="34" charset="0"/>
              </a:rPr>
              <a:t>);</a:t>
            </a:r>
            <a:r>
              <a:rPr lang="en-US" sz="2000" dirty="0">
                <a:latin typeface="Arial" pitchFamily="34" charset="0"/>
                <a:cs typeface="Arial" pitchFamily="34" charset="0"/>
              </a:rPr>
              <a:t> </a:t>
            </a:r>
          </a:p>
          <a:p>
            <a:endParaRPr lang="en-US" sz="2000" b="1" dirty="0">
              <a:latin typeface="Arial" pitchFamily="34" charset="0"/>
              <a:cs typeface="Arial" pitchFamily="34" charset="0"/>
            </a:endParaRPr>
          </a:p>
          <a:p>
            <a:r>
              <a:rPr lang="en-US" sz="2000" b="1" dirty="0" err="1">
                <a:latin typeface="Arial" pitchFamily="34" charset="0"/>
                <a:cs typeface="Arial" pitchFamily="34" charset="0"/>
              </a:rPr>
              <a:t>size_t</a:t>
            </a:r>
            <a:r>
              <a:rPr lang="en-US" sz="2000" b="1" dirty="0">
                <a:latin typeface="Arial" pitchFamily="34" charset="0"/>
                <a:cs typeface="Arial" pitchFamily="34" charset="0"/>
              </a:rPr>
              <a:t> </a:t>
            </a:r>
            <a:r>
              <a:rPr lang="en-US" sz="2000" b="1" dirty="0" err="1">
                <a:latin typeface="Arial" pitchFamily="34" charset="0"/>
                <a:cs typeface="Arial" pitchFamily="34" charset="0"/>
              </a:rPr>
              <a:t>fwrite</a:t>
            </a:r>
            <a:r>
              <a:rPr lang="en-US" sz="2000" b="1" dirty="0">
                <a:latin typeface="Arial" pitchFamily="34" charset="0"/>
                <a:cs typeface="Arial" pitchFamily="34" charset="0"/>
              </a:rPr>
              <a:t>(const void *</a:t>
            </a:r>
            <a:r>
              <a:rPr lang="en-US" sz="2000" i="1" dirty="0" err="1">
                <a:latin typeface="Arial" pitchFamily="34" charset="0"/>
                <a:cs typeface="Arial" pitchFamily="34" charset="0"/>
              </a:rPr>
              <a:t>ptr</a:t>
            </a:r>
            <a:r>
              <a:rPr lang="en-US" sz="2000" b="1" dirty="0">
                <a:latin typeface="Arial" pitchFamily="34" charset="0"/>
                <a:cs typeface="Arial" pitchFamily="34" charset="0"/>
              </a:rPr>
              <a:t>, </a:t>
            </a:r>
            <a:r>
              <a:rPr lang="en-US" sz="2000" b="1" dirty="0" err="1">
                <a:latin typeface="Arial" pitchFamily="34" charset="0"/>
                <a:cs typeface="Arial" pitchFamily="34" charset="0"/>
              </a:rPr>
              <a:t>size_t</a:t>
            </a:r>
            <a:r>
              <a:rPr lang="en-US" sz="2000" b="1" dirty="0">
                <a:latin typeface="Arial" pitchFamily="34" charset="0"/>
                <a:cs typeface="Arial" pitchFamily="34" charset="0"/>
              </a:rPr>
              <a:t> </a:t>
            </a:r>
            <a:r>
              <a:rPr lang="en-US" sz="2000" i="1" dirty="0">
                <a:latin typeface="Arial" pitchFamily="34" charset="0"/>
                <a:cs typeface="Arial" pitchFamily="34" charset="0"/>
              </a:rPr>
              <a:t>size</a:t>
            </a:r>
            <a:r>
              <a:rPr lang="en-US" sz="2000" b="1" dirty="0">
                <a:latin typeface="Arial" pitchFamily="34" charset="0"/>
                <a:cs typeface="Arial" pitchFamily="34" charset="0"/>
              </a:rPr>
              <a:t>, </a:t>
            </a:r>
            <a:r>
              <a:rPr lang="en-US" sz="2000" b="1" dirty="0" err="1">
                <a:latin typeface="Arial" pitchFamily="34" charset="0"/>
                <a:cs typeface="Arial" pitchFamily="34" charset="0"/>
              </a:rPr>
              <a:t>size_t</a:t>
            </a:r>
            <a:r>
              <a:rPr lang="en-US" sz="2000" b="1" dirty="0">
                <a:latin typeface="Arial" pitchFamily="34" charset="0"/>
                <a:cs typeface="Arial" pitchFamily="34" charset="0"/>
              </a:rPr>
              <a:t> </a:t>
            </a:r>
            <a:r>
              <a:rPr lang="en-US" sz="2000" i="1" dirty="0" err="1">
                <a:latin typeface="Arial" pitchFamily="34" charset="0"/>
                <a:cs typeface="Arial" pitchFamily="34" charset="0"/>
              </a:rPr>
              <a:t>nmemb</a:t>
            </a:r>
            <a:r>
              <a:rPr lang="en-US" sz="2000" b="1" dirty="0">
                <a:latin typeface="Arial" pitchFamily="34" charset="0"/>
                <a:cs typeface="Arial" pitchFamily="34" charset="0"/>
              </a:rPr>
              <a:t>,</a:t>
            </a:r>
            <a:r>
              <a:rPr lang="en-US" sz="2000" dirty="0">
                <a:latin typeface="Arial" pitchFamily="34" charset="0"/>
                <a:cs typeface="Arial" pitchFamily="34" charset="0"/>
              </a:rPr>
              <a:t> </a:t>
            </a:r>
            <a:r>
              <a:rPr lang="en-US" sz="2000" b="1" dirty="0">
                <a:latin typeface="Arial" pitchFamily="34" charset="0"/>
                <a:cs typeface="Arial" pitchFamily="34" charset="0"/>
              </a:rPr>
              <a:t>FILE *</a:t>
            </a:r>
            <a:r>
              <a:rPr lang="en-US" sz="2000" i="1" dirty="0">
                <a:latin typeface="Arial" pitchFamily="34" charset="0"/>
                <a:cs typeface="Arial" pitchFamily="34" charset="0"/>
              </a:rPr>
              <a:t>stream</a:t>
            </a:r>
            <a:r>
              <a:rPr lang="en-US" sz="2000" b="1" dirty="0">
                <a:latin typeface="Arial" pitchFamily="34" charset="0"/>
                <a:cs typeface="Arial" pitchFamily="34" charset="0"/>
              </a:rPr>
              <a:t>);</a:t>
            </a:r>
          </a:p>
          <a:p>
            <a:endParaRPr lang="en-GB" sz="2000" b="1" u="sng" dirty="0">
              <a:latin typeface="Arial" pitchFamily="34" charset="0"/>
              <a:cs typeface="Arial" pitchFamily="34" charset="0"/>
            </a:endParaRPr>
          </a:p>
          <a:p>
            <a:r>
              <a:rPr lang="en-US" sz="2000" b="1" dirty="0" err="1">
                <a:latin typeface="Arial" pitchFamily="34" charset="0"/>
                <a:cs typeface="Arial" pitchFamily="34" charset="0"/>
              </a:rPr>
              <a:t>int</a:t>
            </a:r>
            <a:r>
              <a:rPr lang="en-US" sz="2000" b="1" dirty="0">
                <a:latin typeface="Arial" pitchFamily="34" charset="0"/>
                <a:cs typeface="Arial" pitchFamily="34" charset="0"/>
              </a:rPr>
              <a:t> </a:t>
            </a:r>
            <a:r>
              <a:rPr lang="en-US" sz="2000" b="1" dirty="0" err="1">
                <a:latin typeface="Arial" pitchFamily="34" charset="0"/>
                <a:cs typeface="Arial" pitchFamily="34" charset="0"/>
              </a:rPr>
              <a:t>fseek</a:t>
            </a:r>
            <a:r>
              <a:rPr lang="en-US" sz="2000" b="1" dirty="0">
                <a:latin typeface="Arial" pitchFamily="34" charset="0"/>
                <a:cs typeface="Arial" pitchFamily="34" charset="0"/>
              </a:rPr>
              <a:t>(FILE *</a:t>
            </a:r>
            <a:r>
              <a:rPr lang="en-US" sz="2000" i="1" dirty="0">
                <a:latin typeface="Arial" pitchFamily="34" charset="0"/>
                <a:cs typeface="Arial" pitchFamily="34" charset="0"/>
              </a:rPr>
              <a:t>stream</a:t>
            </a:r>
            <a:r>
              <a:rPr lang="en-US" sz="2000" b="1" dirty="0">
                <a:latin typeface="Arial" pitchFamily="34" charset="0"/>
                <a:cs typeface="Arial" pitchFamily="34" charset="0"/>
              </a:rPr>
              <a:t>, long</a:t>
            </a:r>
            <a:r>
              <a:rPr lang="en-US" sz="2000" dirty="0">
                <a:latin typeface="Arial" pitchFamily="34" charset="0"/>
                <a:cs typeface="Arial" pitchFamily="34" charset="0"/>
              </a:rPr>
              <a:t> </a:t>
            </a:r>
            <a:r>
              <a:rPr lang="en-US" sz="2000" i="1" dirty="0">
                <a:latin typeface="Arial" pitchFamily="34" charset="0"/>
                <a:cs typeface="Arial" pitchFamily="34" charset="0"/>
              </a:rPr>
              <a:t>offset</a:t>
            </a:r>
            <a:r>
              <a:rPr lang="en-US" sz="2000" b="1" dirty="0">
                <a:latin typeface="Arial" pitchFamily="34" charset="0"/>
                <a:cs typeface="Arial" pitchFamily="34" charset="0"/>
              </a:rPr>
              <a:t>, </a:t>
            </a:r>
            <a:r>
              <a:rPr lang="en-US" sz="2000" b="1" dirty="0" err="1">
                <a:latin typeface="Arial" pitchFamily="34" charset="0"/>
                <a:cs typeface="Arial" pitchFamily="34" charset="0"/>
              </a:rPr>
              <a:t>int</a:t>
            </a:r>
            <a:r>
              <a:rPr lang="en-US" sz="2000" dirty="0">
                <a:latin typeface="Arial" pitchFamily="34" charset="0"/>
                <a:cs typeface="Arial" pitchFamily="34" charset="0"/>
              </a:rPr>
              <a:t> </a:t>
            </a:r>
            <a:r>
              <a:rPr lang="en-US" sz="2000" i="1" dirty="0">
                <a:latin typeface="Arial" pitchFamily="34" charset="0"/>
                <a:cs typeface="Arial" pitchFamily="34" charset="0"/>
              </a:rPr>
              <a:t>whence</a:t>
            </a:r>
            <a:r>
              <a:rPr lang="en-US" sz="2000" b="1" dirty="0">
                <a:latin typeface="Arial" pitchFamily="34" charset="0"/>
                <a:cs typeface="Arial" pitchFamily="34" charset="0"/>
              </a:rPr>
              <a:t>);</a:t>
            </a:r>
          </a:p>
          <a:p>
            <a:endParaRPr lang="en-GB" sz="2000" b="1" u="sng" dirty="0">
              <a:latin typeface="Arial" pitchFamily="34" charset="0"/>
              <a:cs typeface="Arial" pitchFamily="34" charset="0"/>
            </a:endParaRPr>
          </a:p>
          <a:p>
            <a:r>
              <a:rPr lang="en-US" sz="2000" b="1" dirty="0">
                <a:latin typeface="Arial" pitchFamily="34" charset="0"/>
                <a:cs typeface="Arial" pitchFamily="34" charset="0"/>
              </a:rPr>
              <a:t>long </a:t>
            </a:r>
            <a:r>
              <a:rPr lang="en-US" sz="2000" b="1" dirty="0" err="1">
                <a:latin typeface="Arial" pitchFamily="34" charset="0"/>
                <a:cs typeface="Arial" pitchFamily="34" charset="0"/>
              </a:rPr>
              <a:t>ftell</a:t>
            </a:r>
            <a:r>
              <a:rPr lang="en-US" sz="2000" b="1" dirty="0">
                <a:latin typeface="Arial" pitchFamily="34" charset="0"/>
                <a:cs typeface="Arial" pitchFamily="34" charset="0"/>
              </a:rPr>
              <a:t>(FILE *</a:t>
            </a:r>
            <a:r>
              <a:rPr lang="en-US" sz="2000" i="1" dirty="0">
                <a:latin typeface="Arial" pitchFamily="34" charset="0"/>
                <a:cs typeface="Arial" pitchFamily="34" charset="0"/>
              </a:rPr>
              <a:t>stream</a:t>
            </a:r>
            <a:r>
              <a:rPr lang="en-US" sz="2000" b="1" dirty="0">
                <a:latin typeface="Arial" pitchFamily="34" charset="0"/>
                <a:cs typeface="Arial" pitchFamily="34" charset="0"/>
              </a:rPr>
              <a:t>);</a:t>
            </a:r>
            <a:r>
              <a:rPr lang="en-US" sz="2000" dirty="0">
                <a:latin typeface="Arial" pitchFamily="34" charset="0"/>
                <a:cs typeface="Arial" pitchFamily="34" charset="0"/>
              </a:rPr>
              <a:t> </a:t>
            </a:r>
          </a:p>
          <a:p>
            <a:endParaRPr lang="en-GB" sz="2000" dirty="0">
              <a:latin typeface="Arial" pitchFamily="34" charset="0"/>
              <a:cs typeface="Arial" pitchFamily="34" charset="0"/>
            </a:endParaRPr>
          </a:p>
          <a:p>
            <a:r>
              <a:rPr lang="en-GB" sz="2000" dirty="0">
                <a:latin typeface="Arial" pitchFamily="34" charset="0"/>
                <a:cs typeface="Arial" pitchFamily="34" charset="0"/>
              </a:rPr>
              <a:t>Lot more functions like </a:t>
            </a:r>
            <a:r>
              <a:rPr lang="en-GB" sz="2000" dirty="0" err="1">
                <a:latin typeface="Arial" pitchFamily="34" charset="0"/>
                <a:cs typeface="Arial" pitchFamily="34" charset="0"/>
              </a:rPr>
              <a:t>fgetc</a:t>
            </a:r>
            <a:r>
              <a:rPr lang="en-GB" sz="2000" dirty="0">
                <a:latin typeface="Arial" pitchFamily="34" charset="0"/>
                <a:cs typeface="Arial" pitchFamily="34" charset="0"/>
              </a:rPr>
              <a:t>(), </a:t>
            </a:r>
            <a:r>
              <a:rPr lang="en-GB" sz="2000" dirty="0" err="1">
                <a:latin typeface="Arial" pitchFamily="34" charset="0"/>
                <a:cs typeface="Arial" pitchFamily="34" charset="0"/>
              </a:rPr>
              <a:t>fgets</a:t>
            </a:r>
            <a:r>
              <a:rPr lang="en-GB" sz="2000" dirty="0">
                <a:latin typeface="Arial" pitchFamily="34" charset="0"/>
                <a:cs typeface="Arial" pitchFamily="34" charset="0"/>
              </a:rPr>
              <a:t>(), </a:t>
            </a:r>
            <a:r>
              <a:rPr lang="en-GB" sz="2000" dirty="0" err="1">
                <a:latin typeface="Arial" pitchFamily="34" charset="0"/>
                <a:cs typeface="Arial" pitchFamily="34" charset="0"/>
              </a:rPr>
              <a:t>fputc</a:t>
            </a:r>
            <a:r>
              <a:rPr lang="en-GB" sz="2000" dirty="0">
                <a:latin typeface="Arial" pitchFamily="34" charset="0"/>
                <a:cs typeface="Arial" pitchFamily="34" charset="0"/>
              </a:rPr>
              <a:t>(), </a:t>
            </a:r>
            <a:r>
              <a:rPr lang="en-GB" sz="2000" dirty="0" err="1">
                <a:latin typeface="Arial" pitchFamily="34" charset="0"/>
                <a:cs typeface="Arial" pitchFamily="34" charset="0"/>
              </a:rPr>
              <a:t>fputs</a:t>
            </a:r>
            <a:r>
              <a:rPr lang="en-GB" sz="2000" dirty="0">
                <a:latin typeface="Arial" pitchFamily="34" charset="0"/>
                <a:cs typeface="Arial" pitchFamily="34" charset="0"/>
              </a:rPr>
              <a:t>()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 calcmode="lin" valueType="num">
                                      <p:cBhvr additive="base">
                                        <p:cTn id="4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4" end="14"/>
                                            </p:txEl>
                                          </p:spTgt>
                                        </p:tgtEl>
                                        <p:attrNameLst>
                                          <p:attrName>style.visibility</p:attrName>
                                        </p:attrNameLst>
                                      </p:cBhvr>
                                      <p:to>
                                        <p:strVal val="visible"/>
                                      </p:to>
                                    </p:set>
                                    <p:anim calcmode="lin" valueType="num">
                                      <p:cBhvr additive="base">
                                        <p:cTn id="49"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r>
              <a:rPr lang="en-GB" sz="2000" b="1" u="sng" dirty="0">
                <a:latin typeface="Arial" pitchFamily="34" charset="0"/>
                <a:cs typeface="Arial" pitchFamily="34" charset="0"/>
              </a:rPr>
              <a:t>Bit fields</a:t>
            </a:r>
          </a:p>
          <a:p>
            <a:endParaRPr lang="en-GB" sz="2000" b="1" u="sng" dirty="0">
              <a:latin typeface="Arial" pitchFamily="34" charset="0"/>
              <a:cs typeface="Arial" pitchFamily="34" charset="0"/>
            </a:endParaRPr>
          </a:p>
          <a:p>
            <a:r>
              <a:rPr lang="en-US" sz="2000" dirty="0">
                <a:latin typeface="Arial" pitchFamily="34" charset="0"/>
                <a:cs typeface="Arial" pitchFamily="34" charset="0"/>
              </a:rPr>
              <a:t>// A space optimized representation of date </a:t>
            </a:r>
          </a:p>
          <a:p>
            <a:r>
              <a:rPr lang="en-US" sz="2000" dirty="0" err="1">
                <a:latin typeface="Arial" pitchFamily="34" charset="0"/>
                <a:cs typeface="Arial" pitchFamily="34" charset="0"/>
              </a:rPr>
              <a:t>struct</a:t>
            </a:r>
            <a:r>
              <a:rPr lang="en-US" sz="2000" dirty="0">
                <a:latin typeface="Arial" pitchFamily="34" charset="0"/>
                <a:cs typeface="Arial" pitchFamily="34" charset="0"/>
              </a:rPr>
              <a:t> date </a:t>
            </a:r>
          </a:p>
          <a:p>
            <a:r>
              <a:rPr lang="en-US" sz="2000" dirty="0">
                <a:latin typeface="Arial" pitchFamily="34" charset="0"/>
                <a:cs typeface="Arial" pitchFamily="34" charset="0"/>
              </a:rPr>
              <a:t>{ </a:t>
            </a:r>
          </a:p>
          <a:p>
            <a:r>
              <a:rPr lang="en-US" sz="2000" dirty="0">
                <a:latin typeface="Arial" pitchFamily="34" charset="0"/>
                <a:cs typeface="Arial" pitchFamily="34" charset="0"/>
              </a:rPr>
              <a:t>   // d has value between 1 and 31, so 5 bits are sufficient </a:t>
            </a:r>
          </a:p>
          <a:p>
            <a:r>
              <a:rPr lang="en-US" sz="2000" dirty="0">
                <a:latin typeface="Arial" pitchFamily="34" charset="0"/>
                <a:cs typeface="Arial" pitchFamily="34" charset="0"/>
              </a:rPr>
              <a:t>   unsigned </a:t>
            </a:r>
            <a:r>
              <a:rPr lang="en-US" sz="2000" dirty="0" err="1">
                <a:latin typeface="Arial" pitchFamily="34" charset="0"/>
                <a:cs typeface="Arial" pitchFamily="34" charset="0"/>
              </a:rPr>
              <a:t>int</a:t>
            </a:r>
            <a:r>
              <a:rPr lang="en-US" sz="2000" dirty="0">
                <a:latin typeface="Arial" pitchFamily="34" charset="0"/>
                <a:cs typeface="Arial" pitchFamily="34" charset="0"/>
              </a:rPr>
              <a:t> d: 5; </a:t>
            </a:r>
          </a:p>
          <a:p>
            <a:r>
              <a:rPr lang="en-US" sz="2000" dirty="0">
                <a:latin typeface="Arial" pitchFamily="34" charset="0"/>
                <a:cs typeface="Arial" pitchFamily="34" charset="0"/>
              </a:rPr>
              <a:t>  </a:t>
            </a:r>
          </a:p>
          <a:p>
            <a:r>
              <a:rPr lang="en-US" sz="2000" dirty="0">
                <a:latin typeface="Arial" pitchFamily="34" charset="0"/>
                <a:cs typeface="Arial" pitchFamily="34" charset="0"/>
              </a:rPr>
              <a:t>   // m has value between 1 and 12, so 4 bits are sufficient </a:t>
            </a:r>
          </a:p>
          <a:p>
            <a:r>
              <a:rPr lang="en-US" sz="2000" dirty="0">
                <a:latin typeface="Arial" pitchFamily="34" charset="0"/>
                <a:cs typeface="Arial" pitchFamily="34" charset="0"/>
              </a:rPr>
              <a:t>   unsigned </a:t>
            </a:r>
            <a:r>
              <a:rPr lang="en-US" sz="2000" dirty="0" err="1">
                <a:latin typeface="Arial" pitchFamily="34" charset="0"/>
                <a:cs typeface="Arial" pitchFamily="34" charset="0"/>
              </a:rPr>
              <a:t>int</a:t>
            </a:r>
            <a:r>
              <a:rPr lang="en-US" sz="2000" dirty="0">
                <a:latin typeface="Arial" pitchFamily="34" charset="0"/>
                <a:cs typeface="Arial" pitchFamily="34" charset="0"/>
              </a:rPr>
              <a:t> m: 4; </a:t>
            </a:r>
          </a:p>
          <a:p>
            <a:r>
              <a:rPr lang="en-US" sz="2000" dirty="0">
                <a:latin typeface="Arial" pitchFamily="34" charset="0"/>
                <a:cs typeface="Arial" pitchFamily="34" charset="0"/>
              </a:rPr>
              <a:t>  </a:t>
            </a:r>
          </a:p>
          <a:p>
            <a:r>
              <a:rPr lang="en-US" sz="2000" dirty="0">
                <a:latin typeface="Arial" pitchFamily="34" charset="0"/>
                <a:cs typeface="Arial" pitchFamily="34" charset="0"/>
              </a:rPr>
              <a:t>   unsigned </a:t>
            </a:r>
            <a:r>
              <a:rPr lang="en-US" sz="2000" dirty="0" err="1">
                <a:latin typeface="Arial" pitchFamily="34" charset="0"/>
                <a:cs typeface="Arial" pitchFamily="34" charset="0"/>
              </a:rPr>
              <a:t>int</a:t>
            </a:r>
            <a:r>
              <a:rPr lang="en-US" sz="2000" dirty="0">
                <a:latin typeface="Arial" pitchFamily="34" charset="0"/>
                <a:cs typeface="Arial" pitchFamily="34" charset="0"/>
              </a:rPr>
              <a:t> y; </a:t>
            </a:r>
          </a:p>
          <a:p>
            <a:r>
              <a:rPr lang="en-US" sz="2000" dirty="0">
                <a:latin typeface="Arial" pitchFamily="34" charset="0"/>
                <a:cs typeface="Arial" pitchFamily="34" charset="0"/>
              </a:rPr>
              <a:t>};</a:t>
            </a:r>
          </a:p>
          <a:p>
            <a:r>
              <a:rPr lang="en-US" sz="2000" dirty="0">
                <a:latin typeface="Arial" pitchFamily="34" charset="0"/>
                <a:cs typeface="Arial" pitchFamily="34" charset="0"/>
                <a:hlinkClick r:id="rId3" action="ppaction://hlinkfile"/>
              </a:rPr>
              <a:t>Day1\d1p22.c</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 calcmode="lin" valueType="num">
                                      <p:cBhvr additive="base">
                                        <p:cTn id="4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785652"/>
          </a:xfrm>
          <a:prstGeom prst="rect">
            <a:avLst/>
          </a:prstGeom>
          <a:noFill/>
        </p:spPr>
        <p:txBody>
          <a:bodyPr wrap="square" rtlCol="0">
            <a:spAutoFit/>
          </a:bodyPr>
          <a:lstStyle/>
          <a:p>
            <a:r>
              <a:rPr lang="en-IN" sz="2000" b="1" u="sng" dirty="0">
                <a:latin typeface="Arial" pitchFamily="34" charset="0"/>
                <a:cs typeface="Arial" pitchFamily="34" charset="0"/>
              </a:rPr>
              <a:t>Unions</a:t>
            </a:r>
          </a:p>
          <a:p>
            <a:endParaRPr lang="en-IN" sz="2000" dirty="0">
              <a:latin typeface="Arial" pitchFamily="34" charset="0"/>
              <a:cs typeface="Arial" pitchFamily="34" charset="0"/>
            </a:endParaRPr>
          </a:p>
          <a:p>
            <a:r>
              <a:rPr lang="en-US" sz="2000" dirty="0">
                <a:latin typeface="Arial" pitchFamily="34" charset="0"/>
                <a:cs typeface="Arial" pitchFamily="34" charset="0"/>
              </a:rPr>
              <a:t>User defined data type just like a structure.</a:t>
            </a:r>
          </a:p>
          <a:p>
            <a:endParaRPr lang="en-US" sz="2000" dirty="0">
              <a:latin typeface="Arial" pitchFamily="34" charset="0"/>
              <a:cs typeface="Arial" pitchFamily="34" charset="0"/>
            </a:endParaRPr>
          </a:p>
          <a:p>
            <a:r>
              <a:rPr lang="en-US" sz="2000" dirty="0">
                <a:latin typeface="Arial" pitchFamily="34" charset="0"/>
                <a:cs typeface="Arial" pitchFamily="34" charset="0"/>
              </a:rPr>
              <a:t>union sample</a:t>
            </a:r>
          </a:p>
          <a:p>
            <a:r>
              <a:rPr lang="en-US" sz="2000" dirty="0">
                <a:latin typeface="Arial" pitchFamily="34" charset="0"/>
                <a:cs typeface="Arial" pitchFamily="34" charset="0"/>
              </a:rPr>
              <a:t>{</a:t>
            </a:r>
          </a:p>
          <a:p>
            <a:r>
              <a:rPr lang="en-US" sz="2000" dirty="0">
                <a:latin typeface="Arial" pitchFamily="34" charset="0"/>
                <a:cs typeface="Arial" pitchFamily="34" charset="0"/>
              </a:rPr>
              <a:t>    char name [4];</a:t>
            </a:r>
          </a:p>
          <a:p>
            <a:r>
              <a:rPr lang="en-US" sz="2000" dirty="0">
                <a:latin typeface="Arial" pitchFamily="34" charset="0"/>
                <a:cs typeface="Arial" pitchFamily="34" charset="0"/>
              </a:rPr>
              <a:t>    long  length;</a:t>
            </a:r>
          </a:p>
          <a:p>
            <a:r>
              <a:rPr lang="en-US" sz="2000" dirty="0">
                <a:latin typeface="Arial" pitchFamily="34" charset="0"/>
                <a:cs typeface="Arial" pitchFamily="34" charset="0"/>
              </a:rPr>
              <a:t>    short s1;</a:t>
            </a:r>
          </a:p>
          <a:p>
            <a:r>
              <a:rPr lang="en-US" sz="2000" dirty="0">
                <a:latin typeface="Arial" pitchFamily="34" charset="0"/>
                <a:cs typeface="Arial" pitchFamily="34" charset="0"/>
              </a:rPr>
              <a:t>};</a:t>
            </a:r>
          </a:p>
          <a:p>
            <a:endParaRPr lang="en-GB" sz="2000" dirty="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 calcmode="lin" valueType="num">
                                      <p:cBhvr additive="base">
                                        <p:cTn id="4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139869"/>
          </a:xfrm>
          <a:prstGeom prst="rect">
            <a:avLst/>
          </a:prstGeom>
          <a:noFill/>
        </p:spPr>
        <p:txBody>
          <a:bodyPr wrap="square" rtlCol="0">
            <a:spAutoFit/>
          </a:bodyPr>
          <a:lstStyle/>
          <a:p>
            <a:r>
              <a:rPr lang="en-US" sz="2000" dirty="0">
                <a:latin typeface="Arial" pitchFamily="34" charset="0"/>
                <a:cs typeface="Arial" pitchFamily="34" charset="0"/>
              </a:rPr>
              <a:t>#include &lt;</a:t>
            </a:r>
            <a:r>
              <a:rPr lang="en-US" sz="2000" dirty="0" err="1">
                <a:latin typeface="Arial" pitchFamily="34" charset="0"/>
                <a:cs typeface="Arial" pitchFamily="34" charset="0"/>
              </a:rPr>
              <a:t>stdio.h</a:t>
            </a:r>
            <a:r>
              <a:rPr lang="en-US" sz="2000" dirty="0">
                <a:latin typeface="Arial" pitchFamily="34" charset="0"/>
                <a:cs typeface="Arial" pitchFamily="34" charset="0"/>
              </a:rPr>
              <a:t>&gt;</a:t>
            </a:r>
          </a:p>
          <a:p>
            <a:endParaRPr lang="en-US" sz="2000" dirty="0">
              <a:latin typeface="Arial" pitchFamily="34" charset="0"/>
              <a:cs typeface="Arial" pitchFamily="34" charset="0"/>
            </a:endParaRPr>
          </a:p>
          <a:p>
            <a:r>
              <a:rPr lang="en-US" dirty="0" err="1">
                <a:latin typeface="Arial" pitchFamily="34" charset="0"/>
                <a:cs typeface="Arial" pitchFamily="34" charset="0"/>
              </a:rPr>
              <a:t>int</a:t>
            </a:r>
            <a:r>
              <a:rPr lang="en-US" dirty="0">
                <a:latin typeface="Arial" pitchFamily="34" charset="0"/>
                <a:cs typeface="Arial" pitchFamily="34" charset="0"/>
              </a:rPr>
              <a:t> main (void)</a:t>
            </a:r>
          </a:p>
          <a:p>
            <a:r>
              <a:rPr lang="en-US" dirty="0">
                <a:latin typeface="Arial" pitchFamily="34" charset="0"/>
                <a:cs typeface="Arial" pitchFamily="34" charset="0"/>
              </a:rPr>
              <a:t>{</a:t>
            </a:r>
          </a:p>
          <a:p>
            <a:r>
              <a:rPr lang="en-US" dirty="0">
                <a:latin typeface="Arial" pitchFamily="34" charset="0"/>
                <a:cs typeface="Arial" pitchFamily="34" charset="0"/>
              </a:rPr>
              <a:t>    union </a:t>
            </a:r>
            <a:r>
              <a:rPr lang="en-US" dirty="0" err="1">
                <a:latin typeface="Arial" pitchFamily="34" charset="0"/>
                <a:cs typeface="Arial" pitchFamily="34" charset="0"/>
              </a:rPr>
              <a:t>long_bytes</a:t>
            </a:r>
            <a:endParaRPr lang="en-US" dirty="0">
              <a:latin typeface="Arial" pitchFamily="34" charset="0"/>
              <a:cs typeface="Arial" pitchFamily="34" charset="0"/>
            </a:endParaRPr>
          </a:p>
          <a:p>
            <a:r>
              <a:rPr lang="en-US" dirty="0">
                <a:latin typeface="Arial" pitchFamily="34" charset="0"/>
                <a:cs typeface="Arial" pitchFamily="34" charset="0"/>
              </a:rPr>
              <a:t>	{</a:t>
            </a:r>
          </a:p>
          <a:p>
            <a:r>
              <a:rPr lang="en-US" dirty="0">
                <a:latin typeface="Arial" pitchFamily="34" charset="0"/>
                <a:cs typeface="Arial" pitchFamily="34" charset="0"/>
              </a:rPr>
              <a:t>	    char </a:t>
            </a:r>
            <a:r>
              <a:rPr lang="en-US" dirty="0" err="1">
                <a:latin typeface="Arial" pitchFamily="34" charset="0"/>
                <a:cs typeface="Arial" pitchFamily="34" charset="0"/>
              </a:rPr>
              <a:t>ind</a:t>
            </a:r>
            <a:r>
              <a:rPr lang="en-US" dirty="0">
                <a:latin typeface="Arial" pitchFamily="34" charset="0"/>
                <a:cs typeface="Arial" pitchFamily="34" charset="0"/>
              </a:rPr>
              <a:t> [4];</a:t>
            </a:r>
          </a:p>
          <a:p>
            <a:r>
              <a:rPr lang="en-US" dirty="0">
                <a:latin typeface="Arial" pitchFamily="34" charset="0"/>
                <a:cs typeface="Arial" pitchFamily="34" charset="0"/>
              </a:rPr>
              <a:t>	    long </a:t>
            </a:r>
            <a:r>
              <a:rPr lang="en-US" dirty="0" err="1">
                <a:latin typeface="Arial" pitchFamily="34" charset="0"/>
                <a:cs typeface="Arial" pitchFamily="34" charset="0"/>
              </a:rPr>
              <a:t>ll</a:t>
            </a:r>
            <a:r>
              <a:rPr lang="en-US" dirty="0">
                <a:latin typeface="Arial" pitchFamily="34" charset="0"/>
                <a:cs typeface="Arial" pitchFamily="34" charset="0"/>
              </a:rPr>
              <a:t>;</a:t>
            </a:r>
          </a:p>
          <a:p>
            <a:r>
              <a:rPr lang="en-US" dirty="0">
                <a:latin typeface="Arial" pitchFamily="34" charset="0"/>
                <a:cs typeface="Arial" pitchFamily="34" charset="0"/>
              </a:rPr>
              <a:t>	} u1;</a:t>
            </a:r>
          </a:p>
          <a:p>
            <a:r>
              <a:rPr lang="en-US" dirty="0">
                <a:latin typeface="Arial" pitchFamily="34" charset="0"/>
                <a:cs typeface="Arial" pitchFamily="34" charset="0"/>
              </a:rPr>
              <a:t>	</a:t>
            </a:r>
          </a:p>
          <a:p>
            <a:r>
              <a:rPr lang="en-US" dirty="0">
                <a:latin typeface="Arial" pitchFamily="34" charset="0"/>
                <a:cs typeface="Arial" pitchFamily="34" charset="0"/>
              </a:rPr>
              <a:t>	long l1 = 0x10203040;</a:t>
            </a:r>
          </a:p>
          <a:p>
            <a:r>
              <a:rPr lang="en-US" dirty="0">
                <a:latin typeface="Arial" pitchFamily="34" charset="0"/>
                <a:cs typeface="Arial" pitchFamily="34" charset="0"/>
              </a:rPr>
              <a:t>	</a:t>
            </a:r>
            <a:r>
              <a:rPr lang="en-US" dirty="0" err="1">
                <a:latin typeface="Arial" pitchFamily="34" charset="0"/>
                <a:cs typeface="Arial" pitchFamily="34" charset="0"/>
              </a:rPr>
              <a:t>int</a:t>
            </a:r>
            <a:r>
              <a:rPr lang="en-US" dirty="0">
                <a:latin typeface="Arial" pitchFamily="34" charset="0"/>
                <a:cs typeface="Arial" pitchFamily="34" charset="0"/>
              </a:rPr>
              <a:t> </a:t>
            </a:r>
            <a:r>
              <a:rPr lang="en-US" dirty="0" err="1">
                <a:latin typeface="Arial" pitchFamily="34" charset="0"/>
                <a:cs typeface="Arial" pitchFamily="34" charset="0"/>
              </a:rPr>
              <a:t>i</a:t>
            </a:r>
            <a:r>
              <a:rPr lang="en-US" dirty="0">
                <a:latin typeface="Arial" pitchFamily="34" charset="0"/>
                <a:cs typeface="Arial" pitchFamily="34" charset="0"/>
              </a:rPr>
              <a:t>;</a:t>
            </a:r>
          </a:p>
          <a:p>
            <a:r>
              <a:rPr lang="en-US" dirty="0">
                <a:latin typeface="Arial" pitchFamily="34" charset="0"/>
                <a:cs typeface="Arial" pitchFamily="34" charset="0"/>
              </a:rPr>
              <a:t>	u1.ll = l1;</a:t>
            </a:r>
          </a:p>
          <a:p>
            <a:r>
              <a:rPr lang="en-US" dirty="0">
                <a:latin typeface="Arial" pitchFamily="34" charset="0"/>
                <a:cs typeface="Arial" pitchFamily="34" charset="0"/>
              </a:rPr>
              <a:t>	</a:t>
            </a:r>
          </a:p>
          <a:p>
            <a:r>
              <a:rPr lang="en-US" dirty="0">
                <a:latin typeface="Arial" pitchFamily="34" charset="0"/>
                <a:cs typeface="Arial" pitchFamily="34" charset="0"/>
              </a:rPr>
              <a:t>	for (</a:t>
            </a:r>
            <a:r>
              <a:rPr lang="en-US" dirty="0" err="1">
                <a:latin typeface="Arial" pitchFamily="34" charset="0"/>
                <a:cs typeface="Arial" pitchFamily="34" charset="0"/>
              </a:rPr>
              <a:t>i</a:t>
            </a:r>
            <a:r>
              <a:rPr lang="en-US" dirty="0">
                <a:latin typeface="Arial" pitchFamily="34" charset="0"/>
                <a:cs typeface="Arial" pitchFamily="34" charset="0"/>
              </a:rPr>
              <a:t> = 0; </a:t>
            </a:r>
            <a:r>
              <a:rPr lang="en-US" dirty="0" err="1">
                <a:latin typeface="Arial" pitchFamily="34" charset="0"/>
                <a:cs typeface="Arial" pitchFamily="34" charset="0"/>
              </a:rPr>
              <a:t>i</a:t>
            </a:r>
            <a:r>
              <a:rPr lang="en-US" dirty="0">
                <a:latin typeface="Arial" pitchFamily="34" charset="0"/>
                <a:cs typeface="Arial" pitchFamily="34" charset="0"/>
              </a:rPr>
              <a:t> &lt; </a:t>
            </a:r>
            <a:r>
              <a:rPr lang="en-US" dirty="0" err="1">
                <a:latin typeface="Arial" pitchFamily="34" charset="0"/>
                <a:cs typeface="Arial" pitchFamily="34" charset="0"/>
              </a:rPr>
              <a:t>sizeof</a:t>
            </a:r>
            <a:r>
              <a:rPr lang="en-US" dirty="0">
                <a:latin typeface="Arial" pitchFamily="34" charset="0"/>
                <a:cs typeface="Arial" pitchFamily="34" charset="0"/>
              </a:rPr>
              <a:t> (long); </a:t>
            </a:r>
            <a:r>
              <a:rPr lang="en-US" dirty="0" err="1">
                <a:latin typeface="Arial" pitchFamily="34" charset="0"/>
                <a:cs typeface="Arial" pitchFamily="34" charset="0"/>
              </a:rPr>
              <a:t>i</a:t>
            </a:r>
            <a:r>
              <a:rPr lang="en-US" dirty="0">
                <a:latin typeface="Arial" pitchFamily="34" charset="0"/>
                <a:cs typeface="Arial" pitchFamily="34" charset="0"/>
              </a:rPr>
              <a:t> ++)</a:t>
            </a:r>
          </a:p>
          <a:p>
            <a:r>
              <a:rPr lang="en-US" dirty="0">
                <a:latin typeface="Arial" pitchFamily="34" charset="0"/>
                <a:cs typeface="Arial" pitchFamily="34" charset="0"/>
              </a:rPr>
              <a:t>		</a:t>
            </a:r>
            <a:r>
              <a:rPr lang="en-US" dirty="0" err="1">
                <a:latin typeface="Arial" pitchFamily="34" charset="0"/>
                <a:cs typeface="Arial" pitchFamily="34" charset="0"/>
              </a:rPr>
              <a:t>printf</a:t>
            </a:r>
            <a:r>
              <a:rPr lang="en-US" dirty="0">
                <a:latin typeface="Arial" pitchFamily="34" charset="0"/>
                <a:cs typeface="Arial" pitchFamily="34" charset="0"/>
              </a:rPr>
              <a:t> ("Byte %d is %x\n", </a:t>
            </a:r>
            <a:r>
              <a:rPr lang="en-US" dirty="0" err="1">
                <a:latin typeface="Arial" pitchFamily="34" charset="0"/>
                <a:cs typeface="Arial" pitchFamily="34" charset="0"/>
              </a:rPr>
              <a:t>i</a:t>
            </a:r>
            <a:r>
              <a:rPr lang="en-US" dirty="0">
                <a:latin typeface="Arial" pitchFamily="34" charset="0"/>
                <a:cs typeface="Arial" pitchFamily="34" charset="0"/>
              </a:rPr>
              <a:t>, u1.ind [</a:t>
            </a:r>
            <a:r>
              <a:rPr lang="en-US" dirty="0" err="1">
                <a:latin typeface="Arial" pitchFamily="34" charset="0"/>
                <a:cs typeface="Arial" pitchFamily="34" charset="0"/>
              </a:rPr>
              <a:t>i</a:t>
            </a:r>
            <a:r>
              <a:rPr lang="en-US" dirty="0">
                <a:latin typeface="Arial" pitchFamily="34" charset="0"/>
                <a:cs typeface="Arial" pitchFamily="34" charset="0"/>
              </a:rPr>
              <a:t>]);</a:t>
            </a:r>
          </a:p>
          <a:p>
            <a:r>
              <a:rPr lang="en-US" dirty="0">
                <a:latin typeface="Arial" pitchFamily="34" charset="0"/>
                <a:cs typeface="Arial" pitchFamily="34" charset="0"/>
              </a:rPr>
              <a:t>	return 0;</a:t>
            </a:r>
          </a:p>
          <a:p>
            <a:r>
              <a:rPr lang="en-US" dirty="0">
                <a:latin typeface="Arial" pitchFamily="34" charset="0"/>
                <a:cs typeface="Arial" pitchFamily="34" charset="0"/>
              </a:rPr>
              <a:t>}</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 calcmode="lin" valueType="num">
                                      <p:cBhvr additive="base">
                                        <p:cTn id="4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8">
                                            <p:txEl>
                                              <p:pRg st="14" end="14"/>
                                            </p:txEl>
                                          </p:spTgt>
                                        </p:tgtEl>
                                        <p:attrNameLst>
                                          <p:attrName>style.visibility</p:attrName>
                                        </p:attrNameLst>
                                      </p:cBhvr>
                                      <p:to>
                                        <p:strVal val="visible"/>
                                      </p:to>
                                    </p:set>
                                    <p:anim calcmode="lin" valueType="num">
                                      <p:cBhvr additive="base">
                                        <p:cTn id="8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8">
                                            <p:txEl>
                                              <p:pRg st="15" end="15"/>
                                            </p:txEl>
                                          </p:spTgt>
                                        </p:tgtEl>
                                        <p:attrNameLst>
                                          <p:attrName>style.visibility</p:attrName>
                                        </p:attrNameLst>
                                      </p:cBhvr>
                                      <p:to>
                                        <p:strVal val="visible"/>
                                      </p:to>
                                    </p:set>
                                    <p:anim calcmode="lin" valueType="num">
                                      <p:cBhvr additive="base">
                                        <p:cTn id="91"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8">
                                            <p:txEl>
                                              <p:pRg st="16" end="16"/>
                                            </p:txEl>
                                          </p:spTgt>
                                        </p:tgtEl>
                                        <p:attrNameLst>
                                          <p:attrName>style.visibility</p:attrName>
                                        </p:attrNameLst>
                                      </p:cBhvr>
                                      <p:to>
                                        <p:strVal val="visible"/>
                                      </p:to>
                                    </p:set>
                                    <p:anim calcmode="lin" valueType="num">
                                      <p:cBhvr additive="base">
                                        <p:cTn id="97"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8">
                                            <p:txEl>
                                              <p:pRg st="17" end="17"/>
                                            </p:txEl>
                                          </p:spTgt>
                                        </p:tgtEl>
                                        <p:attrNameLst>
                                          <p:attrName>style.visibility</p:attrName>
                                        </p:attrNameLst>
                                      </p:cBhvr>
                                      <p:to>
                                        <p:strVal val="visible"/>
                                      </p:to>
                                    </p:set>
                                    <p:anim calcmode="lin" valueType="num">
                                      <p:cBhvr additive="base">
                                        <p:cTn id="103"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Introduction</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b="1" dirty="0">
                <a:latin typeface="Arial" pitchFamily="34" charset="0"/>
                <a:cs typeface="Arial" pitchFamily="34" charset="0"/>
              </a:rPr>
              <a:t>Desirable Knowledge:</a:t>
            </a:r>
            <a:r>
              <a:rPr lang="en-US" sz="2000" dirty="0">
                <a:latin typeface="Arial" pitchFamily="34" charset="0"/>
                <a:cs typeface="Arial" pitchFamily="34" charset="0"/>
              </a:rPr>
              <a:t> – Programming in C</a:t>
            </a:r>
            <a:br>
              <a:rPr lang="en-US" sz="2000" dirty="0">
                <a:latin typeface="Arial" pitchFamily="34" charset="0"/>
                <a:cs typeface="Arial" pitchFamily="34" charset="0"/>
              </a:rPr>
            </a:br>
            <a:endParaRPr lang="en-US" sz="2000" dirty="0">
              <a:latin typeface="Arial" pitchFamily="34" charset="0"/>
              <a:cs typeface="Arial" pitchFamily="34" charset="0"/>
            </a:endParaRPr>
          </a:p>
          <a:p>
            <a:endParaRPr lang="en-US"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016758"/>
          </a:xfrm>
          <a:prstGeom prst="rect">
            <a:avLst/>
          </a:prstGeom>
          <a:noFill/>
        </p:spPr>
        <p:txBody>
          <a:bodyPr wrap="square" rtlCol="0">
            <a:spAutoFit/>
          </a:bodyPr>
          <a:lstStyle/>
          <a:p>
            <a:r>
              <a:rPr lang="en-IN" sz="2000" b="1" u="sng" dirty="0">
                <a:latin typeface="Arial" pitchFamily="34" charset="0"/>
                <a:cs typeface="Arial" pitchFamily="34" charset="0"/>
              </a:rPr>
              <a:t>Little </a:t>
            </a:r>
            <a:r>
              <a:rPr lang="en-IN" sz="2000" b="1" u="sng" dirty="0" err="1">
                <a:latin typeface="Arial" pitchFamily="34" charset="0"/>
                <a:cs typeface="Arial" pitchFamily="34" charset="0"/>
              </a:rPr>
              <a:t>Endian</a:t>
            </a:r>
            <a:r>
              <a:rPr lang="en-IN" sz="2000" b="1" u="sng" dirty="0">
                <a:latin typeface="Arial" pitchFamily="34" charset="0"/>
                <a:cs typeface="Arial" pitchFamily="34" charset="0"/>
              </a:rPr>
              <a:t> and Big </a:t>
            </a:r>
            <a:r>
              <a:rPr lang="en-IN" sz="2000" b="1" u="sng" dirty="0" err="1">
                <a:latin typeface="Arial" pitchFamily="34" charset="0"/>
                <a:cs typeface="Arial" pitchFamily="34" charset="0"/>
              </a:rPr>
              <a:t>Endian</a:t>
            </a:r>
            <a:endParaRPr lang="en-IN" sz="2000" b="1" u="sng" dirty="0">
              <a:latin typeface="Arial" pitchFamily="34" charset="0"/>
              <a:cs typeface="Arial" pitchFamily="34" charset="0"/>
            </a:endParaRPr>
          </a:p>
          <a:p>
            <a:endParaRPr lang="en-IN" sz="2000" b="1" u="sng" dirty="0">
              <a:latin typeface="Arial" pitchFamily="34" charset="0"/>
              <a:cs typeface="Arial" pitchFamily="34" charset="0"/>
            </a:endParaRPr>
          </a:p>
          <a:p>
            <a:r>
              <a:rPr lang="en-US" sz="2000" dirty="0">
                <a:latin typeface="Arial" pitchFamily="34" charset="0"/>
                <a:cs typeface="Arial" pitchFamily="34" charset="0"/>
              </a:rPr>
              <a:t>C language uses 4 storage classes,</a:t>
            </a:r>
          </a:p>
          <a:p>
            <a:r>
              <a:rPr lang="en-US" sz="2000" b="1" dirty="0">
                <a:latin typeface="Arial" pitchFamily="34" charset="0"/>
                <a:cs typeface="Arial" pitchFamily="34" charset="0"/>
              </a:rPr>
              <a:t>auto</a:t>
            </a:r>
            <a:r>
              <a:rPr lang="en-US" sz="2000" dirty="0">
                <a:latin typeface="Arial" pitchFamily="34" charset="0"/>
                <a:cs typeface="Arial" pitchFamily="34" charset="0"/>
              </a:rPr>
              <a:t>, </a:t>
            </a:r>
            <a:r>
              <a:rPr lang="en-US" sz="2000" b="1" dirty="0">
                <a:latin typeface="Arial" pitchFamily="34" charset="0"/>
                <a:cs typeface="Arial" pitchFamily="34" charset="0"/>
              </a:rPr>
              <a:t>extern</a:t>
            </a:r>
            <a:r>
              <a:rPr lang="en-US" sz="2000" dirty="0">
                <a:latin typeface="Arial" pitchFamily="34" charset="0"/>
                <a:cs typeface="Arial" pitchFamily="34" charset="0"/>
              </a:rPr>
              <a:t>, </a:t>
            </a:r>
            <a:r>
              <a:rPr lang="en-US" sz="2000" b="1" dirty="0">
                <a:latin typeface="Arial" pitchFamily="34" charset="0"/>
                <a:cs typeface="Arial" pitchFamily="34" charset="0"/>
              </a:rPr>
              <a:t>static</a:t>
            </a:r>
            <a:r>
              <a:rPr lang="en-US" sz="2000" dirty="0">
                <a:latin typeface="Arial" pitchFamily="34" charset="0"/>
                <a:cs typeface="Arial" pitchFamily="34" charset="0"/>
              </a:rPr>
              <a:t> and </a:t>
            </a:r>
            <a:r>
              <a:rPr lang="en-US" sz="2000" b="1" dirty="0">
                <a:latin typeface="Arial" pitchFamily="34" charset="0"/>
                <a:cs typeface="Arial" pitchFamily="34" charset="0"/>
              </a:rPr>
              <a:t>register</a:t>
            </a:r>
            <a:r>
              <a:rPr lang="en-US" sz="2000" dirty="0">
                <a:latin typeface="Arial" pitchFamily="34" charset="0"/>
                <a:cs typeface="Arial" pitchFamily="34" charset="0"/>
              </a:rPr>
              <a:t>.</a:t>
            </a:r>
            <a:endParaRPr lang="en-IN" sz="2000" b="1" u="sng" dirty="0">
              <a:latin typeface="Arial" pitchFamily="34" charset="0"/>
              <a:cs typeface="Arial" pitchFamily="34" charset="0"/>
            </a:endParaRPr>
          </a:p>
          <a:p>
            <a:endParaRPr lang="en-IN" sz="2000" b="1" u="sng" dirty="0">
              <a:latin typeface="Arial" pitchFamily="34" charset="0"/>
              <a:cs typeface="Arial" pitchFamily="34" charset="0"/>
            </a:endParaRPr>
          </a:p>
          <a:p>
            <a:r>
              <a:rPr lang="en-US" sz="2000" b="1" u="sng" dirty="0">
                <a:latin typeface="Arial" pitchFamily="34" charset="0"/>
                <a:cs typeface="Arial" pitchFamily="34" charset="0"/>
              </a:rPr>
              <a:t>auto </a:t>
            </a:r>
          </a:p>
          <a:p>
            <a:r>
              <a:rPr lang="en-US" sz="2000" u="sng" dirty="0">
                <a:latin typeface="Arial" pitchFamily="34" charset="0"/>
                <a:cs typeface="Arial" pitchFamily="34" charset="0"/>
              </a:rPr>
              <a:t>This is the default storage class for all the variables declared inside a function or a block</a:t>
            </a:r>
            <a:r>
              <a:rPr lang="en-US" sz="2000" dirty="0">
                <a:latin typeface="Arial" pitchFamily="34" charset="0"/>
                <a:cs typeface="Arial" pitchFamily="34" charset="0"/>
              </a:rPr>
              <a:t>. Hence, the keyword auto is rarely used while writing programs in C language. </a:t>
            </a:r>
          </a:p>
          <a:p>
            <a:endParaRPr lang="en-GB" sz="2000" dirty="0">
              <a:latin typeface="Arial" pitchFamily="34" charset="0"/>
              <a:cs typeface="Arial" pitchFamily="34" charset="0"/>
            </a:endParaRPr>
          </a:p>
          <a:p>
            <a:r>
              <a:rPr lang="en-US" sz="2000" b="1" u="sng" dirty="0">
                <a:latin typeface="Arial" pitchFamily="34" charset="0"/>
                <a:cs typeface="Arial" pitchFamily="34" charset="0"/>
              </a:rPr>
              <a:t>extern</a:t>
            </a:r>
            <a:r>
              <a:rPr lang="en-US" sz="2000" dirty="0">
                <a:latin typeface="Arial" pitchFamily="34" charset="0"/>
                <a:cs typeface="Arial" pitchFamily="34" charset="0"/>
              </a:rPr>
              <a:t>:</a:t>
            </a:r>
          </a:p>
          <a:p>
            <a:r>
              <a:rPr lang="en-US" sz="2000" dirty="0">
                <a:latin typeface="Arial" pitchFamily="34" charset="0"/>
                <a:cs typeface="Arial" pitchFamily="34" charset="0"/>
              </a:rPr>
              <a:t>Extern storage class simply tells us that the variable is defined elsewhere and not within the same block where it is used. </a:t>
            </a:r>
          </a:p>
          <a:p>
            <a:endParaRPr lang="en-GB" sz="2000" dirty="0">
              <a:latin typeface="Arial" pitchFamily="34" charset="0"/>
              <a:cs typeface="Arial" pitchFamily="34" charset="0"/>
            </a:endParaRPr>
          </a:p>
          <a:p>
            <a:r>
              <a:rPr lang="en-US" sz="2000" b="1" u="sng" dirty="0">
                <a:latin typeface="Arial" pitchFamily="34" charset="0"/>
                <a:cs typeface="Arial" pitchFamily="34" charset="0"/>
              </a:rPr>
              <a:t>Static</a:t>
            </a:r>
            <a:endParaRPr lang="en-US" sz="2000" dirty="0">
              <a:latin typeface="Arial" pitchFamily="34" charset="0"/>
              <a:cs typeface="Arial" pitchFamily="34" charset="0"/>
            </a:endParaRPr>
          </a:p>
          <a:p>
            <a:r>
              <a:rPr lang="en-US" sz="2000" dirty="0">
                <a:latin typeface="Arial" pitchFamily="34" charset="0"/>
                <a:cs typeface="Arial" pitchFamily="34" charset="0"/>
              </a:rPr>
              <a:t>Their scope is local to the function to which they were defined.</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 calcmode="lin" valueType="num">
                                      <p:cBhvr additive="base">
                                        <p:cTn id="43"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 calcmode="lin" valueType="num">
                                      <p:cBhvr additive="base">
                                        <p:cTn id="49"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2" end="12"/>
                                            </p:txEl>
                                          </p:spTgt>
                                        </p:tgtEl>
                                        <p:attrNameLst>
                                          <p:attrName>style.visibility</p:attrName>
                                        </p:attrNameLst>
                                      </p:cBhvr>
                                      <p:to>
                                        <p:strVal val="visible"/>
                                      </p:to>
                                    </p:set>
                                    <p:anim calcmode="lin" valueType="num">
                                      <p:cBhvr additive="base">
                                        <p:cTn id="55"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E35E-D153-9D1A-A025-E23DD1A91426}"/>
              </a:ext>
            </a:extLst>
          </p:cNvPr>
          <p:cNvSpPr>
            <a:spLocks noGrp="1"/>
          </p:cNvSpPr>
          <p:nvPr>
            <p:ph type="title"/>
          </p:nvPr>
        </p:nvSpPr>
        <p:spPr/>
        <p:txBody>
          <a:bodyPr/>
          <a:lstStyle/>
          <a:p>
            <a:r>
              <a:rPr lang="en-US" dirty="0"/>
              <a:t>Big Endian or Little Endian</a:t>
            </a:r>
            <a:endParaRPr lang="en-IN" dirty="0"/>
          </a:p>
        </p:txBody>
      </p:sp>
      <p:sp>
        <p:nvSpPr>
          <p:cNvPr id="3" name="Content Placeholder 2">
            <a:extLst>
              <a:ext uri="{FF2B5EF4-FFF2-40B4-BE49-F238E27FC236}">
                <a16:creationId xmlns:a16="http://schemas.microsoft.com/office/drawing/2014/main" id="{3BFFC868-9363-81E0-A1E3-94745CA435AA}"/>
              </a:ext>
            </a:extLst>
          </p:cNvPr>
          <p:cNvSpPr>
            <a:spLocks noGrp="1"/>
          </p:cNvSpPr>
          <p:nvPr>
            <p:ph idx="1"/>
          </p:nvPr>
        </p:nvSpPr>
        <p:spPr/>
        <p:txBody>
          <a:bodyPr>
            <a:normAutofit fontScale="92500" lnSpcReduction="20000"/>
          </a:bodyPr>
          <a:lstStyle/>
          <a:p>
            <a:r>
              <a:rPr lang="en-IN" dirty="0"/>
              <a:t>+----+----+----+----+</a:t>
            </a:r>
          </a:p>
          <a:p>
            <a:r>
              <a:rPr lang="en-IN" dirty="0"/>
              <a:t>|0x78|0x56|0x34|0x12|     0x12345678</a:t>
            </a:r>
          </a:p>
          <a:p>
            <a:r>
              <a:rPr lang="en-IN" dirty="0"/>
              <a:t>+----+----+----+----+</a:t>
            </a:r>
          </a:p>
          <a:p>
            <a:endParaRPr lang="en-IN" dirty="0"/>
          </a:p>
          <a:p>
            <a:r>
              <a:rPr lang="en-IN" dirty="0"/>
              <a:t>+----+----+----+----+</a:t>
            </a:r>
          </a:p>
          <a:p>
            <a:r>
              <a:rPr lang="en-IN" dirty="0"/>
              <a:t>|0x12|0x34|0x56|0x78|</a:t>
            </a:r>
          </a:p>
          <a:p>
            <a:r>
              <a:rPr lang="en-IN" dirty="0"/>
              <a:t>+----+----+----+----+</a:t>
            </a:r>
          </a:p>
          <a:p>
            <a:pPr marL="0" indent="0">
              <a:buNone/>
            </a:pPr>
            <a:endParaRPr lang="en-IN" dirty="0"/>
          </a:p>
          <a:p>
            <a:pPr marL="0" indent="0">
              <a:buNone/>
            </a:pPr>
            <a:r>
              <a:rPr lang="en-IN" dirty="0"/>
              <a:t>Which is </a:t>
            </a:r>
            <a:r>
              <a:rPr lang="en-IN" dirty="0" err="1"/>
              <a:t>liitle</a:t>
            </a:r>
            <a:r>
              <a:rPr lang="en-IN" dirty="0"/>
              <a:t> Endian and which is big endian?</a:t>
            </a:r>
          </a:p>
          <a:p>
            <a:pPr marL="0" indent="0">
              <a:buNone/>
            </a:pPr>
            <a:r>
              <a:rPr lang="en-IN" dirty="0"/>
              <a:t>Write a program to find out if say int x = 1 , is big endian or little endian?</a:t>
            </a:r>
          </a:p>
          <a:p>
            <a:pPr marL="0" indent="0">
              <a:buNone/>
            </a:pPr>
            <a:endParaRPr lang="en-IN" dirty="0"/>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2202876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93428"/>
          </a:xfrm>
          <a:prstGeom prst="rect">
            <a:avLst/>
          </a:prstGeom>
          <a:noFill/>
        </p:spPr>
        <p:txBody>
          <a:bodyPr wrap="square" rtlCol="0">
            <a:spAutoFit/>
          </a:bodyPr>
          <a:lstStyle/>
          <a:p>
            <a:r>
              <a:rPr lang="en-US" sz="2000" b="1" u="sng" dirty="0">
                <a:latin typeface="Arial" pitchFamily="34" charset="0"/>
                <a:cs typeface="Arial" pitchFamily="34" charset="0"/>
              </a:rPr>
              <a:t>register</a:t>
            </a:r>
            <a:r>
              <a:rPr lang="en-US" sz="2000" dirty="0">
                <a:latin typeface="Arial" pitchFamily="34" charset="0"/>
                <a:cs typeface="Arial" pitchFamily="34" charset="0"/>
              </a:rPr>
              <a:t> </a:t>
            </a:r>
          </a:p>
          <a:p>
            <a:r>
              <a:rPr lang="en-US" sz="2000" dirty="0">
                <a:latin typeface="Arial" pitchFamily="34" charset="0"/>
                <a:cs typeface="Arial" pitchFamily="34" charset="0"/>
              </a:rPr>
              <a:t>This storage class declares register variables which have the same functionality as that of the auto variables. The only difference is that the compiler tries to store these variables in the register of the microprocessor if a free register is available.</a:t>
            </a:r>
          </a:p>
          <a:p>
            <a:endParaRPr lang="en-GB" sz="2000" dirty="0">
              <a:latin typeface="Arial" pitchFamily="34" charset="0"/>
              <a:cs typeface="Arial" pitchFamily="34" charset="0"/>
            </a:endParaRPr>
          </a:p>
          <a:p>
            <a:r>
              <a:rPr lang="en-US" sz="2000" b="1" u="sng" dirty="0">
                <a:latin typeface="Arial" pitchFamily="34" charset="0"/>
                <a:cs typeface="Arial" pitchFamily="34" charset="0"/>
              </a:rPr>
              <a:t>volatile</a:t>
            </a:r>
            <a:endParaRPr lang="en-US" sz="2000" dirty="0">
              <a:latin typeface="Arial" pitchFamily="34" charset="0"/>
              <a:cs typeface="Arial" pitchFamily="34" charset="0"/>
            </a:endParaRPr>
          </a:p>
          <a:p>
            <a:r>
              <a:rPr lang="en-IN" sz="2000" dirty="0">
                <a:latin typeface="Arial" pitchFamily="34" charset="0"/>
                <a:cs typeface="Arial" pitchFamily="34" charset="0"/>
              </a:rPr>
              <a:t>C's volatile keyword is a qualifier that is applied to a variable when it is declared. It tells the compiler that the value of the variable may change at any time--without any action being taken by the code the compiler finds nearby. DON’T BE SILLY AND OPTIMIZE</a:t>
            </a:r>
          </a:p>
          <a:p>
            <a:endParaRPr lang="en-IN" sz="2000" dirty="0">
              <a:latin typeface="Arial" pitchFamily="34" charset="0"/>
              <a:cs typeface="Arial" pitchFamily="34" charset="0"/>
            </a:endParaRPr>
          </a:p>
          <a:p>
            <a:endParaRPr lang="en-US" sz="2000" dirty="0">
              <a:latin typeface="Arial" pitchFamily="34" charset="0"/>
              <a:cs typeface="Arial" pitchFamily="34" charset="0"/>
            </a:endParaRPr>
          </a:p>
        </p:txBody>
      </p:sp>
      <p:pic>
        <p:nvPicPr>
          <p:cNvPr id="3" name="Picture 2">
            <a:extLst>
              <a:ext uri="{FF2B5EF4-FFF2-40B4-BE49-F238E27FC236}">
                <a16:creationId xmlns:a16="http://schemas.microsoft.com/office/drawing/2014/main" id="{D49A6B8E-4732-AF2E-7C11-991E2727BA3F}"/>
              </a:ext>
            </a:extLst>
          </p:cNvPr>
          <p:cNvPicPr>
            <a:picLocks noChangeAspect="1"/>
          </p:cNvPicPr>
          <p:nvPr/>
        </p:nvPicPr>
        <p:blipFill>
          <a:blip r:embed="rId3"/>
          <a:stretch>
            <a:fillRect/>
          </a:stretch>
        </p:blipFill>
        <p:spPr>
          <a:xfrm>
            <a:off x="1229632" y="5115546"/>
            <a:ext cx="4866368" cy="1231614"/>
          </a:xfrm>
          <a:prstGeom prst="rect">
            <a:avLst/>
          </a:prstGeom>
        </p:spPr>
      </p:pic>
      <p:pic>
        <p:nvPicPr>
          <p:cNvPr id="5" name="Picture 4">
            <a:extLst>
              <a:ext uri="{FF2B5EF4-FFF2-40B4-BE49-F238E27FC236}">
                <a16:creationId xmlns:a16="http://schemas.microsoft.com/office/drawing/2014/main" id="{0F4721C6-272E-AB78-D180-A264B5BA365B}"/>
              </a:ext>
            </a:extLst>
          </p:cNvPr>
          <p:cNvPicPr>
            <a:picLocks noChangeAspect="1"/>
          </p:cNvPicPr>
          <p:nvPr/>
        </p:nvPicPr>
        <p:blipFill>
          <a:blip r:embed="rId4"/>
          <a:stretch>
            <a:fillRect/>
          </a:stretch>
        </p:blipFill>
        <p:spPr>
          <a:xfrm>
            <a:off x="8291744" y="2975431"/>
            <a:ext cx="3301373" cy="3686617"/>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US" sz="2000" b="1" u="sng" dirty="0">
                <a:latin typeface="Arial" pitchFamily="34" charset="0"/>
                <a:cs typeface="Arial" pitchFamily="34" charset="0"/>
              </a:rPr>
              <a:t>Functions in C</a:t>
            </a:r>
            <a:endParaRPr lang="en-US" sz="2000" dirty="0">
              <a:latin typeface="Arial" pitchFamily="34" charset="0"/>
              <a:cs typeface="Arial" pitchFamily="34" charset="0"/>
            </a:endParaRPr>
          </a:p>
          <a:p>
            <a:r>
              <a:rPr lang="en-GB" sz="2000" dirty="0">
                <a:latin typeface="Arial" pitchFamily="34" charset="0"/>
                <a:cs typeface="Arial" pitchFamily="34" charset="0"/>
              </a:rPr>
              <a:t>Function declaration</a:t>
            </a:r>
          </a:p>
          <a:p>
            <a:endParaRPr lang="en-GB" sz="2000" dirty="0">
              <a:latin typeface="Arial" pitchFamily="34" charset="0"/>
              <a:cs typeface="Arial" pitchFamily="34" charset="0"/>
            </a:endParaRPr>
          </a:p>
          <a:p>
            <a:r>
              <a:rPr lang="en-GB" sz="2000" dirty="0">
                <a:latin typeface="Arial" pitchFamily="34" charset="0"/>
                <a:cs typeface="Arial" pitchFamily="34" charset="0"/>
              </a:rPr>
              <a:t>Function call</a:t>
            </a:r>
          </a:p>
          <a:p>
            <a:endParaRPr lang="en-GB" sz="2000" dirty="0">
              <a:latin typeface="Arial" pitchFamily="34" charset="0"/>
              <a:cs typeface="Arial" pitchFamily="34" charset="0"/>
            </a:endParaRPr>
          </a:p>
          <a:p>
            <a:r>
              <a:rPr lang="en-GB" sz="2000" dirty="0">
                <a:latin typeface="Arial" pitchFamily="34" charset="0"/>
                <a:cs typeface="Arial" pitchFamily="34" charset="0"/>
              </a:rPr>
              <a:t>Function definition</a:t>
            </a:r>
            <a:endParaRPr lang="en-IN" sz="2000" dirty="0">
              <a:latin typeface="Arial" pitchFamily="34" charset="0"/>
              <a:cs typeface="Arial" pitchFamily="34" charset="0"/>
            </a:endParaRPr>
          </a:p>
          <a:p>
            <a:endParaRPr lang="en-IN" sz="2000" dirty="0">
              <a:latin typeface="Arial" pitchFamily="34" charset="0"/>
              <a:cs typeface="Arial" pitchFamily="34" charset="0"/>
            </a:endParaRPr>
          </a:p>
          <a:p>
            <a:r>
              <a:rPr lang="en-IN" sz="2000" u="sng" dirty="0">
                <a:latin typeface="Arial" pitchFamily="34" charset="0"/>
                <a:cs typeface="Arial" pitchFamily="34" charset="0"/>
              </a:rPr>
              <a:t>Pointers to functions</a:t>
            </a:r>
          </a:p>
          <a:p>
            <a:r>
              <a:rPr lang="en-IN" sz="2000" dirty="0" err="1">
                <a:latin typeface="Arial" pitchFamily="34" charset="0"/>
                <a:cs typeface="Arial" pitchFamily="34" charset="0"/>
              </a:rPr>
              <a:t>function_return_type</a:t>
            </a:r>
            <a:r>
              <a:rPr lang="en-IN" sz="2000" dirty="0">
                <a:latin typeface="Arial" pitchFamily="34" charset="0"/>
                <a:cs typeface="Arial" pitchFamily="34" charset="0"/>
              </a:rPr>
              <a:t>(*</a:t>
            </a:r>
            <a:r>
              <a:rPr lang="en-IN" sz="2000" dirty="0" err="1">
                <a:latin typeface="Arial" pitchFamily="34" charset="0"/>
                <a:cs typeface="Arial" pitchFamily="34" charset="0"/>
              </a:rPr>
              <a:t>Pointer_name</a:t>
            </a:r>
            <a:r>
              <a:rPr lang="en-IN" sz="2000" dirty="0">
                <a:latin typeface="Arial" pitchFamily="34" charset="0"/>
                <a:cs typeface="Arial" pitchFamily="34" charset="0"/>
              </a:rPr>
              <a:t>)(function argument list)</a:t>
            </a:r>
          </a:p>
          <a:p>
            <a:endParaRPr lang="en-IN" sz="2000" dirty="0">
              <a:latin typeface="Arial" pitchFamily="34" charset="0"/>
              <a:cs typeface="Arial" pitchFamily="34" charset="0"/>
            </a:endParaRPr>
          </a:p>
          <a:p>
            <a:r>
              <a:rPr lang="en-IN" sz="2000" dirty="0">
                <a:latin typeface="Arial" pitchFamily="34" charset="0"/>
                <a:cs typeface="Arial" pitchFamily="34" charset="0"/>
              </a:rPr>
              <a:t>For example:</a:t>
            </a:r>
          </a:p>
          <a:p>
            <a:r>
              <a:rPr lang="en-IN" sz="2000" dirty="0">
                <a:latin typeface="Arial" pitchFamily="34" charset="0"/>
                <a:cs typeface="Arial" pitchFamily="34" charset="0"/>
              </a:rPr>
              <a:t>double  (*p2f)(double, char)</a:t>
            </a:r>
          </a:p>
          <a:p>
            <a:endParaRPr lang="en-IN" sz="2000" dirty="0">
              <a:latin typeface="Arial" pitchFamily="34" charset="0"/>
              <a:cs typeface="Arial" pitchFamily="34" charset="0"/>
            </a:endParaRPr>
          </a:p>
          <a:p>
            <a:r>
              <a:rPr lang="en-IN" sz="2000" dirty="0">
                <a:latin typeface="Arial" pitchFamily="34" charset="0"/>
                <a:cs typeface="Arial" pitchFamily="34" charset="0"/>
                <a:hlinkClick r:id="rId3" action="ppaction://hlinkfile"/>
              </a:rPr>
              <a:t>Day1\d1p24.c</a:t>
            </a:r>
            <a:endParaRPr lang="en-IN" sz="2000" dirty="0">
              <a:latin typeface="Arial" pitchFamily="34" charset="0"/>
              <a:cs typeface="Arial" pitchFamily="34" charset="0"/>
            </a:endParaRPr>
          </a:p>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 calcmode="lin" valueType="num">
                                      <p:cBhvr additive="base">
                                        <p:cTn id="43"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 calcmode="lin" valueType="num">
                                      <p:cBhvr additive="base">
                                        <p:cTn id="49"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3" end="13"/>
                                            </p:txEl>
                                          </p:spTgt>
                                        </p:tgtEl>
                                        <p:attrNameLst>
                                          <p:attrName>style.visibility</p:attrName>
                                        </p:attrNameLst>
                                      </p:cBhvr>
                                      <p:to>
                                        <p:strVal val="visible"/>
                                      </p:to>
                                    </p:set>
                                    <p:anim calcmode="lin" valueType="num">
                                      <p:cBhvr additive="base">
                                        <p:cTn id="55"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GB" sz="2000" b="1" u="sng" dirty="0">
                <a:latin typeface="Arial" pitchFamily="34" charset="0"/>
                <a:cs typeface="Arial" pitchFamily="34" charset="0"/>
              </a:rPr>
              <a:t>Command line arguments</a:t>
            </a:r>
            <a:endParaRPr lang="en-IN" sz="2000" dirty="0">
              <a:latin typeface="Arial" pitchFamily="34" charset="0"/>
              <a:cs typeface="Arial" pitchFamily="34" charset="0"/>
            </a:endParaRPr>
          </a:p>
          <a:p>
            <a:endParaRPr lang="en-IN" sz="2000" dirty="0">
              <a:latin typeface="Arial" pitchFamily="34" charset="0"/>
              <a:cs typeface="Arial" pitchFamily="34" charset="0"/>
            </a:endParaRPr>
          </a:p>
          <a:p>
            <a:r>
              <a:rPr lang="en-GB" sz="2000" dirty="0" err="1">
                <a:latin typeface="Arial" pitchFamily="34" charset="0"/>
                <a:cs typeface="Arial" pitchFamily="34" charset="0"/>
              </a:rPr>
              <a:t>int</a:t>
            </a:r>
            <a:r>
              <a:rPr lang="en-GB" sz="2000" dirty="0">
                <a:latin typeface="Arial" pitchFamily="34" charset="0"/>
                <a:cs typeface="Arial" pitchFamily="34" charset="0"/>
              </a:rPr>
              <a:t> main (</a:t>
            </a:r>
            <a:r>
              <a:rPr lang="en-GB" sz="2000" dirty="0" err="1">
                <a:latin typeface="Arial" pitchFamily="34" charset="0"/>
                <a:cs typeface="Arial" pitchFamily="34" charset="0"/>
              </a:rPr>
              <a:t>int</a:t>
            </a:r>
            <a:r>
              <a:rPr lang="en-GB" sz="2000" dirty="0">
                <a:latin typeface="Arial" pitchFamily="34" charset="0"/>
                <a:cs typeface="Arial" pitchFamily="34" charset="0"/>
              </a:rPr>
              <a:t> </a:t>
            </a:r>
            <a:r>
              <a:rPr lang="en-GB" sz="2000" dirty="0" err="1">
                <a:latin typeface="Arial" pitchFamily="34" charset="0"/>
                <a:cs typeface="Arial" pitchFamily="34" charset="0"/>
              </a:rPr>
              <a:t>argc</a:t>
            </a:r>
            <a:r>
              <a:rPr lang="en-GB" sz="2000" dirty="0">
                <a:latin typeface="Arial" pitchFamily="34" charset="0"/>
                <a:cs typeface="Arial" pitchFamily="34" charset="0"/>
              </a:rPr>
              <a:t>, char **</a:t>
            </a:r>
            <a:r>
              <a:rPr lang="en-GB" sz="2000" dirty="0" err="1">
                <a:latin typeface="Arial" pitchFamily="34" charset="0"/>
                <a:cs typeface="Arial" pitchFamily="34" charset="0"/>
              </a:rPr>
              <a:t>argv</a:t>
            </a:r>
            <a:r>
              <a:rPr lang="en-GB" sz="2000" dirty="0">
                <a:latin typeface="Arial" pitchFamily="34" charset="0"/>
                <a:cs typeface="Arial" pitchFamily="34" charset="0"/>
              </a:rPr>
              <a:t>)</a:t>
            </a:r>
          </a:p>
          <a:p>
            <a:r>
              <a:rPr lang="en-GB" sz="2000" dirty="0">
                <a:latin typeface="Arial" pitchFamily="34" charset="0"/>
                <a:cs typeface="Arial" pitchFamily="34" charset="0"/>
              </a:rPr>
              <a:t>{</a:t>
            </a:r>
          </a:p>
          <a:p>
            <a:r>
              <a:rPr lang="en-GB" sz="2000" dirty="0">
                <a:latin typeface="Arial" pitchFamily="34" charset="0"/>
                <a:cs typeface="Arial" pitchFamily="34" charset="0"/>
              </a:rPr>
              <a:t>}</a:t>
            </a: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a:p>
            <a:r>
              <a:rPr lang="en-GB" sz="2000" dirty="0" err="1">
                <a:latin typeface="Arial" pitchFamily="34" charset="0"/>
                <a:cs typeface="Arial" pitchFamily="34" charset="0"/>
              </a:rPr>
              <a:t>argc</a:t>
            </a:r>
            <a:r>
              <a:rPr lang="en-GB" sz="2000" dirty="0">
                <a:latin typeface="Arial" pitchFamily="34" charset="0"/>
                <a:cs typeface="Arial" pitchFamily="34" charset="0"/>
              </a:rPr>
              <a:t> ??</a:t>
            </a:r>
          </a:p>
          <a:p>
            <a:endParaRPr lang="en-GB" sz="2000" dirty="0">
              <a:latin typeface="Arial" pitchFamily="34" charset="0"/>
              <a:cs typeface="Arial" pitchFamily="34" charset="0"/>
            </a:endParaRPr>
          </a:p>
          <a:p>
            <a:r>
              <a:rPr lang="en-GB" sz="2000" dirty="0" err="1">
                <a:latin typeface="Arial" pitchFamily="34" charset="0"/>
                <a:cs typeface="Arial" pitchFamily="34" charset="0"/>
              </a:rPr>
              <a:t>argv</a:t>
            </a:r>
            <a:r>
              <a:rPr lang="en-GB" sz="2000" dirty="0">
                <a:latin typeface="Arial" pitchFamily="34" charset="0"/>
                <a:cs typeface="Arial" pitchFamily="34" charset="0"/>
              </a:rPr>
              <a:t>[0] - ??</a:t>
            </a:r>
          </a:p>
          <a:p>
            <a:endParaRPr lang="en-GB" sz="2000" dirty="0">
              <a:latin typeface="Arial" pitchFamily="34" charset="0"/>
              <a:cs typeface="Arial" pitchFamily="34" charset="0"/>
            </a:endParaRPr>
          </a:p>
          <a:p>
            <a:r>
              <a:rPr lang="en-GB" sz="2000" dirty="0">
                <a:latin typeface="Arial" pitchFamily="34" charset="0"/>
                <a:cs typeface="Arial" pitchFamily="34" charset="0"/>
              </a:rPr>
              <a:t>How to pass an argument like “PES University”?</a:t>
            </a:r>
          </a:p>
          <a:p>
            <a:r>
              <a:rPr lang="en-GB" sz="2000" dirty="0">
                <a:latin typeface="Arial" pitchFamily="34" charset="0"/>
                <a:cs typeface="Arial" pitchFamily="34" charset="0"/>
              </a:rPr>
              <a:t>What does </a:t>
            </a:r>
            <a:r>
              <a:rPr lang="en-GB" sz="2000" dirty="0" err="1">
                <a:latin typeface="Arial" pitchFamily="34" charset="0"/>
                <a:cs typeface="Arial" pitchFamily="34" charset="0"/>
              </a:rPr>
              <a:t>argc</a:t>
            </a:r>
            <a:r>
              <a:rPr lang="en-GB" sz="2000" dirty="0">
                <a:latin typeface="Arial" pitchFamily="34" charset="0"/>
                <a:cs typeface="Arial" pitchFamily="34" charset="0"/>
              </a:rPr>
              <a:t> and </a:t>
            </a:r>
            <a:r>
              <a:rPr lang="en-GB" sz="2000" dirty="0" err="1">
                <a:latin typeface="Arial" pitchFamily="34" charset="0"/>
                <a:cs typeface="Arial" pitchFamily="34" charset="0"/>
              </a:rPr>
              <a:t>argv</a:t>
            </a:r>
            <a:r>
              <a:rPr lang="en-GB" sz="2000" dirty="0">
                <a:latin typeface="Arial" pitchFamily="34" charset="0"/>
                <a:cs typeface="Arial" pitchFamily="34" charset="0"/>
              </a:rPr>
              <a:t> contain?</a:t>
            </a:r>
          </a:p>
          <a:p>
            <a:r>
              <a:rPr lang="en-GB" sz="2000" dirty="0">
                <a:latin typeface="Arial" pitchFamily="34" charset="0"/>
                <a:cs typeface="Arial" pitchFamily="34" charset="0"/>
                <a:hlinkClick r:id="rId3" action="ppaction://hlinkfile"/>
              </a:rPr>
              <a:t>Day1\d1p25.c</a:t>
            </a:r>
            <a:endParaRPr lang="en-GB" sz="2000" dirty="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 calcmode="lin" valueType="num">
                                      <p:cBhvr additive="base">
                                        <p:cTn id="4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2" end="12"/>
                                            </p:txEl>
                                          </p:spTgt>
                                        </p:tgtEl>
                                        <p:attrNameLst>
                                          <p:attrName>style.visibility</p:attrName>
                                        </p:attrNameLst>
                                      </p:cBhvr>
                                      <p:to>
                                        <p:strVal val="visible"/>
                                      </p:to>
                                    </p:set>
                                    <p:anim calcmode="lin" valueType="num">
                                      <p:cBhvr additive="base">
                                        <p:cTn id="49"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3" end="13"/>
                                            </p:txEl>
                                          </p:spTgt>
                                        </p:tgtEl>
                                        <p:attrNameLst>
                                          <p:attrName>style.visibility</p:attrName>
                                        </p:attrNameLst>
                                      </p:cBhvr>
                                      <p:to>
                                        <p:strVal val="visible"/>
                                      </p:to>
                                    </p:set>
                                    <p:anim calcmode="lin" valueType="num">
                                      <p:cBhvr additive="base">
                                        <p:cTn id="55"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262979"/>
          </a:xfrm>
          <a:prstGeom prst="rect">
            <a:avLst/>
          </a:prstGeom>
          <a:noFill/>
        </p:spPr>
        <p:txBody>
          <a:bodyPr wrap="square" rtlCol="0">
            <a:spAutoFit/>
          </a:bodyPr>
          <a:lstStyle/>
          <a:p>
            <a:r>
              <a:rPr lang="en-US" sz="2000" b="1" u="sng" dirty="0">
                <a:latin typeface="Arial" pitchFamily="34" charset="0"/>
                <a:cs typeface="Arial" pitchFamily="34" charset="0"/>
              </a:rPr>
              <a:t>Environment variables</a:t>
            </a:r>
            <a:endParaRPr lang="en-US" sz="2000" dirty="0">
              <a:latin typeface="Arial" pitchFamily="34" charset="0"/>
              <a:cs typeface="Arial" pitchFamily="34" charset="0"/>
            </a:endParaRPr>
          </a:p>
          <a:p>
            <a:r>
              <a:rPr lang="en-GB" sz="2000" dirty="0" err="1">
                <a:latin typeface="Arial" pitchFamily="34" charset="0"/>
                <a:cs typeface="Arial" pitchFamily="34" charset="0"/>
              </a:rPr>
              <a:t>int</a:t>
            </a:r>
            <a:r>
              <a:rPr lang="en-GB" sz="2000" dirty="0">
                <a:latin typeface="Arial" pitchFamily="34" charset="0"/>
                <a:cs typeface="Arial" pitchFamily="34" charset="0"/>
              </a:rPr>
              <a:t> main (</a:t>
            </a:r>
            <a:r>
              <a:rPr lang="en-GB" sz="2000" dirty="0" err="1">
                <a:latin typeface="Arial" pitchFamily="34" charset="0"/>
                <a:cs typeface="Arial" pitchFamily="34" charset="0"/>
              </a:rPr>
              <a:t>int</a:t>
            </a:r>
            <a:r>
              <a:rPr lang="en-GB" sz="2000" dirty="0">
                <a:latin typeface="Arial" pitchFamily="34" charset="0"/>
                <a:cs typeface="Arial" pitchFamily="34" charset="0"/>
              </a:rPr>
              <a:t> </a:t>
            </a:r>
            <a:r>
              <a:rPr lang="en-GB" sz="2000" dirty="0" err="1">
                <a:latin typeface="Arial" pitchFamily="34" charset="0"/>
                <a:cs typeface="Arial" pitchFamily="34" charset="0"/>
              </a:rPr>
              <a:t>argc</a:t>
            </a:r>
            <a:r>
              <a:rPr lang="en-GB" sz="2000" dirty="0">
                <a:latin typeface="Arial" pitchFamily="34" charset="0"/>
                <a:cs typeface="Arial" pitchFamily="34" charset="0"/>
              </a:rPr>
              <a:t>, char **</a:t>
            </a:r>
            <a:r>
              <a:rPr lang="en-GB" sz="2000" dirty="0" err="1">
                <a:latin typeface="Arial" pitchFamily="34" charset="0"/>
                <a:cs typeface="Arial" pitchFamily="34" charset="0"/>
              </a:rPr>
              <a:t>argv</a:t>
            </a:r>
            <a:r>
              <a:rPr lang="en-GB" sz="2000" dirty="0">
                <a:latin typeface="Arial" pitchFamily="34" charset="0"/>
                <a:cs typeface="Arial" pitchFamily="34" charset="0"/>
              </a:rPr>
              <a:t>, char **</a:t>
            </a:r>
            <a:r>
              <a:rPr lang="en-GB" sz="2000" dirty="0" err="1">
                <a:latin typeface="Arial" pitchFamily="34" charset="0"/>
                <a:cs typeface="Arial" pitchFamily="34" charset="0"/>
              </a:rPr>
              <a:t>envp</a:t>
            </a:r>
            <a:r>
              <a:rPr lang="en-GB" sz="2000" dirty="0">
                <a:latin typeface="Arial" pitchFamily="34" charset="0"/>
                <a:cs typeface="Arial" pitchFamily="34" charset="0"/>
              </a:rPr>
              <a:t>)</a:t>
            </a:r>
          </a:p>
          <a:p>
            <a:endParaRPr lang="en-GB" sz="2000" dirty="0">
              <a:latin typeface="Arial" pitchFamily="34" charset="0"/>
              <a:cs typeface="Arial" pitchFamily="34" charset="0"/>
            </a:endParaRPr>
          </a:p>
          <a:p>
            <a:r>
              <a:rPr lang="en-GB" sz="2000" dirty="0">
                <a:latin typeface="Arial" pitchFamily="34" charset="0"/>
                <a:cs typeface="Arial" pitchFamily="34" charset="0"/>
              </a:rPr>
              <a:t>extern char **environ;</a:t>
            </a:r>
          </a:p>
          <a:p>
            <a:endParaRPr lang="en-GB" sz="2000" dirty="0">
              <a:latin typeface="Arial" pitchFamily="34" charset="0"/>
              <a:cs typeface="Arial" pitchFamily="34" charset="0"/>
            </a:endParaRPr>
          </a:p>
          <a:p>
            <a:r>
              <a:rPr lang="en-GB" sz="2000" u="sng" dirty="0">
                <a:latin typeface="Arial" pitchFamily="34" charset="0"/>
                <a:cs typeface="Arial" pitchFamily="34" charset="0"/>
              </a:rPr>
              <a:t>Functions with variable number of arguments</a:t>
            </a:r>
          </a:p>
          <a:p>
            <a:r>
              <a:rPr lang="en-US" dirty="0" err="1">
                <a:latin typeface="Arial" pitchFamily="34" charset="0"/>
                <a:cs typeface="Arial" pitchFamily="34" charset="0"/>
              </a:rPr>
              <a:t>int</a:t>
            </a:r>
            <a:r>
              <a:rPr lang="en-US" dirty="0">
                <a:latin typeface="Arial" pitchFamily="34" charset="0"/>
                <a:cs typeface="Arial" pitchFamily="34" charset="0"/>
              </a:rPr>
              <a:t> </a:t>
            </a:r>
            <a:r>
              <a:rPr lang="en-US" dirty="0" err="1">
                <a:latin typeface="Arial" pitchFamily="34" charset="0"/>
                <a:cs typeface="Arial" pitchFamily="34" charset="0"/>
              </a:rPr>
              <a:t>func</a:t>
            </a:r>
            <a:r>
              <a:rPr lang="en-US" dirty="0">
                <a:latin typeface="Arial" pitchFamily="34" charset="0"/>
                <a:cs typeface="Arial" pitchFamily="34" charset="0"/>
              </a:rPr>
              <a:t>(</a:t>
            </a:r>
            <a:r>
              <a:rPr lang="en-US" dirty="0" err="1">
                <a:latin typeface="Arial" pitchFamily="34" charset="0"/>
                <a:cs typeface="Arial" pitchFamily="34" charset="0"/>
              </a:rPr>
              <a:t>int</a:t>
            </a:r>
            <a:r>
              <a:rPr lang="en-US" dirty="0">
                <a:latin typeface="Arial" pitchFamily="34" charset="0"/>
                <a:cs typeface="Arial" pitchFamily="34" charset="0"/>
              </a:rPr>
              <a:t>, ... ) </a:t>
            </a:r>
          </a:p>
          <a:p>
            <a:r>
              <a:rPr lang="en-US" dirty="0">
                <a:latin typeface="Arial" pitchFamily="34" charset="0"/>
                <a:cs typeface="Arial" pitchFamily="34" charset="0"/>
              </a:rPr>
              <a:t>{ . . . </a:t>
            </a:r>
          </a:p>
          <a:p>
            <a:r>
              <a:rPr lang="en-US" dirty="0">
                <a:latin typeface="Arial" pitchFamily="34" charset="0"/>
                <a:cs typeface="Arial" pitchFamily="34" charset="0"/>
              </a:rPr>
              <a:t>}</a:t>
            </a:r>
          </a:p>
          <a:p>
            <a:r>
              <a:rPr lang="en-GB" dirty="0">
                <a:latin typeface="Arial" pitchFamily="34" charset="0"/>
                <a:cs typeface="Arial" pitchFamily="34" charset="0"/>
                <a:hlinkClick r:id="rId3" action="ppaction://hlinkfile"/>
              </a:rPr>
              <a:t>Day1\</a:t>
            </a:r>
            <a:r>
              <a:rPr lang="en-GB" dirty="0" err="1">
                <a:latin typeface="Arial" pitchFamily="34" charset="0"/>
                <a:cs typeface="Arial" pitchFamily="34" charset="0"/>
                <a:hlinkClick r:id="rId3" action="ppaction://hlinkfile"/>
              </a:rPr>
              <a:t>va_args.c</a:t>
            </a:r>
            <a:endParaRPr lang="en-GB" dirty="0">
              <a:latin typeface="Arial" pitchFamily="34" charset="0"/>
              <a:cs typeface="Arial" pitchFamily="34" charset="0"/>
            </a:endParaRPr>
          </a:p>
          <a:p>
            <a:r>
              <a:rPr lang="fr-FR" dirty="0" err="1">
                <a:latin typeface="Arial" pitchFamily="34" charset="0"/>
                <a:cs typeface="Arial" pitchFamily="34" charset="0"/>
              </a:rPr>
              <a:t>int</a:t>
            </a:r>
            <a:r>
              <a:rPr lang="fr-FR" dirty="0">
                <a:latin typeface="Arial" pitchFamily="34" charset="0"/>
                <a:cs typeface="Arial" pitchFamily="34" charset="0"/>
              </a:rPr>
              <a:t> main() </a:t>
            </a:r>
          </a:p>
          <a:p>
            <a:r>
              <a:rPr lang="fr-FR" dirty="0">
                <a:latin typeface="Arial" pitchFamily="34" charset="0"/>
                <a:cs typeface="Arial" pitchFamily="34" charset="0"/>
              </a:rPr>
              <a:t>{ </a:t>
            </a:r>
          </a:p>
          <a:p>
            <a:r>
              <a:rPr lang="fr-FR" dirty="0">
                <a:latin typeface="Arial" pitchFamily="34" charset="0"/>
                <a:cs typeface="Arial" pitchFamily="34" charset="0"/>
              </a:rPr>
              <a:t>	</a:t>
            </a:r>
            <a:r>
              <a:rPr lang="fr-FR" dirty="0" err="1">
                <a:latin typeface="Arial" pitchFamily="34" charset="0"/>
                <a:cs typeface="Arial" pitchFamily="34" charset="0"/>
              </a:rPr>
              <a:t>func</a:t>
            </a:r>
            <a:r>
              <a:rPr lang="fr-FR" dirty="0">
                <a:latin typeface="Arial" pitchFamily="34" charset="0"/>
                <a:cs typeface="Arial" pitchFamily="34" charset="0"/>
              </a:rPr>
              <a:t>(1, 2, 3); </a:t>
            </a:r>
          </a:p>
          <a:p>
            <a:r>
              <a:rPr lang="fr-FR" dirty="0">
                <a:latin typeface="Arial" pitchFamily="34" charset="0"/>
                <a:cs typeface="Arial" pitchFamily="34" charset="0"/>
              </a:rPr>
              <a:t>	</a:t>
            </a:r>
            <a:r>
              <a:rPr lang="fr-FR" dirty="0" err="1">
                <a:latin typeface="Arial" pitchFamily="34" charset="0"/>
                <a:cs typeface="Arial" pitchFamily="34" charset="0"/>
              </a:rPr>
              <a:t>func</a:t>
            </a:r>
            <a:r>
              <a:rPr lang="fr-FR" dirty="0">
                <a:latin typeface="Arial" pitchFamily="34" charset="0"/>
                <a:cs typeface="Arial" pitchFamily="34" charset="0"/>
              </a:rPr>
              <a:t>(1, 2, 3, 4); </a:t>
            </a:r>
          </a:p>
          <a:p>
            <a:r>
              <a:rPr lang="fr-FR" dirty="0">
                <a:latin typeface="Arial" pitchFamily="34" charset="0"/>
                <a:cs typeface="Arial" pitchFamily="34" charset="0"/>
              </a:rPr>
              <a:t>}</a:t>
            </a:r>
          </a:p>
          <a:p>
            <a:endParaRPr lang="fr-FR" dirty="0">
              <a:latin typeface="Arial" pitchFamily="34" charset="0"/>
              <a:cs typeface="Arial" pitchFamily="34" charset="0"/>
            </a:endParaRPr>
          </a:p>
          <a:p>
            <a:r>
              <a:rPr lang="fr-FR" dirty="0">
                <a:latin typeface="Arial" pitchFamily="34" charset="0"/>
                <a:cs typeface="Arial" pitchFamily="34" charset="0"/>
              </a:rPr>
              <a:t>More on </a:t>
            </a:r>
            <a:r>
              <a:rPr lang="fr-FR" dirty="0" err="1">
                <a:latin typeface="Arial" pitchFamily="34" charset="0"/>
                <a:cs typeface="Arial" pitchFamily="34" charset="0"/>
              </a:rPr>
              <a:t>this</a:t>
            </a:r>
            <a:r>
              <a:rPr lang="fr-FR" dirty="0">
                <a:latin typeface="Arial" pitchFamily="34" charset="0"/>
                <a:cs typeface="Arial" pitchFamily="34" charset="0"/>
              </a:rPr>
              <a:t> </a:t>
            </a:r>
            <a:r>
              <a:rPr lang="fr-FR" dirty="0" err="1">
                <a:latin typeface="Arial" pitchFamily="34" charset="0"/>
                <a:cs typeface="Arial" pitchFamily="34" charset="0"/>
              </a:rPr>
              <a:t>later</a:t>
            </a:r>
            <a:r>
              <a:rPr lang="fr-FR" dirty="0">
                <a:latin typeface="Arial" pitchFamily="34" charset="0"/>
                <a:cs typeface="Arial" pitchFamily="34" charset="0"/>
              </a:rPr>
              <a:t> … </a:t>
            </a:r>
            <a:r>
              <a:rPr lang="fr-FR" dirty="0" err="1">
                <a:latin typeface="Arial" pitchFamily="34" charset="0"/>
                <a:cs typeface="Arial" pitchFamily="34" charset="0"/>
              </a:rPr>
              <a:t>we</a:t>
            </a:r>
            <a:r>
              <a:rPr lang="fr-FR" dirty="0">
                <a:latin typeface="Arial" pitchFamily="34" charset="0"/>
                <a:cs typeface="Arial" pitchFamily="34" charset="0"/>
              </a:rPr>
              <a:t> use </a:t>
            </a:r>
            <a:r>
              <a:rPr lang="fr-FR" dirty="0" err="1">
                <a:latin typeface="Arial" pitchFamily="34" charset="0"/>
                <a:cs typeface="Arial" pitchFamily="34" charset="0"/>
              </a:rPr>
              <a:t>varaidic</a:t>
            </a:r>
            <a:r>
              <a:rPr lang="fr-FR" dirty="0">
                <a:latin typeface="Arial" pitchFamily="34" charset="0"/>
                <a:cs typeface="Arial" pitchFamily="34" charset="0"/>
              </a:rPr>
              <a:t> </a:t>
            </a:r>
            <a:r>
              <a:rPr lang="fr-FR" dirty="0" err="1">
                <a:latin typeface="Arial" pitchFamily="34" charset="0"/>
                <a:cs typeface="Arial" pitchFamily="34" charset="0"/>
              </a:rPr>
              <a:t>templates</a:t>
            </a:r>
            <a:r>
              <a:rPr lang="fr-FR" dirty="0">
                <a:latin typeface="Arial" pitchFamily="34" charset="0"/>
                <a:cs typeface="Arial" pitchFamily="34" charset="0"/>
              </a:rPr>
              <a:t> in </a:t>
            </a:r>
            <a:r>
              <a:rPr lang="fr-FR" dirty="0" err="1">
                <a:latin typeface="Arial" pitchFamily="34" charset="0"/>
                <a:cs typeface="Arial" pitchFamily="34" charset="0"/>
              </a:rPr>
              <a:t>c++</a:t>
            </a:r>
            <a:r>
              <a:rPr lang="fr-FR" dirty="0">
                <a:latin typeface="Arial" pitchFamily="34" charset="0"/>
                <a:cs typeface="Arial" pitchFamily="34" charset="0"/>
              </a:rPr>
              <a:t> </a:t>
            </a:r>
            <a:r>
              <a:rPr lang="fr-FR" dirty="0" err="1">
                <a:latin typeface="Arial" pitchFamily="34" charset="0"/>
                <a:cs typeface="Arial" pitchFamily="34" charset="0"/>
              </a:rPr>
              <a:t>which</a:t>
            </a:r>
            <a:r>
              <a:rPr lang="fr-FR" dirty="0">
                <a:latin typeface="Arial" pitchFamily="34" charset="0"/>
                <a:cs typeface="Arial" pitchFamily="34" charset="0"/>
              </a:rPr>
              <a:t> </a:t>
            </a:r>
            <a:r>
              <a:rPr lang="fr-FR" dirty="0" err="1">
                <a:latin typeface="Arial" pitchFamily="34" charset="0"/>
                <a:cs typeface="Arial" pitchFamily="34" charset="0"/>
              </a:rPr>
              <a:t>is</a:t>
            </a:r>
            <a:r>
              <a:rPr lang="fr-FR" dirty="0">
                <a:latin typeface="Arial" pitchFamily="34" charset="0"/>
                <a:cs typeface="Arial" pitchFamily="34" charset="0"/>
              </a:rPr>
              <a:t> far </a:t>
            </a:r>
            <a:r>
              <a:rPr lang="fr-FR" dirty="0" err="1">
                <a:latin typeface="Arial" pitchFamily="34" charset="0"/>
                <a:cs typeface="Arial" pitchFamily="34" charset="0"/>
              </a:rPr>
              <a:t>superior</a:t>
            </a:r>
            <a:r>
              <a:rPr lang="fr-FR" dirty="0">
                <a:latin typeface="Arial" pitchFamily="34" charset="0"/>
                <a:cs typeface="Arial" pitchFamily="34" charset="0"/>
              </a:rPr>
              <a:t>… </a:t>
            </a:r>
            <a:r>
              <a:rPr lang="fr-FR" dirty="0" err="1">
                <a:latin typeface="Arial" pitchFamily="34" charset="0"/>
                <a:cs typeface="Arial" pitchFamily="34" charset="0"/>
              </a:rPr>
              <a:t>so</a:t>
            </a:r>
            <a:r>
              <a:rPr lang="fr-FR" dirty="0">
                <a:latin typeface="Arial" pitchFamily="34" charset="0"/>
                <a:cs typeface="Arial" pitchFamily="34" charset="0"/>
              </a:rPr>
              <a:t> not </a:t>
            </a:r>
            <a:r>
              <a:rPr lang="fr-FR" dirty="0" err="1">
                <a:latin typeface="Arial" pitchFamily="34" charset="0"/>
                <a:cs typeface="Arial" pitchFamily="34" charset="0"/>
              </a:rPr>
              <a:t>covering</a:t>
            </a:r>
            <a:r>
              <a:rPr lang="fr-FR" dirty="0">
                <a:latin typeface="Arial" pitchFamily="34" charset="0"/>
                <a:cs typeface="Arial" pitchFamily="34" charset="0"/>
              </a:rPr>
              <a:t> </a:t>
            </a:r>
            <a:r>
              <a:rPr lang="fr-FR" dirty="0" err="1">
                <a:latin typeface="Arial" pitchFamily="34" charset="0"/>
                <a:cs typeface="Arial" pitchFamily="34" charset="0"/>
              </a:rPr>
              <a:t>this</a:t>
            </a:r>
            <a:endParaRPr lang="en-US"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 calcmode="lin" valueType="num">
                                      <p:cBhvr additive="base">
                                        <p:cTn id="4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 calcmode="lin" valueType="num">
                                      <p:cBhvr additive="base">
                                        <p:cTn id="5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1" end="11"/>
                                            </p:txEl>
                                          </p:spTgt>
                                        </p:tgtEl>
                                        <p:attrNameLst>
                                          <p:attrName>style.visibility</p:attrName>
                                        </p:attrNameLst>
                                      </p:cBhvr>
                                      <p:to>
                                        <p:strVal val="visible"/>
                                      </p:to>
                                    </p:set>
                                    <p:anim calcmode="lin" valueType="num">
                                      <p:cBhvr additive="base">
                                        <p:cTn id="6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anim calcmode="lin" valueType="num">
                                      <p:cBhvr additive="base">
                                        <p:cTn id="67"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3" end="13"/>
                                            </p:txEl>
                                          </p:spTgt>
                                        </p:tgtEl>
                                        <p:attrNameLst>
                                          <p:attrName>style.visibility</p:attrName>
                                        </p:attrNameLst>
                                      </p:cBhvr>
                                      <p:to>
                                        <p:strVal val="visible"/>
                                      </p:to>
                                    </p:set>
                                    <p:anim calcmode="lin" valueType="num">
                                      <p:cBhvr additive="base">
                                        <p:cTn id="73"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xEl>
                                              <p:pRg st="14" end="14"/>
                                            </p:txEl>
                                          </p:spTgt>
                                        </p:tgtEl>
                                        <p:attrNameLst>
                                          <p:attrName>style.visibility</p:attrName>
                                        </p:attrNameLst>
                                      </p:cBhvr>
                                      <p:to>
                                        <p:strVal val="visible"/>
                                      </p:to>
                                    </p:set>
                                    <p:anim calcmode="lin" valueType="num">
                                      <p:cBhvr additive="base">
                                        <p:cTn id="79"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8">
                                            <p:txEl>
                                              <p:pRg st="16" end="16"/>
                                            </p:txEl>
                                          </p:spTgt>
                                        </p:tgtEl>
                                        <p:attrNameLst>
                                          <p:attrName>style.visibility</p:attrName>
                                        </p:attrNameLst>
                                      </p:cBhvr>
                                      <p:to>
                                        <p:strVal val="visible"/>
                                      </p:to>
                                    </p:set>
                                    <p:anim calcmode="lin" valueType="num">
                                      <p:cBhvr additive="base">
                                        <p:cTn id="85"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Keywords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pic>
        <p:nvPicPr>
          <p:cNvPr id="26626" name="Picture 2" descr="Keywords and Identifiers in C programming language | Codingeek"/>
          <p:cNvPicPr>
            <a:picLocks noChangeAspect="1" noChangeArrowheads="1"/>
          </p:cNvPicPr>
          <p:nvPr/>
        </p:nvPicPr>
        <p:blipFill>
          <a:blip r:embed="rId3" cstate="print"/>
          <a:srcRect/>
          <a:stretch>
            <a:fillRect/>
          </a:stretch>
        </p:blipFill>
        <p:spPr bwMode="auto">
          <a:xfrm>
            <a:off x="284163" y="1819275"/>
            <a:ext cx="8070962" cy="3352800"/>
          </a:xfrm>
          <a:prstGeom prst="rect">
            <a:avLst/>
          </a:prstGeom>
          <a:noFill/>
        </p:spPr>
      </p:pic>
    </p:spTree>
    <p:extLst>
      <p:ext uri="{BB962C8B-B14F-4D97-AF65-F5344CB8AC3E}">
        <p14:creationId xmlns:p14="http://schemas.microsoft.com/office/powerpoint/2010/main" val="2188326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Introduction to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r>
              <a:rPr lang="en-US" sz="2000" u="sng" dirty="0">
                <a:latin typeface="Arial" pitchFamily="34" charset="0"/>
                <a:cs typeface="Arial" pitchFamily="34" charset="0"/>
              </a:rPr>
              <a:t>What is C++?</a:t>
            </a:r>
          </a:p>
          <a:p>
            <a:pPr marL="457200" indent="-457200">
              <a:buFont typeface="+mj-lt"/>
              <a:buAutoNum type="arabicPeriod"/>
            </a:pPr>
            <a:r>
              <a:rPr lang="en-US" sz="2000" dirty="0">
                <a:latin typeface="Arial" pitchFamily="34" charset="0"/>
                <a:cs typeface="Arial" pitchFamily="34" charset="0"/>
              </a:rPr>
              <a:t>C++ is a cross-platform language that can be used to create high-performance applications.</a:t>
            </a:r>
          </a:p>
          <a:p>
            <a:pPr marL="457200" indent="-457200">
              <a:buFont typeface="+mj-lt"/>
              <a:buAutoNum type="arabicPeriod"/>
            </a:pPr>
            <a:endParaRPr lang="en-US" sz="2000" dirty="0">
              <a:latin typeface="Arial" pitchFamily="34" charset="0"/>
              <a:cs typeface="Arial" pitchFamily="34" charset="0"/>
            </a:endParaRPr>
          </a:p>
          <a:p>
            <a:pPr marL="457200" indent="-457200">
              <a:buFont typeface="+mj-lt"/>
              <a:buAutoNum type="arabicPeriod"/>
            </a:pPr>
            <a:r>
              <a:rPr lang="en-US" sz="2000" dirty="0">
                <a:latin typeface="Arial" pitchFamily="34" charset="0"/>
                <a:cs typeface="Arial" pitchFamily="34" charset="0"/>
              </a:rPr>
              <a:t>C++ was developed by </a:t>
            </a:r>
            <a:r>
              <a:rPr lang="en-US" sz="2000" dirty="0" err="1">
                <a:latin typeface="Arial" pitchFamily="34" charset="0"/>
                <a:cs typeface="Arial" pitchFamily="34" charset="0"/>
              </a:rPr>
              <a:t>Bjarne</a:t>
            </a:r>
            <a:r>
              <a:rPr lang="en-US" sz="2000" dirty="0">
                <a:latin typeface="Arial" pitchFamily="34" charset="0"/>
                <a:cs typeface="Arial" pitchFamily="34" charset="0"/>
              </a:rPr>
              <a:t> </a:t>
            </a:r>
            <a:r>
              <a:rPr lang="en-US" sz="2000" dirty="0" err="1">
                <a:latin typeface="Arial" pitchFamily="34" charset="0"/>
                <a:cs typeface="Arial" pitchFamily="34" charset="0"/>
              </a:rPr>
              <a:t>Stroustrup</a:t>
            </a:r>
            <a:r>
              <a:rPr lang="en-US" sz="2000" dirty="0">
                <a:latin typeface="Arial" pitchFamily="34" charset="0"/>
                <a:cs typeface="Arial" pitchFamily="34" charset="0"/>
              </a:rPr>
              <a:t>, as an extension to ‘C’.</a:t>
            </a:r>
          </a:p>
          <a:p>
            <a:pPr marL="457200" indent="-457200">
              <a:buFont typeface="+mj-lt"/>
              <a:buAutoNum type="arabicPeriod"/>
            </a:pPr>
            <a:endParaRPr lang="en-US" sz="2000" dirty="0">
              <a:latin typeface="Arial" pitchFamily="34" charset="0"/>
              <a:cs typeface="Arial" pitchFamily="34" charset="0"/>
            </a:endParaRPr>
          </a:p>
          <a:p>
            <a:pPr marL="457200" indent="-457200">
              <a:buFont typeface="+mj-lt"/>
              <a:buAutoNum type="arabicPeriod"/>
            </a:pPr>
            <a:r>
              <a:rPr lang="en-US" sz="2000" dirty="0">
                <a:latin typeface="Arial" pitchFamily="34" charset="0"/>
                <a:cs typeface="Arial" pitchFamily="34" charset="0"/>
              </a:rPr>
              <a:t>C++ gives programmers a high level of control over system resources and memory.</a:t>
            </a:r>
          </a:p>
          <a:p>
            <a:pPr marL="457200" indent="-457200">
              <a:buFont typeface="+mj-lt"/>
              <a:buAutoNum type="arabicPeriod"/>
            </a:pPr>
            <a:endParaRPr lang="en-US" sz="2000" dirty="0">
              <a:latin typeface="Arial" pitchFamily="34" charset="0"/>
              <a:cs typeface="Arial" pitchFamily="34" charset="0"/>
            </a:endParaRPr>
          </a:p>
          <a:p>
            <a:pPr marL="457200" indent="-457200">
              <a:buFont typeface="+mj-lt"/>
              <a:buAutoNum type="arabicPeriod"/>
            </a:pPr>
            <a:r>
              <a:rPr lang="en-US" sz="2000" dirty="0">
                <a:latin typeface="Arial" pitchFamily="34" charset="0"/>
                <a:cs typeface="Arial" pitchFamily="34" charset="0"/>
              </a:rPr>
              <a:t>The language had 4 major updates in 2011, 2014, 2017, and 2020 to C++11, C++14, C++17, C++20. </a:t>
            </a:r>
            <a:r>
              <a:rPr lang="en-US" sz="2000" u="sng" dirty="0">
                <a:latin typeface="Arial" pitchFamily="34" charset="0"/>
                <a:cs typeface="Arial" pitchFamily="34" charset="0"/>
              </a:rPr>
              <a:t>The most commonly used version is C++11</a:t>
            </a:r>
            <a:r>
              <a:rPr lang="en-US" sz="2000" dirty="0">
                <a:latin typeface="Arial" pitchFamily="34" charset="0"/>
                <a:cs typeface="Arial" pitchFamily="34" charset="0"/>
              </a:rPr>
              <a:t> (we use this version in most of our programs)</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C++ 11 – Additional features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324535"/>
          </a:xfrm>
          <a:prstGeom prst="rect">
            <a:avLst/>
          </a:prstGeom>
          <a:noFill/>
        </p:spPr>
        <p:txBody>
          <a:bodyPr wrap="square" rtlCol="0">
            <a:spAutoFit/>
          </a:bodyPr>
          <a:lstStyle/>
          <a:p>
            <a:pPr fontAlgn="base"/>
            <a:r>
              <a:rPr lang="en-US" sz="2000" b="1" u="sng" dirty="0">
                <a:latin typeface="Arial" pitchFamily="34" charset="0"/>
                <a:cs typeface="Arial" pitchFamily="34" charset="0"/>
              </a:rPr>
              <a:t>C++ 11</a:t>
            </a:r>
            <a:r>
              <a:rPr lang="en-US" sz="2000" b="1" dirty="0">
                <a:latin typeface="Arial" pitchFamily="34" charset="0"/>
                <a:cs typeface="Arial" pitchFamily="34" charset="0"/>
              </a:rPr>
              <a:t>:</a:t>
            </a:r>
            <a:endParaRPr lang="en-US" sz="2000" dirty="0">
              <a:latin typeface="Arial" pitchFamily="34" charset="0"/>
              <a:cs typeface="Arial" pitchFamily="34" charset="0"/>
            </a:endParaRPr>
          </a:p>
          <a:p>
            <a:pPr fontAlgn="base"/>
            <a:endParaRPr lang="en-US" sz="2000" u="sng" dirty="0">
              <a:latin typeface="Arial" pitchFamily="34" charset="0"/>
              <a:cs typeface="Arial" pitchFamily="34" charset="0"/>
            </a:endParaRPr>
          </a:p>
          <a:p>
            <a:pPr fontAlgn="base"/>
            <a:r>
              <a:rPr lang="en-US" sz="2000" u="sng" dirty="0">
                <a:latin typeface="Arial" pitchFamily="34" charset="0"/>
                <a:cs typeface="Arial" pitchFamily="34" charset="0"/>
              </a:rPr>
              <a:t>Unified Initialization</a:t>
            </a:r>
          </a:p>
          <a:p>
            <a:pPr lvl="1" fontAlgn="base"/>
            <a:r>
              <a:rPr lang="en-US" sz="2000" dirty="0">
                <a:latin typeface="Arial" pitchFamily="34" charset="0"/>
                <a:cs typeface="Arial" pitchFamily="34" charset="0"/>
              </a:rPr>
              <a:t>// uninitialized built-in type </a:t>
            </a:r>
          </a:p>
          <a:p>
            <a:pPr lvl="1" fontAlgn="base"/>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a:t>
            </a:r>
            <a:r>
              <a:rPr lang="en-US" sz="2000" dirty="0" err="1">
                <a:latin typeface="Arial" pitchFamily="34" charset="0"/>
                <a:cs typeface="Arial" pitchFamily="34" charset="0"/>
              </a:rPr>
              <a:t>i</a:t>
            </a:r>
            <a:r>
              <a:rPr lang="en-US" sz="2000" dirty="0">
                <a:latin typeface="Arial" pitchFamily="34" charset="0"/>
                <a:cs typeface="Arial" pitchFamily="34" charset="0"/>
              </a:rPr>
              <a:t>; </a:t>
            </a:r>
          </a:p>
          <a:p>
            <a:pPr lvl="1" fontAlgn="base"/>
            <a:r>
              <a:rPr lang="en-US" sz="2000" dirty="0">
                <a:latin typeface="Arial" pitchFamily="34" charset="0"/>
                <a:cs typeface="Arial" pitchFamily="34" charset="0"/>
              </a:rPr>
              <a:t>// initialized built-in type </a:t>
            </a:r>
          </a:p>
          <a:p>
            <a:pPr lvl="1" fontAlgn="base"/>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j=10; </a:t>
            </a:r>
          </a:p>
          <a:p>
            <a:pPr lvl="1" fontAlgn="base"/>
            <a:r>
              <a:rPr lang="en-US" sz="2000" dirty="0">
                <a:latin typeface="Arial" pitchFamily="34" charset="0"/>
                <a:cs typeface="Arial" pitchFamily="34" charset="0"/>
              </a:rPr>
              <a:t>// initialized built-in type </a:t>
            </a:r>
          </a:p>
          <a:p>
            <a:pPr lvl="1" fontAlgn="base"/>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k(10); </a:t>
            </a:r>
          </a:p>
          <a:p>
            <a:pPr lvl="1" fontAlgn="base"/>
            <a:r>
              <a:rPr lang="en-US" sz="2000" dirty="0">
                <a:latin typeface="Arial" pitchFamily="34" charset="0"/>
                <a:cs typeface="Arial" pitchFamily="34" charset="0"/>
              </a:rPr>
              <a:t>// Aggregate initialization </a:t>
            </a:r>
          </a:p>
          <a:p>
            <a:pPr lvl="1" fontAlgn="base"/>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a[]={1, 2, 3, 4} </a:t>
            </a:r>
          </a:p>
          <a:p>
            <a:pPr lvl="1" fontAlgn="base"/>
            <a:r>
              <a:rPr lang="en-US" sz="2000" dirty="0">
                <a:latin typeface="Arial" pitchFamily="34" charset="0"/>
                <a:cs typeface="Arial" pitchFamily="34" charset="0"/>
              </a:rPr>
              <a:t>// default constructor </a:t>
            </a:r>
          </a:p>
          <a:p>
            <a:pPr lvl="1" fontAlgn="base"/>
            <a:r>
              <a:rPr lang="en-US" sz="2000" dirty="0">
                <a:latin typeface="Arial" pitchFamily="34" charset="0"/>
                <a:cs typeface="Arial" pitchFamily="34" charset="0"/>
              </a:rPr>
              <a:t>	X x1; </a:t>
            </a:r>
          </a:p>
          <a:p>
            <a:pPr lvl="1" fontAlgn="base"/>
            <a:r>
              <a:rPr lang="en-US" sz="2000" dirty="0">
                <a:latin typeface="Arial" pitchFamily="34" charset="0"/>
                <a:cs typeface="Arial" pitchFamily="34" charset="0"/>
              </a:rPr>
              <a:t>// Parameterized constructor </a:t>
            </a:r>
          </a:p>
          <a:p>
            <a:pPr lvl="1" fontAlgn="base"/>
            <a:r>
              <a:rPr lang="en-US" sz="2000" dirty="0">
                <a:latin typeface="Arial" pitchFamily="34" charset="0"/>
                <a:cs typeface="Arial" pitchFamily="34" charset="0"/>
              </a:rPr>
              <a:t>	X x2(1); </a:t>
            </a:r>
          </a:p>
          <a:p>
            <a:pPr lvl="1" fontAlgn="base"/>
            <a:r>
              <a:rPr lang="en-US" sz="2000" dirty="0">
                <a:latin typeface="Arial" pitchFamily="34" charset="0"/>
                <a:cs typeface="Arial" pitchFamily="34" charset="0"/>
              </a:rPr>
              <a:t>// Parameterized constructor with single argument </a:t>
            </a:r>
          </a:p>
          <a:p>
            <a:pPr lvl="1" fontAlgn="base"/>
            <a:r>
              <a:rPr lang="en-US" sz="2000" dirty="0">
                <a:latin typeface="Arial" pitchFamily="34" charset="0"/>
                <a:cs typeface="Arial" pitchFamily="34" charset="0"/>
              </a:rPr>
              <a:t>	X x3=3; </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 calcmode="lin" valueType="num">
                                      <p:cBhvr additive="base">
                                        <p:cTn id="1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 calcmode="lin" valueType="num">
                                      <p:cBhvr additive="base">
                                        <p:cTn id="2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 calcmode="lin" valueType="num">
                                      <p:cBhvr additive="base">
                                        <p:cTn id="2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 calcmode="lin" valueType="num">
                                      <p:cBhvr additive="base">
                                        <p:cTn id="3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anim calcmode="lin" valueType="num">
                                      <p:cBhvr additive="base">
                                        <p:cTn id="4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8">
                                            <p:txEl>
                                              <p:pRg st="10" end="10"/>
                                            </p:txEl>
                                          </p:spTgt>
                                        </p:tgtEl>
                                        <p:attrNameLst>
                                          <p:attrName>style.visibility</p:attrName>
                                        </p:attrNameLst>
                                      </p:cBhvr>
                                      <p:to>
                                        <p:strVal val="visible"/>
                                      </p:to>
                                    </p:set>
                                    <p:anim calcmode="lin" valueType="num">
                                      <p:cBhvr additive="base">
                                        <p:cTn id="4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 calcmode="lin" valueType="num">
                                      <p:cBhvr additive="base">
                                        <p:cTn id="49"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
                                            <p:txEl>
                                              <p:pRg st="12" end="12"/>
                                            </p:txEl>
                                          </p:spTgt>
                                        </p:tgtEl>
                                        <p:attrNameLst>
                                          <p:attrName>style.visibility</p:attrName>
                                        </p:attrNameLst>
                                      </p:cBhvr>
                                      <p:to>
                                        <p:strVal val="visible"/>
                                      </p:to>
                                    </p:set>
                                    <p:anim calcmode="lin" valueType="num">
                                      <p:cBhvr additive="base">
                                        <p:cTn id="5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8">
                                            <p:txEl>
                                              <p:pRg st="13" end="13"/>
                                            </p:txEl>
                                          </p:spTgt>
                                        </p:tgtEl>
                                        <p:attrNameLst>
                                          <p:attrName>style.visibility</p:attrName>
                                        </p:attrNameLst>
                                      </p:cBhvr>
                                      <p:to>
                                        <p:strVal val="visible"/>
                                      </p:to>
                                    </p:set>
                                    <p:anim calcmode="lin" valueType="num">
                                      <p:cBhvr additive="base">
                                        <p:cTn id="57"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8">
                                            <p:txEl>
                                              <p:pRg st="14" end="14"/>
                                            </p:txEl>
                                          </p:spTgt>
                                        </p:tgtEl>
                                        <p:attrNameLst>
                                          <p:attrName>style.visibility</p:attrName>
                                        </p:attrNameLst>
                                      </p:cBhvr>
                                      <p:to>
                                        <p:strVal val="visible"/>
                                      </p:to>
                                    </p:set>
                                    <p:anim calcmode="lin" valueType="num">
                                      <p:cBhvr additive="base">
                                        <p:cTn id="61"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8">
                                            <p:txEl>
                                              <p:pRg st="15" end="15"/>
                                            </p:txEl>
                                          </p:spTgt>
                                        </p:tgtEl>
                                        <p:attrNameLst>
                                          <p:attrName>style.visibility</p:attrName>
                                        </p:attrNameLst>
                                      </p:cBhvr>
                                      <p:to>
                                        <p:strVal val="visible"/>
                                      </p:to>
                                    </p:set>
                                    <p:anim calcmode="lin" valueType="num">
                                      <p:cBhvr additive="base">
                                        <p:cTn id="65"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
                                            <p:txEl>
                                              <p:pRg st="15" end="15"/>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8">
                                            <p:txEl>
                                              <p:pRg st="16" end="16"/>
                                            </p:txEl>
                                          </p:spTgt>
                                        </p:tgtEl>
                                        <p:attrNameLst>
                                          <p:attrName>style.visibility</p:attrName>
                                        </p:attrNameLst>
                                      </p:cBhvr>
                                      <p:to>
                                        <p:strVal val="visible"/>
                                      </p:to>
                                    </p:set>
                                    <p:anim calcmode="lin" valueType="num">
                                      <p:cBhvr additive="base">
                                        <p:cTn id="69"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C++ 11 – Additional features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pPr fontAlgn="base"/>
            <a:r>
              <a:rPr lang="en-US" sz="2000" u="sng" dirty="0">
                <a:latin typeface="Arial" pitchFamily="34" charset="0"/>
                <a:cs typeface="Arial" pitchFamily="34" charset="0"/>
              </a:rPr>
              <a:t>Multithreading</a:t>
            </a:r>
          </a:p>
          <a:p>
            <a:pPr fontAlgn="base"/>
            <a:r>
              <a:rPr lang="en-US" sz="2000" dirty="0">
                <a:latin typeface="Arial" pitchFamily="34" charset="0"/>
                <a:cs typeface="Arial" pitchFamily="34" charset="0"/>
              </a:rPr>
              <a:t>Prior to C++11, we had to use </a:t>
            </a:r>
            <a:r>
              <a:rPr lang="en-US" sz="2000" u="sng" dirty="0">
                <a:latin typeface="Arial" pitchFamily="34" charset="0"/>
                <a:cs typeface="Arial" pitchFamily="34" charset="0"/>
              </a:rPr>
              <a:t>POSIX threads or &lt;</a:t>
            </a:r>
            <a:r>
              <a:rPr lang="en-US" sz="2000" u="sng" dirty="0" err="1">
                <a:latin typeface="Arial" pitchFamily="34" charset="0"/>
                <a:cs typeface="Arial" pitchFamily="34" charset="0"/>
              </a:rPr>
              <a:t>pthreads</a:t>
            </a:r>
            <a:r>
              <a:rPr lang="en-US" sz="2000" u="sng" dirty="0">
                <a:latin typeface="Arial" pitchFamily="34" charset="0"/>
                <a:cs typeface="Arial" pitchFamily="34" charset="0"/>
              </a:rPr>
              <a:t>&gt; library</a:t>
            </a:r>
            <a:r>
              <a:rPr lang="en-US" sz="2000" dirty="0">
                <a:latin typeface="Arial" pitchFamily="34" charset="0"/>
                <a:cs typeface="Arial" pitchFamily="34" charset="0"/>
              </a:rPr>
              <a:t>. While this library did the job the lack of any standard language-provided feature set caused serious portability issues. C++ 11 did away with all that and gave us </a:t>
            </a:r>
            <a:r>
              <a:rPr lang="en-US" sz="2000" b="1" dirty="0">
                <a:latin typeface="Arial" pitchFamily="34" charset="0"/>
                <a:cs typeface="Arial" pitchFamily="34" charset="0"/>
              </a:rPr>
              <a:t>std::thread</a:t>
            </a:r>
            <a:r>
              <a:rPr lang="en-US" sz="2000" dirty="0">
                <a:latin typeface="Arial" pitchFamily="34" charset="0"/>
                <a:cs typeface="Arial" pitchFamily="34" charset="0"/>
              </a:rPr>
              <a:t>. The thread classes and related functions are defined in the </a:t>
            </a:r>
            <a:r>
              <a:rPr lang="en-US" sz="2000" b="1" dirty="0">
                <a:latin typeface="Arial" pitchFamily="34" charset="0"/>
                <a:cs typeface="Arial" pitchFamily="34" charset="0"/>
              </a:rPr>
              <a:t>&lt;thread&gt;</a:t>
            </a:r>
            <a:r>
              <a:rPr lang="en-US" sz="2000" dirty="0">
                <a:latin typeface="Arial" pitchFamily="34" charset="0"/>
                <a:cs typeface="Arial" pitchFamily="34" charset="0"/>
              </a:rPr>
              <a:t> header file.</a:t>
            </a:r>
            <a:endParaRPr lang="en-GB" sz="2000" dirty="0">
              <a:latin typeface="Arial" pitchFamily="34" charset="0"/>
              <a:cs typeface="Arial" pitchFamily="34" charset="0"/>
            </a:endParaRPr>
          </a:p>
          <a:p>
            <a:pPr fontAlgn="base"/>
            <a:endParaRPr lang="en-GB" sz="2000" u="sng" dirty="0">
              <a:latin typeface="Arial" pitchFamily="34" charset="0"/>
              <a:cs typeface="Arial" pitchFamily="34" charset="0"/>
            </a:endParaRPr>
          </a:p>
          <a:p>
            <a:pPr fontAlgn="base"/>
            <a:r>
              <a:rPr lang="en-US" sz="2000" u="sng" dirty="0">
                <a:latin typeface="Arial" pitchFamily="34" charset="0"/>
                <a:cs typeface="Arial" pitchFamily="34" charset="0"/>
              </a:rPr>
              <a:t>Smart Pointers</a:t>
            </a:r>
          </a:p>
          <a:p>
            <a:pPr fontAlgn="base"/>
            <a:r>
              <a:rPr lang="en-US" sz="2000" dirty="0">
                <a:latin typeface="Arial" pitchFamily="34" charset="0"/>
                <a:cs typeface="Arial" pitchFamily="34" charset="0"/>
              </a:rPr>
              <a:t>A </a:t>
            </a:r>
            <a:r>
              <a:rPr lang="en-US" sz="2000" i="1" dirty="0">
                <a:latin typeface="Arial" pitchFamily="34" charset="0"/>
                <a:cs typeface="Arial" pitchFamily="34" charset="0"/>
              </a:rPr>
              <a:t>Smart Pointer</a:t>
            </a:r>
            <a:r>
              <a:rPr lang="en-US" sz="2000" dirty="0">
                <a:latin typeface="Arial" pitchFamily="34" charset="0"/>
                <a:cs typeface="Arial" pitchFamily="34" charset="0"/>
              </a:rPr>
              <a:t> is a wrapper class over a pointer with an operator like </a:t>
            </a:r>
            <a:r>
              <a:rPr lang="en-US" sz="2000" b="1" dirty="0">
                <a:latin typeface="Arial" pitchFamily="34" charset="0"/>
                <a:cs typeface="Arial" pitchFamily="34" charset="0"/>
              </a:rPr>
              <a:t>*</a:t>
            </a:r>
            <a:r>
              <a:rPr lang="en-US" sz="2000" dirty="0">
                <a:latin typeface="Arial" pitchFamily="34" charset="0"/>
                <a:cs typeface="Arial" pitchFamily="34" charset="0"/>
              </a:rPr>
              <a:t> and </a:t>
            </a:r>
            <a:r>
              <a:rPr lang="en-US" sz="2000" b="1" dirty="0">
                <a:latin typeface="Arial" pitchFamily="34" charset="0"/>
                <a:cs typeface="Arial" pitchFamily="34" charset="0"/>
              </a:rPr>
              <a:t>-&gt;</a:t>
            </a:r>
            <a:r>
              <a:rPr lang="en-US" sz="2000" dirty="0">
                <a:latin typeface="Arial" pitchFamily="34" charset="0"/>
                <a:cs typeface="Arial" pitchFamily="34" charset="0"/>
              </a:rPr>
              <a:t> overloaded. The objects of the smart pointer class look like normal pointers. But, unlike </a:t>
            </a:r>
            <a:r>
              <a:rPr lang="en-US" sz="2000" i="1" dirty="0">
                <a:latin typeface="Arial" pitchFamily="34" charset="0"/>
                <a:cs typeface="Arial" pitchFamily="34" charset="0"/>
              </a:rPr>
              <a:t>Normal Pointers</a:t>
            </a:r>
            <a:r>
              <a:rPr lang="en-US" sz="2000" dirty="0">
                <a:latin typeface="Arial" pitchFamily="34" charset="0"/>
                <a:cs typeface="Arial" pitchFamily="34" charset="0"/>
              </a:rPr>
              <a:t>, object memory is </a:t>
            </a:r>
            <a:r>
              <a:rPr lang="en-US" sz="2000" dirty="0" err="1">
                <a:latin typeface="Arial" pitchFamily="34" charset="0"/>
                <a:cs typeface="Arial" pitchFamily="34" charset="0"/>
              </a:rPr>
              <a:t>deallocated</a:t>
            </a:r>
            <a:r>
              <a:rPr lang="en-US" sz="2000" dirty="0">
                <a:latin typeface="Arial" pitchFamily="34" charset="0"/>
                <a:cs typeface="Arial" pitchFamily="34" charset="0"/>
              </a:rPr>
              <a:t> when they go out of scope.</a:t>
            </a:r>
          </a:p>
          <a:p>
            <a:pPr fontAlgn="base"/>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Introduction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pic>
        <p:nvPicPr>
          <p:cNvPr id="322564" name="Picture 4" descr="Features of C++ | Learn Step by Step"/>
          <p:cNvPicPr>
            <a:picLocks noChangeAspect="1" noChangeArrowheads="1"/>
          </p:cNvPicPr>
          <p:nvPr/>
        </p:nvPicPr>
        <p:blipFill>
          <a:blip r:embed="rId3" cstate="print"/>
          <a:srcRect/>
          <a:stretch>
            <a:fillRect/>
          </a:stretch>
        </p:blipFill>
        <p:spPr bwMode="auto">
          <a:xfrm>
            <a:off x="569913" y="1538287"/>
            <a:ext cx="7173912" cy="5038686"/>
          </a:xfrm>
          <a:prstGeom prst="rect">
            <a:avLst/>
          </a:prstGeom>
          <a:noFill/>
        </p:spPr>
      </p:pic>
    </p:spTree>
    <p:extLst>
      <p:ext uri="{BB962C8B-B14F-4D97-AF65-F5344CB8AC3E}">
        <p14:creationId xmlns:p14="http://schemas.microsoft.com/office/powerpoint/2010/main" val="2188326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C++ 11 – Additional features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016758"/>
          </a:xfrm>
          <a:prstGeom prst="rect">
            <a:avLst/>
          </a:prstGeom>
          <a:noFill/>
        </p:spPr>
        <p:txBody>
          <a:bodyPr wrap="square" rtlCol="0">
            <a:spAutoFit/>
          </a:bodyPr>
          <a:lstStyle/>
          <a:p>
            <a:pPr fontAlgn="base"/>
            <a:r>
              <a:rPr lang="en-US" sz="2000" u="sng" dirty="0">
                <a:latin typeface="Arial" pitchFamily="34" charset="0"/>
                <a:cs typeface="Arial" pitchFamily="34" charset="0"/>
              </a:rPr>
              <a:t>Hash Tables</a:t>
            </a:r>
          </a:p>
          <a:p>
            <a:pPr fontAlgn="base"/>
            <a:r>
              <a:rPr lang="en-US" sz="2000" dirty="0">
                <a:latin typeface="Arial" pitchFamily="34" charset="0"/>
                <a:cs typeface="Arial" pitchFamily="34" charset="0"/>
              </a:rPr>
              <a:t>C++11 has hash tables in four variations. The official name is unordered associative containers. Unofficially, they are called dictionaries or just simple associative arrays. </a:t>
            </a:r>
            <a:endParaRPr lang="en-GB" sz="2000" dirty="0">
              <a:latin typeface="Arial" pitchFamily="34" charset="0"/>
              <a:cs typeface="Arial" pitchFamily="34" charset="0"/>
            </a:endParaRPr>
          </a:p>
          <a:p>
            <a:pPr fontAlgn="base"/>
            <a:endParaRPr lang="en-US" sz="2000" dirty="0">
              <a:latin typeface="Arial" pitchFamily="34" charset="0"/>
              <a:cs typeface="Arial" pitchFamily="34" charset="0"/>
            </a:endParaRPr>
          </a:p>
          <a:p>
            <a:pPr fontAlgn="base"/>
            <a:r>
              <a:rPr lang="en-US" sz="2000" u="sng" dirty="0">
                <a:latin typeface="Arial" pitchFamily="34" charset="0"/>
                <a:cs typeface="Arial" pitchFamily="34" charset="0"/>
              </a:rPr>
              <a:t>std::array container</a:t>
            </a:r>
          </a:p>
          <a:p>
            <a:pPr fontAlgn="base"/>
            <a:r>
              <a:rPr lang="en-US" sz="2000" b="1" dirty="0">
                <a:latin typeface="Arial" pitchFamily="34" charset="0"/>
                <a:cs typeface="Arial" pitchFamily="34" charset="0"/>
              </a:rPr>
              <a:t>std::array</a:t>
            </a:r>
            <a:r>
              <a:rPr lang="en-US" sz="2000" dirty="0">
                <a:latin typeface="Arial" pitchFamily="34" charset="0"/>
                <a:cs typeface="Arial" pitchFamily="34" charset="0"/>
              </a:rPr>
              <a:t> is a container for constant size arrays. It's a sequential container class defined in &lt;array&gt; that specifies a fixed length array at compile time.</a:t>
            </a:r>
            <a:endParaRPr lang="en-GB" sz="2000" dirty="0">
              <a:latin typeface="Arial" pitchFamily="34" charset="0"/>
              <a:cs typeface="Arial" pitchFamily="34" charset="0"/>
            </a:endParaRPr>
          </a:p>
          <a:p>
            <a:pPr fontAlgn="base"/>
            <a:endParaRPr lang="en-GB" sz="2000" u="sng" dirty="0">
              <a:latin typeface="Arial" pitchFamily="34" charset="0"/>
              <a:cs typeface="Arial" pitchFamily="34" charset="0"/>
            </a:endParaRPr>
          </a:p>
          <a:p>
            <a:pPr fontAlgn="base"/>
            <a:r>
              <a:rPr lang="en-US" sz="2000" u="sng" dirty="0">
                <a:latin typeface="Arial" pitchFamily="34" charset="0"/>
                <a:cs typeface="Arial" pitchFamily="34" charset="0"/>
              </a:rPr>
              <a:t>Move semantics</a:t>
            </a:r>
          </a:p>
          <a:p>
            <a:pPr fontAlgn="base"/>
            <a:r>
              <a:rPr lang="en-US" sz="2000" dirty="0">
                <a:latin typeface="Arial" pitchFamily="34" charset="0"/>
                <a:cs typeface="Arial" pitchFamily="34" charset="0"/>
              </a:rPr>
              <a:t>In C++11, the resources of the objects can be moved from one object to another rather than copying the whole data of the object to another. This can be done by using move semantics in C++11. Move semantics points the other object to the already existing object in the memory.</a:t>
            </a:r>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C++ 11 – Additional features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pPr fontAlgn="base"/>
            <a:r>
              <a:rPr lang="en-US" sz="2000" u="sng" dirty="0">
                <a:latin typeface="Arial" pitchFamily="34" charset="0"/>
                <a:cs typeface="Arial" pitchFamily="34" charset="0"/>
              </a:rPr>
              <a:t>Lambda functions included</a:t>
            </a:r>
          </a:p>
          <a:p>
            <a:pPr fontAlgn="base"/>
            <a:r>
              <a:rPr lang="en-US" sz="2000" dirty="0">
                <a:latin typeface="Arial" pitchFamily="34" charset="0"/>
                <a:cs typeface="Arial" pitchFamily="34" charset="0"/>
              </a:rPr>
              <a:t>function-like blocks of executable statements that you can insert where normally a function call would appear. Lambdas are more compact, efficient, and secure than function objects.</a:t>
            </a:r>
            <a:endParaRPr lang="en-GB" sz="2000" dirty="0">
              <a:latin typeface="Arial" pitchFamily="34" charset="0"/>
              <a:cs typeface="Arial" pitchFamily="34" charset="0"/>
            </a:endParaRPr>
          </a:p>
          <a:p>
            <a:pPr fontAlgn="base"/>
            <a:endParaRPr lang="en-GB" sz="2000" dirty="0">
              <a:latin typeface="Arial" pitchFamily="34" charset="0"/>
              <a:cs typeface="Arial" pitchFamily="34" charset="0"/>
            </a:endParaRPr>
          </a:p>
          <a:p>
            <a:pPr fontAlgn="base"/>
            <a:r>
              <a:rPr lang="en-GB" sz="2000" u="sng" dirty="0">
                <a:latin typeface="Arial" pitchFamily="34" charset="0"/>
                <a:cs typeface="Arial" pitchFamily="34" charset="0"/>
              </a:rPr>
              <a:t>auto</a:t>
            </a:r>
          </a:p>
          <a:p>
            <a:pPr fontAlgn="base"/>
            <a:r>
              <a:rPr lang="en-US" sz="2000" dirty="0">
                <a:latin typeface="Arial" pitchFamily="34" charset="0"/>
                <a:cs typeface="Arial" pitchFamily="34" charset="0"/>
              </a:rPr>
              <a:t>C++11 introduces the keyword auto as a new type </a:t>
            </a:r>
            <a:r>
              <a:rPr lang="en-US" sz="2000" dirty="0" err="1">
                <a:latin typeface="Arial" pitchFamily="34" charset="0"/>
                <a:cs typeface="Arial" pitchFamily="34" charset="0"/>
              </a:rPr>
              <a:t>specifier</a:t>
            </a:r>
            <a:r>
              <a:rPr lang="en-US" sz="2000" dirty="0">
                <a:latin typeface="Arial" pitchFamily="34" charset="0"/>
                <a:cs typeface="Arial" pitchFamily="34" charset="0"/>
              </a:rPr>
              <a:t>. auto acts as a placeholder for a type to be deduced from the </a:t>
            </a:r>
            <a:r>
              <a:rPr lang="en-US" sz="2000" dirty="0" err="1">
                <a:latin typeface="Arial" pitchFamily="34" charset="0"/>
                <a:cs typeface="Arial" pitchFamily="34" charset="0"/>
              </a:rPr>
              <a:t>initializer</a:t>
            </a:r>
            <a:r>
              <a:rPr lang="en-US" sz="2000" dirty="0">
                <a:latin typeface="Arial" pitchFamily="34" charset="0"/>
                <a:cs typeface="Arial" pitchFamily="34" charset="0"/>
              </a:rPr>
              <a:t> expression of a variable. With auto type deduction enabled, you no longer need to specify a type while declaring a variable.</a:t>
            </a:r>
            <a:endParaRPr lang="en-GB" sz="2000" dirty="0">
              <a:latin typeface="Arial" pitchFamily="34" charset="0"/>
              <a:cs typeface="Arial" pitchFamily="34" charset="0"/>
            </a:endParaRPr>
          </a:p>
          <a:p>
            <a:pPr fontAlgn="base"/>
            <a:endParaRPr lang="en-GB" sz="2000" dirty="0">
              <a:latin typeface="Arial" pitchFamily="34" charset="0"/>
              <a:cs typeface="Arial" pitchFamily="34" charset="0"/>
            </a:endParaRPr>
          </a:p>
          <a:p>
            <a:pPr fontAlgn="base"/>
            <a:r>
              <a:rPr lang="en-US" sz="2000" i="1" u="sng" dirty="0" err="1">
                <a:latin typeface="Arial" pitchFamily="34" charset="0"/>
                <a:cs typeface="Arial" pitchFamily="34" charset="0"/>
              </a:rPr>
              <a:t>decltype</a:t>
            </a:r>
            <a:endParaRPr lang="en-US" sz="2000" dirty="0">
              <a:latin typeface="Arial" pitchFamily="34" charset="0"/>
              <a:cs typeface="Arial" pitchFamily="34" charset="0"/>
            </a:endParaRPr>
          </a:p>
          <a:p>
            <a:pPr fontAlgn="base"/>
            <a:r>
              <a:rPr lang="en-US" sz="2000" dirty="0">
                <a:latin typeface="Arial" pitchFamily="34" charset="0"/>
                <a:cs typeface="Arial" pitchFamily="34" charset="0"/>
              </a:rPr>
              <a:t>The </a:t>
            </a:r>
            <a:r>
              <a:rPr lang="en-US" sz="2000" dirty="0" err="1">
                <a:latin typeface="Arial" pitchFamily="34" charset="0"/>
                <a:cs typeface="Arial" pitchFamily="34" charset="0"/>
              </a:rPr>
              <a:t>decltype</a:t>
            </a:r>
            <a:r>
              <a:rPr lang="en-US" sz="2000" dirty="0">
                <a:latin typeface="Arial" pitchFamily="34" charset="0"/>
                <a:cs typeface="Arial" pitchFamily="34" charset="0"/>
              </a:rPr>
              <a:t>(expression) </a:t>
            </a:r>
            <a:r>
              <a:rPr lang="en-US" sz="2000" dirty="0" err="1">
                <a:latin typeface="Arial" pitchFamily="34" charset="0"/>
                <a:cs typeface="Arial" pitchFamily="34" charset="0"/>
              </a:rPr>
              <a:t>specifier</a:t>
            </a:r>
            <a:r>
              <a:rPr lang="en-US" sz="2000" dirty="0">
                <a:latin typeface="Arial" pitchFamily="34" charset="0"/>
                <a:cs typeface="Arial" pitchFamily="34" charset="0"/>
              </a:rPr>
              <a:t> is a type </a:t>
            </a:r>
            <a:r>
              <a:rPr lang="en-US" sz="2000" dirty="0" err="1">
                <a:latin typeface="Arial" pitchFamily="34" charset="0"/>
                <a:cs typeface="Arial" pitchFamily="34" charset="0"/>
              </a:rPr>
              <a:t>specifier</a:t>
            </a:r>
            <a:r>
              <a:rPr lang="en-US" sz="2000" dirty="0">
                <a:latin typeface="Arial" pitchFamily="34" charset="0"/>
                <a:cs typeface="Arial" pitchFamily="34" charset="0"/>
              </a:rPr>
              <a:t> introduced in C++11. With this type </a:t>
            </a:r>
            <a:r>
              <a:rPr lang="en-US" sz="2000" dirty="0" err="1">
                <a:latin typeface="Arial" pitchFamily="34" charset="0"/>
                <a:cs typeface="Arial" pitchFamily="34" charset="0"/>
              </a:rPr>
              <a:t>specifier</a:t>
            </a:r>
            <a:r>
              <a:rPr lang="en-US" sz="2000" dirty="0">
                <a:latin typeface="Arial" pitchFamily="34" charset="0"/>
                <a:cs typeface="Arial" pitchFamily="34" charset="0"/>
              </a:rPr>
              <a:t>, you can get a type that is based on the resultant type of a possibly type-dependent expression.</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Introduction to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US" sz="2000" u="sng" dirty="0">
                <a:latin typeface="Arial" pitchFamily="34" charset="0"/>
                <a:cs typeface="Arial" pitchFamily="34" charset="0"/>
              </a:rPr>
              <a:t>Why Use C++</a:t>
            </a:r>
          </a:p>
          <a:p>
            <a:pPr marL="457200" indent="-457200">
              <a:buFont typeface="+mj-lt"/>
              <a:buAutoNum type="arabicPeriod"/>
            </a:pPr>
            <a:r>
              <a:rPr lang="en-US" sz="2000" dirty="0">
                <a:latin typeface="Arial" pitchFamily="34" charset="0"/>
                <a:cs typeface="Arial" pitchFamily="34" charset="0"/>
              </a:rPr>
              <a:t>C++ is one of the world's most popular programming languages. According to TIOBE index (June 2023), the 4 most popular programming languages are Python, C, C++ and Java, in that order.</a:t>
            </a:r>
          </a:p>
          <a:p>
            <a:pPr marL="457200" indent="-457200">
              <a:buFont typeface="+mj-lt"/>
              <a:buAutoNum type="arabicPeriod"/>
            </a:pPr>
            <a:r>
              <a:rPr lang="en-US" sz="2000" dirty="0">
                <a:latin typeface="Arial" pitchFamily="34" charset="0"/>
                <a:cs typeface="Arial" pitchFamily="34" charset="0"/>
              </a:rPr>
              <a:t>C++ can be found in today's operating systems, Graphical User Interfaces, and embedded systems.</a:t>
            </a:r>
          </a:p>
          <a:p>
            <a:pPr marL="457200" indent="-457200">
              <a:buFont typeface="+mj-lt"/>
              <a:buAutoNum type="arabicPeriod"/>
            </a:pPr>
            <a:r>
              <a:rPr lang="en-US" sz="2000" dirty="0">
                <a:latin typeface="Arial" pitchFamily="34" charset="0"/>
                <a:cs typeface="Arial" pitchFamily="34" charset="0"/>
              </a:rPr>
              <a:t>C++ is an object-oriented programming language which gives a clear structure to programs and allows code to be reused, lowering development costs.</a:t>
            </a:r>
          </a:p>
          <a:p>
            <a:pPr marL="457200" indent="-457200">
              <a:buFont typeface="+mj-lt"/>
              <a:buAutoNum type="arabicPeriod"/>
            </a:pPr>
            <a:r>
              <a:rPr lang="en-US" sz="2000" dirty="0">
                <a:latin typeface="Arial" pitchFamily="34" charset="0"/>
                <a:cs typeface="Arial" pitchFamily="34" charset="0"/>
              </a:rPr>
              <a:t>C++ is portable and can be used to develop applications that can be adapted to multiple platforms.</a:t>
            </a:r>
          </a:p>
          <a:p>
            <a:pPr marL="457200" indent="-457200">
              <a:buFont typeface="+mj-lt"/>
              <a:buAutoNum type="arabicPeriod"/>
            </a:pPr>
            <a:r>
              <a:rPr lang="en-US" sz="2000" dirty="0">
                <a:latin typeface="Arial" pitchFamily="34" charset="0"/>
                <a:cs typeface="Arial" pitchFamily="34" charset="0"/>
              </a:rPr>
              <a:t>C++ is fun and easy to learn!</a:t>
            </a:r>
          </a:p>
          <a:p>
            <a:pPr marL="457200" indent="-457200">
              <a:buFont typeface="+mj-lt"/>
              <a:buAutoNum type="arabicPeriod"/>
            </a:pPr>
            <a:r>
              <a:rPr lang="en-US" sz="2000" dirty="0">
                <a:latin typeface="Arial" pitchFamily="34" charset="0"/>
                <a:cs typeface="Arial" pitchFamily="34" charset="0"/>
              </a:rPr>
              <a:t>As C++ is close to C# and Java, it makes it easy for programmers to switch to C++ or vice versa.</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introduction to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r>
              <a:rPr lang="en-GB" sz="2000" dirty="0">
                <a:latin typeface="Arial" pitchFamily="34" charset="0"/>
                <a:cs typeface="Arial" pitchFamily="34" charset="0"/>
              </a:rPr>
              <a:t>We can use “g++” as the compiler from command line or</a:t>
            </a:r>
          </a:p>
          <a:p>
            <a:endParaRPr lang="en-GB" sz="2000" dirty="0">
              <a:latin typeface="Arial" pitchFamily="34" charset="0"/>
              <a:cs typeface="Arial" pitchFamily="34" charset="0"/>
            </a:endParaRPr>
          </a:p>
          <a:p>
            <a:r>
              <a:rPr lang="en-GB" sz="2000" dirty="0">
                <a:latin typeface="Arial" pitchFamily="34" charset="0"/>
                <a:cs typeface="Arial" pitchFamily="34" charset="0"/>
              </a:rPr>
              <a:t>We can use any of the IDEs like </a:t>
            </a:r>
            <a:r>
              <a:rPr lang="en-GB" sz="2000" dirty="0" err="1">
                <a:latin typeface="Arial" pitchFamily="34" charset="0"/>
                <a:cs typeface="Arial" pitchFamily="34" charset="0"/>
              </a:rPr>
              <a:t>CodeBlocks</a:t>
            </a:r>
            <a:r>
              <a:rPr lang="en-GB" sz="2000" dirty="0">
                <a:latin typeface="Arial" pitchFamily="34" charset="0"/>
                <a:cs typeface="Arial" pitchFamily="34" charset="0"/>
              </a:rPr>
              <a:t>, Visual Studio, etc.</a:t>
            </a:r>
          </a:p>
          <a:p>
            <a:endParaRPr lang="en-GB" sz="2000" dirty="0">
              <a:latin typeface="Arial" pitchFamily="34" charset="0"/>
              <a:cs typeface="Arial" pitchFamily="34" charset="0"/>
            </a:endParaRPr>
          </a:p>
          <a:p>
            <a:r>
              <a:rPr lang="en-GB" sz="2000" dirty="0">
                <a:latin typeface="Arial" pitchFamily="34" charset="0"/>
                <a:cs typeface="Arial" pitchFamily="34" charset="0"/>
              </a:rPr>
              <a:t>We will use g++ in this course.</a:t>
            </a:r>
          </a:p>
          <a:p>
            <a:endParaRPr lang="en-GB" sz="2000" dirty="0">
              <a:latin typeface="Arial" pitchFamily="34" charset="0"/>
              <a:cs typeface="Arial" pitchFamily="34" charset="0"/>
            </a:endParaRPr>
          </a:p>
          <a:p>
            <a:r>
              <a:rPr lang="en-GB" sz="2000" dirty="0">
                <a:latin typeface="Arial" pitchFamily="34" charset="0"/>
                <a:cs typeface="Arial" pitchFamily="34" charset="0"/>
              </a:rPr>
              <a:t>The first C++ program.</a:t>
            </a:r>
          </a:p>
          <a:p>
            <a:endParaRPr lang="en-GB" sz="2000" dirty="0">
              <a:latin typeface="Arial" pitchFamily="34" charset="0"/>
              <a:cs typeface="Arial" pitchFamily="34" charset="0"/>
            </a:endParaRPr>
          </a:p>
          <a:p>
            <a:r>
              <a:rPr lang="en-GB" sz="2000" dirty="0">
                <a:latin typeface="Arial" pitchFamily="34" charset="0"/>
                <a:cs typeface="Arial" pitchFamily="34" charset="0"/>
                <a:hlinkClick r:id="rId3" action="ppaction://hlinkfile"/>
              </a:rPr>
              <a:t>first.cpp</a:t>
            </a:r>
            <a:endParaRPr lang="en-GB" sz="2000" dirty="0">
              <a:latin typeface="Arial" pitchFamily="34" charset="0"/>
              <a:cs typeface="Arial" pitchFamily="34" charset="0"/>
            </a:endParaRPr>
          </a:p>
          <a:p>
            <a:endParaRPr lang="en-GB" sz="2000" dirty="0">
              <a:latin typeface="Arial" pitchFamily="34" charset="0"/>
              <a:cs typeface="Arial" pitchFamily="34" charset="0"/>
            </a:endParaRPr>
          </a:p>
          <a:p>
            <a:r>
              <a:rPr lang="en-GB" sz="2000" dirty="0">
                <a:latin typeface="Arial" pitchFamily="34" charset="0"/>
                <a:cs typeface="Arial" pitchFamily="34" charset="0"/>
              </a:rPr>
              <a:t>Who calls main() ??</a:t>
            </a: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p:txBody>
      </p:sp>
      <p:pic>
        <p:nvPicPr>
          <p:cNvPr id="3" name="Picture 2">
            <a:extLst>
              <a:ext uri="{FF2B5EF4-FFF2-40B4-BE49-F238E27FC236}">
                <a16:creationId xmlns:a16="http://schemas.microsoft.com/office/drawing/2014/main" id="{8B8BF709-1E22-009C-7277-B5DAAA7F02D9}"/>
              </a:ext>
            </a:extLst>
          </p:cNvPr>
          <p:cNvPicPr>
            <a:picLocks noChangeAspect="1"/>
          </p:cNvPicPr>
          <p:nvPr/>
        </p:nvPicPr>
        <p:blipFill>
          <a:blip r:embed="rId4"/>
          <a:stretch>
            <a:fillRect/>
          </a:stretch>
        </p:blipFill>
        <p:spPr>
          <a:xfrm>
            <a:off x="4333874" y="2496461"/>
            <a:ext cx="4695825" cy="1585002"/>
          </a:xfrm>
          <a:prstGeom prst="rect">
            <a:avLst/>
          </a:prstGeom>
        </p:spPr>
      </p:pic>
      <p:pic>
        <p:nvPicPr>
          <p:cNvPr id="5" name="Picture 4">
            <a:extLst>
              <a:ext uri="{FF2B5EF4-FFF2-40B4-BE49-F238E27FC236}">
                <a16:creationId xmlns:a16="http://schemas.microsoft.com/office/drawing/2014/main" id="{F970A016-A44F-09D1-2242-BC41C7B0C2BC}"/>
              </a:ext>
            </a:extLst>
          </p:cNvPr>
          <p:cNvPicPr>
            <a:picLocks noChangeAspect="1"/>
          </p:cNvPicPr>
          <p:nvPr/>
        </p:nvPicPr>
        <p:blipFill>
          <a:blip r:embed="rId5"/>
          <a:stretch>
            <a:fillRect/>
          </a:stretch>
        </p:blipFill>
        <p:spPr>
          <a:xfrm>
            <a:off x="4333874" y="4081463"/>
            <a:ext cx="4695825" cy="1552575"/>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ED4D-501E-8652-4F6F-D94CBC74B2F7}"/>
              </a:ext>
            </a:extLst>
          </p:cNvPr>
          <p:cNvSpPr>
            <a:spLocks noGrp="1"/>
          </p:cNvSpPr>
          <p:nvPr>
            <p:ph type="title"/>
          </p:nvPr>
        </p:nvSpPr>
        <p:spPr/>
        <p:txBody>
          <a:bodyPr/>
          <a:lstStyle/>
          <a:p>
            <a:r>
              <a:rPr lang="en-US" dirty="0"/>
              <a:t>This gets fused with </a:t>
            </a:r>
            <a:r>
              <a:rPr lang="en-US" dirty="0" err="1"/>
              <a:t>ctro</a:t>
            </a:r>
            <a:r>
              <a:rPr lang="en-US" dirty="0"/>
              <a:t> _start at the top</a:t>
            </a:r>
            <a:br>
              <a:rPr lang="en-US" dirty="0"/>
            </a:br>
            <a:endParaRPr lang="en-IN" dirty="0"/>
          </a:p>
        </p:txBody>
      </p:sp>
      <p:pic>
        <p:nvPicPr>
          <p:cNvPr id="5" name="Content Placeholder 4">
            <a:extLst>
              <a:ext uri="{FF2B5EF4-FFF2-40B4-BE49-F238E27FC236}">
                <a16:creationId xmlns:a16="http://schemas.microsoft.com/office/drawing/2014/main" id="{57DCF1FE-AD8C-1628-894E-EE09429D5EB9}"/>
              </a:ext>
            </a:extLst>
          </p:cNvPr>
          <p:cNvPicPr>
            <a:picLocks noGrp="1" noChangeAspect="1"/>
          </p:cNvPicPr>
          <p:nvPr>
            <p:ph idx="1"/>
          </p:nvPr>
        </p:nvPicPr>
        <p:blipFill>
          <a:blip r:embed="rId2"/>
          <a:stretch>
            <a:fillRect/>
          </a:stretch>
        </p:blipFill>
        <p:spPr>
          <a:xfrm>
            <a:off x="638629" y="914400"/>
            <a:ext cx="8529183" cy="5268685"/>
          </a:xfrm>
        </p:spPr>
      </p:pic>
    </p:spTree>
    <p:extLst>
      <p:ext uri="{BB962C8B-B14F-4D97-AF65-F5344CB8AC3E}">
        <p14:creationId xmlns:p14="http://schemas.microsoft.com/office/powerpoint/2010/main" val="22661110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introduction to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6555641"/>
          </a:xfrm>
          <a:prstGeom prst="rect">
            <a:avLst/>
          </a:prstGeom>
          <a:noFill/>
        </p:spPr>
        <p:txBody>
          <a:bodyPr wrap="square" rtlCol="0">
            <a:spAutoFit/>
          </a:bodyPr>
          <a:lstStyle/>
          <a:p>
            <a:r>
              <a:rPr lang="en-GB" sz="2000" u="sng" dirty="0">
                <a:latin typeface="Arial" pitchFamily="34" charset="0"/>
                <a:cs typeface="Arial" pitchFamily="34" charset="0"/>
              </a:rPr>
              <a:t>Standard I/O libraries</a:t>
            </a:r>
          </a:p>
          <a:p>
            <a:r>
              <a:rPr lang="en-US" sz="2000" dirty="0">
                <a:latin typeface="Arial" pitchFamily="34" charset="0"/>
                <a:cs typeface="Arial" pitchFamily="34" charset="0"/>
              </a:rPr>
              <a:t>std::</a:t>
            </a:r>
            <a:r>
              <a:rPr lang="en-US" sz="2000" dirty="0" err="1">
                <a:latin typeface="Arial" pitchFamily="34" charset="0"/>
                <a:cs typeface="Arial" pitchFamily="34" charset="0"/>
              </a:rPr>
              <a:t>cout</a:t>
            </a:r>
            <a:r>
              <a:rPr lang="en-US" sz="2000" dirty="0">
                <a:latin typeface="Arial" pitchFamily="34" charset="0"/>
                <a:cs typeface="Arial" pitchFamily="34" charset="0"/>
              </a:rPr>
              <a:t> &lt;&lt; "Enter two numbers:" &lt;&lt; std::</a:t>
            </a:r>
            <a:r>
              <a:rPr lang="en-US" sz="2000" dirty="0" err="1">
                <a:latin typeface="Arial" pitchFamily="34" charset="0"/>
                <a:cs typeface="Arial" pitchFamily="34" charset="0"/>
              </a:rPr>
              <a:t>endl</a:t>
            </a:r>
            <a:r>
              <a:rPr lang="en-US" sz="2000" dirty="0">
                <a:latin typeface="Arial" pitchFamily="34" charset="0"/>
                <a:cs typeface="Arial" pitchFamily="34" charset="0"/>
              </a:rPr>
              <a:t>;</a:t>
            </a:r>
            <a:br>
              <a:rPr lang="en-US" sz="2000" dirty="0">
                <a:latin typeface="Arial" pitchFamily="34" charset="0"/>
                <a:cs typeface="Arial" pitchFamily="34" charset="0"/>
              </a:rPr>
            </a:br>
            <a:endParaRPr lang="en-US" sz="2000" dirty="0">
              <a:latin typeface="Arial" pitchFamily="34" charset="0"/>
              <a:cs typeface="Arial" pitchFamily="34" charset="0"/>
            </a:endParaRPr>
          </a:p>
          <a:p>
            <a:r>
              <a:rPr lang="en-US" sz="2000" dirty="0">
                <a:latin typeface="Arial" pitchFamily="34" charset="0"/>
                <a:cs typeface="Arial" pitchFamily="34" charset="0"/>
              </a:rPr>
              <a:t>The &lt;&lt; operator takes two operands: </a:t>
            </a:r>
          </a:p>
          <a:p>
            <a:endParaRPr lang="en-US" sz="2000" dirty="0">
              <a:latin typeface="Arial" pitchFamily="34" charset="0"/>
              <a:cs typeface="Arial" pitchFamily="34" charset="0"/>
            </a:endParaRPr>
          </a:p>
          <a:p>
            <a:r>
              <a:rPr lang="en-US" sz="2000" dirty="0">
                <a:latin typeface="Arial" pitchFamily="34" charset="0"/>
                <a:cs typeface="Arial" pitchFamily="34" charset="0"/>
              </a:rPr>
              <a:t>The left-hand operand must be an </a:t>
            </a:r>
            <a:r>
              <a:rPr lang="en-US" sz="2000" u="sng" dirty="0" err="1">
                <a:latin typeface="Arial" pitchFamily="34" charset="0"/>
                <a:cs typeface="Arial" pitchFamily="34" charset="0"/>
              </a:rPr>
              <a:t>ostream</a:t>
            </a:r>
            <a:r>
              <a:rPr lang="en-US" sz="2000" u="sng" dirty="0">
                <a:latin typeface="Arial" pitchFamily="34" charset="0"/>
                <a:cs typeface="Arial" pitchFamily="34" charset="0"/>
              </a:rPr>
              <a:t> object</a:t>
            </a:r>
            <a:r>
              <a:rPr lang="en-US" sz="2000" dirty="0">
                <a:latin typeface="Arial" pitchFamily="34" charset="0"/>
                <a:cs typeface="Arial" pitchFamily="34" charset="0"/>
              </a:rPr>
              <a:t>; the right-hand operand is a value to print. </a:t>
            </a:r>
            <a:r>
              <a:rPr lang="en-US" sz="2000" dirty="0">
                <a:solidFill>
                  <a:schemeClr val="accent1"/>
                </a:solidFill>
                <a:latin typeface="Arial" pitchFamily="34" charset="0"/>
                <a:cs typeface="Arial" pitchFamily="34" charset="0"/>
              </a:rPr>
              <a:t>The operator writes the given value</a:t>
            </a:r>
            <a:br>
              <a:rPr lang="en-US" sz="2000" dirty="0">
                <a:solidFill>
                  <a:schemeClr val="accent1"/>
                </a:solidFill>
                <a:latin typeface="Arial" pitchFamily="34" charset="0"/>
                <a:cs typeface="Arial" pitchFamily="34" charset="0"/>
              </a:rPr>
            </a:br>
            <a:r>
              <a:rPr lang="en-US" sz="2000" dirty="0">
                <a:solidFill>
                  <a:schemeClr val="accent1"/>
                </a:solidFill>
                <a:latin typeface="Arial" pitchFamily="34" charset="0"/>
                <a:cs typeface="Arial" pitchFamily="34" charset="0"/>
              </a:rPr>
              <a:t>on the given </a:t>
            </a:r>
            <a:r>
              <a:rPr lang="en-US" sz="2000" dirty="0" err="1">
                <a:solidFill>
                  <a:schemeClr val="accent1"/>
                </a:solidFill>
                <a:latin typeface="Arial" pitchFamily="34" charset="0"/>
                <a:cs typeface="Arial" pitchFamily="34" charset="0"/>
              </a:rPr>
              <a:t>ostream</a:t>
            </a:r>
            <a:r>
              <a:rPr lang="en-US" sz="2000" dirty="0">
                <a:solidFill>
                  <a:schemeClr val="accent1"/>
                </a:solidFill>
                <a:latin typeface="Arial" pitchFamily="34" charset="0"/>
                <a:cs typeface="Arial" pitchFamily="34" charset="0"/>
              </a:rPr>
              <a:t>. </a:t>
            </a:r>
          </a:p>
          <a:p>
            <a:r>
              <a:rPr lang="en-US" sz="2000" dirty="0">
                <a:latin typeface="Arial" pitchFamily="34" charset="0"/>
                <a:cs typeface="Arial" pitchFamily="34" charset="0"/>
              </a:rPr>
              <a:t>The result of the output operator is its left-hand operand.</a:t>
            </a:r>
            <a:br>
              <a:rPr lang="en-US" sz="2000" dirty="0">
                <a:latin typeface="Arial" pitchFamily="34" charset="0"/>
                <a:cs typeface="Arial" pitchFamily="34" charset="0"/>
              </a:rPr>
            </a:br>
            <a:r>
              <a:rPr lang="en-US" sz="2000" dirty="0">
                <a:latin typeface="Arial" pitchFamily="34" charset="0"/>
                <a:cs typeface="Arial" pitchFamily="34" charset="0"/>
              </a:rPr>
              <a:t>That is, the result is the </a:t>
            </a:r>
            <a:r>
              <a:rPr lang="en-US" sz="2000" dirty="0" err="1">
                <a:latin typeface="Arial" pitchFamily="34" charset="0"/>
                <a:cs typeface="Arial" pitchFamily="34" charset="0"/>
              </a:rPr>
              <a:t>ostream</a:t>
            </a:r>
            <a:r>
              <a:rPr lang="en-US" sz="2000" dirty="0">
                <a:latin typeface="Arial" pitchFamily="34" charset="0"/>
                <a:cs typeface="Arial" pitchFamily="34" charset="0"/>
              </a:rPr>
              <a:t> on which we wrote the given value.</a:t>
            </a:r>
            <a:br>
              <a:rPr lang="en-US" sz="2000" dirty="0">
                <a:latin typeface="Arial" pitchFamily="34" charset="0"/>
                <a:cs typeface="Arial" pitchFamily="34" charset="0"/>
              </a:rPr>
            </a:br>
            <a:endParaRPr lang="en-US" sz="2000" dirty="0">
              <a:latin typeface="Arial" pitchFamily="34" charset="0"/>
              <a:cs typeface="Arial" pitchFamily="34" charset="0"/>
            </a:endParaRPr>
          </a:p>
          <a:p>
            <a:r>
              <a:rPr lang="en-US" sz="2000" dirty="0">
                <a:latin typeface="Arial" pitchFamily="34" charset="0"/>
                <a:cs typeface="Arial" pitchFamily="34" charset="0"/>
              </a:rPr>
              <a:t>Our output statement uses the &lt;&lt; operator twice. Because the operator returns its left-hand operand, the result of the first operator becomes the left-hand operand of the second. </a:t>
            </a:r>
          </a:p>
          <a:p>
            <a:r>
              <a:rPr lang="en-US" sz="2000" u="sng" dirty="0">
                <a:solidFill>
                  <a:schemeClr val="accent1"/>
                </a:solidFill>
                <a:latin typeface="Arial" pitchFamily="34" charset="0"/>
                <a:cs typeface="Arial" pitchFamily="34" charset="0"/>
              </a:rPr>
              <a:t>As a result, we can chain together output requests. </a:t>
            </a:r>
            <a:br>
              <a:rPr lang="en-US" sz="2000" u="sng" dirty="0"/>
            </a:br>
            <a:endParaRPr lang="en-GB" sz="2000" u="sng" dirty="0">
              <a:latin typeface="Arial" pitchFamily="34" charset="0"/>
              <a:cs typeface="Arial" pitchFamily="34" charset="0"/>
            </a:endParaRP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F5F5A0-0AB1-121B-F659-3411647ACBC7}"/>
              </a:ext>
            </a:extLst>
          </p:cNvPr>
          <p:cNvPicPr>
            <a:picLocks noChangeAspect="1"/>
          </p:cNvPicPr>
          <p:nvPr/>
        </p:nvPicPr>
        <p:blipFill>
          <a:blip r:embed="rId2"/>
          <a:stretch>
            <a:fillRect/>
          </a:stretch>
        </p:blipFill>
        <p:spPr>
          <a:xfrm>
            <a:off x="624114" y="709840"/>
            <a:ext cx="4876800" cy="5574846"/>
          </a:xfrm>
          <a:prstGeom prst="rect">
            <a:avLst/>
          </a:prstGeom>
        </p:spPr>
      </p:pic>
      <p:pic>
        <p:nvPicPr>
          <p:cNvPr id="7" name="Picture 6">
            <a:extLst>
              <a:ext uri="{FF2B5EF4-FFF2-40B4-BE49-F238E27FC236}">
                <a16:creationId xmlns:a16="http://schemas.microsoft.com/office/drawing/2014/main" id="{56F05A4D-9722-93FE-6F23-902BA465ACDB}"/>
              </a:ext>
            </a:extLst>
          </p:cNvPr>
          <p:cNvPicPr>
            <a:picLocks noChangeAspect="1"/>
          </p:cNvPicPr>
          <p:nvPr/>
        </p:nvPicPr>
        <p:blipFill>
          <a:blip r:embed="rId3"/>
          <a:stretch>
            <a:fillRect/>
          </a:stretch>
        </p:blipFill>
        <p:spPr>
          <a:xfrm>
            <a:off x="6805612" y="849312"/>
            <a:ext cx="3934959" cy="3301773"/>
          </a:xfrm>
          <a:prstGeom prst="rect">
            <a:avLst/>
          </a:prstGeom>
        </p:spPr>
      </p:pic>
    </p:spTree>
    <p:extLst>
      <p:ext uri="{BB962C8B-B14F-4D97-AF65-F5344CB8AC3E}">
        <p14:creationId xmlns:p14="http://schemas.microsoft.com/office/powerpoint/2010/main" val="19148756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introduction to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785652"/>
          </a:xfrm>
          <a:prstGeom prst="rect">
            <a:avLst/>
          </a:prstGeom>
          <a:noFill/>
        </p:spPr>
        <p:txBody>
          <a:bodyPr wrap="square" rtlCol="0">
            <a:spAutoFit/>
          </a:bodyPr>
          <a:lstStyle/>
          <a:p>
            <a:r>
              <a:rPr lang="en-GB" sz="2000" u="sng" dirty="0">
                <a:latin typeface="Arial" pitchFamily="34" charset="0"/>
                <a:cs typeface="Arial" pitchFamily="34" charset="0"/>
              </a:rPr>
              <a:t>What does </a:t>
            </a:r>
            <a:r>
              <a:rPr lang="en-GB" sz="2000" u="sng" dirty="0" err="1">
                <a:latin typeface="Arial" pitchFamily="34" charset="0"/>
                <a:cs typeface="Arial" pitchFamily="34" charset="0"/>
              </a:rPr>
              <a:t>endl</a:t>
            </a:r>
            <a:r>
              <a:rPr lang="en-GB" sz="2000" u="sng" dirty="0">
                <a:latin typeface="Arial" pitchFamily="34" charset="0"/>
                <a:cs typeface="Arial" pitchFamily="34" charset="0"/>
              </a:rPr>
              <a:t> achieve</a:t>
            </a:r>
            <a:r>
              <a:rPr lang="en-GB" sz="2000" dirty="0">
                <a:latin typeface="Arial" pitchFamily="34" charset="0"/>
                <a:cs typeface="Arial" pitchFamily="34" charset="0"/>
              </a:rPr>
              <a:t>?</a:t>
            </a:r>
            <a:endParaRPr lang="en-US" sz="2000" dirty="0">
              <a:latin typeface="Arial" pitchFamily="34" charset="0"/>
              <a:cs typeface="Arial" pitchFamily="34" charset="0"/>
            </a:endParaRPr>
          </a:p>
          <a:p>
            <a:r>
              <a:rPr lang="en-US" sz="2000" dirty="0">
                <a:latin typeface="Arial" pitchFamily="34" charset="0"/>
                <a:cs typeface="Arial" pitchFamily="34" charset="0"/>
              </a:rPr>
              <a:t>The second operator prints </a:t>
            </a:r>
            <a:r>
              <a:rPr lang="en-US" sz="2000" dirty="0" err="1">
                <a:latin typeface="Arial" pitchFamily="34" charset="0"/>
                <a:cs typeface="Arial" pitchFamily="34" charset="0"/>
              </a:rPr>
              <a:t>endl</a:t>
            </a:r>
            <a:r>
              <a:rPr lang="en-US" sz="2000" dirty="0">
                <a:latin typeface="Arial" pitchFamily="34" charset="0"/>
                <a:cs typeface="Arial" pitchFamily="34" charset="0"/>
              </a:rPr>
              <a:t>, which is a special value called a </a:t>
            </a:r>
            <a:r>
              <a:rPr lang="en-US" sz="2000" b="1" dirty="0">
                <a:latin typeface="Arial" pitchFamily="34" charset="0"/>
                <a:cs typeface="Arial" pitchFamily="34" charset="0"/>
              </a:rPr>
              <a:t>manipulator</a:t>
            </a:r>
            <a:r>
              <a:rPr lang="en-US" sz="2000" dirty="0">
                <a:latin typeface="Arial" pitchFamily="34" charset="0"/>
                <a:cs typeface="Arial" pitchFamily="34" charset="0"/>
              </a:rPr>
              <a:t>.</a:t>
            </a:r>
            <a:br>
              <a:rPr lang="en-US" sz="2000" dirty="0">
                <a:latin typeface="Arial" pitchFamily="34" charset="0"/>
                <a:cs typeface="Arial" pitchFamily="34" charset="0"/>
              </a:rPr>
            </a:br>
            <a:endParaRPr lang="en-US" sz="2000" dirty="0">
              <a:latin typeface="Arial" pitchFamily="34" charset="0"/>
              <a:cs typeface="Arial" pitchFamily="34" charset="0"/>
            </a:endParaRPr>
          </a:p>
          <a:p>
            <a:r>
              <a:rPr lang="en-US" sz="2000" u="sng" dirty="0">
                <a:latin typeface="Arial" pitchFamily="34" charset="0"/>
                <a:cs typeface="Arial" pitchFamily="34" charset="0"/>
              </a:rPr>
              <a:t>Writing </a:t>
            </a:r>
            <a:r>
              <a:rPr lang="en-US" sz="2000" u="sng" dirty="0" err="1">
                <a:latin typeface="Arial" pitchFamily="34" charset="0"/>
                <a:cs typeface="Arial" pitchFamily="34" charset="0"/>
              </a:rPr>
              <a:t>endl</a:t>
            </a:r>
            <a:r>
              <a:rPr lang="en-US" sz="2000" u="sng" dirty="0">
                <a:latin typeface="Arial" pitchFamily="34" charset="0"/>
                <a:cs typeface="Arial" pitchFamily="34" charset="0"/>
              </a:rPr>
              <a:t> has the effect of ending the current line and flushing the buffer associated with that device</a:t>
            </a:r>
            <a:r>
              <a:rPr lang="en-US" sz="2000" dirty="0">
                <a:latin typeface="Arial" pitchFamily="34" charset="0"/>
                <a:cs typeface="Arial" pitchFamily="34" charset="0"/>
              </a:rPr>
              <a:t>. </a:t>
            </a:r>
          </a:p>
          <a:p>
            <a:endParaRPr lang="en-US" sz="2000" dirty="0">
              <a:latin typeface="Arial" pitchFamily="34" charset="0"/>
              <a:cs typeface="Arial" pitchFamily="34" charset="0"/>
            </a:endParaRPr>
          </a:p>
          <a:p>
            <a:r>
              <a:rPr lang="en-US" sz="2000" dirty="0">
                <a:latin typeface="Arial" pitchFamily="34" charset="0"/>
                <a:cs typeface="Arial" pitchFamily="34" charset="0"/>
              </a:rPr>
              <a:t>Flushing the buffer ensures that all the output the program has generated so far is actually written to the output stream, rather than sitting in memory waiting to be written </a:t>
            </a:r>
            <a:br>
              <a:rPr lang="en-US" sz="2000" dirty="0"/>
            </a:br>
            <a:endParaRPr lang="en-GB" sz="2000" dirty="0">
              <a:latin typeface="Arial" pitchFamily="34" charset="0"/>
              <a:cs typeface="Arial" pitchFamily="34" charset="0"/>
            </a:endParaRPr>
          </a:p>
          <a:p>
            <a:endParaRPr lang="en-GB" sz="2000" dirty="0">
              <a:latin typeface="Arial" pitchFamily="34" charset="0"/>
              <a:cs typeface="Arial" pitchFamily="34" charset="0"/>
            </a:endParaRPr>
          </a:p>
        </p:txBody>
      </p:sp>
      <p:pic>
        <p:nvPicPr>
          <p:cNvPr id="3" name="Picture 2">
            <a:extLst>
              <a:ext uri="{FF2B5EF4-FFF2-40B4-BE49-F238E27FC236}">
                <a16:creationId xmlns:a16="http://schemas.microsoft.com/office/drawing/2014/main" id="{399865DA-9FBB-6285-116E-163B90EABD2E}"/>
              </a:ext>
            </a:extLst>
          </p:cNvPr>
          <p:cNvPicPr>
            <a:picLocks noChangeAspect="1"/>
          </p:cNvPicPr>
          <p:nvPr/>
        </p:nvPicPr>
        <p:blipFill>
          <a:blip r:embed="rId3"/>
          <a:stretch>
            <a:fillRect/>
          </a:stretch>
        </p:blipFill>
        <p:spPr>
          <a:xfrm>
            <a:off x="7890325" y="2071152"/>
            <a:ext cx="3702791" cy="4133317"/>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5069C0-4AA4-2645-4854-89F40A7ECE23}"/>
              </a:ext>
            </a:extLst>
          </p:cNvPr>
          <p:cNvPicPr>
            <a:picLocks noChangeAspect="1"/>
          </p:cNvPicPr>
          <p:nvPr/>
        </p:nvPicPr>
        <p:blipFill>
          <a:blip r:embed="rId2"/>
          <a:stretch>
            <a:fillRect/>
          </a:stretch>
        </p:blipFill>
        <p:spPr>
          <a:xfrm>
            <a:off x="1045030" y="478971"/>
            <a:ext cx="7370308" cy="5863772"/>
          </a:xfrm>
          <a:prstGeom prst="rect">
            <a:avLst/>
          </a:prstGeom>
        </p:spPr>
      </p:pic>
    </p:spTree>
    <p:extLst>
      <p:ext uri="{BB962C8B-B14F-4D97-AF65-F5344CB8AC3E}">
        <p14:creationId xmlns:p14="http://schemas.microsoft.com/office/powerpoint/2010/main" val="2295316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introduction to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GB" sz="2000" u="sng" dirty="0">
                <a:latin typeface="Arial" pitchFamily="34" charset="0"/>
                <a:cs typeface="Arial" pitchFamily="34" charset="0"/>
              </a:rPr>
              <a:t>Using names from standard library</a:t>
            </a:r>
            <a:endParaRPr lang="en-US" sz="2000" dirty="0">
              <a:latin typeface="Arial" pitchFamily="34" charset="0"/>
              <a:cs typeface="Arial" pitchFamily="34" charset="0"/>
            </a:endParaRPr>
          </a:p>
          <a:p>
            <a:r>
              <a:rPr lang="en-US" sz="2000" dirty="0">
                <a:latin typeface="Arial" pitchFamily="34" charset="0"/>
                <a:cs typeface="Arial" pitchFamily="34" charset="0"/>
              </a:rPr>
              <a:t>This program uses std::</a:t>
            </a:r>
            <a:r>
              <a:rPr lang="en-US" sz="2000" dirty="0" err="1">
                <a:latin typeface="Arial" pitchFamily="34" charset="0"/>
                <a:cs typeface="Arial" pitchFamily="34" charset="0"/>
              </a:rPr>
              <a:t>cout</a:t>
            </a:r>
            <a:r>
              <a:rPr lang="en-US" sz="2000" dirty="0">
                <a:latin typeface="Arial" pitchFamily="34" charset="0"/>
                <a:cs typeface="Arial" pitchFamily="34" charset="0"/>
              </a:rPr>
              <a:t> and std::</a:t>
            </a:r>
            <a:r>
              <a:rPr lang="en-US" sz="2000" dirty="0" err="1">
                <a:latin typeface="Arial" pitchFamily="34" charset="0"/>
                <a:cs typeface="Arial" pitchFamily="34" charset="0"/>
              </a:rPr>
              <a:t>endl</a:t>
            </a:r>
            <a:r>
              <a:rPr lang="en-US" sz="2000" dirty="0">
                <a:latin typeface="Arial" pitchFamily="34" charset="0"/>
                <a:cs typeface="Arial" pitchFamily="34" charset="0"/>
              </a:rPr>
              <a:t> rather than just </a:t>
            </a:r>
            <a:r>
              <a:rPr lang="en-US" sz="2000" dirty="0" err="1">
                <a:latin typeface="Arial" pitchFamily="34" charset="0"/>
                <a:cs typeface="Arial" pitchFamily="34" charset="0"/>
              </a:rPr>
              <a:t>cout</a:t>
            </a:r>
            <a:r>
              <a:rPr lang="en-US" sz="2000" dirty="0">
                <a:latin typeface="Arial" pitchFamily="34" charset="0"/>
                <a:cs typeface="Arial" pitchFamily="34" charset="0"/>
              </a:rPr>
              <a:t> and </a:t>
            </a:r>
            <a:r>
              <a:rPr lang="en-US" sz="2000" dirty="0" err="1">
                <a:latin typeface="Arial" pitchFamily="34" charset="0"/>
                <a:cs typeface="Arial" pitchFamily="34" charset="0"/>
              </a:rPr>
              <a:t>endl</a:t>
            </a:r>
            <a:r>
              <a:rPr lang="en-US" sz="2000" dirty="0">
                <a:latin typeface="Arial" pitchFamily="34" charset="0"/>
                <a:cs typeface="Arial" pitchFamily="34" charset="0"/>
              </a:rPr>
              <a:t>. </a:t>
            </a:r>
          </a:p>
          <a:p>
            <a:endParaRPr lang="en-US" sz="2000" dirty="0">
              <a:latin typeface="Arial" pitchFamily="34" charset="0"/>
              <a:cs typeface="Arial" pitchFamily="34" charset="0"/>
            </a:endParaRPr>
          </a:p>
          <a:p>
            <a:r>
              <a:rPr lang="en-US" sz="2000" dirty="0">
                <a:latin typeface="Arial" pitchFamily="34" charset="0"/>
                <a:cs typeface="Arial" pitchFamily="34" charset="0"/>
              </a:rPr>
              <a:t>The prefix std:: indicates that the names </a:t>
            </a:r>
            <a:r>
              <a:rPr lang="en-US" sz="2000" dirty="0" err="1">
                <a:latin typeface="Arial" pitchFamily="34" charset="0"/>
                <a:cs typeface="Arial" pitchFamily="34" charset="0"/>
              </a:rPr>
              <a:t>cout</a:t>
            </a:r>
            <a:r>
              <a:rPr lang="en-US" sz="2000" dirty="0">
                <a:latin typeface="Arial" pitchFamily="34" charset="0"/>
                <a:cs typeface="Arial" pitchFamily="34" charset="0"/>
              </a:rPr>
              <a:t> and </a:t>
            </a:r>
            <a:r>
              <a:rPr lang="en-US" sz="2000" dirty="0" err="1">
                <a:latin typeface="Arial" pitchFamily="34" charset="0"/>
                <a:cs typeface="Arial" pitchFamily="34" charset="0"/>
              </a:rPr>
              <a:t>endl</a:t>
            </a:r>
            <a:r>
              <a:rPr lang="en-US" sz="2000" dirty="0">
                <a:latin typeface="Arial" pitchFamily="34" charset="0"/>
                <a:cs typeface="Arial" pitchFamily="34" charset="0"/>
              </a:rPr>
              <a:t> are defined inside the </a:t>
            </a:r>
            <a:r>
              <a:rPr lang="en-US" sz="2000" b="1" dirty="0">
                <a:latin typeface="Arial" pitchFamily="34" charset="0"/>
                <a:cs typeface="Arial" pitchFamily="34" charset="0"/>
              </a:rPr>
              <a:t>namespace </a:t>
            </a:r>
            <a:r>
              <a:rPr lang="en-US" sz="2000" dirty="0">
                <a:latin typeface="Arial" pitchFamily="34" charset="0"/>
                <a:cs typeface="Arial" pitchFamily="34" charset="0"/>
              </a:rPr>
              <a:t>named </a:t>
            </a:r>
            <a:r>
              <a:rPr lang="en-US" sz="2000" b="1" dirty="0">
                <a:latin typeface="Arial" pitchFamily="34" charset="0"/>
                <a:cs typeface="Arial" pitchFamily="34" charset="0"/>
              </a:rPr>
              <a:t>std</a:t>
            </a:r>
            <a:r>
              <a:rPr lang="en-US" sz="2000" dirty="0">
                <a:latin typeface="Arial" pitchFamily="34" charset="0"/>
                <a:cs typeface="Arial" pitchFamily="34" charset="0"/>
              </a:rPr>
              <a:t>. </a:t>
            </a:r>
          </a:p>
          <a:p>
            <a:endParaRPr lang="en-US" sz="2000" dirty="0">
              <a:latin typeface="Arial" pitchFamily="34" charset="0"/>
              <a:cs typeface="Arial" pitchFamily="34" charset="0"/>
            </a:endParaRPr>
          </a:p>
          <a:p>
            <a:r>
              <a:rPr lang="en-US" sz="2000" dirty="0">
                <a:latin typeface="Arial" pitchFamily="34" charset="0"/>
                <a:cs typeface="Arial" pitchFamily="34" charset="0"/>
              </a:rPr>
              <a:t>Namespaces allow us to avoid inadvertent collisions between the names we define and uses of those same names inside a library. </a:t>
            </a:r>
          </a:p>
          <a:p>
            <a:endParaRPr lang="en-US" sz="2000" dirty="0">
              <a:latin typeface="Arial" pitchFamily="34" charset="0"/>
              <a:cs typeface="Arial" pitchFamily="34" charset="0"/>
            </a:endParaRPr>
          </a:p>
          <a:p>
            <a:r>
              <a:rPr lang="en-US" sz="2000" u="sng" dirty="0">
                <a:latin typeface="Arial" pitchFamily="34" charset="0"/>
                <a:cs typeface="Arial" pitchFamily="34" charset="0"/>
              </a:rPr>
              <a:t>All the names defined by the standard library are in the std namespace</a:t>
            </a:r>
            <a:r>
              <a:rPr lang="en-US" sz="2000" dirty="0">
                <a:latin typeface="Arial" pitchFamily="34" charset="0"/>
                <a:cs typeface="Arial" pitchFamily="34" charset="0"/>
              </a:rPr>
              <a:t>. </a:t>
            </a:r>
            <a:br>
              <a:rPr lang="en-US" sz="2000" dirty="0">
                <a:latin typeface="Arial" pitchFamily="34" charset="0"/>
                <a:cs typeface="Arial" pitchFamily="34" charset="0"/>
              </a:rPr>
            </a:br>
            <a:br>
              <a:rPr lang="en-US" sz="2000" dirty="0"/>
            </a:br>
            <a:endParaRPr lang="en-GB" sz="2000" dirty="0">
              <a:latin typeface="Arial" pitchFamily="34" charset="0"/>
              <a:cs typeface="Arial" pitchFamily="34" charset="0"/>
            </a:endParaRPr>
          </a:p>
          <a:p>
            <a:endParaRPr lang="en-GB" sz="2000" dirty="0">
              <a:latin typeface="Arial" pitchFamily="34" charset="0"/>
              <a:cs typeface="Arial" pitchFamily="34" charset="0"/>
            </a:endParaRPr>
          </a:p>
        </p:txBody>
      </p:sp>
      <p:pic>
        <p:nvPicPr>
          <p:cNvPr id="3" name="Picture 2">
            <a:extLst>
              <a:ext uri="{FF2B5EF4-FFF2-40B4-BE49-F238E27FC236}">
                <a16:creationId xmlns:a16="http://schemas.microsoft.com/office/drawing/2014/main" id="{75E0F138-CF5D-17A9-5DD5-6DD7DAD3B9AB}"/>
              </a:ext>
            </a:extLst>
          </p:cNvPr>
          <p:cNvPicPr>
            <a:picLocks noChangeAspect="1"/>
          </p:cNvPicPr>
          <p:nvPr/>
        </p:nvPicPr>
        <p:blipFill>
          <a:blip r:embed="rId3"/>
          <a:stretch>
            <a:fillRect/>
          </a:stretch>
        </p:blipFill>
        <p:spPr>
          <a:xfrm>
            <a:off x="6540459" y="1593090"/>
            <a:ext cx="5165766" cy="5059911"/>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Editing, Compiling, Linking and Executing a C program</a:t>
            </a:r>
            <a:endParaRPr lang="en-US" sz="2000" dirty="0">
              <a:latin typeface="Arial" pitchFamily="34" charset="0"/>
              <a:cs typeface="Arial" pitchFamily="34" charset="0"/>
            </a:endParaRPr>
          </a:p>
        </p:txBody>
      </p:sp>
      <p:sp>
        <p:nvSpPr>
          <p:cNvPr id="4098" name="AutoShape 2" descr="8.4 Process of compiling and running a C program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CPP.png"/>
          <p:cNvPicPr>
            <a:picLocks noChangeAspect="1"/>
          </p:cNvPicPr>
          <p:nvPr/>
        </p:nvPicPr>
        <p:blipFill>
          <a:blip r:embed="rId3" cstate="print"/>
          <a:stretch>
            <a:fillRect/>
          </a:stretch>
        </p:blipFill>
        <p:spPr>
          <a:xfrm>
            <a:off x="1638300" y="1914525"/>
            <a:ext cx="4748213" cy="4501553"/>
          </a:xfrm>
          <a:prstGeom prst="rect">
            <a:avLst/>
          </a:prstGeom>
        </p:spPr>
      </p:pic>
    </p:spTree>
    <p:extLst>
      <p:ext uri="{BB962C8B-B14F-4D97-AF65-F5344CB8AC3E}">
        <p14:creationId xmlns:p14="http://schemas.microsoft.com/office/powerpoint/2010/main" val="21883263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introduction to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324535"/>
          </a:xfrm>
          <a:prstGeom prst="rect">
            <a:avLst/>
          </a:prstGeom>
          <a:noFill/>
        </p:spPr>
        <p:txBody>
          <a:bodyPr wrap="square" rtlCol="0">
            <a:spAutoFit/>
          </a:bodyPr>
          <a:lstStyle/>
          <a:p>
            <a:r>
              <a:rPr lang="en-US" sz="2000" b="1" dirty="0">
                <a:latin typeface="Arial" pitchFamily="34" charset="0"/>
                <a:cs typeface="Arial" pitchFamily="34" charset="0"/>
              </a:rPr>
              <a:t>Reading from a Stream</a:t>
            </a:r>
            <a:br>
              <a:rPr lang="en-US" sz="2000" b="1" dirty="0">
                <a:latin typeface="Arial" pitchFamily="34" charset="0"/>
                <a:cs typeface="Arial" pitchFamily="34" charset="0"/>
              </a:rPr>
            </a:br>
            <a:r>
              <a:rPr lang="en-US" sz="2000" dirty="0">
                <a:latin typeface="Arial" pitchFamily="34" charset="0"/>
                <a:cs typeface="Arial" pitchFamily="34" charset="0"/>
              </a:rPr>
              <a:t>Start by defining two variables named v1 and v2 to hold the input:</a:t>
            </a:r>
            <a:br>
              <a:rPr lang="en-US" sz="2000" dirty="0">
                <a:latin typeface="Arial" pitchFamily="34" charset="0"/>
                <a:cs typeface="Arial" pitchFamily="34" charset="0"/>
              </a:rPr>
            </a:br>
            <a:r>
              <a:rPr lang="en-US" sz="2000" dirty="0" err="1">
                <a:latin typeface="Arial" pitchFamily="34" charset="0"/>
                <a:cs typeface="Arial" pitchFamily="34" charset="0"/>
              </a:rPr>
              <a:t>int</a:t>
            </a:r>
            <a:r>
              <a:rPr lang="en-US" sz="2000" dirty="0">
                <a:latin typeface="Arial" pitchFamily="34" charset="0"/>
                <a:cs typeface="Arial" pitchFamily="34" charset="0"/>
              </a:rPr>
              <a:t> v1 = 0, v2 = 0;</a:t>
            </a:r>
            <a:br>
              <a:rPr lang="en-US" sz="2000" dirty="0">
                <a:latin typeface="Arial" pitchFamily="34" charset="0"/>
                <a:cs typeface="Arial" pitchFamily="34" charset="0"/>
              </a:rPr>
            </a:br>
            <a:r>
              <a:rPr lang="en-US" sz="2000" dirty="0">
                <a:latin typeface="Arial" pitchFamily="34" charset="0"/>
                <a:cs typeface="Arial" pitchFamily="34" charset="0"/>
              </a:rPr>
              <a:t>The statement</a:t>
            </a:r>
            <a:br>
              <a:rPr lang="en-US" sz="2000" dirty="0">
                <a:latin typeface="Arial" pitchFamily="34" charset="0"/>
                <a:cs typeface="Arial" pitchFamily="34" charset="0"/>
              </a:rPr>
            </a:br>
            <a:r>
              <a:rPr lang="en-US" sz="2000" dirty="0">
                <a:latin typeface="Arial" pitchFamily="34" charset="0"/>
                <a:cs typeface="Arial" pitchFamily="34" charset="0"/>
              </a:rPr>
              <a:t>std::</a:t>
            </a:r>
            <a:r>
              <a:rPr lang="en-US" sz="2000" dirty="0" err="1">
                <a:latin typeface="Arial" pitchFamily="34" charset="0"/>
                <a:cs typeface="Arial" pitchFamily="34" charset="0"/>
              </a:rPr>
              <a:t>cin</a:t>
            </a:r>
            <a:r>
              <a:rPr lang="en-US" sz="2000" dirty="0">
                <a:latin typeface="Arial" pitchFamily="34" charset="0"/>
                <a:cs typeface="Arial" pitchFamily="34" charset="0"/>
              </a:rPr>
              <a:t> &gt;&gt; v1 &gt;&gt; v2; reads the input. </a:t>
            </a:r>
          </a:p>
          <a:p>
            <a:endParaRPr lang="en-US" sz="2000" dirty="0">
              <a:latin typeface="Arial" pitchFamily="34" charset="0"/>
              <a:cs typeface="Arial" pitchFamily="34" charset="0"/>
            </a:endParaRPr>
          </a:p>
          <a:p>
            <a:r>
              <a:rPr lang="en-US" sz="2000" dirty="0">
                <a:latin typeface="Arial" pitchFamily="34" charset="0"/>
                <a:cs typeface="Arial" pitchFamily="34" charset="0"/>
              </a:rPr>
              <a:t>The input operator (the </a:t>
            </a:r>
            <a:r>
              <a:rPr lang="en-US" sz="2000" b="1" dirty="0">
                <a:latin typeface="Arial" pitchFamily="34" charset="0"/>
                <a:cs typeface="Arial" pitchFamily="34" charset="0"/>
              </a:rPr>
              <a:t>» operator</a:t>
            </a:r>
            <a:r>
              <a:rPr lang="en-US" sz="2000" dirty="0">
                <a:latin typeface="Arial" pitchFamily="34" charset="0"/>
                <a:cs typeface="Arial" pitchFamily="34" charset="0"/>
              </a:rPr>
              <a:t>) behaves analogously to the</a:t>
            </a:r>
            <a:br>
              <a:rPr lang="en-US" sz="2000" dirty="0">
                <a:latin typeface="Arial" pitchFamily="34" charset="0"/>
                <a:cs typeface="Arial" pitchFamily="34" charset="0"/>
              </a:rPr>
            </a:br>
            <a:r>
              <a:rPr lang="en-US" sz="2000" dirty="0">
                <a:latin typeface="Arial" pitchFamily="34" charset="0"/>
                <a:cs typeface="Arial" pitchFamily="34" charset="0"/>
              </a:rPr>
              <a:t>output operator. It takes an </a:t>
            </a:r>
            <a:r>
              <a:rPr lang="en-US" sz="2000" dirty="0" err="1">
                <a:latin typeface="Arial" pitchFamily="34" charset="0"/>
                <a:cs typeface="Arial" pitchFamily="34" charset="0"/>
              </a:rPr>
              <a:t>istream</a:t>
            </a:r>
            <a:r>
              <a:rPr lang="en-US" sz="2000" dirty="0">
                <a:latin typeface="Arial" pitchFamily="34" charset="0"/>
                <a:cs typeface="Arial" pitchFamily="34" charset="0"/>
              </a:rPr>
              <a:t> as its left-hand operand and an object as its right-hand operand. It reads data from the given </a:t>
            </a:r>
            <a:r>
              <a:rPr lang="en-US" sz="2000" dirty="0" err="1">
                <a:latin typeface="Arial" pitchFamily="34" charset="0"/>
                <a:cs typeface="Arial" pitchFamily="34" charset="0"/>
              </a:rPr>
              <a:t>istream</a:t>
            </a:r>
            <a:r>
              <a:rPr lang="en-US" sz="2000" dirty="0">
                <a:latin typeface="Arial" pitchFamily="34" charset="0"/>
                <a:cs typeface="Arial" pitchFamily="34" charset="0"/>
              </a:rPr>
              <a:t> and stores what was read in the given object. Like the output operator, the input operator returns its left-hand operand as its result. </a:t>
            </a:r>
          </a:p>
          <a:p>
            <a:endParaRPr lang="en-US" sz="2000" dirty="0">
              <a:latin typeface="Arial" pitchFamily="34" charset="0"/>
              <a:cs typeface="Arial" pitchFamily="34" charset="0"/>
            </a:endParaRPr>
          </a:p>
          <a:p>
            <a:r>
              <a:rPr lang="en-US" sz="2000" dirty="0">
                <a:latin typeface="Arial" pitchFamily="34" charset="0"/>
                <a:cs typeface="Arial" pitchFamily="34" charset="0"/>
              </a:rPr>
              <a:t>Hence, this expression is equivalent to</a:t>
            </a:r>
            <a:br>
              <a:rPr lang="en-US" sz="2000" dirty="0">
                <a:latin typeface="Arial" pitchFamily="34" charset="0"/>
                <a:cs typeface="Arial" pitchFamily="34" charset="0"/>
              </a:rPr>
            </a:br>
            <a:r>
              <a:rPr lang="en-US" sz="2000" dirty="0">
                <a:latin typeface="Arial" pitchFamily="34" charset="0"/>
                <a:cs typeface="Arial" pitchFamily="34" charset="0"/>
              </a:rPr>
              <a:t>(std::</a:t>
            </a:r>
            <a:r>
              <a:rPr lang="en-US" sz="2000" dirty="0" err="1">
                <a:latin typeface="Arial" pitchFamily="34" charset="0"/>
                <a:cs typeface="Arial" pitchFamily="34" charset="0"/>
              </a:rPr>
              <a:t>cin</a:t>
            </a:r>
            <a:r>
              <a:rPr lang="en-US" sz="2000" dirty="0">
                <a:latin typeface="Arial" pitchFamily="34" charset="0"/>
                <a:cs typeface="Arial" pitchFamily="34" charset="0"/>
              </a:rPr>
              <a:t> &gt;&gt; v1) &gt;&gt; v2;</a:t>
            </a:r>
            <a:br>
              <a:rPr lang="en-US" sz="2000" dirty="0">
                <a:latin typeface="Arial" pitchFamily="34" charset="0"/>
                <a:cs typeface="Arial" pitchFamily="34" charset="0"/>
              </a:rPr>
            </a:br>
            <a:r>
              <a:rPr lang="en-US" sz="2000" dirty="0">
                <a:latin typeface="Arial" pitchFamily="34" charset="0"/>
                <a:cs typeface="Arial" pitchFamily="34" charset="0"/>
              </a:rPr>
              <a:t>Because the operator returns its left-hand operand, we can combine a sequence of input requests into a single statement.  </a:t>
            </a:r>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523D-F1FA-A29C-297E-8D8E3EB6671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2689186-017C-A105-AF28-7C9B4EB2F60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972BAC3-566B-F1A7-976F-E6AD2797F9D1}"/>
              </a:ext>
            </a:extLst>
          </p:cNvPr>
          <p:cNvPicPr>
            <a:picLocks noChangeAspect="1"/>
          </p:cNvPicPr>
          <p:nvPr/>
        </p:nvPicPr>
        <p:blipFill>
          <a:blip r:embed="rId2"/>
          <a:stretch>
            <a:fillRect/>
          </a:stretch>
        </p:blipFill>
        <p:spPr>
          <a:xfrm>
            <a:off x="318179" y="271801"/>
            <a:ext cx="5777821" cy="5995307"/>
          </a:xfrm>
          <a:prstGeom prst="rect">
            <a:avLst/>
          </a:prstGeom>
        </p:spPr>
      </p:pic>
      <p:pic>
        <p:nvPicPr>
          <p:cNvPr id="7" name="Picture 6">
            <a:hlinkClick r:id="rId3" action="ppaction://hlinkfile"/>
            <a:extLst>
              <a:ext uri="{FF2B5EF4-FFF2-40B4-BE49-F238E27FC236}">
                <a16:creationId xmlns:a16="http://schemas.microsoft.com/office/drawing/2014/main" id="{B89F0780-FEEF-AA0C-C22B-E61D60A2698D}"/>
              </a:ext>
            </a:extLst>
          </p:cNvPr>
          <p:cNvPicPr>
            <a:picLocks noChangeAspect="1"/>
          </p:cNvPicPr>
          <p:nvPr/>
        </p:nvPicPr>
        <p:blipFill>
          <a:blip r:embed="rId4"/>
          <a:stretch>
            <a:fillRect/>
          </a:stretch>
        </p:blipFill>
        <p:spPr>
          <a:xfrm>
            <a:off x="6096000" y="271801"/>
            <a:ext cx="5515428" cy="5815013"/>
          </a:xfrm>
          <a:prstGeom prst="rect">
            <a:avLst/>
          </a:prstGeom>
        </p:spPr>
      </p:pic>
      <p:sp>
        <p:nvSpPr>
          <p:cNvPr id="8" name="TextBox 7">
            <a:extLst>
              <a:ext uri="{FF2B5EF4-FFF2-40B4-BE49-F238E27FC236}">
                <a16:creationId xmlns:a16="http://schemas.microsoft.com/office/drawing/2014/main" id="{10BC2AB9-9619-7491-AE99-844D668A3BD1}"/>
              </a:ext>
            </a:extLst>
          </p:cNvPr>
          <p:cNvSpPr txBox="1"/>
          <p:nvPr/>
        </p:nvSpPr>
        <p:spPr>
          <a:xfrm>
            <a:off x="4180114" y="6492875"/>
            <a:ext cx="3599543" cy="369332"/>
          </a:xfrm>
          <a:prstGeom prst="rect">
            <a:avLst/>
          </a:prstGeom>
          <a:noFill/>
        </p:spPr>
        <p:txBody>
          <a:bodyPr wrap="square" rtlCol="0">
            <a:spAutoFit/>
          </a:bodyPr>
          <a:lstStyle/>
          <a:p>
            <a:r>
              <a:rPr lang="en-IN" dirty="0">
                <a:hlinkClick r:id="rId3" action="ppaction://hlinkfile"/>
              </a:rPr>
              <a:t>Day1\d1p27.cpp</a:t>
            </a:r>
            <a:endParaRPr lang="en-IN" dirty="0"/>
          </a:p>
        </p:txBody>
      </p:sp>
    </p:spTree>
    <p:extLst>
      <p:ext uri="{BB962C8B-B14F-4D97-AF65-F5344CB8AC3E}">
        <p14:creationId xmlns:p14="http://schemas.microsoft.com/office/powerpoint/2010/main" val="6325729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introduction to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6555641"/>
          </a:xfrm>
          <a:prstGeom prst="rect">
            <a:avLst/>
          </a:prstGeom>
          <a:noFill/>
        </p:spPr>
        <p:txBody>
          <a:bodyPr wrap="square" rtlCol="0">
            <a:spAutoFit/>
          </a:bodyPr>
          <a:lstStyle/>
          <a:p>
            <a:r>
              <a:rPr lang="en-GB" sz="2000" u="sng" dirty="0">
                <a:latin typeface="Arial" pitchFamily="34" charset="0"/>
                <a:cs typeface="Arial" pitchFamily="34" charset="0"/>
              </a:rPr>
              <a:t>Comments</a:t>
            </a:r>
            <a:endParaRPr lang="en-US" sz="2000" dirty="0">
              <a:latin typeface="Arial" pitchFamily="34" charset="0"/>
              <a:cs typeface="Arial" pitchFamily="34" charset="0"/>
            </a:endParaRPr>
          </a:p>
          <a:p>
            <a:r>
              <a:rPr lang="en-US" sz="2000" dirty="0">
                <a:latin typeface="Arial" pitchFamily="34" charset="0"/>
                <a:cs typeface="Arial" pitchFamily="34" charset="0"/>
              </a:rPr>
              <a:t>Single line comment starts with //</a:t>
            </a:r>
          </a:p>
          <a:p>
            <a:endParaRPr lang="en-US" sz="2000" dirty="0">
              <a:latin typeface="Arial" pitchFamily="34" charset="0"/>
              <a:cs typeface="Arial" pitchFamily="34" charset="0"/>
            </a:endParaRPr>
          </a:p>
          <a:p>
            <a:r>
              <a:rPr lang="en-US" sz="2000" dirty="0">
                <a:latin typeface="Arial" pitchFamily="34" charset="0"/>
                <a:cs typeface="Arial" pitchFamily="34" charset="0"/>
              </a:rPr>
              <a:t>Multiple line comments are enclosed between /* and */</a:t>
            </a:r>
          </a:p>
          <a:p>
            <a:r>
              <a:rPr lang="en-US" sz="2000" dirty="0">
                <a:latin typeface="Arial" pitchFamily="34" charset="0"/>
                <a:cs typeface="Arial" pitchFamily="34" charset="0"/>
              </a:rPr>
              <a:t>Does this work</a:t>
            </a:r>
          </a:p>
          <a:p>
            <a:r>
              <a:rPr lang="en-US" sz="2000" dirty="0"/>
              <a:t>/*</a:t>
            </a:r>
          </a:p>
          <a:p>
            <a:r>
              <a:rPr lang="en-US" sz="2000" dirty="0"/>
              <a:t>    Outer comment</a:t>
            </a:r>
          </a:p>
          <a:p>
            <a:r>
              <a:rPr lang="en-US" sz="2000" dirty="0"/>
              <a:t>    // Inner comment</a:t>
            </a:r>
          </a:p>
          <a:p>
            <a:r>
              <a:rPr lang="en-US" sz="2000" dirty="0"/>
              <a:t>*/</a:t>
            </a:r>
          </a:p>
          <a:p>
            <a:endParaRPr lang="en-US" sz="2000" dirty="0"/>
          </a:p>
          <a:p>
            <a:r>
              <a:rPr lang="en-US" sz="2000" dirty="0"/>
              <a:t>Does this work</a:t>
            </a:r>
          </a:p>
          <a:p>
            <a:r>
              <a:rPr lang="en-US" sz="2000" dirty="0"/>
              <a:t>/*</a:t>
            </a:r>
          </a:p>
          <a:p>
            <a:r>
              <a:rPr lang="en-US" sz="2000" dirty="0"/>
              <a:t>    Outer comment</a:t>
            </a:r>
          </a:p>
          <a:p>
            <a:r>
              <a:rPr lang="en-US" sz="2000" dirty="0"/>
              <a:t>    /* Inner comment */</a:t>
            </a:r>
          </a:p>
          <a:p>
            <a:r>
              <a:rPr lang="en-US" sz="2000" dirty="0"/>
              <a:t>*/</a:t>
            </a:r>
          </a:p>
          <a:p>
            <a:endParaRPr lang="en-US" sz="2000" dirty="0"/>
          </a:p>
          <a:p>
            <a:endParaRPr lang="en-US" sz="2000" dirty="0"/>
          </a:p>
          <a:p>
            <a:endParaRPr lang="en-US" sz="2000" dirty="0"/>
          </a:p>
          <a:p>
            <a:br>
              <a:rPr lang="en-US" sz="2000" dirty="0"/>
            </a:br>
            <a:endParaRPr lang="en-GB" sz="2000" dirty="0">
              <a:latin typeface="Arial" pitchFamily="34" charset="0"/>
              <a:cs typeface="Arial" pitchFamily="34" charset="0"/>
            </a:endParaRPr>
          </a:p>
          <a:p>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 calcmode="lin" valueType="num">
                                      <p:cBhvr additive="base">
                                        <p:cTn id="4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 calcmode="lin" valueType="num">
                                      <p:cBhvr additive="base">
                                        <p:cTn id="5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1" end="11"/>
                                            </p:txEl>
                                          </p:spTgt>
                                        </p:tgtEl>
                                        <p:attrNameLst>
                                          <p:attrName>style.visibility</p:attrName>
                                        </p:attrNameLst>
                                      </p:cBhvr>
                                      <p:to>
                                        <p:strVal val="visible"/>
                                      </p:to>
                                    </p:set>
                                    <p:anim calcmode="lin" valueType="num">
                                      <p:cBhvr additive="base">
                                        <p:cTn id="6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anim calcmode="lin" valueType="num">
                                      <p:cBhvr additive="base">
                                        <p:cTn id="67"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3" end="13"/>
                                            </p:txEl>
                                          </p:spTgt>
                                        </p:tgtEl>
                                        <p:attrNameLst>
                                          <p:attrName>style.visibility</p:attrName>
                                        </p:attrNameLst>
                                      </p:cBhvr>
                                      <p:to>
                                        <p:strVal val="visible"/>
                                      </p:to>
                                    </p:set>
                                    <p:anim calcmode="lin" valueType="num">
                                      <p:cBhvr additive="base">
                                        <p:cTn id="73"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xEl>
                                              <p:pRg st="14" end="14"/>
                                            </p:txEl>
                                          </p:spTgt>
                                        </p:tgtEl>
                                        <p:attrNameLst>
                                          <p:attrName>style.visibility</p:attrName>
                                        </p:attrNameLst>
                                      </p:cBhvr>
                                      <p:to>
                                        <p:strVal val="visible"/>
                                      </p:to>
                                    </p:set>
                                    <p:anim calcmode="lin" valueType="num">
                                      <p:cBhvr additive="base">
                                        <p:cTn id="79"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8">
                                            <p:txEl>
                                              <p:pRg st="18" end="18"/>
                                            </p:txEl>
                                          </p:spTgt>
                                        </p:tgtEl>
                                        <p:attrNameLst>
                                          <p:attrName>style.visibility</p:attrName>
                                        </p:attrNameLst>
                                      </p:cBhvr>
                                      <p:to>
                                        <p:strVal val="visible"/>
                                      </p:to>
                                    </p:set>
                                    <p:anim calcmode="lin" valueType="num">
                                      <p:cBhvr additive="base">
                                        <p:cTn id="85" dur="500" fill="hold"/>
                                        <p:tgtEl>
                                          <p:spTgt spid="8">
                                            <p:txEl>
                                              <p:pRg st="18" end="1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Basic OO concepts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r>
              <a:rPr lang="en-GB" sz="2000" u="sng" dirty="0">
                <a:latin typeface="Arial" pitchFamily="34" charset="0"/>
                <a:cs typeface="Arial" pitchFamily="34" charset="0"/>
              </a:rPr>
              <a:t>Object Oriented (OO) concepts</a:t>
            </a:r>
            <a:endParaRPr lang="en-GB" sz="2000" dirty="0">
              <a:latin typeface="Arial" pitchFamily="34" charset="0"/>
              <a:cs typeface="Arial" pitchFamily="34" charset="0"/>
            </a:endParaRPr>
          </a:p>
          <a:p>
            <a:r>
              <a:rPr lang="en-US" sz="2000" dirty="0">
                <a:latin typeface="Arial" pitchFamily="34" charset="0"/>
                <a:cs typeface="Arial" pitchFamily="34" charset="0"/>
              </a:rPr>
              <a:t>Class</a:t>
            </a:r>
          </a:p>
          <a:p>
            <a:endParaRPr lang="en-US" sz="2000" dirty="0">
              <a:latin typeface="Arial" pitchFamily="34" charset="0"/>
              <a:cs typeface="Arial" pitchFamily="34" charset="0"/>
            </a:endParaRPr>
          </a:p>
          <a:p>
            <a:r>
              <a:rPr lang="en-US" sz="2000" dirty="0">
                <a:latin typeface="Arial" pitchFamily="34" charset="0"/>
                <a:cs typeface="Arial" pitchFamily="34" charset="0"/>
              </a:rPr>
              <a:t>Objects</a:t>
            </a:r>
          </a:p>
          <a:p>
            <a:endParaRPr lang="en-US" sz="2000" dirty="0">
              <a:latin typeface="Arial" pitchFamily="34" charset="0"/>
              <a:cs typeface="Arial" pitchFamily="34" charset="0"/>
            </a:endParaRPr>
          </a:p>
          <a:p>
            <a:r>
              <a:rPr lang="en-US" sz="2000" dirty="0">
                <a:latin typeface="Arial" pitchFamily="34" charset="0"/>
                <a:cs typeface="Arial" pitchFamily="34" charset="0"/>
              </a:rPr>
              <a:t>Encapsulation</a:t>
            </a:r>
          </a:p>
          <a:p>
            <a:endParaRPr lang="en-US" sz="2000" dirty="0">
              <a:latin typeface="Arial" pitchFamily="34" charset="0"/>
              <a:cs typeface="Arial" pitchFamily="34" charset="0"/>
            </a:endParaRPr>
          </a:p>
          <a:p>
            <a:r>
              <a:rPr lang="en-US" sz="2000" dirty="0">
                <a:latin typeface="Arial" pitchFamily="34" charset="0"/>
                <a:cs typeface="Arial" pitchFamily="34" charset="0"/>
              </a:rPr>
              <a:t>Polymorphism</a:t>
            </a:r>
          </a:p>
          <a:p>
            <a:endParaRPr lang="en-US" sz="2000" dirty="0">
              <a:latin typeface="Arial" pitchFamily="34" charset="0"/>
              <a:cs typeface="Arial" pitchFamily="34" charset="0"/>
            </a:endParaRPr>
          </a:p>
          <a:p>
            <a:r>
              <a:rPr lang="en-US" sz="2000" dirty="0">
                <a:latin typeface="Arial" pitchFamily="34" charset="0"/>
                <a:cs typeface="Arial" pitchFamily="34" charset="0"/>
              </a:rPr>
              <a:t>Inheritance</a:t>
            </a:r>
          </a:p>
          <a:p>
            <a:endParaRPr lang="en-US" sz="2000" dirty="0">
              <a:latin typeface="Arial" pitchFamily="34" charset="0"/>
              <a:cs typeface="Arial" pitchFamily="34" charset="0"/>
            </a:endParaRPr>
          </a:p>
          <a:p>
            <a:r>
              <a:rPr lang="en-US" sz="2000" dirty="0">
                <a:latin typeface="Arial" pitchFamily="34" charset="0"/>
                <a:cs typeface="Arial" pitchFamily="34" charset="0"/>
              </a:rPr>
              <a:t>Abstraction</a:t>
            </a:r>
          </a:p>
          <a:p>
            <a:endParaRPr lang="en-GB" sz="2000" dirty="0">
              <a:latin typeface="Arial" pitchFamily="34" charset="0"/>
              <a:cs typeface="Arial" pitchFamily="34" charset="0"/>
            </a:endParaRPr>
          </a:p>
          <a:p>
            <a:r>
              <a:rPr lang="en-GB" sz="2000" dirty="0">
                <a:latin typeface="Arial" pitchFamily="34" charset="0"/>
                <a:cs typeface="Arial" pitchFamily="34" charset="0"/>
              </a:rPr>
              <a:t>Composition</a:t>
            </a:r>
          </a:p>
        </p:txBody>
      </p:sp>
      <p:pic>
        <p:nvPicPr>
          <p:cNvPr id="3" name="Picture 2">
            <a:extLst>
              <a:ext uri="{FF2B5EF4-FFF2-40B4-BE49-F238E27FC236}">
                <a16:creationId xmlns:a16="http://schemas.microsoft.com/office/drawing/2014/main" id="{B2CE3AD1-28E8-02B8-3F51-EFA5BDA17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179" y="1916668"/>
            <a:ext cx="6096000" cy="4572000"/>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 calcmode="lin" valueType="num">
                                      <p:cBhvr additive="base">
                                        <p:cTn id="4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3" end="13"/>
                                            </p:txEl>
                                          </p:spTgt>
                                        </p:tgtEl>
                                        <p:attrNameLst>
                                          <p:attrName>style.visibility</p:attrName>
                                        </p:attrNameLst>
                                      </p:cBhvr>
                                      <p:to>
                                        <p:strVal val="visible"/>
                                      </p:to>
                                    </p:set>
                                    <p:anim calcmode="lin" valueType="num">
                                      <p:cBhvr additive="base">
                                        <p:cTn id="4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Basic OO concepts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016758"/>
          </a:xfrm>
          <a:prstGeom prst="rect">
            <a:avLst/>
          </a:prstGeom>
          <a:noFill/>
        </p:spPr>
        <p:txBody>
          <a:bodyPr wrap="square" rtlCol="0">
            <a:spAutoFit/>
          </a:bodyPr>
          <a:lstStyle/>
          <a:p>
            <a:r>
              <a:rPr lang="en-US" sz="2000" b="1" dirty="0">
                <a:latin typeface="Arial" pitchFamily="34" charset="0"/>
                <a:cs typeface="Arial" pitchFamily="34" charset="0"/>
              </a:rPr>
              <a:t>Class</a:t>
            </a:r>
            <a:r>
              <a:rPr lang="en-US" sz="2000" dirty="0">
                <a:latin typeface="Arial" pitchFamily="34" charset="0"/>
                <a:cs typeface="Arial" pitchFamily="34" charset="0"/>
              </a:rPr>
              <a:t> − A class is a data-type that has its own members i.e. data members and member functions</a:t>
            </a:r>
            <a:r>
              <a:rPr lang="en-US" sz="2000" u="sng" dirty="0">
                <a:latin typeface="Arial" pitchFamily="34" charset="0"/>
                <a:cs typeface="Arial" pitchFamily="34" charset="0"/>
              </a:rPr>
              <a:t>. It is the blueprint for an object in object oriented programming language</a:t>
            </a:r>
            <a:r>
              <a:rPr lang="en-US" sz="2000" dirty="0">
                <a:latin typeface="Arial" pitchFamily="34" charset="0"/>
                <a:cs typeface="Arial" pitchFamily="34" charset="0"/>
              </a:rPr>
              <a:t>. It is the basic building block of object oriented programming in </a:t>
            </a:r>
            <a:r>
              <a:rPr lang="en-US" sz="2000" dirty="0" err="1">
                <a:latin typeface="Arial" pitchFamily="34" charset="0"/>
                <a:cs typeface="Arial" pitchFamily="34" charset="0"/>
              </a:rPr>
              <a:t>c++</a:t>
            </a:r>
            <a:r>
              <a:rPr lang="en-US" sz="2000" dirty="0">
                <a:latin typeface="Arial" pitchFamily="34" charset="0"/>
                <a:cs typeface="Arial" pitchFamily="34" charset="0"/>
              </a:rPr>
              <a:t>. The members of a class are accessed in programming language </a:t>
            </a:r>
            <a:r>
              <a:rPr lang="en-US" sz="2000" u="sng" dirty="0">
                <a:latin typeface="Arial" pitchFamily="34" charset="0"/>
                <a:cs typeface="Arial" pitchFamily="34" charset="0"/>
              </a:rPr>
              <a:t>by creating an instance of the class.</a:t>
            </a:r>
          </a:p>
          <a:p>
            <a:endParaRPr lang="en-US" sz="2000" dirty="0">
              <a:latin typeface="Arial" pitchFamily="34" charset="0"/>
              <a:cs typeface="Arial" pitchFamily="34" charset="0"/>
            </a:endParaRPr>
          </a:p>
          <a:p>
            <a:r>
              <a:rPr lang="en-US" sz="2000" dirty="0">
                <a:latin typeface="Arial" pitchFamily="34" charset="0"/>
                <a:cs typeface="Arial" pitchFamily="34" charset="0"/>
              </a:rPr>
              <a:t>Some important properties of class are −</a:t>
            </a:r>
          </a:p>
          <a:p>
            <a:pPr>
              <a:buFont typeface="Wingdings" pitchFamily="2" charset="2"/>
              <a:buChar char="Ø"/>
            </a:pPr>
            <a:r>
              <a:rPr lang="en-US" sz="2000" b="1" dirty="0">
                <a:latin typeface="Arial" pitchFamily="34" charset="0"/>
                <a:cs typeface="Arial" pitchFamily="34" charset="0"/>
              </a:rPr>
              <a:t>Class</a:t>
            </a:r>
            <a:r>
              <a:rPr lang="en-US" sz="2000" dirty="0">
                <a:latin typeface="Arial" pitchFamily="34" charset="0"/>
                <a:cs typeface="Arial" pitchFamily="34" charset="0"/>
              </a:rPr>
              <a:t> is a user-defined data-type.</a:t>
            </a:r>
          </a:p>
          <a:p>
            <a:pPr>
              <a:buFont typeface="Wingdings" pitchFamily="2" charset="2"/>
              <a:buChar char="Ø"/>
            </a:pPr>
            <a:r>
              <a:rPr lang="en-US" sz="2000" dirty="0">
                <a:latin typeface="Arial" pitchFamily="34" charset="0"/>
                <a:cs typeface="Arial" pitchFamily="34" charset="0"/>
              </a:rPr>
              <a:t>A class contains members like data members and member functions.</a:t>
            </a:r>
          </a:p>
          <a:p>
            <a:pPr>
              <a:buFont typeface="Wingdings" pitchFamily="2" charset="2"/>
              <a:buChar char="Ø"/>
            </a:pPr>
            <a:r>
              <a:rPr lang="en-US" sz="2000" b="1" dirty="0">
                <a:latin typeface="Arial" pitchFamily="34" charset="0"/>
                <a:cs typeface="Arial" pitchFamily="34" charset="0"/>
              </a:rPr>
              <a:t>Data members</a:t>
            </a:r>
            <a:r>
              <a:rPr lang="en-US" sz="2000" dirty="0">
                <a:latin typeface="Arial" pitchFamily="34" charset="0"/>
                <a:cs typeface="Arial" pitchFamily="34" charset="0"/>
              </a:rPr>
              <a:t> are variables of the class.</a:t>
            </a:r>
          </a:p>
          <a:p>
            <a:pPr>
              <a:buFont typeface="Wingdings" pitchFamily="2" charset="2"/>
              <a:buChar char="Ø"/>
            </a:pPr>
            <a:r>
              <a:rPr lang="en-US" sz="2000" b="1" dirty="0">
                <a:latin typeface="Arial" pitchFamily="34" charset="0"/>
                <a:cs typeface="Arial" pitchFamily="34" charset="0"/>
              </a:rPr>
              <a:t>Member functions</a:t>
            </a:r>
            <a:r>
              <a:rPr lang="en-US" sz="2000" dirty="0">
                <a:latin typeface="Arial" pitchFamily="34" charset="0"/>
                <a:cs typeface="Arial" pitchFamily="34" charset="0"/>
              </a:rPr>
              <a:t> are the methods that are used to manipulate data members.</a:t>
            </a:r>
          </a:p>
          <a:p>
            <a:pPr>
              <a:buFont typeface="Wingdings" pitchFamily="2" charset="2"/>
              <a:buChar char="Ø"/>
            </a:pPr>
            <a:r>
              <a:rPr lang="en-US" sz="2000" dirty="0">
                <a:latin typeface="Arial" pitchFamily="34" charset="0"/>
                <a:cs typeface="Arial" pitchFamily="34" charset="0"/>
              </a:rPr>
              <a:t>Data members define the properties of the class whereas the member functions define the </a:t>
            </a:r>
            <a:r>
              <a:rPr lang="en-US" sz="2000" dirty="0" err="1">
                <a:latin typeface="Arial" pitchFamily="34" charset="0"/>
                <a:cs typeface="Arial" pitchFamily="34" charset="0"/>
              </a:rPr>
              <a:t>behaviour</a:t>
            </a:r>
            <a:r>
              <a:rPr lang="en-US" sz="2000" dirty="0">
                <a:latin typeface="Arial" pitchFamily="34" charset="0"/>
                <a:cs typeface="Arial" pitchFamily="34" charset="0"/>
              </a:rPr>
              <a:t> of the class.</a:t>
            </a:r>
          </a:p>
        </p:txBody>
      </p:sp>
      <p:pic>
        <p:nvPicPr>
          <p:cNvPr id="2" name="Picture 1">
            <a:extLst>
              <a:ext uri="{FF2B5EF4-FFF2-40B4-BE49-F238E27FC236}">
                <a16:creationId xmlns:a16="http://schemas.microsoft.com/office/drawing/2014/main" id="{3F632363-3C3E-8949-E658-BFEA2F3F6E6C}"/>
              </a:ext>
            </a:extLst>
          </p:cNvPr>
          <p:cNvPicPr>
            <a:picLocks noChangeAspect="1"/>
          </p:cNvPicPr>
          <p:nvPr/>
        </p:nvPicPr>
        <p:blipFill>
          <a:blip r:embed="rId3"/>
          <a:stretch>
            <a:fillRect/>
          </a:stretch>
        </p:blipFill>
        <p:spPr>
          <a:xfrm>
            <a:off x="8622306" y="1316457"/>
            <a:ext cx="2771407" cy="2994285"/>
          </a:xfrm>
          <a:prstGeom prst="rect">
            <a:avLst/>
          </a:prstGeom>
        </p:spPr>
      </p:pic>
      <p:pic>
        <p:nvPicPr>
          <p:cNvPr id="3" name="Picture 2">
            <a:extLst>
              <a:ext uri="{FF2B5EF4-FFF2-40B4-BE49-F238E27FC236}">
                <a16:creationId xmlns:a16="http://schemas.microsoft.com/office/drawing/2014/main" id="{91EA6F28-8C7D-F9E5-41C8-436A57D7063E}"/>
              </a:ext>
            </a:extLst>
          </p:cNvPr>
          <p:cNvPicPr>
            <a:picLocks noChangeAspect="1"/>
          </p:cNvPicPr>
          <p:nvPr/>
        </p:nvPicPr>
        <p:blipFill>
          <a:blip r:embed="rId4"/>
          <a:stretch>
            <a:fillRect/>
          </a:stretch>
        </p:blipFill>
        <p:spPr>
          <a:xfrm>
            <a:off x="8650882" y="4093029"/>
            <a:ext cx="3047264" cy="2295081"/>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Basic OO concepts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r>
              <a:rPr lang="en-US" sz="2000" b="1" dirty="0">
                <a:latin typeface="Arial" pitchFamily="34" charset="0"/>
                <a:cs typeface="Arial" pitchFamily="34" charset="0"/>
              </a:rPr>
              <a:t>Object</a:t>
            </a:r>
          </a:p>
          <a:p>
            <a:r>
              <a:rPr lang="en-US" sz="2000" dirty="0">
                <a:latin typeface="Arial" pitchFamily="34" charset="0"/>
                <a:cs typeface="Arial" pitchFamily="34" charset="0"/>
              </a:rPr>
              <a:t>An object is an instance of a class. It is an entity with characteristics and </a:t>
            </a:r>
            <a:r>
              <a:rPr lang="en-US" sz="2000" dirty="0" err="1">
                <a:latin typeface="Arial" pitchFamily="34" charset="0"/>
                <a:cs typeface="Arial" pitchFamily="34" charset="0"/>
              </a:rPr>
              <a:t>behaviour</a:t>
            </a:r>
            <a:r>
              <a:rPr lang="en-US" sz="2000" dirty="0">
                <a:latin typeface="Arial" pitchFamily="34" charset="0"/>
                <a:cs typeface="Arial" pitchFamily="34" charset="0"/>
              </a:rPr>
              <a:t> that are used in the object oriented programming. </a:t>
            </a:r>
          </a:p>
          <a:p>
            <a:r>
              <a:rPr lang="en-US" sz="2000" u="sng" dirty="0">
                <a:latin typeface="Arial" pitchFamily="34" charset="0"/>
                <a:cs typeface="Arial" pitchFamily="34" charset="0"/>
              </a:rPr>
              <a:t>An object is the entity that is created to allocate memory</a:t>
            </a:r>
            <a:r>
              <a:rPr lang="en-US" sz="2000" dirty="0">
                <a:latin typeface="Arial" pitchFamily="34" charset="0"/>
                <a:cs typeface="Arial" pitchFamily="34" charset="0"/>
              </a:rPr>
              <a:t>.</a:t>
            </a:r>
          </a:p>
          <a:p>
            <a:endParaRPr lang="en-GB" sz="2000" dirty="0">
              <a:latin typeface="Arial" pitchFamily="34" charset="0"/>
              <a:cs typeface="Arial" pitchFamily="34" charset="0"/>
            </a:endParaRPr>
          </a:p>
          <a:p>
            <a:r>
              <a:rPr lang="en-US" sz="2000" b="1" dirty="0">
                <a:latin typeface="Arial" pitchFamily="34" charset="0"/>
                <a:cs typeface="Arial" pitchFamily="34" charset="0"/>
              </a:rPr>
              <a:t>Inheritance</a:t>
            </a:r>
            <a:r>
              <a:rPr lang="en-US" sz="2000" dirty="0">
                <a:latin typeface="Arial" pitchFamily="34" charset="0"/>
                <a:cs typeface="Arial" pitchFamily="34" charset="0"/>
              </a:rPr>
              <a:t> </a:t>
            </a:r>
          </a:p>
          <a:p>
            <a:r>
              <a:rPr lang="en-US" sz="2000" dirty="0">
                <a:latin typeface="Arial" pitchFamily="34" charset="0"/>
                <a:cs typeface="Arial" pitchFamily="34" charset="0"/>
              </a:rPr>
              <a:t>It is the capability of a class to inherit or derive properties or characteristics of other class. It allows reusability i.e. using a method defined in another class by using inheritance.</a:t>
            </a:r>
          </a:p>
          <a:p>
            <a:endParaRPr lang="en-GB" sz="2000" dirty="0">
              <a:latin typeface="Arial" pitchFamily="34" charset="0"/>
              <a:cs typeface="Arial" pitchFamily="34" charset="0"/>
            </a:endParaRPr>
          </a:p>
          <a:p>
            <a:r>
              <a:rPr lang="en-US" sz="2000" b="1" dirty="0">
                <a:latin typeface="Arial" pitchFamily="34" charset="0"/>
                <a:cs typeface="Arial" pitchFamily="34" charset="0"/>
              </a:rPr>
              <a:t>Abstraction</a:t>
            </a:r>
            <a:r>
              <a:rPr lang="en-US" sz="2000" dirty="0">
                <a:latin typeface="Arial" pitchFamily="34" charset="0"/>
                <a:cs typeface="Arial" pitchFamily="34" charset="0"/>
              </a:rPr>
              <a:t> </a:t>
            </a:r>
          </a:p>
          <a:p>
            <a:r>
              <a:rPr lang="en-US" sz="2000" dirty="0">
                <a:latin typeface="Arial" pitchFamily="34" charset="0"/>
                <a:cs typeface="Arial" pitchFamily="34" charset="0"/>
              </a:rPr>
              <a:t>Data abstraction or Data Hiding is the concept of hiding data and showing only relevant data to the final user.</a:t>
            </a:r>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 calcmode="lin" valueType="num">
                                      <p:cBhvr additive="base">
                                        <p:cTn id="4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19E3-D740-C472-CF2C-B081791E8E2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744BAF-CB80-882D-CE6F-0E28F4CA480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227C32E-B24A-1A6F-808E-4D88E193DE33}"/>
              </a:ext>
            </a:extLst>
          </p:cNvPr>
          <p:cNvPicPr>
            <a:picLocks noChangeAspect="1"/>
          </p:cNvPicPr>
          <p:nvPr/>
        </p:nvPicPr>
        <p:blipFill>
          <a:blip r:embed="rId2"/>
          <a:stretch>
            <a:fillRect/>
          </a:stretch>
        </p:blipFill>
        <p:spPr>
          <a:xfrm>
            <a:off x="263071" y="365125"/>
            <a:ext cx="6398986" cy="5811838"/>
          </a:xfrm>
          <a:prstGeom prst="rect">
            <a:avLst/>
          </a:prstGeom>
        </p:spPr>
      </p:pic>
      <p:pic>
        <p:nvPicPr>
          <p:cNvPr id="7" name="Picture 6">
            <a:extLst>
              <a:ext uri="{FF2B5EF4-FFF2-40B4-BE49-F238E27FC236}">
                <a16:creationId xmlns:a16="http://schemas.microsoft.com/office/drawing/2014/main" id="{33F48191-2931-1994-CF75-82B9A0365A14}"/>
              </a:ext>
            </a:extLst>
          </p:cNvPr>
          <p:cNvPicPr>
            <a:picLocks noChangeAspect="1"/>
          </p:cNvPicPr>
          <p:nvPr/>
        </p:nvPicPr>
        <p:blipFill>
          <a:blip r:embed="rId3"/>
          <a:stretch>
            <a:fillRect/>
          </a:stretch>
        </p:blipFill>
        <p:spPr>
          <a:xfrm>
            <a:off x="6662057" y="347427"/>
            <a:ext cx="4691743" cy="5811838"/>
          </a:xfrm>
          <a:prstGeom prst="rect">
            <a:avLst/>
          </a:prstGeom>
        </p:spPr>
      </p:pic>
    </p:spTree>
    <p:extLst>
      <p:ext uri="{BB962C8B-B14F-4D97-AF65-F5344CB8AC3E}">
        <p14:creationId xmlns:p14="http://schemas.microsoft.com/office/powerpoint/2010/main" val="878545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Basic OO concepts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477875"/>
          </a:xfrm>
          <a:prstGeom prst="rect">
            <a:avLst/>
          </a:prstGeom>
          <a:noFill/>
        </p:spPr>
        <p:txBody>
          <a:bodyPr wrap="square" rtlCol="0">
            <a:spAutoFit/>
          </a:bodyPr>
          <a:lstStyle/>
          <a:p>
            <a:r>
              <a:rPr lang="en-US" sz="2000" b="1" u="sng" dirty="0">
                <a:latin typeface="Arial" pitchFamily="34" charset="0"/>
                <a:cs typeface="Arial" pitchFamily="34" charset="0"/>
              </a:rPr>
              <a:t>Encapsulation</a:t>
            </a:r>
            <a:r>
              <a:rPr lang="en-US" sz="2000" i="1" dirty="0">
                <a:latin typeface="Arial" pitchFamily="34" charset="0"/>
                <a:cs typeface="Arial" pitchFamily="34" charset="0"/>
              </a:rPr>
              <a:t> </a:t>
            </a:r>
            <a:r>
              <a:rPr lang="en-US" sz="2000" dirty="0">
                <a:latin typeface="Arial" pitchFamily="34" charset="0"/>
                <a:cs typeface="Arial" pitchFamily="34" charset="0"/>
              </a:rPr>
              <a:t>is the mechanism that binds together code and the data it manipulates, </a:t>
            </a:r>
            <a:r>
              <a:rPr lang="en-US" sz="2000" b="1" u="sng" dirty="0">
                <a:solidFill>
                  <a:schemeClr val="accent1"/>
                </a:solidFill>
                <a:latin typeface="Arial" pitchFamily="34" charset="0"/>
                <a:cs typeface="Arial" pitchFamily="34" charset="0"/>
              </a:rPr>
              <a:t>and keeps both safe from outside interference and misuse. </a:t>
            </a:r>
          </a:p>
          <a:p>
            <a:endParaRPr lang="en-US" sz="2000" dirty="0">
              <a:latin typeface="Arial" pitchFamily="34" charset="0"/>
              <a:cs typeface="Arial" pitchFamily="34" charset="0"/>
            </a:endParaRPr>
          </a:p>
          <a:p>
            <a:r>
              <a:rPr lang="en-US" sz="2000" dirty="0">
                <a:latin typeface="Arial" pitchFamily="34" charset="0"/>
                <a:cs typeface="Arial" pitchFamily="34" charset="0"/>
              </a:rPr>
              <a:t>In an object-oriented language, code and data may be combined in such a way that a self-contained "black box" is created. </a:t>
            </a:r>
          </a:p>
          <a:p>
            <a:endParaRPr lang="en-US" sz="2000" dirty="0">
              <a:latin typeface="Arial" pitchFamily="34" charset="0"/>
              <a:cs typeface="Arial" pitchFamily="34" charset="0"/>
            </a:endParaRPr>
          </a:p>
          <a:p>
            <a:r>
              <a:rPr lang="en-US" sz="2000" dirty="0">
                <a:latin typeface="Arial" pitchFamily="34" charset="0"/>
                <a:cs typeface="Arial" pitchFamily="34" charset="0"/>
              </a:rPr>
              <a:t>When code and data are linked together in this fashion, an </a:t>
            </a:r>
            <a:r>
              <a:rPr lang="en-US" sz="2000" i="1" dirty="0">
                <a:latin typeface="Arial" pitchFamily="34" charset="0"/>
                <a:cs typeface="Arial" pitchFamily="34" charset="0"/>
              </a:rPr>
              <a:t>object </a:t>
            </a:r>
            <a:r>
              <a:rPr lang="en-US" sz="2000" dirty="0">
                <a:latin typeface="Arial" pitchFamily="34" charset="0"/>
                <a:cs typeface="Arial" pitchFamily="34" charset="0"/>
              </a:rPr>
              <a:t>is created. In other words, an object is the device that supports encapsulation </a:t>
            </a:r>
          </a:p>
          <a:p>
            <a:endParaRPr lang="en-GB" sz="2000" dirty="0">
              <a:latin typeface="Arial" pitchFamily="34" charset="0"/>
              <a:cs typeface="Arial" pitchFamily="34" charset="0"/>
            </a:endParaRPr>
          </a:p>
        </p:txBody>
      </p:sp>
      <p:pic>
        <p:nvPicPr>
          <p:cNvPr id="3" name="Picture 2">
            <a:extLst>
              <a:ext uri="{FF2B5EF4-FFF2-40B4-BE49-F238E27FC236}">
                <a16:creationId xmlns:a16="http://schemas.microsoft.com/office/drawing/2014/main" id="{218946AF-7636-649D-7B6A-FA92DA88F1E6}"/>
              </a:ext>
            </a:extLst>
          </p:cNvPr>
          <p:cNvPicPr>
            <a:picLocks noChangeAspect="1"/>
          </p:cNvPicPr>
          <p:nvPr/>
        </p:nvPicPr>
        <p:blipFill>
          <a:blip r:embed="rId3"/>
          <a:stretch>
            <a:fillRect/>
          </a:stretch>
        </p:blipFill>
        <p:spPr>
          <a:xfrm>
            <a:off x="6821216" y="2187208"/>
            <a:ext cx="5203825" cy="4418552"/>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Basic OO concepts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93428"/>
          </a:xfrm>
          <a:prstGeom prst="rect">
            <a:avLst/>
          </a:prstGeom>
          <a:noFill/>
        </p:spPr>
        <p:txBody>
          <a:bodyPr wrap="square" rtlCol="0">
            <a:spAutoFit/>
          </a:bodyPr>
          <a:lstStyle/>
          <a:p>
            <a:r>
              <a:rPr lang="en-US" sz="2000" b="1" u="sng" dirty="0">
                <a:latin typeface="Arial" pitchFamily="34" charset="0"/>
                <a:cs typeface="Arial" pitchFamily="34" charset="0"/>
              </a:rPr>
              <a:t>Abstraction</a:t>
            </a:r>
          </a:p>
          <a:p>
            <a:r>
              <a:rPr lang="en-US" sz="2000" dirty="0">
                <a:latin typeface="Arial" pitchFamily="34" charset="0"/>
                <a:cs typeface="Arial" pitchFamily="34" charset="0"/>
              </a:rPr>
              <a:t>Data abstraction refers to providing only essential information about the data to the outside world, hiding the background details or implementation.</a:t>
            </a:r>
          </a:p>
          <a:p>
            <a:endParaRPr lang="en-GB" sz="2000" dirty="0">
              <a:latin typeface="Arial" pitchFamily="34" charset="0"/>
              <a:cs typeface="Arial" pitchFamily="34" charset="0"/>
            </a:endParaRPr>
          </a:p>
          <a:p>
            <a:r>
              <a:rPr lang="en-GB" sz="2000" u="sng" dirty="0">
                <a:latin typeface="Arial" pitchFamily="34" charset="0"/>
                <a:cs typeface="Arial" pitchFamily="34" charset="0"/>
              </a:rPr>
              <a:t>A real-life example</a:t>
            </a:r>
          </a:p>
          <a:p>
            <a:r>
              <a:rPr lang="en-US" sz="2000" dirty="0">
                <a:latin typeface="Arial" pitchFamily="34" charset="0"/>
                <a:cs typeface="Arial" pitchFamily="34" charset="0"/>
              </a:rPr>
              <a:t>A man driving a car - The man only knows that pressing the accelerator will increase the speed of the car or applying brakes will stop the car but he does not know how on pressing the accelerator the speed is actually increasing, he does not know about the inner mechanism of the car or the implementation of an accelerator, brakes, etc. in the car. This is what abstraction is.</a:t>
            </a:r>
          </a:p>
          <a:p>
            <a:endParaRPr lang="en-GB" sz="2000" dirty="0">
              <a:latin typeface="Arial" pitchFamily="34" charset="0"/>
              <a:cs typeface="Arial" pitchFamily="34" charset="0"/>
            </a:endParaRPr>
          </a:p>
        </p:txBody>
      </p:sp>
      <p:pic>
        <p:nvPicPr>
          <p:cNvPr id="3" name="Picture 2">
            <a:extLst>
              <a:ext uri="{FF2B5EF4-FFF2-40B4-BE49-F238E27FC236}">
                <a16:creationId xmlns:a16="http://schemas.microsoft.com/office/drawing/2014/main" id="{B9C3D832-C709-26FC-E9E6-0CB10E28B6CE}"/>
              </a:ext>
            </a:extLst>
          </p:cNvPr>
          <p:cNvPicPr>
            <a:picLocks noChangeAspect="1"/>
          </p:cNvPicPr>
          <p:nvPr/>
        </p:nvPicPr>
        <p:blipFill>
          <a:blip r:embed="rId3"/>
          <a:stretch>
            <a:fillRect/>
          </a:stretch>
        </p:blipFill>
        <p:spPr>
          <a:xfrm>
            <a:off x="6734629" y="1115194"/>
            <a:ext cx="5355771" cy="5272913"/>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Basic OO concepts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93428"/>
          </a:xfrm>
          <a:prstGeom prst="rect">
            <a:avLst/>
          </a:prstGeom>
          <a:noFill/>
        </p:spPr>
        <p:txBody>
          <a:bodyPr wrap="square" rtlCol="0">
            <a:spAutoFit/>
          </a:bodyPr>
          <a:lstStyle/>
          <a:p>
            <a:r>
              <a:rPr lang="en-US" sz="2000" b="1" u="sng" dirty="0">
                <a:latin typeface="Arial" pitchFamily="34" charset="0"/>
                <a:cs typeface="Arial" pitchFamily="34" charset="0"/>
              </a:rPr>
              <a:t>Polymorphism</a:t>
            </a:r>
            <a:br>
              <a:rPr lang="en-US" sz="2000" dirty="0">
                <a:latin typeface="Arial" pitchFamily="34" charset="0"/>
                <a:cs typeface="Arial" pitchFamily="34" charset="0"/>
              </a:rPr>
            </a:br>
            <a:r>
              <a:rPr lang="en-US" sz="2000" dirty="0">
                <a:latin typeface="Arial" pitchFamily="34" charset="0"/>
                <a:cs typeface="Arial" pitchFamily="34" charset="0"/>
              </a:rPr>
              <a:t> "</a:t>
            </a:r>
            <a:r>
              <a:rPr lang="en-US" sz="2000" dirty="0">
                <a:solidFill>
                  <a:schemeClr val="accent1"/>
                </a:solidFill>
                <a:latin typeface="Arial" pitchFamily="34" charset="0"/>
                <a:cs typeface="Arial" pitchFamily="34" charset="0"/>
              </a:rPr>
              <a:t>one interface, multiple methods</a:t>
            </a:r>
            <a:r>
              <a:rPr lang="en-US" sz="2000" dirty="0">
                <a:latin typeface="Arial" pitchFamily="34" charset="0"/>
                <a:cs typeface="Arial" pitchFamily="34" charset="0"/>
              </a:rPr>
              <a:t>."  - In simple terms, polymorphism is the attribute that allows one interface to control access to a general class of actions.</a:t>
            </a:r>
          </a:p>
          <a:p>
            <a:endParaRPr lang="en-US" sz="2000" dirty="0">
              <a:latin typeface="Arial" pitchFamily="34" charset="0"/>
              <a:cs typeface="Arial" pitchFamily="34" charset="0"/>
            </a:endParaRPr>
          </a:p>
          <a:p>
            <a:r>
              <a:rPr lang="en-US" sz="2000" dirty="0">
                <a:latin typeface="Arial" pitchFamily="34" charset="0"/>
                <a:cs typeface="Arial" pitchFamily="34" charset="0"/>
              </a:rPr>
              <a:t>2 types of polymorphism – Run time and Compile-time. </a:t>
            </a:r>
          </a:p>
          <a:p>
            <a:endParaRPr lang="en-GB" sz="2000" dirty="0">
              <a:latin typeface="Arial" pitchFamily="34" charset="0"/>
              <a:cs typeface="Arial" pitchFamily="34" charset="0"/>
            </a:endParaRPr>
          </a:p>
          <a:p>
            <a:r>
              <a:rPr lang="en-US" sz="2000" dirty="0">
                <a:latin typeface="Arial" pitchFamily="34" charset="0"/>
                <a:cs typeface="Arial" pitchFamily="34" charset="0"/>
              </a:rPr>
              <a:t>A person at the same time can have different characteristics. A man at the same time is a father, a husband, and an employee. So the same person possesses different behavior in different situations. This is called polymorphism. An operation may exhibit different behaviors in different instances. The behavior depends upon the types of data used in the operation.</a:t>
            </a:r>
            <a:endParaRPr lang="en-GB" sz="2000" dirty="0">
              <a:latin typeface="Arial" pitchFamily="34" charset="0"/>
              <a:cs typeface="Arial" pitchFamily="34" charset="0"/>
            </a:endParaRPr>
          </a:p>
        </p:txBody>
      </p:sp>
      <p:pic>
        <p:nvPicPr>
          <p:cNvPr id="2" name="Picture 1">
            <a:extLst>
              <a:ext uri="{FF2B5EF4-FFF2-40B4-BE49-F238E27FC236}">
                <a16:creationId xmlns:a16="http://schemas.microsoft.com/office/drawing/2014/main" id="{DE7CA363-0A25-247B-B531-6B6048FB67CC}"/>
              </a:ext>
            </a:extLst>
          </p:cNvPr>
          <p:cNvPicPr>
            <a:picLocks noChangeAspect="1"/>
          </p:cNvPicPr>
          <p:nvPr/>
        </p:nvPicPr>
        <p:blipFill>
          <a:blip r:embed="rId3"/>
          <a:stretch>
            <a:fillRect/>
          </a:stretch>
        </p:blipFill>
        <p:spPr>
          <a:xfrm>
            <a:off x="4743449" y="2586037"/>
            <a:ext cx="5916070" cy="3756706"/>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An overview of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OOP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4098" name="AutoShape 2" descr="8.4 Process of compiling and running a C program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6EB6494B-00F0-4861-ACB3-2AE6955164B3}"/>
              </a:ext>
            </a:extLst>
          </p:cNvPr>
          <p:cNvSpPr txBox="1"/>
          <p:nvPr/>
        </p:nvSpPr>
        <p:spPr>
          <a:xfrm>
            <a:off x="460375" y="1868853"/>
            <a:ext cx="4372882" cy="369332"/>
          </a:xfrm>
          <a:prstGeom prst="rect">
            <a:avLst/>
          </a:prstGeom>
          <a:noFill/>
        </p:spPr>
        <p:txBody>
          <a:bodyPr wrap="square" rtlCol="0">
            <a:spAutoFit/>
          </a:bodyPr>
          <a:lstStyle/>
          <a:p>
            <a:r>
              <a:rPr lang="en-IN" dirty="0">
                <a:hlinkClick r:id="rId3" action="ppaction://hlinkfile"/>
              </a:rPr>
              <a:t>Process</a:t>
            </a:r>
            <a:r>
              <a:rPr lang="en-IN" dirty="0"/>
              <a:t> of Linking and Loading</a:t>
            </a:r>
          </a:p>
        </p:txBody>
      </p:sp>
      <p:pic>
        <p:nvPicPr>
          <p:cNvPr id="5" name="Picture 4">
            <a:extLst>
              <a:ext uri="{FF2B5EF4-FFF2-40B4-BE49-F238E27FC236}">
                <a16:creationId xmlns:a16="http://schemas.microsoft.com/office/drawing/2014/main" id="{E016EC60-A1EE-11C1-C061-3152C3CD8C76}"/>
              </a:ext>
            </a:extLst>
          </p:cNvPr>
          <p:cNvPicPr>
            <a:picLocks noChangeAspect="1"/>
          </p:cNvPicPr>
          <p:nvPr/>
        </p:nvPicPr>
        <p:blipFill>
          <a:blip r:embed="rId4"/>
          <a:stretch>
            <a:fillRect/>
          </a:stretch>
        </p:blipFill>
        <p:spPr>
          <a:xfrm>
            <a:off x="1645626" y="2472579"/>
            <a:ext cx="4000432" cy="4055290"/>
          </a:xfrm>
          <a:prstGeom prst="rect">
            <a:avLst/>
          </a:prstGeom>
        </p:spPr>
      </p:pic>
      <p:pic>
        <p:nvPicPr>
          <p:cNvPr id="8" name="Picture 7">
            <a:extLst>
              <a:ext uri="{FF2B5EF4-FFF2-40B4-BE49-F238E27FC236}">
                <a16:creationId xmlns:a16="http://schemas.microsoft.com/office/drawing/2014/main" id="{D2DF435D-521F-D33D-9ACD-6EB35D961F34}"/>
              </a:ext>
            </a:extLst>
          </p:cNvPr>
          <p:cNvPicPr>
            <a:picLocks noChangeAspect="1"/>
          </p:cNvPicPr>
          <p:nvPr/>
        </p:nvPicPr>
        <p:blipFill>
          <a:blip r:embed="rId5"/>
          <a:stretch>
            <a:fillRect/>
          </a:stretch>
        </p:blipFill>
        <p:spPr>
          <a:xfrm>
            <a:off x="5878117" y="2397135"/>
            <a:ext cx="5715000" cy="3990975"/>
          </a:xfrm>
          <a:prstGeom prst="rect">
            <a:avLst/>
          </a:prstGeom>
        </p:spPr>
      </p:pic>
    </p:spTree>
    <p:extLst>
      <p:ext uri="{BB962C8B-B14F-4D97-AF65-F5344CB8AC3E}">
        <p14:creationId xmlns:p14="http://schemas.microsoft.com/office/powerpoint/2010/main" val="6823466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3C25-5BEA-3563-E85D-DE98E5E60176}"/>
              </a:ext>
            </a:extLst>
          </p:cNvPr>
          <p:cNvSpPr>
            <a:spLocks noGrp="1"/>
          </p:cNvSpPr>
          <p:nvPr>
            <p:ph type="title"/>
          </p:nvPr>
        </p:nvSpPr>
        <p:spPr/>
        <p:txBody>
          <a:bodyPr/>
          <a:lstStyle/>
          <a:p>
            <a:r>
              <a:rPr lang="en-US" dirty="0"/>
              <a:t>One face many behaviors</a:t>
            </a:r>
            <a:endParaRPr lang="en-IN" dirty="0"/>
          </a:p>
        </p:txBody>
      </p:sp>
      <p:pic>
        <p:nvPicPr>
          <p:cNvPr id="5" name="Content Placeholder 4">
            <a:extLst>
              <a:ext uri="{FF2B5EF4-FFF2-40B4-BE49-F238E27FC236}">
                <a16:creationId xmlns:a16="http://schemas.microsoft.com/office/drawing/2014/main" id="{7B44AD9F-C167-571E-92C7-88689D6696FF}"/>
              </a:ext>
            </a:extLst>
          </p:cNvPr>
          <p:cNvPicPr>
            <a:picLocks noGrp="1" noChangeAspect="1"/>
          </p:cNvPicPr>
          <p:nvPr>
            <p:ph idx="1"/>
          </p:nvPr>
        </p:nvPicPr>
        <p:blipFill>
          <a:blip r:embed="rId2"/>
          <a:stretch>
            <a:fillRect/>
          </a:stretch>
        </p:blipFill>
        <p:spPr>
          <a:xfrm>
            <a:off x="1190171" y="1465943"/>
            <a:ext cx="7082291" cy="5026932"/>
          </a:xfrm>
        </p:spPr>
      </p:pic>
    </p:spTree>
    <p:extLst>
      <p:ext uri="{BB962C8B-B14F-4D97-AF65-F5344CB8AC3E}">
        <p14:creationId xmlns:p14="http://schemas.microsoft.com/office/powerpoint/2010/main" val="3744776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Basic OO concepts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477875"/>
          </a:xfrm>
          <a:prstGeom prst="rect">
            <a:avLst/>
          </a:prstGeom>
          <a:noFill/>
        </p:spPr>
        <p:txBody>
          <a:bodyPr wrap="square" rtlCol="0">
            <a:spAutoFit/>
          </a:bodyPr>
          <a:lstStyle/>
          <a:p>
            <a:r>
              <a:rPr lang="en-US" sz="2000" b="1" u="sng" dirty="0">
                <a:latin typeface="Arial" pitchFamily="34" charset="0"/>
                <a:cs typeface="Arial" pitchFamily="34" charset="0"/>
              </a:rPr>
              <a:t>Composition</a:t>
            </a:r>
            <a:br>
              <a:rPr lang="en-US" sz="2000" dirty="0">
                <a:latin typeface="Arial" pitchFamily="34" charset="0"/>
                <a:cs typeface="Arial" pitchFamily="34" charset="0"/>
              </a:rPr>
            </a:br>
            <a:r>
              <a:rPr lang="en-US" sz="2000" dirty="0">
                <a:latin typeface="Arial" pitchFamily="34" charset="0"/>
                <a:cs typeface="Arial" pitchFamily="34" charset="0"/>
              </a:rPr>
              <a:t>Composition is the design technique in object-oriented programming to implement </a:t>
            </a:r>
            <a:r>
              <a:rPr lang="en-US" sz="2000" b="1" dirty="0">
                <a:latin typeface="Arial" pitchFamily="34" charset="0"/>
                <a:cs typeface="Arial" pitchFamily="34" charset="0"/>
              </a:rPr>
              <a:t>has-a</a:t>
            </a:r>
            <a:r>
              <a:rPr lang="en-US" sz="2000" dirty="0">
                <a:latin typeface="Arial" pitchFamily="34" charset="0"/>
                <a:cs typeface="Arial" pitchFamily="34" charset="0"/>
              </a:rPr>
              <a:t> relationship between objects.</a:t>
            </a:r>
          </a:p>
          <a:p>
            <a:endParaRPr lang="en-GB" sz="2000" dirty="0">
              <a:latin typeface="Arial" pitchFamily="34" charset="0"/>
              <a:cs typeface="Arial" pitchFamily="34" charset="0"/>
            </a:endParaRPr>
          </a:p>
          <a:p>
            <a:r>
              <a:rPr lang="en-US" sz="2000" dirty="0">
                <a:latin typeface="Arial" pitchFamily="34" charset="0"/>
                <a:cs typeface="Arial" pitchFamily="34" charset="0"/>
              </a:rPr>
              <a:t>Composition in C++ is defined as implementing complex objects using simpler or smaller ones. Looking around at our surroundings, we find different things built using several small components. For example, a laptop is constructed using main memory (RAM), secondary memory (Hard Drive), processor, etc.</a:t>
            </a: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p:txBody>
      </p:sp>
      <p:pic>
        <p:nvPicPr>
          <p:cNvPr id="3" name="Picture 2">
            <a:extLst>
              <a:ext uri="{FF2B5EF4-FFF2-40B4-BE49-F238E27FC236}">
                <a16:creationId xmlns:a16="http://schemas.microsoft.com/office/drawing/2014/main" id="{617A06DB-BFBC-71A5-CE05-DC22B1A518F4}"/>
              </a:ext>
            </a:extLst>
          </p:cNvPr>
          <p:cNvPicPr>
            <a:picLocks noChangeAspect="1"/>
          </p:cNvPicPr>
          <p:nvPr/>
        </p:nvPicPr>
        <p:blipFill>
          <a:blip r:embed="rId3"/>
          <a:stretch>
            <a:fillRect/>
          </a:stretch>
        </p:blipFill>
        <p:spPr>
          <a:xfrm>
            <a:off x="3910011" y="1500187"/>
            <a:ext cx="7017345" cy="4813526"/>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Basic I/O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016758"/>
          </a:xfrm>
          <a:prstGeom prst="rect">
            <a:avLst/>
          </a:prstGeom>
          <a:noFill/>
        </p:spPr>
        <p:txBody>
          <a:bodyPr wrap="square" rtlCol="0">
            <a:spAutoFit/>
          </a:bodyPr>
          <a:lstStyle/>
          <a:p>
            <a:r>
              <a:rPr lang="en-GB" sz="2000" dirty="0">
                <a:latin typeface="Arial" pitchFamily="34" charset="0"/>
                <a:cs typeface="Arial" pitchFamily="34" charset="0"/>
              </a:rPr>
              <a:t>Almost all C++ programs use “</a:t>
            </a:r>
            <a:r>
              <a:rPr lang="en-GB" sz="2000" dirty="0" err="1">
                <a:latin typeface="Arial" pitchFamily="34" charset="0"/>
                <a:cs typeface="Arial" pitchFamily="34" charset="0"/>
              </a:rPr>
              <a:t>cin</a:t>
            </a:r>
            <a:r>
              <a:rPr lang="en-GB" sz="2000" dirty="0">
                <a:latin typeface="Arial" pitchFamily="34" charset="0"/>
                <a:cs typeface="Arial" pitchFamily="34" charset="0"/>
              </a:rPr>
              <a:t>” and “</a:t>
            </a:r>
            <a:r>
              <a:rPr lang="en-GB" sz="2000" dirty="0" err="1">
                <a:latin typeface="Arial" pitchFamily="34" charset="0"/>
                <a:cs typeface="Arial" pitchFamily="34" charset="0"/>
              </a:rPr>
              <a:t>cout</a:t>
            </a:r>
            <a:r>
              <a:rPr lang="en-GB" sz="2000" dirty="0">
                <a:latin typeface="Arial" pitchFamily="34" charset="0"/>
                <a:cs typeface="Arial" pitchFamily="34" charset="0"/>
              </a:rPr>
              <a:t>”</a:t>
            </a:r>
          </a:p>
          <a:p>
            <a:endParaRPr lang="en-US" sz="2000" dirty="0">
              <a:latin typeface="Arial" pitchFamily="34" charset="0"/>
              <a:cs typeface="Arial" pitchFamily="34" charset="0"/>
            </a:endParaRPr>
          </a:p>
          <a:p>
            <a:r>
              <a:rPr lang="en-US" sz="2000" b="1" dirty="0">
                <a:latin typeface="Arial" pitchFamily="34" charset="0"/>
                <a:cs typeface="Arial" pitchFamily="34" charset="0"/>
              </a:rPr>
              <a:t>“</a:t>
            </a:r>
            <a:r>
              <a:rPr lang="en-US" sz="2000" b="1" dirty="0" err="1">
                <a:latin typeface="Arial" pitchFamily="34" charset="0"/>
                <a:cs typeface="Arial" pitchFamily="34" charset="0"/>
              </a:rPr>
              <a:t>cin</a:t>
            </a:r>
            <a:r>
              <a:rPr lang="en-US" sz="2000" b="1" dirty="0">
                <a:latin typeface="Arial" pitchFamily="34" charset="0"/>
                <a:cs typeface="Arial" pitchFamily="34" charset="0"/>
              </a:rPr>
              <a:t>”</a:t>
            </a:r>
            <a:r>
              <a:rPr lang="en-US" sz="2000" dirty="0">
                <a:latin typeface="Arial" pitchFamily="34" charset="0"/>
                <a:cs typeface="Arial" pitchFamily="34" charset="0"/>
              </a:rPr>
              <a:t> is an object of the input stream and is used to take input from input streams like files, console, etc. ”</a:t>
            </a:r>
            <a:r>
              <a:rPr lang="en-US" sz="2000" b="1" dirty="0" err="1">
                <a:latin typeface="Arial" pitchFamily="34" charset="0"/>
                <a:cs typeface="Arial" pitchFamily="34" charset="0"/>
              </a:rPr>
              <a:t>cout</a:t>
            </a:r>
            <a:r>
              <a:rPr lang="en-US" sz="2000" b="1" dirty="0">
                <a:latin typeface="Arial" pitchFamily="34" charset="0"/>
                <a:cs typeface="Arial" pitchFamily="34" charset="0"/>
              </a:rPr>
              <a:t>”</a:t>
            </a:r>
            <a:r>
              <a:rPr lang="en-US" sz="2000" dirty="0">
                <a:latin typeface="Arial" pitchFamily="34" charset="0"/>
                <a:cs typeface="Arial" pitchFamily="34" charset="0"/>
              </a:rPr>
              <a:t> is an object of the output stream that is used to show output</a:t>
            </a:r>
            <a:r>
              <a:rPr lang="en-US" sz="2000" dirty="0"/>
              <a:t>.</a:t>
            </a:r>
          </a:p>
          <a:p>
            <a:endParaRPr lang="en-GB" sz="2000" dirty="0">
              <a:latin typeface="Arial" pitchFamily="34" charset="0"/>
              <a:cs typeface="Arial" pitchFamily="34" charset="0"/>
            </a:endParaRPr>
          </a:p>
          <a:p>
            <a:r>
              <a:rPr lang="en-GB" sz="2000" dirty="0">
                <a:latin typeface="Arial" pitchFamily="34" charset="0"/>
                <a:cs typeface="Arial" pitchFamily="34" charset="0"/>
              </a:rPr>
              <a:t>Syntax:</a:t>
            </a:r>
          </a:p>
          <a:p>
            <a:endParaRPr lang="en-GB" sz="2000" dirty="0">
              <a:latin typeface="Arial" pitchFamily="34" charset="0"/>
              <a:cs typeface="Arial" pitchFamily="34" charset="0"/>
            </a:endParaRPr>
          </a:p>
          <a:p>
            <a:r>
              <a:rPr lang="en-GB" sz="2000" dirty="0">
                <a:latin typeface="Arial" pitchFamily="34" charset="0"/>
                <a:cs typeface="Arial" pitchFamily="34" charset="0"/>
              </a:rPr>
              <a:t>Outputting the value of some variable used in the program along with a string</a:t>
            </a:r>
          </a:p>
          <a:p>
            <a:r>
              <a:rPr lang="en-GB" sz="2000" dirty="0">
                <a:latin typeface="Arial" pitchFamily="34" charset="0"/>
                <a:cs typeface="Arial" pitchFamily="34" charset="0"/>
              </a:rPr>
              <a:t>	</a:t>
            </a:r>
            <a:r>
              <a:rPr lang="en-GB" sz="2000" b="1" dirty="0" err="1">
                <a:latin typeface="Arial" pitchFamily="34" charset="0"/>
                <a:cs typeface="Arial" pitchFamily="34" charset="0"/>
              </a:rPr>
              <a:t>cout</a:t>
            </a:r>
            <a:r>
              <a:rPr lang="en-GB" sz="2000" b="1" dirty="0">
                <a:latin typeface="Arial" pitchFamily="34" charset="0"/>
                <a:cs typeface="Arial" pitchFamily="34" charset="0"/>
              </a:rPr>
              <a:t> &lt;&lt; “The value of the variable is: ” &lt;&lt; variable;</a:t>
            </a:r>
          </a:p>
          <a:p>
            <a:endParaRPr lang="en-GB" sz="2000" dirty="0">
              <a:latin typeface="Arial" pitchFamily="34" charset="0"/>
              <a:cs typeface="Arial" pitchFamily="34" charset="0"/>
            </a:endParaRPr>
          </a:p>
          <a:p>
            <a:r>
              <a:rPr lang="en-GB" sz="2000" dirty="0">
                <a:latin typeface="Arial" pitchFamily="34" charset="0"/>
                <a:cs typeface="Arial" pitchFamily="34" charset="0"/>
              </a:rPr>
              <a:t>Take inputs for 2 variables from the keyboard:</a:t>
            </a:r>
          </a:p>
          <a:p>
            <a:r>
              <a:rPr lang="en-GB" sz="2000" dirty="0">
                <a:latin typeface="Arial" pitchFamily="34" charset="0"/>
                <a:cs typeface="Arial" pitchFamily="34" charset="0"/>
              </a:rPr>
              <a:t>	</a:t>
            </a:r>
            <a:r>
              <a:rPr lang="en-GB" sz="2000" b="1" dirty="0" err="1">
                <a:latin typeface="Arial" pitchFamily="34" charset="0"/>
                <a:cs typeface="Arial" pitchFamily="34" charset="0"/>
              </a:rPr>
              <a:t>cin</a:t>
            </a:r>
            <a:r>
              <a:rPr lang="en-GB" sz="2000" b="1" dirty="0">
                <a:latin typeface="Arial" pitchFamily="34" charset="0"/>
                <a:cs typeface="Arial" pitchFamily="34" charset="0"/>
              </a:rPr>
              <a:t> &gt;&gt; variable1 &gt;&gt; variable2;</a:t>
            </a:r>
          </a:p>
          <a:p>
            <a:endParaRPr lang="en-GB" sz="2000" b="1" dirty="0">
              <a:latin typeface="Arial" pitchFamily="34" charset="0"/>
              <a:cs typeface="Arial" pitchFamily="34" charset="0"/>
            </a:endParaRPr>
          </a:p>
          <a:p>
            <a:r>
              <a:rPr lang="en-GB" sz="2000" dirty="0">
                <a:latin typeface="Arial" pitchFamily="34" charset="0"/>
                <a:cs typeface="Arial" pitchFamily="34" charset="0"/>
              </a:rPr>
              <a:t>Sample program is </a:t>
            </a:r>
            <a:r>
              <a:rPr lang="en-GB" sz="2000" b="1" dirty="0">
                <a:latin typeface="Arial" pitchFamily="34" charset="0"/>
                <a:cs typeface="Arial" pitchFamily="34" charset="0"/>
                <a:hlinkClick r:id="rId3" action="ppaction://hlinkfile"/>
              </a:rPr>
              <a:t>here</a:t>
            </a:r>
            <a:r>
              <a:rPr lang="en-GB" sz="2000" b="1" dirty="0">
                <a:latin typeface="Arial" pitchFamily="34" charset="0"/>
                <a:cs typeface="Arial" pitchFamily="34" charset="0"/>
              </a:rPr>
              <a:t>.</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 calcmode="lin" valueType="num">
                                      <p:cBhvr additive="base">
                                        <p:cTn id="43"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2" end="12"/>
                                            </p:txEl>
                                          </p:spTgt>
                                        </p:tgtEl>
                                        <p:attrNameLst>
                                          <p:attrName>style.visibility</p:attrName>
                                        </p:attrNameLst>
                                      </p:cBhvr>
                                      <p:to>
                                        <p:strVal val="visible"/>
                                      </p:to>
                                    </p:set>
                                    <p:anim calcmode="lin" valueType="num">
                                      <p:cBhvr additive="base">
                                        <p:cTn id="49"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Classes and Objects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r>
              <a:rPr lang="en-GB" sz="2000" u="sng" dirty="0">
                <a:latin typeface="Arial" pitchFamily="34" charset="0"/>
                <a:cs typeface="Arial" pitchFamily="34" charset="0"/>
              </a:rPr>
              <a:t>Class</a:t>
            </a:r>
          </a:p>
          <a:p>
            <a:r>
              <a:rPr lang="en-US" sz="2000" dirty="0">
                <a:latin typeface="Arial" pitchFamily="34" charset="0"/>
                <a:cs typeface="Arial" pitchFamily="34" charset="0"/>
              </a:rPr>
              <a:t>A class in C++ is the building block that leads to Object-Oriented programming. </a:t>
            </a:r>
          </a:p>
          <a:p>
            <a:r>
              <a:rPr lang="en-US" sz="2000" dirty="0">
                <a:latin typeface="Arial" pitchFamily="34" charset="0"/>
                <a:cs typeface="Arial" pitchFamily="34" charset="0"/>
              </a:rPr>
              <a:t>It is </a:t>
            </a:r>
            <a:r>
              <a:rPr lang="en-US" sz="2000" u="sng" dirty="0">
                <a:latin typeface="Arial" pitchFamily="34" charset="0"/>
                <a:cs typeface="Arial" pitchFamily="34" charset="0"/>
              </a:rPr>
              <a:t>a user-defined data type</a:t>
            </a:r>
            <a:r>
              <a:rPr lang="en-US" sz="2000" dirty="0">
                <a:latin typeface="Arial" pitchFamily="34" charset="0"/>
                <a:cs typeface="Arial" pitchFamily="34" charset="0"/>
              </a:rPr>
              <a:t>, which holds its own data members and member functions, which can be accessed and used by creating an instance of that class. </a:t>
            </a:r>
          </a:p>
          <a:p>
            <a:r>
              <a:rPr lang="en-US" sz="2000" dirty="0">
                <a:latin typeface="Arial" pitchFamily="34" charset="0"/>
                <a:cs typeface="Arial" pitchFamily="34" charset="0"/>
              </a:rPr>
              <a:t>A C++ class is like a blueprint for an object.</a:t>
            </a:r>
          </a:p>
          <a:p>
            <a:endParaRPr lang="en-GB" sz="2000" dirty="0">
              <a:latin typeface="Arial" pitchFamily="34" charset="0"/>
              <a:cs typeface="Arial" pitchFamily="34" charset="0"/>
            </a:endParaRPr>
          </a:p>
          <a:p>
            <a:r>
              <a:rPr lang="en-US" sz="2000" dirty="0">
                <a:latin typeface="Arial" pitchFamily="34" charset="0"/>
                <a:cs typeface="Arial" pitchFamily="34" charset="0"/>
              </a:rPr>
              <a:t>An </a:t>
            </a:r>
            <a:r>
              <a:rPr lang="en-US" sz="2000" b="1" dirty="0">
                <a:latin typeface="Arial" pitchFamily="34" charset="0"/>
                <a:cs typeface="Arial" pitchFamily="34" charset="0"/>
              </a:rPr>
              <a:t>Object</a:t>
            </a:r>
            <a:r>
              <a:rPr lang="en-US" sz="2000" dirty="0">
                <a:latin typeface="Arial" pitchFamily="34" charset="0"/>
                <a:cs typeface="Arial" pitchFamily="34" charset="0"/>
              </a:rPr>
              <a:t> is an instance of a Class. When a class is defined, no memory is allocated but when it is instantiated (i.e. an object is created) memory is allocated.</a:t>
            </a:r>
            <a:endParaRPr lang="en-GB" sz="2000" dirty="0">
              <a:latin typeface="Arial" pitchFamily="34" charset="0"/>
              <a:cs typeface="Arial" pitchFamily="34" charset="0"/>
            </a:endParaRPr>
          </a:p>
          <a:p>
            <a:endParaRPr lang="en-US" sz="2000" dirty="0">
              <a:latin typeface="Arial" pitchFamily="34" charset="0"/>
              <a:cs typeface="Arial" pitchFamily="34" charset="0"/>
            </a:endParaRP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Classes and Objects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GB" sz="2000" u="sng" dirty="0">
                <a:latin typeface="Arial" pitchFamily="34" charset="0"/>
                <a:cs typeface="Arial" pitchFamily="34" charset="0"/>
              </a:rPr>
              <a:t>Defining a class</a:t>
            </a:r>
          </a:p>
          <a:p>
            <a:endParaRPr lang="en-GB" sz="2000" dirty="0">
              <a:latin typeface="Arial" pitchFamily="34" charset="0"/>
              <a:cs typeface="Arial" pitchFamily="34" charset="0"/>
            </a:endParaRPr>
          </a:p>
          <a:p>
            <a:r>
              <a:rPr lang="en-GB" sz="2000" dirty="0">
                <a:latin typeface="Arial" pitchFamily="34" charset="0"/>
                <a:cs typeface="Arial" pitchFamily="34" charset="0"/>
              </a:rPr>
              <a:t>class </a:t>
            </a:r>
            <a:r>
              <a:rPr lang="en-GB" sz="2000" dirty="0" err="1">
                <a:latin typeface="Arial" pitchFamily="34" charset="0"/>
                <a:cs typeface="Arial" pitchFamily="34" charset="0"/>
              </a:rPr>
              <a:t>ClassName</a:t>
            </a:r>
            <a:endParaRPr lang="en-GB" sz="2000" dirty="0">
              <a:latin typeface="Arial" pitchFamily="34" charset="0"/>
              <a:cs typeface="Arial" pitchFamily="34" charset="0"/>
            </a:endParaRPr>
          </a:p>
          <a:p>
            <a:r>
              <a:rPr lang="en-GB" sz="2000" dirty="0">
                <a:latin typeface="Arial" pitchFamily="34" charset="0"/>
                <a:cs typeface="Arial" pitchFamily="34" charset="0"/>
              </a:rPr>
              <a:t>{</a:t>
            </a:r>
          </a:p>
          <a:p>
            <a:r>
              <a:rPr lang="en-GB" sz="2000" dirty="0">
                <a:latin typeface="Arial" pitchFamily="34" charset="0"/>
                <a:cs typeface="Arial" pitchFamily="34" charset="0"/>
              </a:rPr>
              <a:t>	Access </a:t>
            </a:r>
            <a:r>
              <a:rPr lang="en-GB" sz="2000" dirty="0" err="1">
                <a:latin typeface="Arial" pitchFamily="34" charset="0"/>
                <a:cs typeface="Arial" pitchFamily="34" charset="0"/>
              </a:rPr>
              <a:t>specifier</a:t>
            </a:r>
            <a:r>
              <a:rPr lang="en-GB" sz="2000" dirty="0">
                <a:latin typeface="Arial" pitchFamily="34" charset="0"/>
                <a:cs typeface="Arial" pitchFamily="34" charset="0"/>
              </a:rPr>
              <a:t>: // private, public or protected</a:t>
            </a:r>
          </a:p>
          <a:p>
            <a:endParaRPr lang="en-GB" sz="2000" dirty="0">
              <a:latin typeface="Arial" pitchFamily="34" charset="0"/>
              <a:cs typeface="Arial" pitchFamily="34" charset="0"/>
            </a:endParaRPr>
          </a:p>
          <a:p>
            <a:r>
              <a:rPr lang="en-GB" sz="2000" dirty="0">
                <a:latin typeface="Arial" pitchFamily="34" charset="0"/>
                <a:cs typeface="Arial" pitchFamily="34" charset="0"/>
              </a:rPr>
              <a:t>	Data members;	// Variables to be used</a:t>
            </a:r>
          </a:p>
          <a:p>
            <a:endParaRPr lang="en-GB" sz="2000" dirty="0">
              <a:latin typeface="Arial" pitchFamily="34" charset="0"/>
              <a:cs typeface="Arial" pitchFamily="34" charset="0"/>
            </a:endParaRPr>
          </a:p>
          <a:p>
            <a:r>
              <a:rPr lang="en-GB" sz="2000" dirty="0">
                <a:latin typeface="Arial" pitchFamily="34" charset="0"/>
                <a:cs typeface="Arial" pitchFamily="34" charset="0"/>
              </a:rPr>
              <a:t>	Member functions() { } //Methods to access data members</a:t>
            </a: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a:p>
            <a:r>
              <a:rPr lang="en-GB" sz="2000" dirty="0">
                <a:latin typeface="Arial" pitchFamily="34" charset="0"/>
                <a:cs typeface="Arial" pitchFamily="34" charset="0"/>
              </a:rPr>
              <a:t>};		// Class name ends with a semicolon</a:t>
            </a:r>
          </a:p>
          <a:p>
            <a:endParaRPr lang="en-GB" sz="2000" dirty="0">
              <a:latin typeface="Arial" pitchFamily="34" charset="0"/>
              <a:cs typeface="Arial" pitchFamily="34" charset="0"/>
            </a:endParaRPr>
          </a:p>
          <a:p>
            <a:r>
              <a:rPr lang="en-GB" sz="2000" u="sng" dirty="0">
                <a:latin typeface="Arial" pitchFamily="34" charset="0"/>
                <a:cs typeface="Arial" pitchFamily="34" charset="0"/>
              </a:rPr>
              <a:t>Creating objects</a:t>
            </a:r>
          </a:p>
          <a:p>
            <a:r>
              <a:rPr lang="en-GB" sz="2000" dirty="0" err="1">
                <a:latin typeface="Arial" pitchFamily="34" charset="0"/>
                <a:cs typeface="Arial" pitchFamily="34" charset="0"/>
              </a:rPr>
              <a:t>ClassName</a:t>
            </a:r>
            <a:r>
              <a:rPr lang="en-GB" sz="2000" dirty="0">
                <a:latin typeface="Arial" pitchFamily="34" charset="0"/>
                <a:cs typeface="Arial" pitchFamily="34" charset="0"/>
              </a:rPr>
              <a:t>	</a:t>
            </a:r>
            <a:r>
              <a:rPr lang="en-GB" sz="2000" dirty="0" err="1">
                <a:latin typeface="Arial" pitchFamily="34" charset="0"/>
                <a:cs typeface="Arial" pitchFamily="34" charset="0"/>
              </a:rPr>
              <a:t>ObjectName</a:t>
            </a:r>
            <a:r>
              <a:rPr lang="en-GB" sz="2000" dirty="0">
                <a:latin typeface="Arial" pitchFamily="34" charset="0"/>
                <a:cs typeface="Arial" pitchFamily="34" charset="0"/>
              </a:rPr>
              <a:t>;</a:t>
            </a: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 calcmode="lin" valueType="num">
                                      <p:cBhvr additive="base">
                                        <p:cTn id="4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3" end="13"/>
                                            </p:txEl>
                                          </p:spTgt>
                                        </p:tgtEl>
                                        <p:attrNameLst>
                                          <p:attrName>style.visibility</p:attrName>
                                        </p:attrNameLst>
                                      </p:cBhvr>
                                      <p:to>
                                        <p:strVal val="visible"/>
                                      </p:to>
                                    </p:set>
                                    <p:anim calcmode="lin" valueType="num">
                                      <p:cBhvr additive="base">
                                        <p:cTn id="4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4" end="14"/>
                                            </p:txEl>
                                          </p:spTgt>
                                        </p:tgtEl>
                                        <p:attrNameLst>
                                          <p:attrName>style.visibility</p:attrName>
                                        </p:attrNameLst>
                                      </p:cBhvr>
                                      <p:to>
                                        <p:strVal val="visible"/>
                                      </p:to>
                                    </p:set>
                                    <p:anim calcmode="lin" valueType="num">
                                      <p:cBhvr additive="base">
                                        <p:cTn id="5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Classes and Objects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93428"/>
          </a:xfrm>
          <a:prstGeom prst="rect">
            <a:avLst/>
          </a:prstGeom>
          <a:noFill/>
        </p:spPr>
        <p:txBody>
          <a:bodyPr wrap="square" rtlCol="0">
            <a:spAutoFit/>
          </a:bodyPr>
          <a:lstStyle/>
          <a:p>
            <a:r>
              <a:rPr lang="en-US" sz="2000" dirty="0">
                <a:latin typeface="Arial" pitchFamily="34" charset="0"/>
                <a:cs typeface="Arial" pitchFamily="34" charset="0"/>
              </a:rPr>
              <a:t>In C++, there are three access </a:t>
            </a:r>
            <a:r>
              <a:rPr lang="en-US" sz="2000" dirty="0" err="1">
                <a:latin typeface="Arial" pitchFamily="34" charset="0"/>
                <a:cs typeface="Arial" pitchFamily="34" charset="0"/>
              </a:rPr>
              <a:t>specifiers</a:t>
            </a:r>
            <a:r>
              <a:rPr lang="en-US" sz="2000" dirty="0">
                <a:latin typeface="Arial" pitchFamily="34" charset="0"/>
                <a:cs typeface="Arial" pitchFamily="34" charset="0"/>
              </a:rPr>
              <a:t>:</a:t>
            </a:r>
          </a:p>
          <a:p>
            <a:r>
              <a:rPr lang="en-US" sz="2000" b="1" u="sng" dirty="0">
                <a:latin typeface="Arial" pitchFamily="34" charset="0"/>
                <a:cs typeface="Arial" pitchFamily="34" charset="0"/>
              </a:rPr>
              <a:t>public</a:t>
            </a:r>
            <a:r>
              <a:rPr lang="en-US" sz="2000" dirty="0">
                <a:latin typeface="Arial" pitchFamily="34" charset="0"/>
                <a:cs typeface="Arial" pitchFamily="34" charset="0"/>
              </a:rPr>
              <a:t> - members are accessible from outside the class</a:t>
            </a:r>
          </a:p>
          <a:p>
            <a:endParaRPr lang="en-US" sz="2000" b="1" u="sng" dirty="0">
              <a:latin typeface="Arial" pitchFamily="34" charset="0"/>
              <a:cs typeface="Arial" pitchFamily="34" charset="0"/>
            </a:endParaRPr>
          </a:p>
          <a:p>
            <a:r>
              <a:rPr lang="en-US" sz="2000" b="1" u="sng" dirty="0">
                <a:latin typeface="Arial" pitchFamily="34" charset="0"/>
                <a:cs typeface="Arial" pitchFamily="34" charset="0"/>
              </a:rPr>
              <a:t>private</a:t>
            </a:r>
            <a:r>
              <a:rPr lang="en-US" sz="2000" dirty="0">
                <a:latin typeface="Arial" pitchFamily="34" charset="0"/>
                <a:cs typeface="Arial" pitchFamily="34" charset="0"/>
              </a:rPr>
              <a:t> - members cannot be accessed (or viewed) from outside the class</a:t>
            </a:r>
          </a:p>
          <a:p>
            <a:endParaRPr lang="en-US" sz="2000" b="1" u="sng" dirty="0">
              <a:latin typeface="Arial" pitchFamily="34" charset="0"/>
              <a:cs typeface="Arial" pitchFamily="34" charset="0"/>
            </a:endParaRPr>
          </a:p>
          <a:p>
            <a:r>
              <a:rPr lang="en-US" sz="2000" b="1" u="sng" dirty="0">
                <a:latin typeface="Arial" pitchFamily="34" charset="0"/>
                <a:cs typeface="Arial" pitchFamily="34" charset="0"/>
              </a:rPr>
              <a:t>protected</a:t>
            </a:r>
            <a:r>
              <a:rPr lang="en-US" sz="2000" dirty="0">
                <a:latin typeface="Arial" pitchFamily="34" charset="0"/>
                <a:cs typeface="Arial" pitchFamily="34" charset="0"/>
              </a:rPr>
              <a:t> - members cannot be accessed from outside the class, however, they can be accessed in inherited classes.</a:t>
            </a:r>
          </a:p>
          <a:p>
            <a:endParaRPr lang="en-GB" sz="2000" dirty="0">
              <a:latin typeface="Arial" pitchFamily="34" charset="0"/>
              <a:cs typeface="Arial" pitchFamily="34" charset="0"/>
            </a:endParaRPr>
          </a:p>
          <a:p>
            <a:r>
              <a:rPr lang="en-US" sz="2000" dirty="0">
                <a:latin typeface="Arial" pitchFamily="34" charset="0"/>
                <a:cs typeface="Arial" pitchFamily="34" charset="0"/>
              </a:rPr>
              <a:t>By default, class members in C++ are private. Except in struct when they are public</a:t>
            </a:r>
          </a:p>
          <a:p>
            <a:endParaRPr lang="en-GB" sz="2000" dirty="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Classes and Objects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93428"/>
          </a:xfrm>
          <a:prstGeom prst="rect">
            <a:avLst/>
          </a:prstGeom>
          <a:noFill/>
        </p:spPr>
        <p:txBody>
          <a:bodyPr wrap="square" rtlCol="0">
            <a:spAutoFit/>
          </a:bodyPr>
          <a:lstStyle/>
          <a:p>
            <a:r>
              <a:rPr lang="en-US" sz="2000" dirty="0">
                <a:latin typeface="Arial" pitchFamily="34" charset="0"/>
                <a:cs typeface="Arial" pitchFamily="34" charset="0"/>
              </a:rPr>
              <a:t>class </a:t>
            </a:r>
            <a:r>
              <a:rPr lang="en-US" sz="2000" dirty="0" err="1">
                <a:latin typeface="Arial" pitchFamily="34" charset="0"/>
                <a:cs typeface="Arial" pitchFamily="34" charset="0"/>
              </a:rPr>
              <a:t>MyClass</a:t>
            </a:r>
            <a:r>
              <a:rPr lang="en-US" sz="2000" dirty="0">
                <a:latin typeface="Arial" pitchFamily="34" charset="0"/>
                <a:cs typeface="Arial" pitchFamily="34" charset="0"/>
              </a:rPr>
              <a:t> {</a:t>
            </a:r>
          </a:p>
          <a:p>
            <a:r>
              <a:rPr lang="en-US" sz="2000" dirty="0">
                <a:latin typeface="Arial" pitchFamily="34" charset="0"/>
                <a:cs typeface="Arial" pitchFamily="34" charset="0"/>
              </a:rPr>
              <a:t>  public:    // Public access </a:t>
            </a:r>
            <a:r>
              <a:rPr lang="en-US" sz="2000" dirty="0" err="1">
                <a:latin typeface="Arial" pitchFamily="34" charset="0"/>
                <a:cs typeface="Arial" pitchFamily="34" charset="0"/>
              </a:rPr>
              <a:t>specifier</a:t>
            </a:r>
            <a:endParaRPr lang="en-US" sz="2000" dirty="0">
              <a:latin typeface="Arial" pitchFamily="34" charset="0"/>
              <a:cs typeface="Arial" pitchFamily="34" charset="0"/>
            </a:endParaRPr>
          </a:p>
          <a:p>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x;   // Public attribute</a:t>
            </a:r>
          </a:p>
          <a:p>
            <a:r>
              <a:rPr lang="en-US" sz="2000" dirty="0">
                <a:latin typeface="Arial" pitchFamily="34" charset="0"/>
                <a:cs typeface="Arial" pitchFamily="34" charset="0"/>
              </a:rPr>
              <a:t>  private:   // Private access </a:t>
            </a:r>
            <a:r>
              <a:rPr lang="en-US" sz="2000" dirty="0" err="1">
                <a:latin typeface="Arial" pitchFamily="34" charset="0"/>
                <a:cs typeface="Arial" pitchFamily="34" charset="0"/>
              </a:rPr>
              <a:t>specifier</a:t>
            </a:r>
            <a:endParaRPr lang="en-US" sz="2000" dirty="0">
              <a:latin typeface="Arial" pitchFamily="34" charset="0"/>
              <a:cs typeface="Arial" pitchFamily="34" charset="0"/>
            </a:endParaRPr>
          </a:p>
          <a:p>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y;   // Private attribute</a:t>
            </a:r>
          </a:p>
          <a:p>
            <a:r>
              <a:rPr lang="en-US" sz="2000" dirty="0">
                <a:latin typeface="Arial" pitchFamily="34" charset="0"/>
                <a:cs typeface="Arial" pitchFamily="34" charset="0"/>
              </a:rPr>
              <a:t>};</a:t>
            </a:r>
          </a:p>
          <a:p>
            <a:endParaRPr lang="en-US" sz="2000" dirty="0">
              <a:latin typeface="Arial" pitchFamily="34" charset="0"/>
              <a:cs typeface="Arial" pitchFamily="34" charset="0"/>
            </a:endParaRPr>
          </a:p>
          <a:p>
            <a:r>
              <a:rPr lang="en-US" sz="2000" dirty="0" err="1">
                <a:latin typeface="Arial" pitchFamily="34" charset="0"/>
                <a:cs typeface="Arial" pitchFamily="34" charset="0"/>
              </a:rPr>
              <a:t>int</a:t>
            </a:r>
            <a:r>
              <a:rPr lang="en-US" sz="2000" dirty="0">
                <a:latin typeface="Arial" pitchFamily="34" charset="0"/>
                <a:cs typeface="Arial" pitchFamily="34" charset="0"/>
              </a:rPr>
              <a:t> main() {</a:t>
            </a:r>
          </a:p>
          <a:p>
            <a:r>
              <a:rPr lang="en-US" sz="2000" dirty="0">
                <a:latin typeface="Arial" pitchFamily="34" charset="0"/>
                <a:cs typeface="Arial" pitchFamily="34" charset="0"/>
              </a:rPr>
              <a:t>  </a:t>
            </a:r>
            <a:r>
              <a:rPr lang="en-US" sz="2000" dirty="0" err="1">
                <a:latin typeface="Arial" pitchFamily="34" charset="0"/>
                <a:cs typeface="Arial" pitchFamily="34" charset="0"/>
              </a:rPr>
              <a:t>MyClass</a:t>
            </a:r>
            <a:r>
              <a:rPr lang="en-US" sz="2000" dirty="0">
                <a:latin typeface="Arial" pitchFamily="34" charset="0"/>
                <a:cs typeface="Arial" pitchFamily="34" charset="0"/>
              </a:rPr>
              <a:t> </a:t>
            </a:r>
            <a:r>
              <a:rPr lang="en-US" sz="2000" dirty="0" err="1">
                <a:latin typeface="Arial" pitchFamily="34" charset="0"/>
                <a:cs typeface="Arial" pitchFamily="34" charset="0"/>
              </a:rPr>
              <a:t>myObj</a:t>
            </a:r>
            <a:r>
              <a:rPr lang="en-US" sz="2000" dirty="0">
                <a:latin typeface="Arial" pitchFamily="34" charset="0"/>
                <a:cs typeface="Arial" pitchFamily="34" charset="0"/>
              </a:rPr>
              <a:t>;</a:t>
            </a:r>
          </a:p>
          <a:p>
            <a:r>
              <a:rPr lang="en-US" sz="2000" dirty="0">
                <a:latin typeface="Arial" pitchFamily="34" charset="0"/>
                <a:cs typeface="Arial" pitchFamily="34" charset="0"/>
              </a:rPr>
              <a:t>  </a:t>
            </a:r>
            <a:r>
              <a:rPr lang="en-US" sz="2000" dirty="0" err="1">
                <a:latin typeface="Arial" pitchFamily="34" charset="0"/>
                <a:cs typeface="Arial" pitchFamily="34" charset="0"/>
              </a:rPr>
              <a:t>myObj.x</a:t>
            </a:r>
            <a:r>
              <a:rPr lang="en-US" sz="2000" dirty="0">
                <a:latin typeface="Arial" pitchFamily="34" charset="0"/>
                <a:cs typeface="Arial" pitchFamily="34" charset="0"/>
              </a:rPr>
              <a:t> = 25;  // Allowed (public)</a:t>
            </a:r>
          </a:p>
          <a:p>
            <a:r>
              <a:rPr lang="en-US" sz="2000" dirty="0">
                <a:latin typeface="Arial" pitchFamily="34" charset="0"/>
                <a:cs typeface="Arial" pitchFamily="34" charset="0"/>
              </a:rPr>
              <a:t>  </a:t>
            </a:r>
            <a:r>
              <a:rPr lang="en-US" sz="2000" dirty="0" err="1">
                <a:latin typeface="Arial" pitchFamily="34" charset="0"/>
                <a:cs typeface="Arial" pitchFamily="34" charset="0"/>
              </a:rPr>
              <a:t>myObj.y</a:t>
            </a:r>
            <a:r>
              <a:rPr lang="en-US" sz="2000" dirty="0">
                <a:latin typeface="Arial" pitchFamily="34" charset="0"/>
                <a:cs typeface="Arial" pitchFamily="34" charset="0"/>
              </a:rPr>
              <a:t> = 50;  // Not allowed (private)</a:t>
            </a:r>
          </a:p>
          <a:p>
            <a:r>
              <a:rPr lang="en-US" sz="2000" dirty="0">
                <a:latin typeface="Arial" pitchFamily="34" charset="0"/>
                <a:cs typeface="Arial" pitchFamily="34" charset="0"/>
              </a:rPr>
              <a:t>  return 0;</a:t>
            </a:r>
          </a:p>
          <a:p>
            <a:r>
              <a:rPr lang="en-US" sz="2000" dirty="0">
                <a:latin typeface="Arial" pitchFamily="34" charset="0"/>
                <a:cs typeface="Arial" pitchFamily="34" charset="0"/>
              </a:rPr>
              <a:t>}</a:t>
            </a:r>
          </a:p>
        </p:txBody>
      </p:sp>
    </p:spTree>
    <p:extLst>
      <p:ext uri="{BB962C8B-B14F-4D97-AF65-F5344CB8AC3E}">
        <p14:creationId xmlns:p14="http://schemas.microsoft.com/office/powerpoint/2010/main" val="21883263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Namespaces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016758"/>
          </a:xfrm>
          <a:prstGeom prst="rect">
            <a:avLst/>
          </a:prstGeom>
          <a:noFill/>
        </p:spPr>
        <p:txBody>
          <a:bodyPr wrap="square" rtlCol="0">
            <a:spAutoFit/>
          </a:bodyPr>
          <a:lstStyle/>
          <a:p>
            <a:r>
              <a:rPr lang="en-US" sz="2000" dirty="0">
                <a:latin typeface="Arial" pitchFamily="34" charset="0"/>
                <a:cs typeface="Arial" pitchFamily="34" charset="0"/>
              </a:rPr>
              <a:t>A namespace is </a:t>
            </a:r>
            <a:r>
              <a:rPr lang="en-US" sz="2000" b="1" dirty="0">
                <a:latin typeface="Arial" pitchFamily="34" charset="0"/>
                <a:cs typeface="Arial" pitchFamily="34" charset="0"/>
              </a:rPr>
              <a:t>a declarative region that provides a scope to the identifiers (the names of types, functions, variables, etc) inside it</a:t>
            </a:r>
            <a:r>
              <a:rPr lang="en-US" sz="2000" dirty="0">
                <a:latin typeface="Arial" pitchFamily="34" charset="0"/>
                <a:cs typeface="Arial" pitchFamily="34" charset="0"/>
              </a:rPr>
              <a:t>. Namespaces are used to organize code into logical groups and </a:t>
            </a:r>
            <a:r>
              <a:rPr lang="en-US" sz="2000" u="sng" dirty="0">
                <a:latin typeface="Arial" pitchFamily="34" charset="0"/>
                <a:cs typeface="Arial" pitchFamily="34" charset="0"/>
              </a:rPr>
              <a:t>to prevent name collisions that can occur especially when your code base includes multiple libraries</a:t>
            </a:r>
            <a:r>
              <a:rPr lang="en-US" sz="2000" dirty="0">
                <a:latin typeface="Arial" pitchFamily="34" charset="0"/>
                <a:cs typeface="Arial" pitchFamily="34" charset="0"/>
              </a:rPr>
              <a:t>.</a:t>
            </a:r>
          </a:p>
          <a:p>
            <a:endParaRPr lang="en-GB" sz="2000" dirty="0">
              <a:latin typeface="Arial" pitchFamily="34" charset="0"/>
              <a:cs typeface="Arial" pitchFamily="34" charset="0"/>
            </a:endParaRPr>
          </a:p>
          <a:p>
            <a:r>
              <a:rPr lang="en-GB" sz="2000" u="sng" dirty="0">
                <a:latin typeface="Arial" pitchFamily="34" charset="0"/>
                <a:cs typeface="Arial" pitchFamily="34" charset="0"/>
              </a:rPr>
              <a:t>How to define a namespace?</a:t>
            </a:r>
          </a:p>
          <a:p>
            <a:pPr fontAlgn="base"/>
            <a:r>
              <a:rPr lang="en-US" dirty="0">
                <a:latin typeface="Arial" pitchFamily="34" charset="0"/>
                <a:cs typeface="Arial" pitchFamily="34" charset="0"/>
              </a:rPr>
              <a:t>namespace  </a:t>
            </a:r>
            <a:r>
              <a:rPr lang="en-US" dirty="0" err="1">
                <a:latin typeface="Arial" pitchFamily="34" charset="0"/>
                <a:cs typeface="Arial" pitchFamily="34" charset="0"/>
              </a:rPr>
              <a:t>namespace_name</a:t>
            </a:r>
            <a:r>
              <a:rPr lang="en-US" dirty="0">
                <a:latin typeface="Arial" pitchFamily="34" charset="0"/>
                <a:cs typeface="Arial" pitchFamily="34" charset="0"/>
              </a:rPr>
              <a:t> </a:t>
            </a:r>
          </a:p>
          <a:p>
            <a:pPr fontAlgn="base"/>
            <a:r>
              <a:rPr lang="en-US" dirty="0">
                <a:latin typeface="Arial" pitchFamily="34" charset="0"/>
                <a:cs typeface="Arial" pitchFamily="34" charset="0"/>
              </a:rPr>
              <a:t>{</a:t>
            </a:r>
          </a:p>
          <a:p>
            <a:pPr fontAlgn="base"/>
            <a:r>
              <a:rPr lang="en-US" dirty="0">
                <a:latin typeface="Arial" pitchFamily="34" charset="0"/>
                <a:cs typeface="Arial" pitchFamily="34" charset="0"/>
              </a:rPr>
              <a:t>    // code declarations i.e. variable  (</a:t>
            </a:r>
            <a:r>
              <a:rPr lang="en-US" dirty="0" err="1">
                <a:latin typeface="Arial" pitchFamily="34" charset="0"/>
                <a:cs typeface="Arial" pitchFamily="34" charset="0"/>
              </a:rPr>
              <a:t>int</a:t>
            </a:r>
            <a:r>
              <a:rPr lang="en-US" dirty="0">
                <a:latin typeface="Arial" pitchFamily="34" charset="0"/>
                <a:cs typeface="Arial" pitchFamily="34" charset="0"/>
              </a:rPr>
              <a:t> a;)</a:t>
            </a:r>
          </a:p>
          <a:p>
            <a:pPr fontAlgn="base"/>
            <a:r>
              <a:rPr lang="en-US" dirty="0">
                <a:latin typeface="Arial" pitchFamily="34" charset="0"/>
                <a:cs typeface="Arial" pitchFamily="34" charset="0"/>
              </a:rPr>
              <a:t>    method (void add();)</a:t>
            </a:r>
          </a:p>
          <a:p>
            <a:pPr fontAlgn="base"/>
            <a:r>
              <a:rPr lang="en-US" dirty="0">
                <a:latin typeface="Arial" pitchFamily="34" charset="0"/>
                <a:cs typeface="Arial" pitchFamily="34" charset="0"/>
              </a:rPr>
              <a:t>    classes ( class student{};)</a:t>
            </a:r>
          </a:p>
          <a:p>
            <a:pPr fontAlgn="base"/>
            <a:r>
              <a:rPr lang="en-US" dirty="0">
                <a:latin typeface="Arial" pitchFamily="34" charset="0"/>
                <a:cs typeface="Arial" pitchFamily="34" charset="0"/>
              </a:rPr>
              <a:t>}</a:t>
            </a:r>
          </a:p>
          <a:p>
            <a:pPr fontAlgn="base"/>
            <a:r>
              <a:rPr lang="en-US" u="sng" dirty="0">
                <a:latin typeface="Arial" pitchFamily="34" charset="0"/>
                <a:cs typeface="Arial" pitchFamily="34" charset="0"/>
              </a:rPr>
              <a:t>there is no semicolon (;) after the closing brace.</a:t>
            </a:r>
          </a:p>
          <a:p>
            <a:pPr fontAlgn="base"/>
            <a:r>
              <a:rPr lang="en-US" dirty="0">
                <a:latin typeface="Arial" pitchFamily="34" charset="0"/>
                <a:cs typeface="Arial" pitchFamily="34" charset="0"/>
              </a:rPr>
              <a:t>To call the namespace-enabled version of either function or variable, </a:t>
            </a:r>
            <a:r>
              <a:rPr lang="en-US" dirty="0" err="1">
                <a:latin typeface="Arial" pitchFamily="34" charset="0"/>
                <a:cs typeface="Arial" pitchFamily="34" charset="0"/>
              </a:rPr>
              <a:t>prepend</a:t>
            </a:r>
            <a:r>
              <a:rPr lang="en-US" dirty="0">
                <a:latin typeface="Arial" pitchFamily="34" charset="0"/>
                <a:cs typeface="Arial" pitchFamily="34" charset="0"/>
              </a:rPr>
              <a:t> the namespace name as follows:</a:t>
            </a:r>
          </a:p>
          <a:p>
            <a:pPr fontAlgn="base"/>
            <a:r>
              <a:rPr lang="en-US" dirty="0" err="1">
                <a:latin typeface="Arial" pitchFamily="34" charset="0"/>
                <a:cs typeface="Arial" pitchFamily="34" charset="0"/>
              </a:rPr>
              <a:t>namespace_name</a:t>
            </a:r>
            <a:r>
              <a:rPr lang="en-US" dirty="0">
                <a:latin typeface="Arial" pitchFamily="34" charset="0"/>
                <a:cs typeface="Arial" pitchFamily="34" charset="0"/>
              </a:rPr>
              <a:t>: :code;  // code could be variable , function or class.</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 calcmode="lin" valueType="num">
                                      <p:cBhvr additive="base">
                                        <p:cTn id="4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Namespaces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293757"/>
          </a:xfrm>
          <a:prstGeom prst="rect">
            <a:avLst/>
          </a:prstGeom>
          <a:noFill/>
        </p:spPr>
        <p:txBody>
          <a:bodyPr wrap="square" rtlCol="0">
            <a:spAutoFit/>
          </a:bodyPr>
          <a:lstStyle/>
          <a:p>
            <a:r>
              <a:rPr lang="en-GB" sz="2000" dirty="0">
                <a:latin typeface="Arial" pitchFamily="34" charset="0"/>
                <a:cs typeface="Arial" pitchFamily="34" charset="0"/>
              </a:rPr>
              <a:t>If we use the “using” declaration, we do not need to qualify the names of functions we use from a particular namespace.</a:t>
            </a:r>
          </a:p>
          <a:p>
            <a:endParaRPr lang="en-GB" sz="2000" dirty="0">
              <a:latin typeface="Arial" pitchFamily="34" charset="0"/>
              <a:cs typeface="Arial" pitchFamily="34" charset="0"/>
            </a:endParaRPr>
          </a:p>
          <a:p>
            <a:r>
              <a:rPr lang="en-US" sz="2000" b="1" dirty="0">
                <a:latin typeface="Arial" pitchFamily="34" charset="0"/>
                <a:cs typeface="Arial" pitchFamily="34" charset="0"/>
              </a:rPr>
              <a:t>Headers Should Not Include using Declarations</a:t>
            </a:r>
            <a:r>
              <a:rPr lang="en-US" sz="2000" dirty="0">
                <a:latin typeface="Arial" pitchFamily="34" charset="0"/>
                <a:cs typeface="Arial" pitchFamily="34" charset="0"/>
              </a:rPr>
              <a:t> (??)</a:t>
            </a:r>
            <a:br>
              <a:rPr lang="en-US" sz="2000" dirty="0"/>
            </a:br>
            <a:r>
              <a:rPr lang="en-US" dirty="0">
                <a:latin typeface="Arial" pitchFamily="34" charset="0"/>
                <a:cs typeface="Arial" pitchFamily="34" charset="0"/>
              </a:rPr>
              <a:t>(a program that didn’t intend to use the specified library name might encounter unexpected name conflicts</a:t>
            </a:r>
            <a:r>
              <a:rPr lang="en-US" sz="2000" dirty="0"/>
              <a:t>)</a:t>
            </a:r>
            <a:br>
              <a:rPr lang="en-US" sz="2000" dirty="0"/>
            </a:br>
            <a:endParaRPr lang="en-GB" sz="2000" dirty="0">
              <a:latin typeface="Arial" pitchFamily="34" charset="0"/>
              <a:cs typeface="Arial" pitchFamily="34" charset="0"/>
            </a:endParaRPr>
          </a:p>
          <a:p>
            <a:r>
              <a:rPr lang="en-GB" sz="2000" b="1" u="sng" dirty="0">
                <a:latin typeface="Arial" pitchFamily="34" charset="0"/>
                <a:cs typeface="Arial" pitchFamily="34" charset="0"/>
              </a:rPr>
              <a:t>Demo with </a:t>
            </a:r>
            <a:r>
              <a:rPr lang="en-GB" sz="2000" b="1" u="sng" dirty="0">
                <a:latin typeface="Arial" pitchFamily="34" charset="0"/>
                <a:cs typeface="Arial" pitchFamily="34" charset="0"/>
                <a:hlinkClick r:id="rId3" action="ppaction://hlinkfile"/>
              </a:rPr>
              <a:t>nameSpace.cpp</a:t>
            </a:r>
            <a:endParaRPr lang="en-GB" sz="2000" b="1" u="sng" dirty="0">
              <a:latin typeface="Arial" pitchFamily="34" charset="0"/>
              <a:cs typeface="Arial" pitchFamily="34" charset="0"/>
            </a:endParaRPr>
          </a:p>
          <a:p>
            <a:endParaRPr lang="en-GB" sz="2000" b="1" u="sng" dirty="0">
              <a:latin typeface="Arial" pitchFamily="34" charset="0"/>
              <a:cs typeface="Arial" pitchFamily="34" charset="0"/>
            </a:endParaRPr>
          </a:p>
          <a:p>
            <a:r>
              <a:rPr lang="en-GB" sz="2000" b="1" u="sng" dirty="0">
                <a:latin typeface="Arial" pitchFamily="34" charset="0"/>
                <a:cs typeface="Arial" pitchFamily="34" charset="0"/>
              </a:rPr>
              <a:t>One more </a:t>
            </a:r>
            <a:r>
              <a:rPr lang="en-GB" sz="2000" b="1" u="sng" dirty="0">
                <a:latin typeface="Arial" pitchFamily="34" charset="0"/>
                <a:cs typeface="Arial" pitchFamily="34" charset="0"/>
                <a:hlinkClick r:id="rId4" action="ppaction://hlinkfile"/>
              </a:rPr>
              <a:t>sample</a:t>
            </a:r>
            <a:endParaRPr lang="en-US" sz="2000" b="1" u="sng" dirty="0">
              <a:latin typeface="Arial" pitchFamily="34" charset="0"/>
              <a:cs typeface="Arial" pitchFamily="34" charset="0"/>
            </a:endParaRPr>
          </a:p>
          <a:p>
            <a:endParaRPr lang="en-GB" sz="2000" dirty="0">
              <a:latin typeface="Arial" pitchFamily="34" charset="0"/>
              <a:cs typeface="Arial" pitchFamily="34" charset="0"/>
            </a:endParaRPr>
          </a:p>
          <a:p>
            <a:r>
              <a:rPr lang="en-GB" sz="2000" u="sng" dirty="0">
                <a:latin typeface="Arial" pitchFamily="34" charset="0"/>
                <a:cs typeface="Arial" pitchFamily="34" charset="0"/>
              </a:rPr>
              <a:t>Namespace pollution</a:t>
            </a:r>
          </a:p>
          <a:p>
            <a:r>
              <a:rPr lang="en-US" sz="2000" dirty="0">
                <a:latin typeface="Arial" pitchFamily="34" charset="0"/>
                <a:cs typeface="Arial" pitchFamily="34" charset="0"/>
              </a:rPr>
              <a:t>Technically, namespace </a:t>
            </a:r>
            <a:r>
              <a:rPr lang="en-US" sz="2000" i="1" dirty="0">
                <a:latin typeface="Arial" pitchFamily="34" charset="0"/>
                <a:cs typeface="Arial" pitchFamily="34" charset="0"/>
              </a:rPr>
              <a:t>pollution</a:t>
            </a:r>
            <a:r>
              <a:rPr lang="en-US" sz="2000" dirty="0">
                <a:latin typeface="Arial" pitchFamily="34" charset="0"/>
                <a:cs typeface="Arial" pitchFamily="34" charset="0"/>
              </a:rPr>
              <a:t> is simply leaving your symbols in a namespace where they shouldn't really be.</a:t>
            </a:r>
          </a:p>
          <a:p>
            <a:endParaRPr lang="en-GB" sz="2000" dirty="0">
              <a:latin typeface="Arial" pitchFamily="34" charset="0"/>
              <a:cs typeface="Arial" pitchFamily="34" charset="0"/>
            </a:endParaRPr>
          </a:p>
          <a:p>
            <a:r>
              <a:rPr lang="en-US" sz="2000" dirty="0">
                <a:latin typeface="Arial" pitchFamily="34" charset="0"/>
                <a:cs typeface="Arial" pitchFamily="34" charset="0"/>
              </a:rPr>
              <a:t>If you don’t declare the identifier in an explicit namespace. </a:t>
            </a:r>
            <a:r>
              <a:rPr lang="en-US" sz="2000" u="sng" dirty="0">
                <a:latin typeface="Arial" pitchFamily="34" charset="0"/>
                <a:cs typeface="Arial" pitchFamily="34" charset="0"/>
              </a:rPr>
              <a:t>the identifier will be in the global namespace</a:t>
            </a:r>
            <a:r>
              <a:rPr lang="en-US" sz="2000" dirty="0">
                <a:latin typeface="Arial" pitchFamily="34" charset="0"/>
                <a:cs typeface="Arial" pitchFamily="34" charset="0"/>
              </a:rPr>
              <a:t>. </a:t>
            </a:r>
          </a:p>
        </p:txBody>
      </p:sp>
      <p:pic>
        <p:nvPicPr>
          <p:cNvPr id="3" name="Picture 2">
            <a:extLst>
              <a:ext uri="{FF2B5EF4-FFF2-40B4-BE49-F238E27FC236}">
                <a16:creationId xmlns:a16="http://schemas.microsoft.com/office/drawing/2014/main" id="{AD8C16C4-0075-613F-8F93-A7518B2B8F2B}"/>
              </a:ext>
            </a:extLst>
          </p:cNvPr>
          <p:cNvPicPr>
            <a:picLocks noChangeAspect="1"/>
          </p:cNvPicPr>
          <p:nvPr/>
        </p:nvPicPr>
        <p:blipFill>
          <a:blip r:embed="rId5"/>
          <a:stretch>
            <a:fillRect/>
          </a:stretch>
        </p:blipFill>
        <p:spPr>
          <a:xfrm>
            <a:off x="6430567" y="2852678"/>
            <a:ext cx="5162550" cy="3753082"/>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 calcmode="lin" valueType="num">
                                      <p:cBhvr additive="base">
                                        <p:cTn id="43"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Namespaces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US" sz="2000" b="1" dirty="0">
                <a:latin typeface="Arial" pitchFamily="34" charset="0"/>
                <a:cs typeface="Arial" pitchFamily="34" charset="0"/>
              </a:rPr>
              <a:t>Defining Methods Outside the Namespace</a:t>
            </a:r>
          </a:p>
          <a:p>
            <a:r>
              <a:rPr lang="en-US" sz="2000" dirty="0">
                <a:latin typeface="Arial" pitchFamily="34" charset="0"/>
                <a:cs typeface="Arial" pitchFamily="34" charset="0"/>
              </a:rPr>
              <a:t>We can </a:t>
            </a:r>
            <a:r>
              <a:rPr lang="en-US" sz="2000" b="1" dirty="0">
                <a:latin typeface="Arial" pitchFamily="34" charset="0"/>
                <a:cs typeface="Arial" pitchFamily="34" charset="0"/>
              </a:rPr>
              <a:t>declare</a:t>
            </a:r>
            <a:r>
              <a:rPr lang="en-US" sz="2000" dirty="0">
                <a:latin typeface="Arial" pitchFamily="34" charset="0"/>
                <a:cs typeface="Arial" pitchFamily="34" charset="0"/>
              </a:rPr>
              <a:t> a class inside the namespace block and </a:t>
            </a:r>
            <a:r>
              <a:rPr lang="en-US" sz="2000" b="1" dirty="0">
                <a:latin typeface="Arial" pitchFamily="34" charset="0"/>
                <a:cs typeface="Arial" pitchFamily="34" charset="0"/>
              </a:rPr>
              <a:t>define</a:t>
            </a:r>
            <a:r>
              <a:rPr lang="en-US" sz="2000" dirty="0">
                <a:latin typeface="Arial" pitchFamily="34" charset="0"/>
                <a:cs typeface="Arial" pitchFamily="34" charset="0"/>
              </a:rPr>
              <a:t> it outside of the block. Similarly, we can </a:t>
            </a:r>
            <a:r>
              <a:rPr lang="en-US" sz="2000" u="sng" dirty="0">
                <a:latin typeface="Arial" pitchFamily="34" charset="0"/>
                <a:cs typeface="Arial" pitchFamily="34" charset="0"/>
              </a:rPr>
              <a:t>declare</a:t>
            </a:r>
            <a:r>
              <a:rPr lang="en-US" sz="2000" dirty="0">
                <a:latin typeface="Arial" pitchFamily="34" charset="0"/>
                <a:cs typeface="Arial" pitchFamily="34" charset="0"/>
              </a:rPr>
              <a:t> class methods or functions inside and </a:t>
            </a:r>
            <a:r>
              <a:rPr lang="en-US" sz="2000" u="sng" dirty="0">
                <a:latin typeface="Arial" pitchFamily="34" charset="0"/>
                <a:cs typeface="Arial" pitchFamily="34" charset="0"/>
              </a:rPr>
              <a:t>define</a:t>
            </a:r>
            <a:r>
              <a:rPr lang="en-US" sz="2000" dirty="0">
                <a:latin typeface="Arial" pitchFamily="34" charset="0"/>
                <a:cs typeface="Arial" pitchFamily="34" charset="0"/>
              </a:rPr>
              <a:t> them outside the namespace block.</a:t>
            </a:r>
          </a:p>
          <a:p>
            <a:endParaRPr lang="en-GB" sz="2000" dirty="0">
              <a:latin typeface="Arial" pitchFamily="34" charset="0"/>
              <a:cs typeface="Arial" pitchFamily="34" charset="0"/>
            </a:endParaRPr>
          </a:p>
          <a:p>
            <a:r>
              <a:rPr lang="en-GB" sz="2000" dirty="0">
                <a:latin typeface="Arial" pitchFamily="34" charset="0"/>
                <a:cs typeface="Arial" pitchFamily="34" charset="0"/>
              </a:rPr>
              <a:t>Sample program </a:t>
            </a:r>
            <a:r>
              <a:rPr lang="en-GB" sz="2000" dirty="0">
                <a:latin typeface="Arial" pitchFamily="34" charset="0"/>
                <a:cs typeface="Arial" pitchFamily="34" charset="0"/>
                <a:hlinkClick r:id="rId3" action="ppaction://hlinkfile"/>
              </a:rPr>
              <a:t>NameSpace2.cpp</a:t>
            </a:r>
            <a:endParaRPr lang="en-GB" sz="2000" dirty="0">
              <a:latin typeface="Arial" pitchFamily="34" charset="0"/>
              <a:cs typeface="Arial" pitchFamily="34" charset="0"/>
            </a:endParaRPr>
          </a:p>
          <a:p>
            <a:endParaRPr lang="en-GB" sz="2000" dirty="0">
              <a:latin typeface="Arial" pitchFamily="34" charset="0"/>
              <a:cs typeface="Arial" pitchFamily="34" charset="0"/>
            </a:endParaRPr>
          </a:p>
          <a:p>
            <a:r>
              <a:rPr lang="en-US" sz="2000" b="1" dirty="0" err="1">
                <a:latin typeface="Arial" pitchFamily="34" charset="0"/>
                <a:cs typeface="Arial" pitchFamily="34" charset="0"/>
              </a:rPr>
              <a:t>Discontiguous</a:t>
            </a:r>
            <a:r>
              <a:rPr lang="en-US" sz="2000" b="1" dirty="0">
                <a:latin typeface="Arial" pitchFamily="34" charset="0"/>
                <a:cs typeface="Arial" pitchFamily="34" charset="0"/>
              </a:rPr>
              <a:t> Namespaces</a:t>
            </a:r>
          </a:p>
          <a:p>
            <a:r>
              <a:rPr lang="en-US" sz="2000" dirty="0">
                <a:latin typeface="Arial" pitchFamily="34" charset="0"/>
                <a:cs typeface="Arial" pitchFamily="34" charset="0"/>
              </a:rPr>
              <a:t>We can define namespaces in various program parts that can even be spread over multiple files. This is known as a </a:t>
            </a:r>
            <a:r>
              <a:rPr lang="en-US" sz="2000" dirty="0" err="1">
                <a:latin typeface="Arial" pitchFamily="34" charset="0"/>
                <a:cs typeface="Arial" pitchFamily="34" charset="0"/>
              </a:rPr>
              <a:t>Discontiguous</a:t>
            </a:r>
            <a:r>
              <a:rPr lang="en-US" sz="2000" dirty="0">
                <a:latin typeface="Arial" pitchFamily="34" charset="0"/>
                <a:cs typeface="Arial" pitchFamily="34" charset="0"/>
              </a:rPr>
              <a:t> namespace. The entire namespace is considered as the sum of its separately defined parts.</a:t>
            </a:r>
          </a:p>
          <a:p>
            <a:endParaRPr lang="en-GB" sz="2000" dirty="0">
              <a:latin typeface="Arial" pitchFamily="34" charset="0"/>
              <a:cs typeface="Arial" pitchFamily="34" charset="0"/>
            </a:endParaRPr>
          </a:p>
          <a:p>
            <a:r>
              <a:rPr lang="en-GB" sz="2000" dirty="0">
                <a:latin typeface="Arial" pitchFamily="34" charset="0"/>
                <a:cs typeface="Arial" pitchFamily="34" charset="0"/>
              </a:rPr>
              <a:t>Sample: </a:t>
            </a:r>
            <a:r>
              <a:rPr lang="en-GB" sz="2000" dirty="0">
                <a:latin typeface="Arial" pitchFamily="34" charset="0"/>
                <a:cs typeface="Arial" pitchFamily="34" charset="0"/>
                <a:hlinkClick r:id="rId4" action="ppaction://hlinkfile"/>
              </a:rPr>
              <a:t>NameSpace3.cpp</a:t>
            </a:r>
            <a:endParaRPr lang="en-US" sz="2000" dirty="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F698A-BEA0-46A5-C4DD-979CF41DD430}"/>
              </a:ext>
            </a:extLst>
          </p:cNvPr>
          <p:cNvPicPr>
            <a:picLocks noChangeAspect="1"/>
          </p:cNvPicPr>
          <p:nvPr/>
        </p:nvPicPr>
        <p:blipFill>
          <a:blip r:embed="rId2"/>
          <a:stretch>
            <a:fillRect/>
          </a:stretch>
        </p:blipFill>
        <p:spPr>
          <a:xfrm>
            <a:off x="507093" y="363990"/>
            <a:ext cx="5138964" cy="5978753"/>
          </a:xfrm>
          <a:prstGeom prst="rect">
            <a:avLst/>
          </a:prstGeom>
        </p:spPr>
      </p:pic>
      <p:pic>
        <p:nvPicPr>
          <p:cNvPr id="7" name="Picture 6">
            <a:extLst>
              <a:ext uri="{FF2B5EF4-FFF2-40B4-BE49-F238E27FC236}">
                <a16:creationId xmlns:a16="http://schemas.microsoft.com/office/drawing/2014/main" id="{BD4E485D-CB39-38C1-C90F-E44DC3C8CB07}"/>
              </a:ext>
            </a:extLst>
          </p:cNvPr>
          <p:cNvPicPr>
            <a:picLocks noChangeAspect="1"/>
          </p:cNvPicPr>
          <p:nvPr/>
        </p:nvPicPr>
        <p:blipFill>
          <a:blip r:embed="rId3"/>
          <a:stretch>
            <a:fillRect/>
          </a:stretch>
        </p:blipFill>
        <p:spPr>
          <a:xfrm>
            <a:off x="6096000" y="363990"/>
            <a:ext cx="5588907" cy="6494010"/>
          </a:xfrm>
          <a:prstGeom prst="rect">
            <a:avLst/>
          </a:prstGeom>
        </p:spPr>
      </p:pic>
    </p:spTree>
    <p:extLst>
      <p:ext uri="{BB962C8B-B14F-4D97-AF65-F5344CB8AC3E}">
        <p14:creationId xmlns:p14="http://schemas.microsoft.com/office/powerpoint/2010/main" val="8826515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Namespaces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016758"/>
          </a:xfrm>
          <a:prstGeom prst="rect">
            <a:avLst/>
          </a:prstGeom>
          <a:noFill/>
        </p:spPr>
        <p:txBody>
          <a:bodyPr wrap="square" rtlCol="0">
            <a:spAutoFit/>
          </a:bodyPr>
          <a:lstStyle/>
          <a:p>
            <a:r>
              <a:rPr lang="en-GB" sz="2000" dirty="0">
                <a:latin typeface="Arial" pitchFamily="34" charset="0"/>
                <a:cs typeface="Arial" pitchFamily="34" charset="0"/>
              </a:rPr>
              <a:t>We can even have nested namespaces.</a:t>
            </a:r>
          </a:p>
          <a:p>
            <a:endParaRPr lang="en-GB" sz="2000" dirty="0">
              <a:latin typeface="Arial" pitchFamily="34" charset="0"/>
              <a:cs typeface="Arial" pitchFamily="34" charset="0"/>
            </a:endParaRPr>
          </a:p>
          <a:p>
            <a:r>
              <a:rPr lang="en-GB" sz="2000" dirty="0">
                <a:latin typeface="Arial" pitchFamily="34" charset="0"/>
                <a:cs typeface="Arial" pitchFamily="34" charset="0"/>
              </a:rPr>
              <a:t>Sample: </a:t>
            </a:r>
            <a:r>
              <a:rPr lang="en-GB" sz="2000" dirty="0">
                <a:latin typeface="Arial" pitchFamily="34" charset="0"/>
                <a:cs typeface="Arial" pitchFamily="34" charset="0"/>
                <a:hlinkClick r:id="rId3" action="ppaction://hlinkfile"/>
              </a:rPr>
              <a:t>NameSpace4.cpp</a:t>
            </a:r>
            <a:endParaRPr lang="en-GB" sz="2000" dirty="0">
              <a:latin typeface="Arial" pitchFamily="34" charset="0"/>
              <a:cs typeface="Arial" pitchFamily="34" charset="0"/>
            </a:endParaRPr>
          </a:p>
          <a:p>
            <a:endParaRPr lang="en-GB" sz="2000" dirty="0">
              <a:latin typeface="Arial" pitchFamily="34" charset="0"/>
              <a:cs typeface="Arial" pitchFamily="34" charset="0"/>
            </a:endParaRPr>
          </a:p>
          <a:p>
            <a:r>
              <a:rPr lang="en-US" sz="2000" b="1" dirty="0">
                <a:latin typeface="Arial" pitchFamily="34" charset="0"/>
                <a:cs typeface="Arial" pitchFamily="34" charset="0"/>
              </a:rPr>
              <a:t>Namespace Alias</a:t>
            </a:r>
          </a:p>
          <a:p>
            <a:r>
              <a:rPr lang="en-US" sz="2000" dirty="0">
                <a:latin typeface="Arial" pitchFamily="34" charset="0"/>
                <a:cs typeface="Arial" pitchFamily="34" charset="0"/>
              </a:rPr>
              <a:t>Sometimes the namespace names can be too long. Hence it becomes hectic to write these long names again and again to access the namespace members, especially when we are using nested namespaces. To avoid this problem, we can use namespace aliases. Aliases are alternate names that we can use instead of the original namespace names. Aliases can be created for both outer (enclosing) and inner namespaces.</a:t>
            </a:r>
          </a:p>
          <a:p>
            <a:endParaRPr lang="en-US" sz="2000" dirty="0">
              <a:latin typeface="Arial" pitchFamily="34" charset="0"/>
              <a:cs typeface="Arial" pitchFamily="34" charset="0"/>
            </a:endParaRPr>
          </a:p>
          <a:p>
            <a:r>
              <a:rPr lang="en-US" sz="2000" dirty="0">
                <a:latin typeface="Arial" pitchFamily="34" charset="0"/>
                <a:cs typeface="Arial" pitchFamily="34" charset="0"/>
              </a:rPr>
              <a:t>Here is the </a:t>
            </a:r>
            <a:r>
              <a:rPr lang="en-US" sz="2000" b="1" dirty="0">
                <a:latin typeface="Arial" pitchFamily="34" charset="0"/>
                <a:cs typeface="Arial" pitchFamily="34" charset="0"/>
              </a:rPr>
              <a:t>syntax</a:t>
            </a:r>
            <a:r>
              <a:rPr lang="en-US" sz="2000" dirty="0">
                <a:latin typeface="Arial" pitchFamily="34" charset="0"/>
                <a:cs typeface="Arial" pitchFamily="34" charset="0"/>
              </a:rPr>
              <a:t> for the namespace alias:</a:t>
            </a:r>
          </a:p>
          <a:p>
            <a:r>
              <a:rPr lang="en-US" sz="2000" dirty="0">
                <a:latin typeface="Arial" pitchFamily="34" charset="0"/>
                <a:cs typeface="Arial" pitchFamily="34" charset="0"/>
              </a:rPr>
              <a:t>namespace </a:t>
            </a:r>
            <a:r>
              <a:rPr lang="en-US" sz="2000" dirty="0" err="1">
                <a:latin typeface="Arial" pitchFamily="34" charset="0"/>
                <a:cs typeface="Arial" pitchFamily="34" charset="0"/>
              </a:rPr>
              <a:t>alias_name</a:t>
            </a:r>
            <a:r>
              <a:rPr lang="en-US" sz="2000" dirty="0">
                <a:latin typeface="Arial" pitchFamily="34" charset="0"/>
                <a:cs typeface="Arial" pitchFamily="34" charset="0"/>
              </a:rPr>
              <a:t> = </a:t>
            </a:r>
            <a:r>
              <a:rPr lang="en-US" sz="2000" dirty="0" err="1">
                <a:latin typeface="Arial" pitchFamily="34" charset="0"/>
                <a:cs typeface="Arial" pitchFamily="34" charset="0"/>
              </a:rPr>
              <a:t>namespace_name</a:t>
            </a:r>
            <a:r>
              <a:rPr lang="en-US" sz="2000" dirty="0">
                <a:latin typeface="Arial" pitchFamily="34" charset="0"/>
                <a:cs typeface="Arial" pitchFamily="34" charset="0"/>
              </a:rPr>
              <a:t>;</a:t>
            </a:r>
          </a:p>
          <a:p>
            <a:r>
              <a:rPr lang="en-GB" sz="2000" dirty="0">
                <a:latin typeface="Arial" pitchFamily="34" charset="0"/>
                <a:cs typeface="Arial" pitchFamily="34" charset="0"/>
              </a:rPr>
              <a:t>Sample: </a:t>
            </a:r>
            <a:r>
              <a:rPr lang="en-GB" sz="2000" dirty="0">
                <a:latin typeface="Arial" pitchFamily="34" charset="0"/>
                <a:cs typeface="Arial" pitchFamily="34" charset="0"/>
                <a:hlinkClick r:id="rId4" action="ppaction://hlinkfile"/>
              </a:rPr>
              <a:t>NameSpace5.cpp</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 calcmode="lin" valueType="num">
                                      <p:cBhvr additive="base">
                                        <p:cTn id="43"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Constants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2246769"/>
          </a:xfrm>
          <a:prstGeom prst="rect">
            <a:avLst/>
          </a:prstGeom>
          <a:noFill/>
        </p:spPr>
        <p:txBody>
          <a:bodyPr wrap="square" rtlCol="0">
            <a:spAutoFit/>
          </a:bodyPr>
          <a:lstStyle/>
          <a:p>
            <a:r>
              <a:rPr lang="en-GB" sz="2000" dirty="0">
                <a:latin typeface="Arial" pitchFamily="34" charset="0"/>
                <a:cs typeface="Arial" pitchFamily="34" charset="0"/>
              </a:rPr>
              <a:t>We can either use #define or ‘const’ keyword to define constants</a:t>
            </a:r>
          </a:p>
          <a:p>
            <a:endParaRPr lang="en-GB" sz="2000" dirty="0">
              <a:latin typeface="Arial" pitchFamily="34" charset="0"/>
              <a:cs typeface="Arial" pitchFamily="34" charset="0"/>
            </a:endParaRPr>
          </a:p>
          <a:p>
            <a:r>
              <a:rPr lang="en-GB" sz="2000" dirty="0">
                <a:latin typeface="Arial" pitchFamily="34" charset="0"/>
                <a:cs typeface="Arial" pitchFamily="34" charset="0"/>
              </a:rPr>
              <a:t>Using  #define </a:t>
            </a:r>
            <a:r>
              <a:rPr lang="en-GB" sz="2000" dirty="0">
                <a:latin typeface="Arial" pitchFamily="34" charset="0"/>
                <a:cs typeface="Arial" pitchFamily="34" charset="0"/>
                <a:hlinkClick r:id="rId3" action="ppaction://hlinkfile"/>
              </a:rPr>
              <a:t>DefineConstant.cpp</a:t>
            </a:r>
            <a:endParaRPr lang="en-GB" sz="2000" dirty="0">
              <a:latin typeface="Arial" pitchFamily="34" charset="0"/>
              <a:cs typeface="Arial" pitchFamily="34" charset="0"/>
            </a:endParaRPr>
          </a:p>
          <a:p>
            <a:endParaRPr lang="en-GB" sz="2000" dirty="0">
              <a:latin typeface="Arial" pitchFamily="34" charset="0"/>
              <a:cs typeface="Arial" pitchFamily="34" charset="0"/>
            </a:endParaRPr>
          </a:p>
          <a:p>
            <a:r>
              <a:rPr lang="en-GB" sz="2000" dirty="0">
                <a:latin typeface="Arial" pitchFamily="34" charset="0"/>
                <a:cs typeface="Arial" pitchFamily="34" charset="0"/>
              </a:rPr>
              <a:t>Using the ‘const’ keyword – </a:t>
            </a:r>
            <a:r>
              <a:rPr lang="en-GB" sz="2000" dirty="0">
                <a:latin typeface="Arial" pitchFamily="34" charset="0"/>
                <a:cs typeface="Arial" pitchFamily="34" charset="0"/>
                <a:hlinkClick r:id="rId4" action="ppaction://hlinkfile"/>
              </a:rPr>
              <a:t>ConstantKeyword.cpp</a:t>
            </a:r>
            <a:endParaRPr lang="en-GB" sz="2000" dirty="0">
              <a:latin typeface="Arial" pitchFamily="34" charset="0"/>
              <a:cs typeface="Arial" pitchFamily="34" charset="0"/>
            </a:endParaRP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Constants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r>
              <a:rPr lang="en-GB" sz="2000" b="1" u="sng" dirty="0">
                <a:latin typeface="Arial" pitchFamily="34" charset="0"/>
                <a:cs typeface="Arial" pitchFamily="34" charset="0"/>
              </a:rPr>
              <a:t>Literals</a:t>
            </a:r>
            <a:endParaRPr lang="en-US" sz="2000" b="1" u="sng" dirty="0">
              <a:latin typeface="Arial" pitchFamily="34" charset="0"/>
              <a:cs typeface="Arial" pitchFamily="34" charset="0"/>
            </a:endParaRPr>
          </a:p>
          <a:p>
            <a:r>
              <a:rPr lang="en-US" sz="2000" b="1" dirty="0">
                <a:latin typeface="Arial" pitchFamily="34" charset="0"/>
                <a:cs typeface="Arial" pitchFamily="34" charset="0"/>
              </a:rPr>
              <a:t>The value stored in a constant variable is known as a literal.</a:t>
            </a:r>
            <a:r>
              <a:rPr lang="en-US" sz="2000" dirty="0">
                <a:latin typeface="Arial" pitchFamily="34" charset="0"/>
                <a:cs typeface="Arial" pitchFamily="34" charset="0"/>
              </a:rPr>
              <a:t> However, constants and literals are often considered synonyms. Literals can be classified on the basis of </a:t>
            </a:r>
            <a:r>
              <a:rPr lang="en-US" sz="2000" dirty="0" err="1">
                <a:latin typeface="Arial" pitchFamily="34" charset="0"/>
                <a:cs typeface="Arial" pitchFamily="34" charset="0"/>
              </a:rPr>
              <a:t>datatypes</a:t>
            </a:r>
            <a:r>
              <a:rPr lang="en-US" sz="2000" dirty="0">
                <a:latin typeface="Arial" pitchFamily="34" charset="0"/>
                <a:cs typeface="Arial" pitchFamily="34" charset="0"/>
              </a:rPr>
              <a:t>.</a:t>
            </a:r>
          </a:p>
          <a:p>
            <a:endParaRPr lang="en-US" sz="2000" b="1" dirty="0">
              <a:latin typeface="Arial" pitchFamily="34" charset="0"/>
              <a:cs typeface="Arial" pitchFamily="34" charset="0"/>
            </a:endParaRPr>
          </a:p>
          <a:p>
            <a:r>
              <a:rPr lang="en-US" sz="2000" b="1" u="sng" dirty="0">
                <a:latin typeface="Arial" pitchFamily="34" charset="0"/>
                <a:cs typeface="Arial" pitchFamily="34" charset="0"/>
              </a:rPr>
              <a:t>Types of literals:</a:t>
            </a:r>
            <a:endParaRPr lang="en-US" sz="2000" u="sng" dirty="0">
              <a:latin typeface="Arial" pitchFamily="34" charset="0"/>
              <a:cs typeface="Arial" pitchFamily="34" charset="0"/>
            </a:endParaRPr>
          </a:p>
          <a:p>
            <a:r>
              <a:rPr lang="en-US" sz="2000" dirty="0">
                <a:latin typeface="Arial" pitchFamily="34" charset="0"/>
                <a:cs typeface="Arial" pitchFamily="34" charset="0"/>
              </a:rPr>
              <a:t>Integer literals</a:t>
            </a:r>
          </a:p>
          <a:p>
            <a:r>
              <a:rPr lang="en-US" sz="2000" dirty="0">
                <a:latin typeface="Arial" pitchFamily="34" charset="0"/>
                <a:cs typeface="Arial" pitchFamily="34" charset="0"/>
              </a:rPr>
              <a:t>Floating-point literals</a:t>
            </a:r>
          </a:p>
          <a:p>
            <a:r>
              <a:rPr lang="en-US" sz="2000" dirty="0">
                <a:latin typeface="Arial" pitchFamily="34" charset="0"/>
                <a:cs typeface="Arial" pitchFamily="34" charset="0"/>
              </a:rPr>
              <a:t>Characters literals</a:t>
            </a:r>
          </a:p>
          <a:p>
            <a:r>
              <a:rPr lang="en-US" sz="2000" dirty="0">
                <a:latin typeface="Arial" pitchFamily="34" charset="0"/>
                <a:cs typeface="Arial" pitchFamily="34" charset="0"/>
              </a:rPr>
              <a:t>Strings literals</a:t>
            </a:r>
          </a:p>
          <a:p>
            <a:r>
              <a:rPr lang="en-US" sz="2000" dirty="0">
                <a:latin typeface="Arial" pitchFamily="34" charset="0"/>
                <a:cs typeface="Arial" pitchFamily="34" charset="0"/>
              </a:rPr>
              <a:t>Boolean literals</a:t>
            </a:r>
          </a:p>
          <a:p>
            <a:r>
              <a:rPr lang="en-US" sz="2000" dirty="0">
                <a:latin typeface="Arial" pitchFamily="34" charset="0"/>
                <a:cs typeface="Arial" pitchFamily="34" charset="0"/>
              </a:rPr>
              <a:t>User-defined literals</a:t>
            </a: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 calcmode="lin" valueType="num">
                                      <p:cBhvr additive="base">
                                        <p:cTn id="4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Constants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5016758"/>
          </a:xfrm>
          <a:prstGeom prst="rect">
            <a:avLst/>
          </a:prstGeom>
          <a:noFill/>
        </p:spPr>
        <p:txBody>
          <a:bodyPr wrap="square" rtlCol="0">
            <a:spAutoFit/>
          </a:bodyPr>
          <a:lstStyle/>
          <a:p>
            <a:r>
              <a:rPr lang="en-US" sz="2000" b="1" u="sng" dirty="0">
                <a:latin typeface="Arial" pitchFamily="34" charset="0"/>
                <a:cs typeface="Arial" pitchFamily="34" charset="0"/>
              </a:rPr>
              <a:t>Integer Literals - Prefixed</a:t>
            </a:r>
          </a:p>
          <a:p>
            <a:r>
              <a:rPr lang="en-US" sz="2000" b="1" dirty="0">
                <a:latin typeface="Arial" pitchFamily="34" charset="0"/>
                <a:cs typeface="Arial" pitchFamily="34" charset="0"/>
              </a:rPr>
              <a:t>Decimal-literal:</a:t>
            </a:r>
            <a:r>
              <a:rPr lang="en-US" sz="2000" dirty="0">
                <a:latin typeface="Arial" pitchFamily="34" charset="0"/>
                <a:cs typeface="Arial" pitchFamily="34" charset="0"/>
              </a:rPr>
              <a:t> Decimal-literals have base 10, which does not contain any prefix for representation. It contains only decimal digits (0,1,2,3,4,5,6,7,8,9). For example, 10,22,34 etc.</a:t>
            </a:r>
          </a:p>
          <a:p>
            <a:r>
              <a:rPr lang="en-US" sz="2000" b="1" dirty="0">
                <a:latin typeface="Arial" pitchFamily="34" charset="0"/>
                <a:cs typeface="Arial" pitchFamily="34" charset="0"/>
              </a:rPr>
              <a:t>Octal-literal:</a:t>
            </a:r>
            <a:r>
              <a:rPr lang="en-US" sz="2000" dirty="0">
                <a:latin typeface="Arial" pitchFamily="34" charset="0"/>
                <a:cs typeface="Arial" pitchFamily="34" charset="0"/>
              </a:rPr>
              <a:t> The base of the octal-literals is 8 and uses 0 as prefix for representation. It contains only octal digits (0,1,2,3,4,5,6,7). For example, 010,022,034 etc.</a:t>
            </a:r>
          </a:p>
          <a:p>
            <a:r>
              <a:rPr lang="en-US" sz="2000" b="1" dirty="0">
                <a:latin typeface="Arial" pitchFamily="34" charset="0"/>
                <a:cs typeface="Arial" pitchFamily="34" charset="0"/>
              </a:rPr>
              <a:t>Hex-literal:</a:t>
            </a:r>
            <a:r>
              <a:rPr lang="en-US" sz="2000" dirty="0">
                <a:latin typeface="Arial" pitchFamily="34" charset="0"/>
                <a:cs typeface="Arial" pitchFamily="34" charset="0"/>
              </a:rPr>
              <a:t> The base of the Hex-literals is 16 and uses 0x or 0X as the prefix for representation. It contains only hexadecimal digits (0,1,2,3,4,5,6,7,8,9, a or A, b or B, c or C, d or D, e or E, f or F). For example, 0x80,0x16,0x4A etc.</a:t>
            </a:r>
          </a:p>
          <a:p>
            <a:r>
              <a:rPr lang="en-US" sz="2000" b="1" dirty="0">
                <a:latin typeface="Arial" pitchFamily="34" charset="0"/>
                <a:cs typeface="Arial" pitchFamily="34" charset="0"/>
              </a:rPr>
              <a:t>Binary-literal:</a:t>
            </a:r>
            <a:r>
              <a:rPr lang="en-US" sz="2000" dirty="0">
                <a:latin typeface="Arial" pitchFamily="34" charset="0"/>
                <a:cs typeface="Arial" pitchFamily="34" charset="0"/>
              </a:rPr>
              <a:t> The base of the Binary-literals is 2 and uses 0b or 0B as the prefix for representation. It contains only binary digits (0,1). For example, 0b11,0b110,0B111</a:t>
            </a:r>
          </a:p>
          <a:p>
            <a:endParaRPr lang="en-GB" sz="2000" dirty="0">
              <a:latin typeface="Arial" pitchFamily="34" charset="0"/>
              <a:cs typeface="Arial" pitchFamily="34" charset="0"/>
            </a:endParaRPr>
          </a:p>
          <a:p>
            <a:r>
              <a:rPr lang="en-GB" sz="2000" dirty="0">
                <a:latin typeface="Arial" pitchFamily="34" charset="0"/>
                <a:cs typeface="Arial" pitchFamily="34" charset="0"/>
              </a:rPr>
              <a:t>Program: </a:t>
            </a:r>
            <a:r>
              <a:rPr lang="en-GB" sz="2000" dirty="0">
                <a:latin typeface="Arial" pitchFamily="34" charset="0"/>
                <a:cs typeface="Arial" pitchFamily="34" charset="0"/>
                <a:hlinkClick r:id="rId3" action="ppaction://hlinkfile"/>
              </a:rPr>
              <a:t>IntegerLiteral.cpp</a:t>
            </a:r>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Constants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0110"/>
          </a:xfrm>
          <a:prstGeom prst="rect">
            <a:avLst/>
          </a:prstGeom>
          <a:noFill/>
        </p:spPr>
        <p:txBody>
          <a:bodyPr wrap="square" rtlCol="0">
            <a:spAutoFit/>
          </a:bodyPr>
          <a:lstStyle/>
          <a:p>
            <a:r>
              <a:rPr lang="en-US" sz="2000" b="1" u="sng" dirty="0">
                <a:latin typeface="Arial" pitchFamily="34" charset="0"/>
                <a:cs typeface="Arial" pitchFamily="34" charset="0"/>
              </a:rPr>
              <a:t>Integer Literals – Suffixed</a:t>
            </a:r>
          </a:p>
        </p:txBody>
      </p:sp>
      <p:graphicFrame>
        <p:nvGraphicFramePr>
          <p:cNvPr id="11" name="Table 10"/>
          <p:cNvGraphicFramePr>
            <a:graphicFrameLocks noGrp="1"/>
          </p:cNvGraphicFramePr>
          <p:nvPr/>
        </p:nvGraphicFramePr>
        <p:xfrm>
          <a:off x="682172" y="1996923"/>
          <a:ext cx="6937828" cy="2773680"/>
        </p:xfrm>
        <a:graphic>
          <a:graphicData uri="http://schemas.openxmlformats.org/drawingml/2006/table">
            <a:tbl>
              <a:tblPr firstRow="1" bandRow="1">
                <a:tableStyleId>{5C22544A-7EE6-4342-B048-85BDC9FD1C3A}</a:tableStyleId>
              </a:tblPr>
              <a:tblGrid>
                <a:gridCol w="3483428">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tblGrid>
              <a:tr h="370840">
                <a:tc>
                  <a:txBody>
                    <a:bodyPr/>
                    <a:lstStyle/>
                    <a:p>
                      <a:r>
                        <a:rPr lang="en-GB" sz="2000" dirty="0">
                          <a:latin typeface="Arial" pitchFamily="34" charset="0"/>
                          <a:cs typeface="Arial" pitchFamily="34" charset="0"/>
                        </a:rPr>
                        <a:t>Type of Integer Literal</a:t>
                      </a:r>
                      <a:endParaRPr lang="en-US" sz="2000" dirty="0">
                        <a:latin typeface="Arial" pitchFamily="34" charset="0"/>
                        <a:cs typeface="Arial" pitchFamily="34" charset="0"/>
                      </a:endParaRPr>
                    </a:p>
                  </a:txBody>
                  <a:tcPr/>
                </a:tc>
                <a:tc>
                  <a:txBody>
                    <a:bodyPr/>
                    <a:lstStyle/>
                    <a:p>
                      <a:r>
                        <a:rPr lang="en-GB" sz="2000" dirty="0">
                          <a:latin typeface="Arial" pitchFamily="34" charset="0"/>
                          <a:cs typeface="Arial" pitchFamily="34" charset="0"/>
                        </a:rPr>
                        <a:t>Suffixes of Integer Literal</a:t>
                      </a:r>
                      <a:endParaRPr lang="en-US" sz="2000"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en-GB" sz="2000" dirty="0" err="1">
                          <a:latin typeface="Arial" pitchFamily="34" charset="0"/>
                          <a:cs typeface="Arial" pitchFamily="34" charset="0"/>
                        </a:rPr>
                        <a:t>int</a:t>
                      </a:r>
                      <a:endParaRPr lang="en-US" sz="2000" dirty="0">
                        <a:latin typeface="Arial" pitchFamily="34" charset="0"/>
                        <a:cs typeface="Arial" pitchFamily="34" charset="0"/>
                      </a:endParaRPr>
                    </a:p>
                  </a:txBody>
                  <a:tcPr/>
                </a:tc>
                <a:tc>
                  <a:txBody>
                    <a:bodyPr/>
                    <a:lstStyle/>
                    <a:p>
                      <a:r>
                        <a:rPr lang="en-GB" sz="2000" dirty="0">
                          <a:latin typeface="Arial" pitchFamily="34" charset="0"/>
                          <a:cs typeface="Arial" pitchFamily="34" charset="0"/>
                        </a:rPr>
                        <a:t>No Suffix</a:t>
                      </a:r>
                      <a:endParaRPr lang="en-US" sz="2000"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GB" sz="2000" dirty="0">
                          <a:latin typeface="Arial" pitchFamily="34" charset="0"/>
                          <a:cs typeface="Arial" pitchFamily="34" charset="0"/>
                        </a:rPr>
                        <a:t>unsigned </a:t>
                      </a:r>
                      <a:r>
                        <a:rPr lang="en-GB" sz="2000" dirty="0" err="1">
                          <a:latin typeface="Arial" pitchFamily="34" charset="0"/>
                          <a:cs typeface="Arial" pitchFamily="34" charset="0"/>
                        </a:rPr>
                        <a:t>int</a:t>
                      </a:r>
                      <a:endParaRPr lang="en-US" sz="2000" dirty="0">
                        <a:latin typeface="Arial" pitchFamily="34" charset="0"/>
                        <a:cs typeface="Arial" pitchFamily="34" charset="0"/>
                      </a:endParaRPr>
                    </a:p>
                  </a:txBody>
                  <a:tcPr/>
                </a:tc>
                <a:tc>
                  <a:txBody>
                    <a:bodyPr/>
                    <a:lstStyle/>
                    <a:p>
                      <a:r>
                        <a:rPr lang="en-GB" sz="2000" dirty="0">
                          <a:latin typeface="Arial" pitchFamily="34" charset="0"/>
                          <a:cs typeface="Arial" pitchFamily="34" charset="0"/>
                        </a:rPr>
                        <a:t>u or U</a:t>
                      </a:r>
                      <a:endParaRPr lang="en-US" sz="2000"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GB" sz="2000" dirty="0">
                          <a:latin typeface="Arial" pitchFamily="34" charset="0"/>
                          <a:cs typeface="Arial" pitchFamily="34" charset="0"/>
                        </a:rPr>
                        <a:t>long </a:t>
                      </a:r>
                      <a:r>
                        <a:rPr lang="en-GB" sz="2000" dirty="0" err="1">
                          <a:latin typeface="Arial" pitchFamily="34" charset="0"/>
                          <a:cs typeface="Arial" pitchFamily="34" charset="0"/>
                        </a:rPr>
                        <a:t>int</a:t>
                      </a:r>
                      <a:endParaRPr lang="en-US" sz="2000" dirty="0">
                        <a:latin typeface="Arial" pitchFamily="34" charset="0"/>
                        <a:cs typeface="Arial" pitchFamily="34" charset="0"/>
                      </a:endParaRPr>
                    </a:p>
                  </a:txBody>
                  <a:tcPr/>
                </a:tc>
                <a:tc>
                  <a:txBody>
                    <a:bodyPr/>
                    <a:lstStyle/>
                    <a:p>
                      <a:r>
                        <a:rPr lang="en-GB" sz="2000" dirty="0">
                          <a:latin typeface="Arial" pitchFamily="34" charset="0"/>
                          <a:cs typeface="Arial" pitchFamily="34" charset="0"/>
                        </a:rPr>
                        <a:t>l or L</a:t>
                      </a:r>
                      <a:endParaRPr lang="en-US" sz="2000"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GB" sz="2000" dirty="0">
                          <a:latin typeface="Arial" pitchFamily="34" charset="0"/>
                          <a:cs typeface="Arial" pitchFamily="34" charset="0"/>
                        </a:rPr>
                        <a:t>unsigned</a:t>
                      </a:r>
                      <a:r>
                        <a:rPr lang="en-GB" sz="2000" baseline="0" dirty="0">
                          <a:latin typeface="Arial" pitchFamily="34" charset="0"/>
                          <a:cs typeface="Arial" pitchFamily="34" charset="0"/>
                        </a:rPr>
                        <a:t> long </a:t>
                      </a:r>
                      <a:r>
                        <a:rPr lang="en-GB" sz="2000" baseline="0" dirty="0" err="1">
                          <a:latin typeface="Arial" pitchFamily="34" charset="0"/>
                          <a:cs typeface="Arial" pitchFamily="34" charset="0"/>
                        </a:rPr>
                        <a:t>int</a:t>
                      </a:r>
                      <a:endParaRPr lang="en-US" sz="2000" dirty="0">
                        <a:latin typeface="Arial" pitchFamily="34" charset="0"/>
                        <a:cs typeface="Arial" pitchFamily="34" charset="0"/>
                      </a:endParaRPr>
                    </a:p>
                  </a:txBody>
                  <a:tcPr/>
                </a:tc>
                <a:tc>
                  <a:txBody>
                    <a:bodyPr/>
                    <a:lstStyle/>
                    <a:p>
                      <a:r>
                        <a:rPr lang="en-GB" sz="2000" dirty="0" err="1">
                          <a:latin typeface="Arial" pitchFamily="34" charset="0"/>
                          <a:cs typeface="Arial" pitchFamily="34" charset="0"/>
                        </a:rPr>
                        <a:t>ul</a:t>
                      </a:r>
                      <a:r>
                        <a:rPr lang="en-GB" sz="2000" dirty="0">
                          <a:latin typeface="Arial" pitchFamily="34" charset="0"/>
                          <a:cs typeface="Arial" pitchFamily="34" charset="0"/>
                        </a:rPr>
                        <a:t> or UL</a:t>
                      </a:r>
                      <a:endParaRPr lang="en-US" sz="2000" dirty="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r>
                        <a:rPr lang="en-GB" sz="2000" dirty="0">
                          <a:latin typeface="Arial" pitchFamily="34" charset="0"/>
                          <a:cs typeface="Arial" pitchFamily="34" charset="0"/>
                        </a:rPr>
                        <a:t>long long </a:t>
                      </a:r>
                      <a:r>
                        <a:rPr lang="en-GB" sz="2000" dirty="0" err="1">
                          <a:latin typeface="Arial" pitchFamily="34" charset="0"/>
                          <a:cs typeface="Arial" pitchFamily="34" charset="0"/>
                        </a:rPr>
                        <a:t>int</a:t>
                      </a:r>
                      <a:endParaRPr lang="en-US" sz="2000" dirty="0">
                        <a:latin typeface="Arial" pitchFamily="34" charset="0"/>
                        <a:cs typeface="Arial" pitchFamily="34" charset="0"/>
                      </a:endParaRPr>
                    </a:p>
                  </a:txBody>
                  <a:tcPr/>
                </a:tc>
                <a:tc>
                  <a:txBody>
                    <a:bodyPr/>
                    <a:lstStyle/>
                    <a:p>
                      <a:r>
                        <a:rPr lang="en-GB" sz="2000" dirty="0" err="1">
                          <a:latin typeface="Arial" pitchFamily="34" charset="0"/>
                          <a:cs typeface="Arial" pitchFamily="34" charset="0"/>
                        </a:rPr>
                        <a:t>ll</a:t>
                      </a:r>
                      <a:r>
                        <a:rPr lang="en-GB" sz="2000" dirty="0">
                          <a:latin typeface="Arial" pitchFamily="34" charset="0"/>
                          <a:cs typeface="Arial" pitchFamily="34" charset="0"/>
                        </a:rPr>
                        <a:t> or LL</a:t>
                      </a:r>
                      <a:endParaRPr lang="en-US" sz="2000" dirty="0">
                        <a:latin typeface="Arial" pitchFamily="34" charset="0"/>
                        <a:cs typeface="Arial" pitchFamily="34" charset="0"/>
                      </a:endParaRPr>
                    </a:p>
                  </a:txBody>
                  <a:tcPr/>
                </a:tc>
                <a:extLst>
                  <a:ext uri="{0D108BD9-81ED-4DB2-BD59-A6C34878D82A}">
                    <a16:rowId xmlns:a16="http://schemas.microsoft.com/office/drawing/2014/main" val="10005"/>
                  </a:ext>
                </a:extLst>
              </a:tr>
              <a:tr h="370840">
                <a:tc>
                  <a:txBody>
                    <a:bodyPr/>
                    <a:lstStyle/>
                    <a:p>
                      <a:r>
                        <a:rPr lang="en-GB" sz="2000" dirty="0">
                          <a:latin typeface="Arial" pitchFamily="34" charset="0"/>
                          <a:cs typeface="Arial" pitchFamily="34" charset="0"/>
                        </a:rPr>
                        <a:t>unsigned long </a:t>
                      </a:r>
                      <a:r>
                        <a:rPr lang="en-GB" sz="2000" dirty="0" err="1">
                          <a:latin typeface="Arial" pitchFamily="34" charset="0"/>
                          <a:cs typeface="Arial" pitchFamily="34" charset="0"/>
                        </a:rPr>
                        <a:t>long</a:t>
                      </a:r>
                      <a:r>
                        <a:rPr lang="en-GB" sz="2000" dirty="0">
                          <a:latin typeface="Arial" pitchFamily="34" charset="0"/>
                          <a:cs typeface="Arial" pitchFamily="34" charset="0"/>
                        </a:rPr>
                        <a:t> </a:t>
                      </a:r>
                      <a:r>
                        <a:rPr lang="en-GB" sz="2000" dirty="0" err="1">
                          <a:latin typeface="Arial" pitchFamily="34" charset="0"/>
                          <a:cs typeface="Arial" pitchFamily="34" charset="0"/>
                        </a:rPr>
                        <a:t>int</a:t>
                      </a:r>
                      <a:endParaRPr lang="en-US" sz="2000" dirty="0">
                        <a:latin typeface="Arial" pitchFamily="34" charset="0"/>
                        <a:cs typeface="Arial" pitchFamily="34" charset="0"/>
                      </a:endParaRPr>
                    </a:p>
                  </a:txBody>
                  <a:tcPr/>
                </a:tc>
                <a:tc>
                  <a:txBody>
                    <a:bodyPr/>
                    <a:lstStyle/>
                    <a:p>
                      <a:r>
                        <a:rPr lang="en-GB" sz="2000" dirty="0" err="1">
                          <a:latin typeface="Arial" pitchFamily="34" charset="0"/>
                          <a:cs typeface="Arial" pitchFamily="34" charset="0"/>
                        </a:rPr>
                        <a:t>ull</a:t>
                      </a:r>
                      <a:r>
                        <a:rPr lang="en-GB" sz="2000" dirty="0">
                          <a:latin typeface="Arial" pitchFamily="34" charset="0"/>
                          <a:cs typeface="Arial" pitchFamily="34" charset="0"/>
                        </a:rPr>
                        <a:t> or ULL</a:t>
                      </a:r>
                      <a:endParaRPr lang="en-US" sz="2000" dirty="0">
                        <a:latin typeface="Arial" pitchFamily="34" charset="0"/>
                        <a:cs typeface="Arial" pitchFamily="34" charset="0"/>
                      </a:endParaRPr>
                    </a:p>
                  </a:txBody>
                  <a:tcPr/>
                </a:tc>
                <a:extLst>
                  <a:ext uri="{0D108BD9-81ED-4DB2-BD59-A6C34878D82A}">
                    <a16:rowId xmlns:a16="http://schemas.microsoft.com/office/drawing/2014/main" val="10006"/>
                  </a:ext>
                </a:extLst>
              </a:tr>
            </a:tbl>
          </a:graphicData>
        </a:graphic>
      </p:graphicFrame>
      <p:sp>
        <p:nvSpPr>
          <p:cNvPr id="14" name="TextBox 13"/>
          <p:cNvSpPr txBox="1"/>
          <p:nvPr/>
        </p:nvSpPr>
        <p:spPr>
          <a:xfrm>
            <a:off x="624114" y="5109029"/>
            <a:ext cx="6429829" cy="1323439"/>
          </a:xfrm>
          <a:prstGeom prst="rect">
            <a:avLst/>
          </a:prstGeom>
          <a:noFill/>
        </p:spPr>
        <p:txBody>
          <a:bodyPr wrap="square" rtlCol="0">
            <a:spAutoFit/>
          </a:bodyPr>
          <a:lstStyle/>
          <a:p>
            <a:r>
              <a:rPr lang="en-GB" sz="2000" dirty="0">
                <a:latin typeface="Arial" pitchFamily="34" charset="0"/>
                <a:cs typeface="Arial" pitchFamily="34" charset="0"/>
              </a:rPr>
              <a:t>Sample program:  </a:t>
            </a:r>
            <a:r>
              <a:rPr lang="en-GB" sz="2000" dirty="0">
                <a:latin typeface="Arial" pitchFamily="34" charset="0"/>
                <a:cs typeface="Arial" pitchFamily="34" charset="0"/>
                <a:hlinkClick r:id="rId3" action="ppaction://hlinkfile"/>
              </a:rPr>
              <a:t>IntegerSuffixed.cpp</a:t>
            </a:r>
            <a:endParaRPr lang="en-GB" sz="2000" dirty="0">
              <a:latin typeface="Arial" pitchFamily="34" charset="0"/>
              <a:cs typeface="Arial" pitchFamily="34" charset="0"/>
            </a:endParaRPr>
          </a:p>
          <a:p>
            <a:endParaRPr lang="en-GB" sz="2000" dirty="0">
              <a:latin typeface="Arial" pitchFamily="34" charset="0"/>
              <a:cs typeface="Arial" pitchFamily="34" charset="0"/>
            </a:endParaRPr>
          </a:p>
          <a:p>
            <a:r>
              <a:rPr lang="en-GB" sz="2000" dirty="0">
                <a:latin typeface="Arial" pitchFamily="34" charset="0"/>
                <a:cs typeface="Arial" pitchFamily="34" charset="0"/>
              </a:rPr>
              <a:t>Program to print the values in HEX, OCT:</a:t>
            </a:r>
          </a:p>
          <a:p>
            <a:r>
              <a:rPr lang="en-GB" sz="2000" dirty="0">
                <a:latin typeface="Arial" pitchFamily="34" charset="0"/>
                <a:cs typeface="Arial" pitchFamily="34" charset="0"/>
              </a:rPr>
              <a:t>			</a:t>
            </a:r>
            <a:r>
              <a:rPr lang="en-GB" sz="2000" dirty="0">
                <a:latin typeface="Arial" pitchFamily="34" charset="0"/>
                <a:cs typeface="Arial" pitchFamily="34" charset="0"/>
                <a:hlinkClick r:id="rId4" action="ppaction://hlinkfile"/>
              </a:rPr>
              <a:t>DifferentFormats.cpp</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Constants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GB" sz="2000" b="1" u="sng" dirty="0">
                <a:latin typeface="Arial" pitchFamily="34" charset="0"/>
                <a:cs typeface="Arial" pitchFamily="34" charset="0"/>
              </a:rPr>
              <a:t>Floating point literals</a:t>
            </a:r>
            <a:endParaRPr lang="en-US" sz="2000" b="1" u="sng" dirty="0">
              <a:latin typeface="Arial" pitchFamily="34" charset="0"/>
              <a:cs typeface="Arial" pitchFamily="34" charset="0"/>
            </a:endParaRPr>
          </a:p>
          <a:p>
            <a:r>
              <a:rPr lang="en-GB" sz="2000" dirty="0">
                <a:latin typeface="Arial" pitchFamily="34" charset="0"/>
                <a:cs typeface="Arial" pitchFamily="34" charset="0"/>
              </a:rPr>
              <a:t>Two forms:</a:t>
            </a:r>
          </a:p>
          <a:p>
            <a:r>
              <a:rPr lang="en-GB" sz="2000" dirty="0">
                <a:latin typeface="Arial" pitchFamily="34" charset="0"/>
                <a:cs typeface="Arial" pitchFamily="34" charset="0"/>
              </a:rPr>
              <a:t>	Decimal form</a:t>
            </a:r>
          </a:p>
          <a:p>
            <a:r>
              <a:rPr lang="en-GB" sz="2000" dirty="0">
                <a:latin typeface="Arial" pitchFamily="34" charset="0"/>
                <a:cs typeface="Arial" pitchFamily="34" charset="0"/>
              </a:rPr>
              <a:t>	Exponential form</a:t>
            </a:r>
          </a:p>
          <a:p>
            <a:r>
              <a:rPr lang="en-GB" sz="2000" dirty="0">
                <a:latin typeface="Arial" pitchFamily="34" charset="0"/>
                <a:cs typeface="Arial" pitchFamily="34" charset="0"/>
              </a:rPr>
              <a:t>Sample program: </a:t>
            </a:r>
            <a:r>
              <a:rPr lang="en-GB" sz="2000" dirty="0">
                <a:latin typeface="Arial" pitchFamily="34" charset="0"/>
                <a:cs typeface="Arial" pitchFamily="34" charset="0"/>
                <a:hlinkClick r:id="rId3" action="ppaction://hlinkfile"/>
              </a:rPr>
              <a:t>FPLiteral.cpp</a:t>
            </a:r>
            <a:endParaRPr lang="en-GB" sz="2000" dirty="0">
              <a:latin typeface="Arial" pitchFamily="34" charset="0"/>
              <a:cs typeface="Arial" pitchFamily="34" charset="0"/>
            </a:endParaRPr>
          </a:p>
          <a:p>
            <a:endParaRPr lang="en-GB" sz="2000" dirty="0">
              <a:latin typeface="Arial" pitchFamily="34" charset="0"/>
              <a:cs typeface="Arial" pitchFamily="34" charset="0"/>
            </a:endParaRPr>
          </a:p>
          <a:p>
            <a:r>
              <a:rPr lang="en-GB" sz="2000" b="1" u="sng" dirty="0">
                <a:latin typeface="Arial" pitchFamily="34" charset="0"/>
                <a:cs typeface="Arial" pitchFamily="34" charset="0"/>
              </a:rPr>
              <a:t>Character Literals</a:t>
            </a:r>
          </a:p>
          <a:p>
            <a:r>
              <a:rPr lang="en-US" sz="2000" dirty="0">
                <a:latin typeface="Arial" pitchFamily="34" charset="0"/>
                <a:cs typeface="Arial" pitchFamily="34" charset="0"/>
              </a:rPr>
              <a:t>const char VARA = 'A';</a:t>
            </a:r>
            <a:endParaRPr lang="en-GB" sz="2000" dirty="0">
              <a:latin typeface="Arial" pitchFamily="34" charset="0"/>
              <a:cs typeface="Arial" pitchFamily="34" charset="0"/>
            </a:endParaRPr>
          </a:p>
          <a:p>
            <a:endParaRPr lang="en-GB" sz="2000" dirty="0">
              <a:latin typeface="Arial" pitchFamily="34" charset="0"/>
              <a:cs typeface="Arial" pitchFamily="34" charset="0"/>
            </a:endParaRPr>
          </a:p>
          <a:p>
            <a:r>
              <a:rPr lang="en-GB" sz="2000" b="1" u="sng" dirty="0">
                <a:latin typeface="Arial" pitchFamily="34" charset="0"/>
                <a:cs typeface="Arial" pitchFamily="34" charset="0"/>
              </a:rPr>
              <a:t>String Literals</a:t>
            </a:r>
          </a:p>
          <a:p>
            <a:r>
              <a:rPr lang="en-US" sz="2000" dirty="0">
                <a:latin typeface="Arial" pitchFamily="34" charset="0"/>
                <a:cs typeface="Arial" pitchFamily="34" charset="0"/>
              </a:rPr>
              <a:t>const string UNIV = “PES University";</a:t>
            </a:r>
          </a:p>
          <a:p>
            <a:endParaRPr lang="en-GB" sz="2000" dirty="0">
              <a:latin typeface="Arial" pitchFamily="34" charset="0"/>
              <a:cs typeface="Arial" pitchFamily="34" charset="0"/>
            </a:endParaRPr>
          </a:p>
          <a:p>
            <a:r>
              <a:rPr lang="en-GB" sz="2000" b="1" u="sng" dirty="0">
                <a:latin typeface="Arial" pitchFamily="34" charset="0"/>
                <a:cs typeface="Arial" pitchFamily="34" charset="0"/>
              </a:rPr>
              <a:t>Boolean Literals</a:t>
            </a:r>
          </a:p>
          <a:p>
            <a:r>
              <a:rPr lang="da-DK" sz="2000" dirty="0">
                <a:latin typeface="Arial" pitchFamily="34" charset="0"/>
                <a:cs typeface="Arial" pitchFamily="34" charset="0"/>
              </a:rPr>
              <a:t>const bool VARFORTRUE = true; </a:t>
            </a:r>
          </a:p>
          <a:p>
            <a:r>
              <a:rPr lang="da-DK" sz="2000" dirty="0">
                <a:latin typeface="Arial" pitchFamily="34" charset="0"/>
                <a:cs typeface="Arial" pitchFamily="34" charset="0"/>
              </a:rPr>
              <a:t>const bool VARFORFALSE = false;</a:t>
            </a:r>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 calcmode="lin" valueType="num">
                                      <p:cBhvr additive="base">
                                        <p:cTn id="5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2" end="12"/>
                                            </p:txEl>
                                          </p:spTgt>
                                        </p:tgtEl>
                                        <p:attrNameLst>
                                          <p:attrName>style.visibility</p:attrName>
                                        </p:attrNameLst>
                                      </p:cBhvr>
                                      <p:to>
                                        <p:strVal val="visible"/>
                                      </p:to>
                                    </p:set>
                                    <p:anim calcmode="lin" valueType="num">
                                      <p:cBhvr additive="base">
                                        <p:cTn id="61"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3" end="13"/>
                                            </p:txEl>
                                          </p:spTgt>
                                        </p:tgtEl>
                                        <p:attrNameLst>
                                          <p:attrName>style.visibility</p:attrName>
                                        </p:attrNameLst>
                                      </p:cBhvr>
                                      <p:to>
                                        <p:strVal val="visible"/>
                                      </p:to>
                                    </p:set>
                                    <p:anim calcmode="lin" valueType="num">
                                      <p:cBhvr additive="base">
                                        <p:cTn id="67"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4" end="14"/>
                                            </p:txEl>
                                          </p:spTgt>
                                        </p:tgtEl>
                                        <p:attrNameLst>
                                          <p:attrName>style.visibility</p:attrName>
                                        </p:attrNameLst>
                                      </p:cBhvr>
                                      <p:to>
                                        <p:strVal val="visible"/>
                                      </p:to>
                                    </p:set>
                                    <p:anim calcmode="lin" valueType="num">
                                      <p:cBhvr additive="base">
                                        <p:cTn id="73"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Variables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GB" sz="2000" b="1" u="sng" dirty="0">
                <a:latin typeface="Arial" pitchFamily="34" charset="0"/>
                <a:cs typeface="Arial" pitchFamily="34" charset="0"/>
              </a:rPr>
              <a:t>Variables</a:t>
            </a:r>
            <a:endParaRPr lang="en-US" sz="2000" b="1" u="sng" dirty="0">
              <a:latin typeface="Arial" pitchFamily="34" charset="0"/>
              <a:cs typeface="Arial" pitchFamily="34" charset="0"/>
            </a:endParaRPr>
          </a:p>
          <a:p>
            <a:r>
              <a:rPr lang="en-US" sz="2000" dirty="0">
                <a:latin typeface="Arial" pitchFamily="34" charset="0"/>
                <a:cs typeface="Arial" pitchFamily="34" charset="0"/>
              </a:rPr>
              <a:t>Variable is basically the name of the memory location that stores data. Every variable has </a:t>
            </a:r>
            <a:r>
              <a:rPr lang="en-US" sz="2000" b="1" dirty="0">
                <a:latin typeface="Arial" pitchFamily="34" charset="0"/>
                <a:cs typeface="Arial" pitchFamily="34" charset="0"/>
              </a:rPr>
              <a:t>a data type</a:t>
            </a:r>
            <a:r>
              <a:rPr lang="en-US" sz="2000" dirty="0">
                <a:latin typeface="Arial" pitchFamily="34" charset="0"/>
                <a:cs typeface="Arial" pitchFamily="34" charset="0"/>
              </a:rPr>
              <a:t> and </a:t>
            </a:r>
            <a:r>
              <a:rPr lang="en-US" sz="2000" b="1" dirty="0">
                <a:latin typeface="Arial" pitchFamily="34" charset="0"/>
                <a:cs typeface="Arial" pitchFamily="34" charset="0"/>
              </a:rPr>
              <a:t>a value</a:t>
            </a:r>
            <a:r>
              <a:rPr lang="en-US" sz="2000" dirty="0">
                <a:latin typeface="Arial" pitchFamily="34" charset="0"/>
                <a:cs typeface="Arial" pitchFamily="34" charset="0"/>
              </a:rPr>
              <a:t> associated with it which we could change any number of times during program execution and a variable can be reused many times in a program.</a:t>
            </a:r>
          </a:p>
          <a:p>
            <a:endParaRPr lang="en-GB" sz="2000" dirty="0">
              <a:latin typeface="Arial" pitchFamily="34" charset="0"/>
              <a:cs typeface="Arial" pitchFamily="34" charset="0"/>
            </a:endParaRPr>
          </a:p>
          <a:p>
            <a:r>
              <a:rPr lang="en-GB" sz="2000" dirty="0">
                <a:latin typeface="Arial" pitchFamily="34" charset="0"/>
                <a:cs typeface="Arial" pitchFamily="34" charset="0"/>
              </a:rPr>
              <a:t>Basic types of variables in C++</a:t>
            </a:r>
          </a:p>
          <a:p>
            <a:r>
              <a:rPr lang="en-GB" sz="2000" dirty="0" err="1">
                <a:latin typeface="Arial" pitchFamily="34" charset="0"/>
                <a:cs typeface="Arial" pitchFamily="34" charset="0"/>
              </a:rPr>
              <a:t>bool</a:t>
            </a:r>
            <a:r>
              <a:rPr lang="en-GB" sz="2000" dirty="0">
                <a:latin typeface="Arial" pitchFamily="34" charset="0"/>
                <a:cs typeface="Arial" pitchFamily="34" charset="0"/>
              </a:rPr>
              <a:t>, char, </a:t>
            </a:r>
            <a:r>
              <a:rPr lang="en-GB" sz="2000" dirty="0" err="1">
                <a:latin typeface="Arial" pitchFamily="34" charset="0"/>
                <a:cs typeface="Arial" pitchFamily="34" charset="0"/>
              </a:rPr>
              <a:t>wchar_t</a:t>
            </a:r>
            <a:r>
              <a:rPr lang="en-GB" sz="2000" dirty="0">
                <a:latin typeface="Arial" pitchFamily="34" charset="0"/>
                <a:cs typeface="Arial" pitchFamily="34" charset="0"/>
              </a:rPr>
              <a:t>, </a:t>
            </a:r>
            <a:r>
              <a:rPr lang="en-GB" sz="2000" dirty="0" err="1">
                <a:latin typeface="Arial" pitchFamily="34" charset="0"/>
                <a:cs typeface="Arial" pitchFamily="34" charset="0"/>
              </a:rPr>
              <a:t>nt</a:t>
            </a:r>
            <a:r>
              <a:rPr lang="en-GB" sz="2000" dirty="0">
                <a:latin typeface="Arial" pitchFamily="34" charset="0"/>
                <a:cs typeface="Arial" pitchFamily="34" charset="0"/>
              </a:rPr>
              <a:t>, float, double, string</a:t>
            </a:r>
          </a:p>
          <a:p>
            <a:endParaRPr lang="en-GB" sz="2000" dirty="0">
              <a:latin typeface="Arial" pitchFamily="34" charset="0"/>
              <a:cs typeface="Arial" pitchFamily="34" charset="0"/>
            </a:endParaRPr>
          </a:p>
          <a:p>
            <a:r>
              <a:rPr lang="en-GB" sz="2000" u="sng" dirty="0">
                <a:latin typeface="Arial" pitchFamily="34" charset="0"/>
                <a:cs typeface="Arial" pitchFamily="34" charset="0"/>
              </a:rPr>
              <a:t>Declaring variables</a:t>
            </a:r>
          </a:p>
          <a:p>
            <a:r>
              <a:rPr lang="en-GB" sz="2000" dirty="0" err="1">
                <a:latin typeface="Arial" pitchFamily="34" charset="0"/>
                <a:cs typeface="Arial" pitchFamily="34" charset="0"/>
              </a:rPr>
              <a:t>Datatype</a:t>
            </a:r>
            <a:r>
              <a:rPr lang="en-GB" sz="2000" dirty="0">
                <a:latin typeface="Arial" pitchFamily="34" charset="0"/>
                <a:cs typeface="Arial" pitchFamily="34" charset="0"/>
              </a:rPr>
              <a:t> variable = value;</a:t>
            </a:r>
          </a:p>
          <a:p>
            <a:endParaRPr lang="en-GB" sz="2000" dirty="0">
              <a:latin typeface="Arial" pitchFamily="34" charset="0"/>
              <a:cs typeface="Arial" pitchFamily="34" charset="0"/>
            </a:endParaRPr>
          </a:p>
          <a:p>
            <a:r>
              <a:rPr lang="en-GB" sz="2000" dirty="0">
                <a:latin typeface="Arial" pitchFamily="34" charset="0"/>
                <a:cs typeface="Arial" pitchFamily="34" charset="0"/>
              </a:rPr>
              <a:t>Single variable, Multiple variables in a single line, </a:t>
            </a:r>
          </a:p>
          <a:p>
            <a:r>
              <a:rPr lang="en-GB" sz="2000" dirty="0">
                <a:latin typeface="Arial" pitchFamily="34" charset="0"/>
                <a:cs typeface="Arial" pitchFamily="34" charset="0"/>
              </a:rPr>
              <a:t>Initializing at the time of declaration, Initializing after declaration</a:t>
            </a: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 calcmode="lin" valueType="num">
                                      <p:cBhvr additive="base">
                                        <p:cTn id="43"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0" end="10"/>
                                            </p:txEl>
                                          </p:spTgt>
                                        </p:tgtEl>
                                        <p:attrNameLst>
                                          <p:attrName>style.visibility</p:attrName>
                                        </p:attrNameLst>
                                      </p:cBhvr>
                                      <p:to>
                                        <p:strVal val="visible"/>
                                      </p:to>
                                    </p:set>
                                    <p:anim calcmode="lin" valueType="num">
                                      <p:cBhvr additive="base">
                                        <p:cTn id="49"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Variables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GB" sz="2000" b="1" u="sng" dirty="0" err="1">
                <a:latin typeface="Arial" pitchFamily="34" charset="0"/>
                <a:cs typeface="Arial" pitchFamily="34" charset="0"/>
              </a:rPr>
              <a:t>Lvalues</a:t>
            </a:r>
            <a:r>
              <a:rPr lang="en-GB" sz="2000" b="1" u="sng" dirty="0">
                <a:latin typeface="Arial" pitchFamily="34" charset="0"/>
                <a:cs typeface="Arial" pitchFamily="34" charset="0"/>
              </a:rPr>
              <a:t> and </a:t>
            </a:r>
            <a:r>
              <a:rPr lang="en-GB" sz="2000" b="1" u="sng" dirty="0" err="1">
                <a:latin typeface="Arial" pitchFamily="34" charset="0"/>
                <a:cs typeface="Arial" pitchFamily="34" charset="0"/>
              </a:rPr>
              <a:t>Rvalues</a:t>
            </a:r>
            <a:endParaRPr lang="en-US" sz="2000" b="1" u="sng" dirty="0">
              <a:latin typeface="Arial" pitchFamily="34" charset="0"/>
              <a:cs typeface="Arial" pitchFamily="34" charset="0"/>
            </a:endParaRPr>
          </a:p>
          <a:p>
            <a:r>
              <a:rPr lang="en-US" sz="2000" dirty="0">
                <a:latin typeface="Arial" pitchFamily="34" charset="0"/>
                <a:cs typeface="Arial" pitchFamily="34" charset="0"/>
              </a:rPr>
              <a:t>Every Expression in C++ is either </a:t>
            </a:r>
            <a:r>
              <a:rPr lang="en-US" sz="2000" dirty="0" err="1">
                <a:latin typeface="Arial" pitchFamily="34" charset="0"/>
                <a:cs typeface="Arial" pitchFamily="34" charset="0"/>
              </a:rPr>
              <a:t>Lvalue</a:t>
            </a:r>
            <a:r>
              <a:rPr lang="en-US" sz="2000" dirty="0">
                <a:latin typeface="Arial" pitchFamily="34" charset="0"/>
                <a:cs typeface="Arial" pitchFamily="34" charset="0"/>
              </a:rPr>
              <a:t> or </a:t>
            </a:r>
            <a:r>
              <a:rPr lang="en-US" sz="2000" dirty="0" err="1">
                <a:latin typeface="Arial" pitchFamily="34" charset="0"/>
                <a:cs typeface="Arial" pitchFamily="34" charset="0"/>
              </a:rPr>
              <a:t>Rvalue</a:t>
            </a:r>
            <a:r>
              <a:rPr lang="en-US" sz="2000" dirty="0">
                <a:latin typeface="Arial" pitchFamily="34" charset="0"/>
                <a:cs typeface="Arial" pitchFamily="34" charset="0"/>
              </a:rPr>
              <a:t> expression.</a:t>
            </a:r>
          </a:p>
          <a:p>
            <a:r>
              <a:rPr lang="en-US" sz="2000" b="1" dirty="0" err="1">
                <a:latin typeface="Arial" pitchFamily="34" charset="0"/>
                <a:cs typeface="Arial" pitchFamily="34" charset="0"/>
              </a:rPr>
              <a:t>Lvalue</a:t>
            </a:r>
            <a:r>
              <a:rPr lang="en-US" sz="2000" b="1" dirty="0">
                <a:latin typeface="Arial" pitchFamily="34" charset="0"/>
                <a:cs typeface="Arial" pitchFamily="34" charset="0"/>
              </a:rPr>
              <a:t>:</a:t>
            </a:r>
            <a:r>
              <a:rPr lang="en-US" sz="2000" dirty="0">
                <a:latin typeface="Arial" pitchFamily="34" charset="0"/>
                <a:cs typeface="Arial" pitchFamily="34" charset="0"/>
              </a:rPr>
              <a:t> If you can take the address of expression then it is </a:t>
            </a:r>
            <a:r>
              <a:rPr lang="en-US" sz="2000" dirty="0" err="1">
                <a:latin typeface="Arial" pitchFamily="34" charset="0"/>
                <a:cs typeface="Arial" pitchFamily="34" charset="0"/>
              </a:rPr>
              <a:t>Lvalue</a:t>
            </a:r>
            <a:r>
              <a:rPr lang="en-US" sz="2000" dirty="0">
                <a:latin typeface="Arial" pitchFamily="34" charset="0"/>
                <a:cs typeface="Arial" pitchFamily="34" charset="0"/>
              </a:rPr>
              <a:t>. </a:t>
            </a:r>
            <a:r>
              <a:rPr lang="en-US" sz="2000" dirty="0" err="1">
                <a:latin typeface="Arial" pitchFamily="34" charset="0"/>
                <a:cs typeface="Arial" pitchFamily="34" charset="0"/>
              </a:rPr>
              <a:t>Lvalues</a:t>
            </a:r>
            <a:r>
              <a:rPr lang="en-US" sz="2000" dirty="0">
                <a:latin typeface="Arial" pitchFamily="34" charset="0"/>
                <a:cs typeface="Arial" pitchFamily="34" charset="0"/>
              </a:rPr>
              <a:t> represent the objects that occupy space and have some memory location/address associated with them.</a:t>
            </a:r>
          </a:p>
          <a:p>
            <a:r>
              <a:rPr lang="en-US" sz="2000" b="1" dirty="0" err="1">
                <a:latin typeface="Arial" pitchFamily="34" charset="0"/>
                <a:cs typeface="Arial" pitchFamily="34" charset="0"/>
              </a:rPr>
              <a:t>Rvalue</a:t>
            </a:r>
            <a:r>
              <a:rPr lang="en-US" sz="2000" b="1" dirty="0">
                <a:latin typeface="Arial" pitchFamily="34" charset="0"/>
                <a:cs typeface="Arial" pitchFamily="34" charset="0"/>
              </a:rPr>
              <a:t>:</a:t>
            </a:r>
            <a:r>
              <a:rPr lang="en-US" sz="2000" dirty="0">
                <a:latin typeface="Arial" pitchFamily="34" charset="0"/>
                <a:cs typeface="Arial" pitchFamily="34" charset="0"/>
              </a:rPr>
              <a:t> If you can't take the address of expression then it is </a:t>
            </a:r>
            <a:r>
              <a:rPr lang="en-US" sz="2000" dirty="0" err="1">
                <a:latin typeface="Arial" pitchFamily="34" charset="0"/>
                <a:cs typeface="Arial" pitchFamily="34" charset="0"/>
              </a:rPr>
              <a:t>Rvalue</a:t>
            </a:r>
            <a:r>
              <a:rPr lang="en-US" sz="2000" dirty="0">
                <a:latin typeface="Arial" pitchFamily="34" charset="0"/>
                <a:cs typeface="Arial" pitchFamily="34" charset="0"/>
              </a:rPr>
              <a:t>. They don't exist after one line or expression and also do not refer to a memory location.</a:t>
            </a:r>
          </a:p>
          <a:p>
            <a:endParaRPr lang="en-US" sz="2000" b="1" dirty="0">
              <a:latin typeface="Arial" pitchFamily="34" charset="0"/>
              <a:cs typeface="Arial" pitchFamily="34" charset="0"/>
            </a:endParaRPr>
          </a:p>
          <a:p>
            <a:r>
              <a:rPr lang="en-US" sz="2000" b="1" dirty="0">
                <a:latin typeface="Arial" pitchFamily="34" charset="0"/>
                <a:cs typeface="Arial" pitchFamily="34" charset="0"/>
              </a:rPr>
              <a:t>Note:</a:t>
            </a:r>
            <a:r>
              <a:rPr lang="en-US" sz="2000" dirty="0">
                <a:latin typeface="Arial" pitchFamily="34" charset="0"/>
                <a:cs typeface="Arial" pitchFamily="34" charset="0"/>
              </a:rPr>
              <a:t> The </a:t>
            </a:r>
            <a:r>
              <a:rPr lang="en-US" sz="2000" dirty="0" err="1">
                <a:latin typeface="Arial" pitchFamily="34" charset="0"/>
                <a:cs typeface="Arial" pitchFamily="34" charset="0"/>
              </a:rPr>
              <a:t>lvalue</a:t>
            </a:r>
            <a:r>
              <a:rPr lang="en-US" sz="2000" dirty="0">
                <a:latin typeface="Arial" pitchFamily="34" charset="0"/>
                <a:cs typeface="Arial" pitchFamily="34" charset="0"/>
              </a:rPr>
              <a:t> can come either on the right-hand side or left-hand side of an assignment statement but the </a:t>
            </a:r>
            <a:r>
              <a:rPr lang="en-US" sz="2000" dirty="0" err="1">
                <a:latin typeface="Arial" pitchFamily="34" charset="0"/>
                <a:cs typeface="Arial" pitchFamily="34" charset="0"/>
              </a:rPr>
              <a:t>Rvalue</a:t>
            </a:r>
            <a:r>
              <a:rPr lang="en-US" sz="2000" dirty="0">
                <a:latin typeface="Arial" pitchFamily="34" charset="0"/>
                <a:cs typeface="Arial" pitchFamily="34" charset="0"/>
              </a:rPr>
              <a:t> can only come on the right-hand side.</a:t>
            </a:r>
          </a:p>
          <a:p>
            <a:endParaRPr lang="en-US" sz="2000" dirty="0">
              <a:latin typeface="Arial" pitchFamily="34" charset="0"/>
              <a:cs typeface="Arial" pitchFamily="34" charset="0"/>
            </a:endParaRP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p:txBody>
      </p:sp>
      <p:pic>
        <p:nvPicPr>
          <p:cNvPr id="3" name="Picture 2">
            <a:extLst>
              <a:ext uri="{FF2B5EF4-FFF2-40B4-BE49-F238E27FC236}">
                <a16:creationId xmlns:a16="http://schemas.microsoft.com/office/drawing/2014/main" id="{24369C66-A3B0-224B-4796-96D8E82F2DC9}"/>
              </a:ext>
            </a:extLst>
          </p:cNvPr>
          <p:cNvPicPr>
            <a:picLocks noChangeAspect="1"/>
          </p:cNvPicPr>
          <p:nvPr/>
        </p:nvPicPr>
        <p:blipFill>
          <a:blip r:embed="rId3"/>
          <a:stretch>
            <a:fillRect/>
          </a:stretch>
        </p:blipFill>
        <p:spPr>
          <a:xfrm>
            <a:off x="471488" y="1316458"/>
            <a:ext cx="9717541" cy="5172210"/>
          </a:xfrm>
          <a:prstGeom prst="rect">
            <a:avLst/>
          </a:prstGeom>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Variables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170099"/>
          </a:xfrm>
          <a:prstGeom prst="rect">
            <a:avLst/>
          </a:prstGeom>
          <a:noFill/>
        </p:spPr>
        <p:txBody>
          <a:bodyPr wrap="square" rtlCol="0">
            <a:spAutoFit/>
          </a:bodyPr>
          <a:lstStyle/>
          <a:p>
            <a:r>
              <a:rPr lang="en-GB" sz="2000" b="1" u="sng" dirty="0">
                <a:latin typeface="Arial" pitchFamily="34" charset="0"/>
                <a:cs typeface="Arial" pitchFamily="34" charset="0"/>
              </a:rPr>
              <a:t>Examples</a:t>
            </a:r>
          </a:p>
          <a:p>
            <a:r>
              <a:rPr lang="en-US" sz="2000" dirty="0">
                <a:latin typeface="Arial" pitchFamily="34" charset="0"/>
                <a:cs typeface="Arial" pitchFamily="34" charset="0"/>
              </a:rPr>
              <a:t>1. </a:t>
            </a:r>
            <a:r>
              <a:rPr lang="en-US" sz="2000" dirty="0" err="1">
                <a:latin typeface="Arial" pitchFamily="34" charset="0"/>
                <a:cs typeface="Arial" pitchFamily="34" charset="0"/>
              </a:rPr>
              <a:t>int</a:t>
            </a:r>
            <a:r>
              <a:rPr lang="en-US" sz="2000" dirty="0">
                <a:latin typeface="Arial" pitchFamily="34" charset="0"/>
                <a:cs typeface="Arial" pitchFamily="34" charset="0"/>
              </a:rPr>
              <a:t> x = 10;  //x is </a:t>
            </a:r>
            <a:r>
              <a:rPr lang="en-US" sz="2000" dirty="0" err="1">
                <a:latin typeface="Arial" pitchFamily="34" charset="0"/>
                <a:cs typeface="Arial" pitchFamily="34" charset="0"/>
              </a:rPr>
              <a:t>Lvalue</a:t>
            </a:r>
            <a:r>
              <a:rPr lang="en-US" sz="2000" dirty="0">
                <a:latin typeface="Arial" pitchFamily="34" charset="0"/>
                <a:cs typeface="Arial" pitchFamily="34" charset="0"/>
              </a:rPr>
              <a:t> and 10 is </a:t>
            </a:r>
            <a:r>
              <a:rPr lang="en-US" sz="2000" dirty="0" err="1">
                <a:latin typeface="Arial" pitchFamily="34" charset="0"/>
                <a:cs typeface="Arial" pitchFamily="34" charset="0"/>
              </a:rPr>
              <a:t>Rvalue</a:t>
            </a:r>
            <a:r>
              <a:rPr lang="en-US" sz="2000" dirty="0">
                <a:latin typeface="Arial" pitchFamily="34" charset="0"/>
                <a:cs typeface="Arial" pitchFamily="34" charset="0"/>
              </a:rPr>
              <a:t>.</a:t>
            </a:r>
          </a:p>
          <a:p>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a:t>
            </a:r>
            <a:r>
              <a:rPr lang="en-US" sz="2000" dirty="0" err="1">
                <a:latin typeface="Arial" pitchFamily="34" charset="0"/>
                <a:cs typeface="Arial" pitchFamily="34" charset="0"/>
              </a:rPr>
              <a:t>ptr</a:t>
            </a:r>
            <a:r>
              <a:rPr lang="en-US" sz="2000" dirty="0">
                <a:latin typeface="Arial" pitchFamily="34" charset="0"/>
                <a:cs typeface="Arial" pitchFamily="34" charset="0"/>
              </a:rPr>
              <a:t> = &amp;x; //we can take address of x in </a:t>
            </a:r>
            <a:r>
              <a:rPr lang="en-US" sz="2000" dirty="0" err="1">
                <a:latin typeface="Arial" pitchFamily="34" charset="0"/>
                <a:cs typeface="Arial" pitchFamily="34" charset="0"/>
              </a:rPr>
              <a:t>ptr</a:t>
            </a:r>
            <a:r>
              <a:rPr lang="en-US" sz="2000" dirty="0">
                <a:latin typeface="Arial" pitchFamily="34" charset="0"/>
                <a:cs typeface="Arial" pitchFamily="34" charset="0"/>
              </a:rPr>
              <a:t> because x is </a:t>
            </a:r>
            <a:r>
              <a:rPr lang="en-US" sz="2000" dirty="0" err="1">
                <a:latin typeface="Arial" pitchFamily="34" charset="0"/>
                <a:cs typeface="Arial" pitchFamily="34" charset="0"/>
              </a:rPr>
              <a:t>Lvalue</a:t>
            </a:r>
            <a:r>
              <a:rPr lang="en-US" sz="2000" dirty="0">
                <a:latin typeface="Arial" pitchFamily="34" charset="0"/>
                <a:cs typeface="Arial" pitchFamily="34" charset="0"/>
              </a:rPr>
              <a:t>.</a:t>
            </a:r>
            <a:endParaRPr lang="en-GB" sz="2000" dirty="0">
              <a:latin typeface="Arial" pitchFamily="34" charset="0"/>
              <a:cs typeface="Arial" pitchFamily="34" charset="0"/>
            </a:endParaRPr>
          </a:p>
          <a:p>
            <a:endParaRPr lang="en-GB" sz="2000" b="1" u="sng" dirty="0">
              <a:latin typeface="Arial" pitchFamily="34" charset="0"/>
              <a:cs typeface="Arial" pitchFamily="34" charset="0"/>
            </a:endParaRPr>
          </a:p>
          <a:p>
            <a:r>
              <a:rPr lang="en-US" sz="2000" dirty="0">
                <a:latin typeface="Arial" pitchFamily="34" charset="0"/>
                <a:cs typeface="Arial" pitchFamily="34" charset="0"/>
              </a:rPr>
              <a:t>2. </a:t>
            </a:r>
            <a:r>
              <a:rPr lang="en-US" sz="2000" dirty="0" err="1">
                <a:latin typeface="Arial" pitchFamily="34" charset="0"/>
                <a:cs typeface="Arial" pitchFamily="34" charset="0"/>
              </a:rPr>
              <a:t>int</a:t>
            </a:r>
            <a:r>
              <a:rPr lang="en-US" sz="2000" dirty="0">
                <a:latin typeface="Arial" pitchFamily="34" charset="0"/>
                <a:cs typeface="Arial" pitchFamily="34" charset="0"/>
              </a:rPr>
              <a:t> a = 5, b = 15;</a:t>
            </a:r>
          </a:p>
          <a:p>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y = a + b; </a:t>
            </a:r>
          </a:p>
          <a:p>
            <a:r>
              <a:rPr lang="en-US" sz="2000" dirty="0">
                <a:latin typeface="Arial" pitchFamily="34" charset="0"/>
                <a:cs typeface="Arial" pitchFamily="34" charset="0"/>
              </a:rPr>
              <a:t>   // y is </a:t>
            </a:r>
            <a:r>
              <a:rPr lang="en-US" sz="2000" dirty="0" err="1">
                <a:latin typeface="Arial" pitchFamily="34" charset="0"/>
                <a:cs typeface="Arial" pitchFamily="34" charset="0"/>
              </a:rPr>
              <a:t>Lvalue</a:t>
            </a:r>
            <a:r>
              <a:rPr lang="en-US" sz="2000" dirty="0">
                <a:latin typeface="Arial" pitchFamily="34" charset="0"/>
                <a:cs typeface="Arial" pitchFamily="34" charset="0"/>
              </a:rPr>
              <a:t> and (a + b) is </a:t>
            </a:r>
            <a:r>
              <a:rPr lang="en-US" sz="2000" dirty="0" err="1">
                <a:latin typeface="Arial" pitchFamily="34" charset="0"/>
                <a:cs typeface="Arial" pitchFamily="34" charset="0"/>
              </a:rPr>
              <a:t>Rvalue</a:t>
            </a:r>
            <a:r>
              <a:rPr lang="en-US" sz="2000" dirty="0">
                <a:latin typeface="Arial" pitchFamily="34" charset="0"/>
                <a:cs typeface="Arial" pitchFamily="34" charset="0"/>
              </a:rPr>
              <a:t>.</a:t>
            </a:r>
          </a:p>
          <a:p>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a:t>
            </a:r>
            <a:r>
              <a:rPr lang="en-US" sz="2000" dirty="0" err="1">
                <a:latin typeface="Arial" pitchFamily="34" charset="0"/>
                <a:cs typeface="Arial" pitchFamily="34" charset="0"/>
              </a:rPr>
              <a:t>ptr</a:t>
            </a:r>
            <a:r>
              <a:rPr lang="en-US" sz="2000" dirty="0">
                <a:latin typeface="Arial" pitchFamily="34" charset="0"/>
                <a:cs typeface="Arial" pitchFamily="34" charset="0"/>
              </a:rPr>
              <a:t> = &amp;(</a:t>
            </a:r>
            <a:r>
              <a:rPr lang="en-US" sz="2000" dirty="0" err="1">
                <a:latin typeface="Arial" pitchFamily="34" charset="0"/>
                <a:cs typeface="Arial" pitchFamily="34" charset="0"/>
              </a:rPr>
              <a:t>a+b</a:t>
            </a:r>
            <a:r>
              <a:rPr lang="en-US" sz="2000" dirty="0">
                <a:latin typeface="Arial" pitchFamily="34" charset="0"/>
                <a:cs typeface="Arial" pitchFamily="34" charset="0"/>
              </a:rPr>
              <a:t>); //error because (</a:t>
            </a:r>
            <a:r>
              <a:rPr lang="en-US" sz="2000" dirty="0" err="1">
                <a:latin typeface="Arial" pitchFamily="34" charset="0"/>
                <a:cs typeface="Arial" pitchFamily="34" charset="0"/>
              </a:rPr>
              <a:t>a+b</a:t>
            </a:r>
            <a:r>
              <a:rPr lang="en-US" sz="2000" dirty="0">
                <a:latin typeface="Arial" pitchFamily="34" charset="0"/>
                <a:cs typeface="Arial" pitchFamily="34" charset="0"/>
              </a:rPr>
              <a:t>) is </a:t>
            </a:r>
            <a:r>
              <a:rPr lang="en-US" sz="2000" dirty="0" err="1">
                <a:latin typeface="Arial" pitchFamily="34" charset="0"/>
                <a:cs typeface="Arial" pitchFamily="34" charset="0"/>
              </a:rPr>
              <a:t>Rvalue</a:t>
            </a:r>
            <a:r>
              <a:rPr lang="en-US" sz="2000" dirty="0">
                <a:latin typeface="Arial" pitchFamily="34" charset="0"/>
                <a:cs typeface="Arial" pitchFamily="34" charset="0"/>
              </a:rPr>
              <a:t>.</a:t>
            </a:r>
            <a:endParaRPr lang="en-GB" sz="2000" dirty="0">
              <a:latin typeface="Arial" pitchFamily="34" charset="0"/>
              <a:cs typeface="Arial" pitchFamily="34" charset="0"/>
            </a:endParaRPr>
          </a:p>
          <a:p>
            <a:endParaRPr lang="en-GB" sz="2000" b="1" u="sng"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Variables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2554545"/>
          </a:xfrm>
          <a:prstGeom prst="rect">
            <a:avLst/>
          </a:prstGeom>
          <a:noFill/>
        </p:spPr>
        <p:txBody>
          <a:bodyPr wrap="square" rtlCol="0">
            <a:spAutoFit/>
          </a:bodyPr>
          <a:lstStyle/>
          <a:p>
            <a:r>
              <a:rPr lang="en-GB" sz="2000" b="1" u="sng" dirty="0">
                <a:latin typeface="Arial" pitchFamily="34" charset="0"/>
                <a:cs typeface="Arial" pitchFamily="34" charset="0"/>
              </a:rPr>
              <a:t>Scope of variables</a:t>
            </a:r>
          </a:p>
          <a:p>
            <a:r>
              <a:rPr lang="en-GB" sz="2000" b="1" u="sng" dirty="0">
                <a:latin typeface="Arial" pitchFamily="34" charset="0"/>
                <a:cs typeface="Arial" pitchFamily="34" charset="0"/>
              </a:rPr>
              <a:t>Global</a:t>
            </a:r>
          </a:p>
          <a:p>
            <a:r>
              <a:rPr lang="en-US" sz="2000" dirty="0">
                <a:latin typeface="Arial" pitchFamily="34" charset="0"/>
                <a:cs typeface="Arial" pitchFamily="34" charset="0"/>
              </a:rPr>
              <a:t>Any variable defined outside all the functions or blocks is a global variable, and it can be accessed by any of the functions. </a:t>
            </a:r>
            <a:r>
              <a:rPr lang="en-US" sz="2000" b="1" dirty="0">
                <a:latin typeface="Arial" pitchFamily="34" charset="0"/>
                <a:cs typeface="Arial" pitchFamily="34" charset="0"/>
              </a:rPr>
              <a:t>Global variables are self initialized</a:t>
            </a:r>
            <a:r>
              <a:rPr lang="en-US" sz="2000" dirty="0">
                <a:latin typeface="Arial" pitchFamily="34" charset="0"/>
                <a:cs typeface="Arial" pitchFamily="34" charset="0"/>
              </a:rPr>
              <a:t>, </a:t>
            </a:r>
            <a:r>
              <a:rPr lang="en-US" sz="2000" dirty="0" err="1">
                <a:latin typeface="Arial" pitchFamily="34" charset="0"/>
                <a:cs typeface="Arial" pitchFamily="34" charset="0"/>
              </a:rPr>
              <a:t>i.e</a:t>
            </a:r>
            <a:r>
              <a:rPr lang="en-US" sz="2000" dirty="0">
                <a:latin typeface="Arial" pitchFamily="34" charset="0"/>
                <a:cs typeface="Arial" pitchFamily="34" charset="0"/>
              </a:rPr>
              <a:t> if a global variable is of </a:t>
            </a:r>
            <a:r>
              <a:rPr lang="en-US" sz="2000" dirty="0" err="1">
                <a:latin typeface="Arial" pitchFamily="34" charset="0"/>
                <a:cs typeface="Arial" pitchFamily="34" charset="0"/>
              </a:rPr>
              <a:t>int</a:t>
            </a:r>
            <a:r>
              <a:rPr lang="en-US" sz="2000" dirty="0">
                <a:latin typeface="Arial" pitchFamily="34" charset="0"/>
                <a:cs typeface="Arial" pitchFamily="34" charset="0"/>
              </a:rPr>
              <a:t> data type, then it is initialized with 0.</a:t>
            </a:r>
          </a:p>
          <a:p>
            <a:endParaRPr lang="en-GB" sz="2000" dirty="0">
              <a:latin typeface="Arial" pitchFamily="34" charset="0"/>
              <a:cs typeface="Arial" pitchFamily="34" charset="0"/>
            </a:endParaRPr>
          </a:p>
          <a:p>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4FF403-59FF-2676-04F2-56F65405AF94}"/>
              </a:ext>
            </a:extLst>
          </p:cNvPr>
          <p:cNvPicPr>
            <a:picLocks noChangeAspect="1"/>
          </p:cNvPicPr>
          <p:nvPr/>
        </p:nvPicPr>
        <p:blipFill>
          <a:blip r:embed="rId2"/>
          <a:stretch>
            <a:fillRect/>
          </a:stretch>
        </p:blipFill>
        <p:spPr>
          <a:xfrm>
            <a:off x="1538514" y="522514"/>
            <a:ext cx="7812087" cy="6023429"/>
          </a:xfrm>
          <a:prstGeom prst="rect">
            <a:avLst/>
          </a:prstGeom>
        </p:spPr>
      </p:pic>
    </p:spTree>
    <p:extLst>
      <p:ext uri="{BB962C8B-B14F-4D97-AF65-F5344CB8AC3E}">
        <p14:creationId xmlns:p14="http://schemas.microsoft.com/office/powerpoint/2010/main" val="3120803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Variables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170099"/>
          </a:xfrm>
          <a:prstGeom prst="rect">
            <a:avLst/>
          </a:prstGeom>
          <a:noFill/>
        </p:spPr>
        <p:txBody>
          <a:bodyPr wrap="square" rtlCol="0">
            <a:spAutoFit/>
          </a:bodyPr>
          <a:lstStyle/>
          <a:p>
            <a:r>
              <a:rPr lang="en-GB" sz="2000" b="1" u="sng" dirty="0">
                <a:latin typeface="Arial" pitchFamily="34" charset="0"/>
                <a:cs typeface="Arial" pitchFamily="34" charset="0"/>
              </a:rPr>
              <a:t>Types of variables</a:t>
            </a:r>
          </a:p>
          <a:p>
            <a:r>
              <a:rPr lang="en-US" sz="2000" b="1" dirty="0">
                <a:latin typeface="Arial" pitchFamily="34" charset="0"/>
                <a:cs typeface="Arial" pitchFamily="34" charset="0"/>
              </a:rPr>
              <a:t>Local variable</a:t>
            </a:r>
          </a:p>
          <a:p>
            <a:r>
              <a:rPr lang="en-US" sz="2000" dirty="0">
                <a:latin typeface="Arial" pitchFamily="34" charset="0"/>
                <a:cs typeface="Arial" pitchFamily="34" charset="0"/>
              </a:rPr>
              <a:t>These are the variables defined within a block, function, or method.</a:t>
            </a:r>
          </a:p>
          <a:p>
            <a:r>
              <a:rPr lang="en-US" sz="2000" dirty="0">
                <a:latin typeface="Arial" pitchFamily="34" charset="0"/>
                <a:cs typeface="Arial" pitchFamily="34" charset="0"/>
              </a:rPr>
              <a:t>They are accessible within that block and get destroyed when the block ends </a:t>
            </a:r>
            <a:r>
              <a:rPr lang="en-US" sz="2000" dirty="0" err="1">
                <a:latin typeface="Arial" pitchFamily="34" charset="0"/>
                <a:cs typeface="Arial" pitchFamily="34" charset="0"/>
              </a:rPr>
              <a:t>i.e</a:t>
            </a:r>
            <a:r>
              <a:rPr lang="en-US" sz="2000" dirty="0">
                <a:latin typeface="Arial" pitchFamily="34" charset="0"/>
                <a:cs typeface="Arial" pitchFamily="34" charset="0"/>
              </a:rPr>
              <a:t> memory assigned to the variable is released.</a:t>
            </a:r>
          </a:p>
          <a:p>
            <a:r>
              <a:rPr lang="en-US" sz="2000" dirty="0">
                <a:latin typeface="Arial" pitchFamily="34" charset="0"/>
                <a:cs typeface="Arial" pitchFamily="34" charset="0"/>
              </a:rPr>
              <a:t>Initialization of this type of variable is mandatory, if we don't do it, the compiler does it itself and gives it a garbage value.</a:t>
            </a:r>
          </a:p>
          <a:p>
            <a:endParaRPr lang="en-GB" sz="2000" dirty="0">
              <a:latin typeface="Arial" pitchFamily="34" charset="0"/>
              <a:cs typeface="Arial" pitchFamily="34" charset="0"/>
            </a:endParaRPr>
          </a:p>
          <a:p>
            <a:r>
              <a:rPr lang="en-GB" sz="2000" dirty="0">
                <a:latin typeface="Arial" pitchFamily="34" charset="0"/>
                <a:cs typeface="Arial" pitchFamily="34" charset="0"/>
              </a:rPr>
              <a:t>Sample Code: </a:t>
            </a:r>
            <a:r>
              <a:rPr lang="en-GB" sz="2000" dirty="0">
                <a:latin typeface="Arial" pitchFamily="34" charset="0"/>
                <a:cs typeface="Arial" pitchFamily="34" charset="0"/>
                <a:hlinkClick r:id="rId3" action="ppaction://hlinkfile"/>
              </a:rPr>
              <a:t>Scope.cpp</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Variables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US" sz="2000" b="1" dirty="0">
                <a:latin typeface="Arial" pitchFamily="34" charset="0"/>
                <a:cs typeface="Arial" pitchFamily="34" charset="0"/>
              </a:rPr>
              <a:t>Instance variable</a:t>
            </a:r>
          </a:p>
          <a:p>
            <a:pPr marL="457200" indent="-457200">
              <a:buFont typeface="+mj-lt"/>
              <a:buAutoNum type="arabicPeriod"/>
            </a:pPr>
            <a:r>
              <a:rPr lang="en-US" sz="2000" dirty="0">
                <a:latin typeface="Arial" pitchFamily="34" charset="0"/>
                <a:cs typeface="Arial" pitchFamily="34" charset="0"/>
              </a:rPr>
              <a:t>These are non-static variables declared in a class outside constructors, methods, and other blocks.</a:t>
            </a:r>
          </a:p>
          <a:p>
            <a:pPr marL="457200" indent="-457200">
              <a:buFont typeface="+mj-lt"/>
              <a:buAutoNum type="arabicPeriod"/>
            </a:pPr>
            <a:r>
              <a:rPr lang="en-US" sz="2000" dirty="0">
                <a:latin typeface="Arial" pitchFamily="34" charset="0"/>
                <a:cs typeface="Arial" pitchFamily="34" charset="0"/>
              </a:rPr>
              <a:t>They get memory when the object of that class in which they are declared is created and destroyed when the object is destroyed.</a:t>
            </a:r>
          </a:p>
          <a:p>
            <a:pPr marL="457200" indent="-457200">
              <a:buFont typeface="+mj-lt"/>
              <a:buAutoNum type="arabicPeriod"/>
            </a:pPr>
            <a:r>
              <a:rPr lang="en-US" sz="2000" dirty="0">
                <a:latin typeface="Arial" pitchFamily="34" charset="0"/>
                <a:cs typeface="Arial" pitchFamily="34" charset="0"/>
              </a:rPr>
              <a:t>Their initialization is not compulsory while declaring, by default they will have garbage values.</a:t>
            </a:r>
          </a:p>
          <a:p>
            <a:pPr marL="457200" indent="-457200">
              <a:buFont typeface="+mj-lt"/>
              <a:buAutoNum type="arabicPeriod"/>
            </a:pPr>
            <a:r>
              <a:rPr lang="en-US" sz="2000" dirty="0">
                <a:latin typeface="Arial" pitchFamily="34" charset="0"/>
                <a:cs typeface="Arial" pitchFamily="34" charset="0"/>
              </a:rPr>
              <a:t>Every object of the class gets a separate copy of their instance variables.</a:t>
            </a:r>
          </a:p>
          <a:p>
            <a:pPr marL="457200" indent="-457200">
              <a:buFont typeface="+mj-lt"/>
              <a:buAutoNum type="arabicPeriod"/>
            </a:pPr>
            <a:r>
              <a:rPr lang="en-US" sz="2000" dirty="0">
                <a:latin typeface="Arial" pitchFamily="34" charset="0"/>
                <a:cs typeface="Arial" pitchFamily="34" charset="0"/>
              </a:rPr>
              <a:t>The scope of the instance variable is controlled by the access </a:t>
            </a:r>
            <a:r>
              <a:rPr lang="en-US" sz="2000" dirty="0" err="1">
                <a:latin typeface="Arial" pitchFamily="34" charset="0"/>
                <a:cs typeface="Arial" pitchFamily="34" charset="0"/>
              </a:rPr>
              <a:t>specifier</a:t>
            </a:r>
            <a:r>
              <a:rPr lang="en-US" sz="2000" dirty="0">
                <a:latin typeface="Arial" pitchFamily="34" charset="0"/>
                <a:cs typeface="Arial" pitchFamily="34" charset="0"/>
              </a:rPr>
              <a:t> which is the inbuilt functionality of the class.</a:t>
            </a:r>
          </a:p>
          <a:p>
            <a:endParaRPr lang="en-GB" sz="2000" dirty="0">
              <a:latin typeface="Arial" pitchFamily="34" charset="0"/>
              <a:cs typeface="Arial" pitchFamily="34" charset="0"/>
            </a:endParaRPr>
          </a:p>
          <a:p>
            <a:r>
              <a:rPr lang="en-GB" sz="2000" dirty="0">
                <a:latin typeface="Arial" pitchFamily="34" charset="0"/>
                <a:cs typeface="Arial" pitchFamily="34" charset="0"/>
              </a:rPr>
              <a:t>Sample code: </a:t>
            </a:r>
            <a:r>
              <a:rPr lang="en-GB" sz="2000" dirty="0">
                <a:latin typeface="Arial" pitchFamily="34" charset="0"/>
                <a:cs typeface="Arial" pitchFamily="34" charset="0"/>
                <a:hlinkClick r:id="rId3" action="ppaction://hlinkfile"/>
              </a:rPr>
              <a:t>InstanceVariable.cpp</a:t>
            </a:r>
            <a:endParaRPr lang="en-US" sz="2000" dirty="0">
              <a:latin typeface="Arial" pitchFamily="34" charset="0"/>
              <a:cs typeface="Arial" pitchFamily="34" charset="0"/>
            </a:endParaRPr>
          </a:p>
          <a:p>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Variables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93428"/>
          </a:xfrm>
          <a:prstGeom prst="rect">
            <a:avLst/>
          </a:prstGeom>
          <a:noFill/>
        </p:spPr>
        <p:txBody>
          <a:bodyPr wrap="square" rtlCol="0">
            <a:spAutoFit/>
          </a:bodyPr>
          <a:lstStyle/>
          <a:p>
            <a:r>
              <a:rPr lang="en-US" sz="2000" b="1" dirty="0">
                <a:latin typeface="Arial" pitchFamily="34" charset="0"/>
                <a:cs typeface="Arial" pitchFamily="34" charset="0"/>
              </a:rPr>
              <a:t>Static variable</a:t>
            </a:r>
          </a:p>
          <a:p>
            <a:r>
              <a:rPr lang="en-US" sz="2000" dirty="0">
                <a:latin typeface="Arial" pitchFamily="34" charset="0"/>
                <a:cs typeface="Arial" pitchFamily="34" charset="0"/>
              </a:rPr>
              <a:t>These are similar to instance variables but common to every object of the class, in other words, there is only a single copy of static variable per class and static variables are declared with a static keyword.</a:t>
            </a:r>
          </a:p>
          <a:p>
            <a:r>
              <a:rPr lang="en-US" sz="2000" dirty="0">
                <a:latin typeface="Arial" pitchFamily="34" charset="0"/>
                <a:cs typeface="Arial" pitchFamily="34" charset="0"/>
              </a:rPr>
              <a:t>They get memory at the start of the program and get destroyed when the program ends.</a:t>
            </a:r>
          </a:p>
          <a:p>
            <a:r>
              <a:rPr lang="en-US" sz="2000" dirty="0">
                <a:latin typeface="Arial" pitchFamily="34" charset="0"/>
                <a:cs typeface="Arial" pitchFamily="34" charset="0"/>
              </a:rPr>
              <a:t>The static variables are stored in the data segment of the memory.</a:t>
            </a:r>
          </a:p>
          <a:p>
            <a:r>
              <a:rPr lang="en-US" sz="2000" dirty="0">
                <a:latin typeface="Arial" pitchFamily="34" charset="0"/>
                <a:cs typeface="Arial" pitchFamily="34" charset="0"/>
              </a:rPr>
              <a:t>Their initialization is compulsory and it is done outside the class, by default </a:t>
            </a:r>
            <a:r>
              <a:rPr lang="en-US" sz="2000" dirty="0" err="1">
                <a:latin typeface="Arial" pitchFamily="34" charset="0"/>
                <a:cs typeface="Arial" pitchFamily="34" charset="0"/>
              </a:rPr>
              <a:t>int</a:t>
            </a:r>
            <a:r>
              <a:rPr lang="en-US" sz="2000" dirty="0">
                <a:latin typeface="Arial" pitchFamily="34" charset="0"/>
                <a:cs typeface="Arial" pitchFamily="34" charset="0"/>
              </a:rPr>
              <a:t> variable will have 0 value, </a:t>
            </a:r>
            <a:r>
              <a:rPr lang="en-US" sz="2000" dirty="0" err="1">
                <a:latin typeface="Arial" pitchFamily="34" charset="0"/>
                <a:cs typeface="Arial" pitchFamily="34" charset="0"/>
              </a:rPr>
              <a:t>boolean</a:t>
            </a:r>
            <a:r>
              <a:rPr lang="en-US" sz="2000" dirty="0">
                <a:latin typeface="Arial" pitchFamily="34" charset="0"/>
                <a:cs typeface="Arial" pitchFamily="34" charset="0"/>
              </a:rPr>
              <a:t> will have false.</a:t>
            </a:r>
          </a:p>
          <a:p>
            <a:endParaRPr lang="en-GB" sz="2000" dirty="0">
              <a:latin typeface="Arial" pitchFamily="34" charset="0"/>
              <a:cs typeface="Arial" pitchFamily="34" charset="0"/>
            </a:endParaRPr>
          </a:p>
          <a:p>
            <a:r>
              <a:rPr lang="en-GB" sz="2000" dirty="0">
                <a:latin typeface="Arial" pitchFamily="34" charset="0"/>
                <a:cs typeface="Arial" pitchFamily="34" charset="0"/>
              </a:rPr>
              <a:t>Sample code: </a:t>
            </a:r>
            <a:r>
              <a:rPr lang="en-GB" sz="2000" dirty="0">
                <a:latin typeface="Arial" pitchFamily="34" charset="0"/>
                <a:cs typeface="Arial" pitchFamily="34" charset="0"/>
                <a:hlinkClick r:id="rId3" action="ppaction://hlinkfile"/>
              </a:rPr>
              <a:t>StaticVariable.cpp</a:t>
            </a:r>
            <a:endParaRPr lang="en-US" sz="2000" dirty="0">
              <a:latin typeface="Arial" pitchFamily="34" charset="0"/>
              <a:cs typeface="Arial" pitchFamily="34" charset="0"/>
            </a:endParaRPr>
          </a:p>
          <a:p>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Variables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3477875"/>
          </a:xfrm>
          <a:prstGeom prst="rect">
            <a:avLst/>
          </a:prstGeom>
          <a:noFill/>
        </p:spPr>
        <p:txBody>
          <a:bodyPr wrap="square" rtlCol="0">
            <a:spAutoFit/>
          </a:bodyPr>
          <a:lstStyle/>
          <a:p>
            <a:r>
              <a:rPr lang="en-US" sz="2000" b="1" dirty="0">
                <a:latin typeface="Arial" pitchFamily="34" charset="0"/>
                <a:cs typeface="Arial" pitchFamily="34" charset="0"/>
              </a:rPr>
              <a:t>Automatic variables</a:t>
            </a:r>
          </a:p>
          <a:p>
            <a:r>
              <a:rPr lang="en-US" sz="2000" dirty="0">
                <a:latin typeface="Arial" pitchFamily="34" charset="0"/>
                <a:cs typeface="Arial" pitchFamily="34" charset="0"/>
              </a:rPr>
              <a:t>Variables declared with auto keyword are automatic variables.</a:t>
            </a:r>
          </a:p>
          <a:p>
            <a:r>
              <a:rPr lang="en-US" sz="2000" dirty="0">
                <a:latin typeface="Arial" pitchFamily="34" charset="0"/>
                <a:cs typeface="Arial" pitchFamily="34" charset="0"/>
              </a:rPr>
              <a:t>Auto keyword specifies that the </a:t>
            </a:r>
            <a:r>
              <a:rPr lang="en-US" sz="2000" u="sng" dirty="0">
                <a:latin typeface="Arial" pitchFamily="34" charset="0"/>
                <a:cs typeface="Arial" pitchFamily="34" charset="0"/>
              </a:rPr>
              <a:t>type of the variable that is being declared will automatically be deduced from its </a:t>
            </a:r>
            <a:r>
              <a:rPr lang="en-US" sz="2000" u="sng" dirty="0" err="1">
                <a:latin typeface="Arial" pitchFamily="34" charset="0"/>
                <a:cs typeface="Arial" pitchFamily="34" charset="0"/>
              </a:rPr>
              <a:t>initializer</a:t>
            </a:r>
            <a:r>
              <a:rPr lang="en-US" sz="2000" dirty="0">
                <a:latin typeface="Arial" pitchFamily="34" charset="0"/>
                <a:cs typeface="Arial" pitchFamily="34" charset="0"/>
              </a:rPr>
              <a:t>.</a:t>
            </a:r>
          </a:p>
          <a:p>
            <a:endParaRPr lang="en-US" sz="2000" dirty="0">
              <a:latin typeface="Arial" pitchFamily="34" charset="0"/>
              <a:cs typeface="Arial" pitchFamily="34" charset="0"/>
            </a:endParaRPr>
          </a:p>
          <a:p>
            <a:r>
              <a:rPr lang="en-US" sz="2000" dirty="0">
                <a:latin typeface="Arial" pitchFamily="34" charset="0"/>
                <a:cs typeface="Arial" pitchFamily="34" charset="0"/>
              </a:rPr>
              <a:t>The difference between normal and auto variable is that for the normal variable, the user has to specify </a:t>
            </a:r>
            <a:r>
              <a:rPr lang="en-US" sz="2000" dirty="0" err="1">
                <a:latin typeface="Arial" pitchFamily="34" charset="0"/>
                <a:cs typeface="Arial" pitchFamily="34" charset="0"/>
              </a:rPr>
              <a:t>datatype</a:t>
            </a:r>
            <a:r>
              <a:rPr lang="en-US" sz="2000" dirty="0">
                <a:latin typeface="Arial" pitchFamily="34" charset="0"/>
                <a:cs typeface="Arial" pitchFamily="34" charset="0"/>
              </a:rPr>
              <a:t> and with auto keyword, the </a:t>
            </a:r>
            <a:r>
              <a:rPr lang="en-US" sz="2000" dirty="0" err="1">
                <a:latin typeface="Arial" pitchFamily="34" charset="0"/>
                <a:cs typeface="Arial" pitchFamily="34" charset="0"/>
              </a:rPr>
              <a:t>datatype</a:t>
            </a:r>
            <a:r>
              <a:rPr lang="en-US" sz="2000" dirty="0">
                <a:latin typeface="Arial" pitchFamily="34" charset="0"/>
                <a:cs typeface="Arial" pitchFamily="34" charset="0"/>
              </a:rPr>
              <a:t> is automatically deduced by the compiler.</a:t>
            </a:r>
          </a:p>
          <a:p>
            <a:endParaRPr lang="en-GB" sz="2000" dirty="0">
              <a:latin typeface="Arial" pitchFamily="34" charset="0"/>
              <a:cs typeface="Arial" pitchFamily="34" charset="0"/>
            </a:endParaRPr>
          </a:p>
          <a:p>
            <a:r>
              <a:rPr lang="en-GB" sz="2000" dirty="0">
                <a:latin typeface="Arial" pitchFamily="34" charset="0"/>
                <a:cs typeface="Arial" pitchFamily="34" charset="0"/>
              </a:rPr>
              <a:t>Sample code: </a:t>
            </a:r>
            <a:r>
              <a:rPr lang="en-GB" sz="2000" dirty="0">
                <a:latin typeface="Arial" pitchFamily="34" charset="0"/>
                <a:cs typeface="Arial" pitchFamily="34" charset="0"/>
                <a:hlinkClick r:id="rId3" action="ppaction://hlinkfile"/>
              </a:rPr>
              <a:t>AutoVariable.cpp</a:t>
            </a:r>
            <a:endParaRPr lang="en-GB" sz="2000" dirty="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Variables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955203"/>
          </a:xfrm>
          <a:prstGeom prst="rect">
            <a:avLst/>
          </a:prstGeom>
          <a:noFill/>
        </p:spPr>
        <p:txBody>
          <a:bodyPr wrap="square" rtlCol="0">
            <a:spAutoFit/>
          </a:bodyPr>
          <a:lstStyle/>
          <a:p>
            <a:r>
              <a:rPr lang="en-US" sz="2000" b="1" dirty="0">
                <a:latin typeface="Arial" pitchFamily="34" charset="0"/>
                <a:cs typeface="Arial" pitchFamily="34" charset="0"/>
              </a:rPr>
              <a:t>External variable</a:t>
            </a:r>
          </a:p>
          <a:p>
            <a:pPr marL="457200" indent="-457200">
              <a:buFont typeface="+mj-lt"/>
              <a:buAutoNum type="arabicPeriod"/>
            </a:pPr>
            <a:r>
              <a:rPr lang="en-US" sz="2000" dirty="0">
                <a:latin typeface="Arial" pitchFamily="34" charset="0"/>
                <a:cs typeface="Arial" pitchFamily="34" charset="0"/>
              </a:rPr>
              <a:t>Variables declared with extern keyword are external variables.</a:t>
            </a:r>
          </a:p>
          <a:p>
            <a:pPr marL="457200" indent="-457200">
              <a:buFont typeface="+mj-lt"/>
              <a:buAutoNum type="arabicPeriod"/>
            </a:pPr>
            <a:r>
              <a:rPr lang="en-US" sz="2000" dirty="0">
                <a:latin typeface="Arial" pitchFamily="34" charset="0"/>
                <a:cs typeface="Arial" pitchFamily="34" charset="0"/>
              </a:rPr>
              <a:t>It is used when a particular file needs to access a variable from another file i.e. if there is a variable defined in another file let's say file_1 and we are writing a program in another file i.e. file_2, then we can use the variable defined in file_1 in our file_2 by using extern keyword and including header file of file_1 in file_2.</a:t>
            </a:r>
          </a:p>
          <a:p>
            <a:pPr marL="457200" indent="-457200">
              <a:buFont typeface="+mj-lt"/>
              <a:buAutoNum type="arabicPeriod"/>
            </a:pPr>
            <a:r>
              <a:rPr lang="en-US" sz="2000" dirty="0">
                <a:latin typeface="Arial" pitchFamily="34" charset="0"/>
                <a:cs typeface="Arial" pitchFamily="34" charset="0"/>
              </a:rPr>
              <a:t>It is used for variable definition only i.e. variable declared with extern keyword does not get any memory.</a:t>
            </a:r>
          </a:p>
          <a:p>
            <a:endParaRPr lang="en-GB" sz="2000" dirty="0"/>
          </a:p>
          <a:p>
            <a:r>
              <a:rPr lang="en-US" sz="1600" b="1" dirty="0" err="1">
                <a:latin typeface="Arial" pitchFamily="34" charset="0"/>
                <a:cs typeface="Arial" pitchFamily="34" charset="0"/>
              </a:rPr>
              <a:t>int</a:t>
            </a:r>
            <a:r>
              <a:rPr lang="en-US" sz="1600" b="1" dirty="0">
                <a:latin typeface="Arial" pitchFamily="34" charset="0"/>
                <a:cs typeface="Arial" pitchFamily="34" charset="0"/>
              </a:rPr>
              <a:t> main()</a:t>
            </a:r>
          </a:p>
          <a:p>
            <a:r>
              <a:rPr lang="en-US" sz="1600" b="1" dirty="0">
                <a:latin typeface="Arial" pitchFamily="34" charset="0"/>
                <a:cs typeface="Arial" pitchFamily="34" charset="0"/>
              </a:rPr>
              <a:t>{</a:t>
            </a:r>
          </a:p>
          <a:p>
            <a:r>
              <a:rPr lang="en-US" sz="1600" b="1" dirty="0">
                <a:latin typeface="Arial" pitchFamily="34" charset="0"/>
                <a:cs typeface="Arial" pitchFamily="34" charset="0"/>
              </a:rPr>
              <a:t>   // this variable is defined in another  file but in this file it is only declared </a:t>
            </a:r>
          </a:p>
          <a:p>
            <a:r>
              <a:rPr lang="en-US" sz="1600" b="1" dirty="0">
                <a:latin typeface="Arial" pitchFamily="34" charset="0"/>
                <a:cs typeface="Arial" pitchFamily="34" charset="0"/>
              </a:rPr>
              <a:t>   extern </a:t>
            </a:r>
            <a:r>
              <a:rPr lang="en-US" sz="1600" b="1" dirty="0" err="1">
                <a:latin typeface="Arial" pitchFamily="34" charset="0"/>
                <a:cs typeface="Arial" pitchFamily="34" charset="0"/>
              </a:rPr>
              <a:t>int</a:t>
            </a:r>
            <a:r>
              <a:rPr lang="en-US" sz="1600" b="1" dirty="0">
                <a:latin typeface="Arial" pitchFamily="34" charset="0"/>
                <a:cs typeface="Arial" pitchFamily="34" charset="0"/>
              </a:rPr>
              <a:t> age;</a:t>
            </a:r>
          </a:p>
          <a:p>
            <a:r>
              <a:rPr lang="en-US" sz="1600" b="1" dirty="0">
                <a:latin typeface="Arial" pitchFamily="34" charset="0"/>
                <a:cs typeface="Arial" pitchFamily="34" charset="0"/>
              </a:rPr>
              <a:t>   return 0;</a:t>
            </a:r>
          </a:p>
          <a:p>
            <a:r>
              <a:rPr lang="en-GB" sz="1600" b="1" dirty="0">
                <a:latin typeface="Arial" pitchFamily="34" charset="0"/>
                <a:cs typeface="Arial" pitchFamily="34" charset="0"/>
              </a:rPr>
              <a:t>}</a:t>
            </a:r>
            <a:endParaRPr lang="en-US" sz="1600" b="1"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Functions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US" sz="2000" b="1" u="sng" dirty="0">
                <a:latin typeface="Arial" pitchFamily="34" charset="0"/>
                <a:cs typeface="Arial" pitchFamily="34" charset="0"/>
              </a:rPr>
              <a:t>User-defined functions in C++</a:t>
            </a:r>
          </a:p>
          <a:p>
            <a:r>
              <a:rPr lang="en-US" sz="2000" dirty="0">
                <a:latin typeface="Arial" pitchFamily="34" charset="0"/>
                <a:cs typeface="Arial" pitchFamily="34" charset="0"/>
              </a:rPr>
              <a:t>A function is a block of code that can be used to perform a specific action. C++ allows programmers to write their own functions, also known as </a:t>
            </a:r>
            <a:r>
              <a:rPr lang="en-US" sz="2000" b="1" dirty="0">
                <a:latin typeface="Arial" pitchFamily="34" charset="0"/>
                <a:cs typeface="Arial" pitchFamily="34" charset="0"/>
              </a:rPr>
              <a:t>user-defined functions</a:t>
            </a:r>
            <a:r>
              <a:rPr lang="en-US" sz="2000" dirty="0">
                <a:latin typeface="Arial" pitchFamily="34" charset="0"/>
                <a:cs typeface="Arial" pitchFamily="34" charset="0"/>
              </a:rPr>
              <a:t>. </a:t>
            </a:r>
          </a:p>
          <a:p>
            <a:endParaRPr lang="en-US" sz="2000" dirty="0">
              <a:latin typeface="Arial" pitchFamily="34" charset="0"/>
              <a:cs typeface="Arial" pitchFamily="34" charset="0"/>
            </a:endParaRPr>
          </a:p>
          <a:p>
            <a:r>
              <a:rPr lang="en-US" sz="2000" dirty="0">
                <a:latin typeface="Arial" pitchFamily="34" charset="0"/>
                <a:cs typeface="Arial" pitchFamily="34" charset="0"/>
              </a:rPr>
              <a:t>A user-defined function has three main components that are </a:t>
            </a:r>
            <a:r>
              <a:rPr lang="en-US" sz="2000" b="1" dirty="0">
                <a:latin typeface="Arial" pitchFamily="34" charset="0"/>
                <a:cs typeface="Arial" pitchFamily="34" charset="0"/>
              </a:rPr>
              <a:t>function declarations, function definition</a:t>
            </a:r>
            <a:r>
              <a:rPr lang="en-US" sz="2000" dirty="0">
                <a:latin typeface="Arial" pitchFamily="34" charset="0"/>
                <a:cs typeface="Arial" pitchFamily="34" charset="0"/>
              </a:rPr>
              <a:t> and </a:t>
            </a:r>
            <a:r>
              <a:rPr lang="en-US" sz="2000" b="1" dirty="0">
                <a:latin typeface="Arial" pitchFamily="34" charset="0"/>
                <a:cs typeface="Arial" pitchFamily="34" charset="0"/>
              </a:rPr>
              <a:t>function call</a:t>
            </a:r>
            <a:r>
              <a:rPr lang="en-US" sz="2000" dirty="0">
                <a:latin typeface="Arial" pitchFamily="34" charset="0"/>
                <a:cs typeface="Arial" pitchFamily="34" charset="0"/>
              </a:rPr>
              <a:t>. Further, functions can be called by </a:t>
            </a:r>
            <a:r>
              <a:rPr lang="en-US" sz="2000" b="1" dirty="0">
                <a:latin typeface="Arial" pitchFamily="34" charset="0"/>
                <a:cs typeface="Arial" pitchFamily="34" charset="0"/>
              </a:rPr>
              <a:t>call by value</a:t>
            </a:r>
            <a:r>
              <a:rPr lang="en-US" sz="2000" dirty="0">
                <a:latin typeface="Arial" pitchFamily="34" charset="0"/>
                <a:cs typeface="Arial" pitchFamily="34" charset="0"/>
              </a:rPr>
              <a:t> or </a:t>
            </a:r>
            <a:r>
              <a:rPr lang="en-US" sz="2000" b="1" dirty="0">
                <a:latin typeface="Arial" pitchFamily="34" charset="0"/>
                <a:cs typeface="Arial" pitchFamily="34" charset="0"/>
              </a:rPr>
              <a:t>call by reference</a:t>
            </a:r>
            <a:r>
              <a:rPr lang="en-US" sz="2000" dirty="0">
                <a:latin typeface="Arial" pitchFamily="34" charset="0"/>
                <a:cs typeface="Arial" pitchFamily="34" charset="0"/>
              </a:rPr>
              <a:t>. </a:t>
            </a:r>
          </a:p>
          <a:p>
            <a:endParaRPr lang="en-US" sz="2000" dirty="0">
              <a:latin typeface="Arial" pitchFamily="34" charset="0"/>
              <a:cs typeface="Arial" pitchFamily="34" charset="0"/>
            </a:endParaRPr>
          </a:p>
          <a:p>
            <a:r>
              <a:rPr lang="en-US" sz="2000" dirty="0">
                <a:latin typeface="Arial" pitchFamily="34" charset="0"/>
                <a:cs typeface="Arial" pitchFamily="34" charset="0"/>
              </a:rPr>
              <a:t>Functions need to be written once and can be called as many times as required inside the program, which increases </a:t>
            </a:r>
            <a:r>
              <a:rPr lang="en-US" sz="2000" b="1" dirty="0">
                <a:latin typeface="Arial" pitchFamily="34" charset="0"/>
                <a:cs typeface="Arial" pitchFamily="34" charset="0"/>
              </a:rPr>
              <a:t>reusability in code</a:t>
            </a:r>
            <a:r>
              <a:rPr lang="en-US" sz="2000" dirty="0">
                <a:latin typeface="Arial" pitchFamily="34" charset="0"/>
                <a:cs typeface="Arial" pitchFamily="34" charset="0"/>
              </a:rPr>
              <a:t> and makes code more readable and easy to test, debug, and maintain the code.</a:t>
            </a:r>
          </a:p>
          <a:p>
            <a:endParaRPr lang="en-US" sz="2000" b="1"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Functions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093428"/>
          </a:xfrm>
          <a:prstGeom prst="rect">
            <a:avLst/>
          </a:prstGeom>
          <a:noFill/>
        </p:spPr>
        <p:txBody>
          <a:bodyPr wrap="square" rtlCol="0">
            <a:spAutoFit/>
          </a:bodyPr>
          <a:lstStyle/>
          <a:p>
            <a:r>
              <a:rPr lang="en-US" sz="2000" b="1" dirty="0">
                <a:latin typeface="Arial" pitchFamily="34" charset="0"/>
                <a:cs typeface="Arial" pitchFamily="34" charset="0"/>
              </a:rPr>
              <a:t>Function declaration :</a:t>
            </a:r>
          </a:p>
          <a:p>
            <a:r>
              <a:rPr lang="en-US" sz="2000" dirty="0" err="1">
                <a:latin typeface="Arial" pitchFamily="34" charset="0"/>
                <a:cs typeface="Arial" pitchFamily="34" charset="0"/>
              </a:rPr>
              <a:t>returnType</a:t>
            </a:r>
            <a:r>
              <a:rPr lang="en-US" sz="2000" dirty="0">
                <a:latin typeface="Arial" pitchFamily="34" charset="0"/>
                <a:cs typeface="Arial" pitchFamily="34" charset="0"/>
              </a:rPr>
              <a:t> </a:t>
            </a:r>
            <a:r>
              <a:rPr lang="en-US" sz="2000" dirty="0" err="1">
                <a:latin typeface="Arial" pitchFamily="34" charset="0"/>
                <a:cs typeface="Arial" pitchFamily="34" charset="0"/>
              </a:rPr>
              <a:t>functionName</a:t>
            </a:r>
            <a:r>
              <a:rPr lang="en-US" sz="2000" dirty="0">
                <a:latin typeface="Arial" pitchFamily="34" charset="0"/>
                <a:cs typeface="Arial" pitchFamily="34" charset="0"/>
              </a:rPr>
              <a:t>( parameter list );</a:t>
            </a:r>
          </a:p>
          <a:p>
            <a:endParaRPr lang="en-GB" sz="2000" dirty="0">
              <a:latin typeface="Arial" pitchFamily="34" charset="0"/>
              <a:cs typeface="Arial" pitchFamily="34" charset="0"/>
            </a:endParaRPr>
          </a:p>
          <a:p>
            <a:r>
              <a:rPr lang="en-GB" sz="2000" dirty="0">
                <a:latin typeface="Arial" pitchFamily="34" charset="0"/>
                <a:cs typeface="Arial" pitchFamily="34" charset="0"/>
              </a:rPr>
              <a:t>Function declaration needs to be present before the function is called (invoked)</a:t>
            </a:r>
          </a:p>
          <a:p>
            <a:endParaRPr lang="en-GB" sz="2000" dirty="0">
              <a:latin typeface="Arial" pitchFamily="34" charset="0"/>
              <a:cs typeface="Arial" pitchFamily="34" charset="0"/>
            </a:endParaRPr>
          </a:p>
          <a:p>
            <a:r>
              <a:rPr lang="en-GB" sz="2000" u="sng" dirty="0">
                <a:latin typeface="Arial" pitchFamily="34" charset="0"/>
                <a:cs typeface="Arial" pitchFamily="34" charset="0"/>
              </a:rPr>
              <a:t>Function declarations should be in header files.</a:t>
            </a:r>
          </a:p>
          <a:p>
            <a:endParaRPr lang="en-GB" sz="2000" dirty="0">
              <a:latin typeface="Arial" pitchFamily="34" charset="0"/>
              <a:cs typeface="Arial" pitchFamily="34" charset="0"/>
            </a:endParaRPr>
          </a:p>
          <a:p>
            <a:r>
              <a:rPr lang="en-GB" sz="2000" u="sng" dirty="0">
                <a:latin typeface="Arial" pitchFamily="34" charset="0"/>
                <a:cs typeface="Arial" pitchFamily="34" charset="0"/>
              </a:rPr>
              <a:t>Function definition</a:t>
            </a:r>
          </a:p>
          <a:p>
            <a:r>
              <a:rPr lang="en-US" sz="2000" dirty="0" err="1">
                <a:latin typeface="Arial" pitchFamily="34" charset="0"/>
                <a:cs typeface="Arial" pitchFamily="34" charset="0"/>
              </a:rPr>
              <a:t>returnType</a:t>
            </a:r>
            <a:r>
              <a:rPr lang="en-US" sz="2000" dirty="0">
                <a:latin typeface="Arial" pitchFamily="34" charset="0"/>
                <a:cs typeface="Arial" pitchFamily="34" charset="0"/>
              </a:rPr>
              <a:t> </a:t>
            </a:r>
            <a:r>
              <a:rPr lang="en-US" sz="2000" dirty="0" err="1">
                <a:latin typeface="Arial" pitchFamily="34" charset="0"/>
                <a:cs typeface="Arial" pitchFamily="34" charset="0"/>
              </a:rPr>
              <a:t>functionName</a:t>
            </a:r>
            <a:r>
              <a:rPr lang="en-US" sz="2000" dirty="0">
                <a:latin typeface="Arial" pitchFamily="34" charset="0"/>
                <a:cs typeface="Arial" pitchFamily="34" charset="0"/>
              </a:rPr>
              <a:t> (parameter1, parameter2,...) </a:t>
            </a:r>
          </a:p>
          <a:p>
            <a:r>
              <a:rPr lang="en-US" sz="2000" dirty="0">
                <a:latin typeface="Arial" pitchFamily="34" charset="0"/>
                <a:cs typeface="Arial" pitchFamily="34" charset="0"/>
              </a:rPr>
              <a:t>{ </a:t>
            </a:r>
          </a:p>
          <a:p>
            <a:r>
              <a:rPr lang="en-US" sz="2000" dirty="0">
                <a:latin typeface="Arial" pitchFamily="34" charset="0"/>
                <a:cs typeface="Arial" pitchFamily="34" charset="0"/>
              </a:rPr>
              <a:t>	// function body </a:t>
            </a:r>
          </a:p>
          <a:p>
            <a:r>
              <a:rPr lang="en-US" sz="2000" dirty="0">
                <a:latin typeface="Arial" pitchFamily="34" charset="0"/>
                <a:cs typeface="Arial" pitchFamily="34" charset="0"/>
              </a:rPr>
              <a:t>}</a:t>
            </a:r>
            <a:endParaRPr lang="en-GB"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 calcmode="lin" valueType="num">
                                      <p:cBhvr additive="base">
                                        <p:cTn id="43"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10" end="10"/>
                                            </p:txEl>
                                          </p:spTgt>
                                        </p:tgtEl>
                                        <p:attrNameLst>
                                          <p:attrName>style.visibility</p:attrName>
                                        </p:attrNameLst>
                                      </p:cBhvr>
                                      <p:to>
                                        <p:strVal val="visible"/>
                                      </p:to>
                                    </p:set>
                                    <p:anim calcmode="lin" valueType="num">
                                      <p:cBhvr additive="base">
                                        <p:cTn id="49"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anim calcmode="lin" valueType="num">
                                      <p:cBhvr additive="base">
                                        <p:cTn id="55"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Functions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401205"/>
          </a:xfrm>
          <a:prstGeom prst="rect">
            <a:avLst/>
          </a:prstGeom>
          <a:noFill/>
        </p:spPr>
        <p:txBody>
          <a:bodyPr wrap="square" rtlCol="0">
            <a:spAutoFit/>
          </a:bodyPr>
          <a:lstStyle/>
          <a:p>
            <a:r>
              <a:rPr lang="en-GB" sz="2000" u="sng" dirty="0">
                <a:latin typeface="Arial" pitchFamily="34" charset="0"/>
                <a:cs typeface="Arial" pitchFamily="34" charset="0"/>
              </a:rPr>
              <a:t>Call by value</a:t>
            </a:r>
          </a:p>
          <a:p>
            <a:r>
              <a:rPr lang="en-GB" sz="2000" u="sng" dirty="0">
                <a:latin typeface="Arial" pitchFamily="34" charset="0"/>
                <a:cs typeface="Arial" pitchFamily="34" charset="0"/>
              </a:rPr>
              <a:t>Demo with </a:t>
            </a:r>
            <a:r>
              <a:rPr lang="en-GB" sz="2000" u="sng" dirty="0">
                <a:latin typeface="Arial" pitchFamily="34" charset="0"/>
                <a:cs typeface="Arial" pitchFamily="34" charset="0"/>
                <a:hlinkClick r:id="rId3" action="ppaction://hlinkfile"/>
              </a:rPr>
              <a:t>userFunc1.cpp</a:t>
            </a:r>
            <a:endParaRPr lang="en-US" sz="2000" u="sng" dirty="0">
              <a:latin typeface="Arial" pitchFamily="34" charset="0"/>
              <a:cs typeface="Arial" pitchFamily="34" charset="0"/>
            </a:endParaRPr>
          </a:p>
          <a:p>
            <a:endParaRPr lang="en-GB" sz="2000" u="sng" dirty="0">
              <a:latin typeface="Arial" pitchFamily="34" charset="0"/>
              <a:cs typeface="Arial" pitchFamily="34" charset="0"/>
            </a:endParaRPr>
          </a:p>
          <a:p>
            <a:endParaRPr lang="en-GB" sz="2000" u="sng" dirty="0">
              <a:latin typeface="Arial" pitchFamily="34" charset="0"/>
              <a:cs typeface="Arial" pitchFamily="34" charset="0"/>
            </a:endParaRPr>
          </a:p>
          <a:p>
            <a:r>
              <a:rPr lang="en-GB" sz="2000" u="sng" dirty="0">
                <a:latin typeface="Arial" pitchFamily="34" charset="0"/>
                <a:cs typeface="Arial" pitchFamily="34" charset="0"/>
              </a:rPr>
              <a:t>Call by reference</a:t>
            </a:r>
          </a:p>
          <a:p>
            <a:r>
              <a:rPr lang="en-GB" sz="2000" u="sng" dirty="0">
                <a:latin typeface="Arial" pitchFamily="34" charset="0"/>
                <a:cs typeface="Arial" pitchFamily="34" charset="0"/>
              </a:rPr>
              <a:t>Demonstrate with </a:t>
            </a:r>
            <a:r>
              <a:rPr lang="en-GB" sz="2000" u="sng" dirty="0">
                <a:latin typeface="Arial" pitchFamily="34" charset="0"/>
                <a:cs typeface="Arial" pitchFamily="34" charset="0"/>
                <a:hlinkClick r:id="rId4" action="ppaction://hlinkfile"/>
              </a:rPr>
              <a:t>SwapValues.cpp</a:t>
            </a:r>
            <a:endParaRPr lang="en-GB" sz="2000" u="sng" dirty="0">
              <a:latin typeface="Arial" pitchFamily="34" charset="0"/>
              <a:cs typeface="Arial" pitchFamily="34" charset="0"/>
            </a:endParaRPr>
          </a:p>
          <a:p>
            <a:endParaRPr lang="en-GB" sz="2000" u="sng" dirty="0">
              <a:latin typeface="Arial" pitchFamily="34" charset="0"/>
              <a:cs typeface="Arial" pitchFamily="34" charset="0"/>
            </a:endParaRPr>
          </a:p>
          <a:p>
            <a:r>
              <a:rPr lang="en-GB" sz="2000" u="sng" dirty="0">
                <a:latin typeface="Arial" pitchFamily="34" charset="0"/>
                <a:cs typeface="Arial" pitchFamily="34" charset="0"/>
              </a:rPr>
              <a:t>Function overloading</a:t>
            </a:r>
          </a:p>
          <a:p>
            <a:r>
              <a:rPr lang="en-US" sz="2000" dirty="0">
                <a:latin typeface="Arial" pitchFamily="34" charset="0"/>
                <a:cs typeface="Arial" pitchFamily="34" charset="0"/>
              </a:rPr>
              <a:t>Two or more functions having the same name but different parameters; If we have to perform a single operation with different numbers or types of arguments, we need to overload the function.</a:t>
            </a:r>
          </a:p>
          <a:p>
            <a:endParaRPr lang="en-GB" sz="2000" b="1" dirty="0">
              <a:latin typeface="Arial" pitchFamily="34" charset="0"/>
              <a:cs typeface="Arial" pitchFamily="34" charset="0"/>
            </a:endParaRPr>
          </a:p>
          <a:p>
            <a:r>
              <a:rPr lang="en-GB" sz="2000" u="sng" dirty="0">
                <a:latin typeface="Arial" pitchFamily="34" charset="0"/>
                <a:cs typeface="Arial" pitchFamily="34" charset="0"/>
              </a:rPr>
              <a:t>Demonstrate with </a:t>
            </a:r>
            <a:r>
              <a:rPr lang="en-GB" sz="2000" u="sng" dirty="0">
                <a:latin typeface="Arial" pitchFamily="34" charset="0"/>
                <a:cs typeface="Arial" pitchFamily="34" charset="0"/>
                <a:hlinkClick r:id="rId5" action="ppaction://hlinkfile"/>
              </a:rPr>
              <a:t>FuncOverload.cpp</a:t>
            </a:r>
            <a:endParaRPr lang="en-GB" sz="2000" u="sng" dirty="0">
              <a:latin typeface="Arial" pitchFamily="34" charset="0"/>
              <a:cs typeface="Arial" pitchFamily="34" charset="0"/>
            </a:endParaRPr>
          </a:p>
          <a:p>
            <a:endParaRPr lang="en-US" sz="2000" b="1"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 calcmode="lin" valueType="num">
                                      <p:cBhvr additive="base">
                                        <p:cTn id="43"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Functions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4708981"/>
          </a:xfrm>
          <a:prstGeom prst="rect">
            <a:avLst/>
          </a:prstGeom>
          <a:noFill/>
        </p:spPr>
        <p:txBody>
          <a:bodyPr wrap="square" rtlCol="0">
            <a:spAutoFit/>
          </a:bodyPr>
          <a:lstStyle/>
          <a:p>
            <a:r>
              <a:rPr lang="en-US" sz="2000" b="1" u="sng" dirty="0">
                <a:latin typeface="Arial" pitchFamily="34" charset="0"/>
                <a:cs typeface="Arial" pitchFamily="34" charset="0"/>
              </a:rPr>
              <a:t>Rules</a:t>
            </a:r>
          </a:p>
          <a:p>
            <a:r>
              <a:rPr lang="en-GB" sz="2000" dirty="0">
                <a:latin typeface="Arial" pitchFamily="34" charset="0"/>
                <a:cs typeface="Arial" pitchFamily="34" charset="0"/>
              </a:rPr>
              <a:t>Overloaded function can have:</a:t>
            </a:r>
          </a:p>
          <a:p>
            <a:pPr marL="342900" indent="-342900">
              <a:buFont typeface="+mj-lt"/>
              <a:buAutoNum type="arabicPeriod"/>
            </a:pPr>
            <a:r>
              <a:rPr lang="en-GB" sz="2000" dirty="0">
                <a:latin typeface="Arial" pitchFamily="34" charset="0"/>
                <a:cs typeface="Arial" pitchFamily="34" charset="0"/>
              </a:rPr>
              <a:t>Different number of arguments</a:t>
            </a:r>
          </a:p>
          <a:p>
            <a:pPr marL="342900" indent="-342900">
              <a:buFont typeface="+mj-lt"/>
              <a:buAutoNum type="arabicPeriod"/>
            </a:pPr>
            <a:r>
              <a:rPr lang="en-GB" sz="2000" dirty="0">
                <a:latin typeface="Arial" pitchFamily="34" charset="0"/>
                <a:cs typeface="Arial" pitchFamily="34" charset="0"/>
              </a:rPr>
              <a:t>Different types of arguments</a:t>
            </a:r>
          </a:p>
          <a:p>
            <a:pPr marL="342900" indent="-342900">
              <a:buFont typeface="+mj-lt"/>
              <a:buAutoNum type="arabicPeriod"/>
            </a:pPr>
            <a:r>
              <a:rPr lang="en-GB" sz="2000" dirty="0">
                <a:latin typeface="Arial" pitchFamily="34" charset="0"/>
                <a:cs typeface="Arial" pitchFamily="34" charset="0"/>
              </a:rPr>
              <a:t>Different order of arguments</a:t>
            </a:r>
            <a:endParaRPr lang="en-US" sz="2000" dirty="0">
              <a:latin typeface="Arial" pitchFamily="34" charset="0"/>
              <a:cs typeface="Arial" pitchFamily="34" charset="0"/>
            </a:endParaRPr>
          </a:p>
          <a:p>
            <a:endParaRPr lang="en-US" sz="2000" u="sng" dirty="0">
              <a:latin typeface="Arial" pitchFamily="34" charset="0"/>
              <a:cs typeface="Arial" pitchFamily="34" charset="0"/>
            </a:endParaRPr>
          </a:p>
          <a:p>
            <a:endParaRPr lang="en-US" sz="2000" u="sng" dirty="0">
              <a:latin typeface="Arial" pitchFamily="34" charset="0"/>
              <a:cs typeface="Arial" pitchFamily="34" charset="0"/>
            </a:endParaRPr>
          </a:p>
          <a:p>
            <a:r>
              <a:rPr lang="en-US" sz="2000" u="sng" dirty="0">
                <a:latin typeface="Arial" pitchFamily="34" charset="0"/>
                <a:cs typeface="Arial" pitchFamily="34" charset="0"/>
              </a:rPr>
              <a:t>What about this?</a:t>
            </a:r>
          </a:p>
          <a:p>
            <a:r>
              <a:rPr lang="fr-FR" sz="2000" dirty="0" err="1">
                <a:latin typeface="Arial" pitchFamily="34" charset="0"/>
                <a:cs typeface="Arial" pitchFamily="34" charset="0"/>
              </a:rPr>
              <a:t>int</a:t>
            </a:r>
            <a:r>
              <a:rPr lang="fr-FR" sz="2000" dirty="0">
                <a:latin typeface="Arial" pitchFamily="34" charset="0"/>
                <a:cs typeface="Arial" pitchFamily="34" charset="0"/>
              </a:rPr>
              <a:t> </a:t>
            </a:r>
            <a:r>
              <a:rPr lang="fr-FR" sz="2000" dirty="0" err="1">
                <a:latin typeface="Arial" pitchFamily="34" charset="0"/>
                <a:cs typeface="Arial" pitchFamily="34" charset="0"/>
              </a:rPr>
              <a:t>mul</a:t>
            </a:r>
            <a:r>
              <a:rPr lang="fr-FR" sz="2000" dirty="0">
                <a:latin typeface="Arial" pitchFamily="34" charset="0"/>
                <a:cs typeface="Arial" pitchFamily="34" charset="0"/>
              </a:rPr>
              <a:t>(</a:t>
            </a:r>
            <a:r>
              <a:rPr lang="fr-FR" sz="2000" dirty="0" err="1">
                <a:latin typeface="Arial" pitchFamily="34" charset="0"/>
                <a:cs typeface="Arial" pitchFamily="34" charset="0"/>
              </a:rPr>
              <a:t>int</a:t>
            </a:r>
            <a:r>
              <a:rPr lang="fr-FR" sz="2000" dirty="0">
                <a:latin typeface="Arial" pitchFamily="34" charset="0"/>
                <a:cs typeface="Arial" pitchFamily="34" charset="0"/>
              </a:rPr>
              <a:t>, </a:t>
            </a:r>
            <a:r>
              <a:rPr lang="fr-FR" sz="2000" dirty="0" err="1">
                <a:latin typeface="Arial" pitchFamily="34" charset="0"/>
                <a:cs typeface="Arial" pitchFamily="34" charset="0"/>
              </a:rPr>
              <a:t>int</a:t>
            </a:r>
            <a:r>
              <a:rPr lang="fr-FR" sz="2000" dirty="0">
                <a:latin typeface="Arial" pitchFamily="34" charset="0"/>
                <a:cs typeface="Arial" pitchFamily="34" charset="0"/>
              </a:rPr>
              <a:t>) </a:t>
            </a:r>
          </a:p>
          <a:p>
            <a:r>
              <a:rPr lang="fr-FR" sz="2000" dirty="0">
                <a:latin typeface="Arial" pitchFamily="34" charset="0"/>
                <a:cs typeface="Arial" pitchFamily="34" charset="0"/>
              </a:rPr>
              <a:t>double </a:t>
            </a:r>
            <a:r>
              <a:rPr lang="fr-FR" sz="2000" dirty="0" err="1">
                <a:latin typeface="Arial" pitchFamily="34" charset="0"/>
                <a:cs typeface="Arial" pitchFamily="34" charset="0"/>
              </a:rPr>
              <a:t>mul</a:t>
            </a:r>
            <a:r>
              <a:rPr lang="fr-FR" sz="2000" dirty="0">
                <a:latin typeface="Arial" pitchFamily="34" charset="0"/>
                <a:cs typeface="Arial" pitchFamily="34" charset="0"/>
              </a:rPr>
              <a:t>(</a:t>
            </a:r>
            <a:r>
              <a:rPr lang="fr-FR" sz="2000" dirty="0" err="1">
                <a:latin typeface="Arial" pitchFamily="34" charset="0"/>
                <a:cs typeface="Arial" pitchFamily="34" charset="0"/>
              </a:rPr>
              <a:t>int</a:t>
            </a:r>
            <a:r>
              <a:rPr lang="fr-FR" sz="2000" dirty="0">
                <a:latin typeface="Arial" pitchFamily="34" charset="0"/>
                <a:cs typeface="Arial" pitchFamily="34" charset="0"/>
              </a:rPr>
              <a:t>, </a:t>
            </a:r>
            <a:r>
              <a:rPr lang="fr-FR" sz="2000" dirty="0" err="1">
                <a:latin typeface="Arial" pitchFamily="34" charset="0"/>
                <a:cs typeface="Arial" pitchFamily="34" charset="0"/>
              </a:rPr>
              <a:t>int</a:t>
            </a:r>
            <a:r>
              <a:rPr lang="fr-FR" sz="2000" dirty="0">
                <a:latin typeface="Arial" pitchFamily="34" charset="0"/>
                <a:cs typeface="Arial" pitchFamily="34" charset="0"/>
              </a:rPr>
              <a:t>)</a:t>
            </a:r>
          </a:p>
          <a:p>
            <a:r>
              <a:rPr lang="en-IN" sz="2000" dirty="0">
                <a:latin typeface="Arial" pitchFamily="34" charset="0"/>
                <a:cs typeface="Arial" pitchFamily="34" charset="0"/>
              </a:rPr>
              <a:t>This is not a valid form of function overloading (??)</a:t>
            </a:r>
          </a:p>
          <a:p>
            <a:endParaRPr lang="en-IN" sz="2000" dirty="0">
              <a:latin typeface="Arial" pitchFamily="34" charset="0"/>
              <a:cs typeface="Arial" pitchFamily="34" charset="0"/>
            </a:endParaRPr>
          </a:p>
          <a:p>
            <a:r>
              <a:rPr lang="en-IN" sz="2000" u="sng" dirty="0">
                <a:latin typeface="Arial" pitchFamily="34" charset="0"/>
                <a:cs typeface="Arial" pitchFamily="34" charset="0"/>
              </a:rPr>
              <a:t>Static polymorphism</a:t>
            </a:r>
          </a:p>
          <a:p>
            <a:r>
              <a:rPr lang="en-IN" sz="2000" dirty="0">
                <a:latin typeface="Arial" pitchFamily="34" charset="0"/>
                <a:cs typeface="Arial" pitchFamily="34" charset="0"/>
              </a:rPr>
              <a:t>Code binding happens at compile time</a:t>
            </a:r>
          </a:p>
          <a:p>
            <a:r>
              <a:rPr lang="en-IN" sz="2000" dirty="0">
                <a:latin typeface="Arial" pitchFamily="34" charset="0"/>
                <a:cs typeface="Arial" pitchFamily="34" charset="0"/>
              </a:rPr>
              <a:t>(Will discuss run-time polymorphism later).</a:t>
            </a:r>
            <a:endParaRPr lang="fr-FR"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 calcmode="lin" valueType="num">
                                      <p:cBhvr additive="base">
                                        <p:cTn id="4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 calcmode="lin" valueType="num">
                                      <p:cBhvr additive="base">
                                        <p:cTn id="5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2" end="12"/>
                                            </p:txEl>
                                          </p:spTgt>
                                        </p:tgtEl>
                                        <p:attrNameLst>
                                          <p:attrName>style.visibility</p:attrName>
                                        </p:attrNameLst>
                                      </p:cBhvr>
                                      <p:to>
                                        <p:strVal val="visible"/>
                                      </p:to>
                                    </p:set>
                                    <p:anim calcmode="lin" valueType="num">
                                      <p:cBhvr additive="base">
                                        <p:cTn id="61"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3" end="13"/>
                                            </p:txEl>
                                          </p:spTgt>
                                        </p:tgtEl>
                                        <p:attrNameLst>
                                          <p:attrName>style.visibility</p:attrName>
                                        </p:attrNameLst>
                                      </p:cBhvr>
                                      <p:to>
                                        <p:strVal val="visible"/>
                                      </p:to>
                                    </p:set>
                                    <p:anim calcmode="lin" valueType="num">
                                      <p:cBhvr additive="base">
                                        <p:cTn id="67"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4" end="14"/>
                                            </p:txEl>
                                          </p:spTgt>
                                        </p:tgtEl>
                                        <p:attrNameLst>
                                          <p:attrName>style.visibility</p:attrName>
                                        </p:attrNameLst>
                                      </p:cBhvr>
                                      <p:to>
                                        <p:strVal val="visible"/>
                                      </p:to>
                                    </p:set>
                                    <p:anim calcmode="lin" valueType="num">
                                      <p:cBhvr additive="base">
                                        <p:cTn id="73"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latin typeface="Arial" pitchFamily="34" charset="0"/>
                <a:cs typeface="Arial" pitchFamily="34" charset="0"/>
              </a:rPr>
              <a:t>Functions in C++</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latin typeface="Arial" pitchFamily="34" charset="0"/>
                <a:cs typeface="Arial" pitchFamily="34" charset="0"/>
              </a:rPr>
              <a:t>Programming with C++</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26/06/2023</a:t>
            </a:fld>
            <a:endParaRPr lang="en-US" dirty="0"/>
          </a:p>
        </p:txBody>
      </p:sp>
      <p:sp>
        <p:nvSpPr>
          <p:cNvPr id="13" name="TextBox 12"/>
          <p:cNvSpPr txBox="1"/>
          <p:nvPr/>
        </p:nvSpPr>
        <p:spPr>
          <a:xfrm>
            <a:off x="471488" y="1357313"/>
            <a:ext cx="7686675" cy="400110"/>
          </a:xfrm>
          <a:prstGeom prst="rect">
            <a:avLst/>
          </a:prstGeom>
          <a:noFill/>
        </p:spPr>
        <p:txBody>
          <a:bodyPr wrap="square" rtlCol="0">
            <a:spAutoFit/>
          </a:bodyPr>
          <a:lstStyle/>
          <a:p>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8" name="TextBox 7"/>
          <p:cNvSpPr txBox="1"/>
          <p:nvPr/>
        </p:nvSpPr>
        <p:spPr>
          <a:xfrm>
            <a:off x="485775" y="1400175"/>
            <a:ext cx="7700963" cy="2554545"/>
          </a:xfrm>
          <a:prstGeom prst="rect">
            <a:avLst/>
          </a:prstGeom>
          <a:noFill/>
        </p:spPr>
        <p:txBody>
          <a:bodyPr wrap="square" rtlCol="0">
            <a:spAutoFit/>
          </a:bodyPr>
          <a:lstStyle/>
          <a:p>
            <a:r>
              <a:rPr lang="en-US" sz="2000" b="1" u="sng" dirty="0">
                <a:latin typeface="Arial" pitchFamily="34" charset="0"/>
                <a:cs typeface="Arial" pitchFamily="34" charset="0"/>
              </a:rPr>
              <a:t>Default arguments (parameters)</a:t>
            </a:r>
          </a:p>
          <a:p>
            <a:r>
              <a:rPr lang="en-US" sz="2000" dirty="0">
                <a:latin typeface="Arial" pitchFamily="34" charset="0"/>
                <a:cs typeface="Arial" pitchFamily="34" charset="0"/>
              </a:rPr>
              <a:t>A default argument is a value </a:t>
            </a:r>
            <a:r>
              <a:rPr lang="en-US" sz="2000" u="sng" dirty="0">
                <a:latin typeface="Arial" pitchFamily="34" charset="0"/>
                <a:cs typeface="Arial" pitchFamily="34" charset="0"/>
              </a:rPr>
              <a:t>provided in a function declaration </a:t>
            </a:r>
            <a:r>
              <a:rPr lang="en-US" sz="2000" dirty="0">
                <a:latin typeface="Arial" pitchFamily="34" charset="0"/>
                <a:cs typeface="Arial" pitchFamily="34" charset="0"/>
              </a:rPr>
              <a:t>that is automatically assigned by the compiler if the calling function doesn’t provide a value for the argument. In case any value is passed, the default value is overridden. </a:t>
            </a:r>
          </a:p>
          <a:p>
            <a:endParaRPr lang="en-GB" sz="2000" dirty="0">
              <a:latin typeface="Arial" pitchFamily="34" charset="0"/>
              <a:cs typeface="Arial" pitchFamily="34" charset="0"/>
            </a:endParaRPr>
          </a:p>
          <a:p>
            <a:r>
              <a:rPr lang="en-GB" sz="2000" dirty="0">
                <a:latin typeface="Arial" pitchFamily="34" charset="0"/>
                <a:cs typeface="Arial" pitchFamily="34" charset="0"/>
              </a:rPr>
              <a:t>Demonstrate with </a:t>
            </a:r>
            <a:r>
              <a:rPr lang="en-GB" sz="2000" b="1" u="sng" dirty="0">
                <a:latin typeface="Arial" pitchFamily="34" charset="0"/>
                <a:cs typeface="Arial" pitchFamily="34" charset="0"/>
                <a:hlinkClick r:id="rId3" action="ppaction://hlinkfile"/>
              </a:rPr>
              <a:t>DefaultArgs.cpp</a:t>
            </a:r>
            <a:endParaRPr lang="en-GB" sz="2000" b="1" u="sng" dirty="0">
              <a:latin typeface="Arial" pitchFamily="34" charset="0"/>
              <a:cs typeface="Arial" pitchFamily="34" charset="0"/>
            </a:endParaRPr>
          </a:p>
          <a:p>
            <a:endParaRPr lang="fr-FR" sz="2000" dirty="0">
              <a:latin typeface="Arial" pitchFamily="34" charset="0"/>
              <a:cs typeface="Arial" pitchFamily="34" charset="0"/>
            </a:endParaRPr>
          </a:p>
        </p:txBody>
      </p:sp>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16764</TotalTime>
  <Words>9889</Words>
  <Application>Microsoft Office PowerPoint</Application>
  <PresentationFormat>Widescreen</PresentationFormat>
  <Paragraphs>1647</Paragraphs>
  <Slides>131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131</vt:i4>
      </vt:variant>
    </vt:vector>
  </HeadingPairs>
  <TitlesOfParts>
    <vt:vector size="13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you think  is the output of these programs</vt:lpstr>
      <vt:lpstr>PowerPoint Presentation</vt:lpstr>
      <vt:lpstr>PowerPoint Presentation</vt:lpstr>
      <vt:lpstr>Sometimes Goto are good</vt:lpstr>
      <vt:lpstr>PowerPoint Presentation</vt:lpstr>
      <vt:lpstr>PowerPoint Presentation</vt:lpstr>
      <vt:lpstr>PowerPoint Presentation</vt:lpstr>
      <vt:lpstr>PowerPoint Presentation</vt:lpstr>
      <vt:lpstr>Reasons for using pointers 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Endian or Little Endian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gets fused with ctro _start at the top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 face many behaviors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S Anand</dc:creator>
  <cp:lastModifiedBy>Anshul Baliga</cp:lastModifiedBy>
  <cp:revision>1431</cp:revision>
  <dcterms:created xsi:type="dcterms:W3CDTF">2020-06-03T14:19:11Z</dcterms:created>
  <dcterms:modified xsi:type="dcterms:W3CDTF">2023-06-26T16:51:42Z</dcterms:modified>
</cp:coreProperties>
</file>