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57" r:id="rId2"/>
    <p:sldId id="393" r:id="rId3"/>
    <p:sldId id="396" r:id="rId4"/>
    <p:sldId id="812" r:id="rId5"/>
    <p:sldId id="813" r:id="rId6"/>
    <p:sldId id="814" r:id="rId7"/>
    <p:sldId id="815" r:id="rId8"/>
    <p:sldId id="816" r:id="rId9"/>
    <p:sldId id="817" r:id="rId10"/>
    <p:sldId id="818" r:id="rId11"/>
    <p:sldId id="819" r:id="rId12"/>
    <p:sldId id="820" r:id="rId13"/>
    <p:sldId id="821" r:id="rId14"/>
    <p:sldId id="822" r:id="rId15"/>
    <p:sldId id="823" r:id="rId16"/>
    <p:sldId id="825" r:id="rId17"/>
    <p:sldId id="827" r:id="rId18"/>
    <p:sldId id="828" r:id="rId19"/>
    <p:sldId id="829" r:id="rId20"/>
    <p:sldId id="830" r:id="rId21"/>
    <p:sldId id="826" r:id="rId22"/>
    <p:sldId id="824" r:id="rId23"/>
    <p:sldId id="831" r:id="rId24"/>
    <p:sldId id="832" r:id="rId25"/>
    <p:sldId id="861" r:id="rId26"/>
    <p:sldId id="833" r:id="rId27"/>
    <p:sldId id="834" r:id="rId28"/>
    <p:sldId id="835" r:id="rId29"/>
    <p:sldId id="837" r:id="rId30"/>
    <p:sldId id="838" r:id="rId31"/>
    <p:sldId id="836" r:id="rId32"/>
    <p:sldId id="839" r:id="rId33"/>
    <p:sldId id="840" r:id="rId34"/>
    <p:sldId id="841" r:id="rId35"/>
    <p:sldId id="857" r:id="rId36"/>
    <p:sldId id="860" r:id="rId37"/>
    <p:sldId id="858" r:id="rId38"/>
    <p:sldId id="843" r:id="rId39"/>
    <p:sldId id="844" r:id="rId40"/>
    <p:sldId id="845" r:id="rId41"/>
    <p:sldId id="846" r:id="rId42"/>
    <p:sldId id="849" r:id="rId43"/>
    <p:sldId id="862" r:id="rId44"/>
    <p:sldId id="863" r:id="rId45"/>
    <p:sldId id="881" r:id="rId46"/>
    <p:sldId id="882" r:id="rId47"/>
    <p:sldId id="868" r:id="rId48"/>
    <p:sldId id="66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0DB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7843" autoAdjust="0"/>
    <p:restoredTop sz="91577" autoAdjust="0"/>
  </p:normalViewPr>
  <p:slideViewPr>
    <p:cSldViewPr snapToGrid="0">
      <p:cViewPr>
        <p:scale>
          <a:sx n="66" d="100"/>
          <a:sy n="66" d="100"/>
        </p:scale>
        <p:origin x="-1512" y="-114"/>
      </p:cViewPr>
      <p:guideLst>
        <p:guide orient="horz" pos="2160"/>
        <p:guide pos="3840"/>
      </p:guideLst>
    </p:cSldViewPr>
  </p:slideViewPr>
  <p:notesTextViewPr>
    <p:cViewPr>
      <p:scale>
        <a:sx n="1" d="1"/>
        <a:sy n="1" d="1"/>
      </p:scale>
      <p:origin x="0" y="0"/>
    </p:cViewPr>
  </p:notesTextViewPr>
  <p:sorterViewPr>
    <p:cViewPr>
      <p:scale>
        <a:sx n="100" d="100"/>
        <a:sy n="100" d="100"/>
      </p:scale>
      <p:origin x="0" y="1228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46CDE-B715-40F4-93C2-22C598A46E1D}" type="datetimeFigureOut">
              <a:rPr lang="en-IN" smtClean="0"/>
              <a:pPr/>
              <a:t>29-06-2023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D3F2E-11BD-4DCF-B044-94902FA4EB0F}" type="slidenum">
              <a:rPr lang="en-IN" smtClean="0"/>
              <a:pPr/>
              <a:t>‹#›</a:t>
            </a:fld>
            <a:endParaRPr lang="en-IN"/>
          </a:p>
        </p:txBody>
      </p:sp>
    </p:spTree>
    <p:extLst>
      <p:ext uri="{BB962C8B-B14F-4D97-AF65-F5344CB8AC3E}">
        <p14:creationId xmlns:p14="http://schemas.microsoft.com/office/powerpoint/2010/main" xmlns="" val="248654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29-06-2023</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29-06-2023</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programs/AccessModifiers.cpp"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programs/MemberOutsideClass.cpp" TargetMode="External"/><Relationship Id="rId4" Type="http://schemas.openxmlformats.org/officeDocument/2006/relationships/hyperlink" Target="programs/SimpleClass.cpp"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programs/SetGet.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programs/DefaultConstructor.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programs/ParameterizedConstructor.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programs/CopyConstructor.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programs/DynamicConstructor.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programs/Delegate.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programs/ShowDestructor.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programs/Initialization.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programs/Initialize2.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programs/Initialize3.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programs/Initializer4.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programs/Initializer5.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y0dddwwd.aspx"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Initializer6.cpp"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programs/DelegateConstruct.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programs/CopyConstructor1.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programs/SimpleStruct.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programs/CopyConstructor2.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programs/CopyAssignment.cp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programs/MoveExample1.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Move_Assignment.cpp"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programs/sstruct.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programs/StructWithMethods.cp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758694" y="2209329"/>
            <a:ext cx="4649467" cy="1569660"/>
          </a:xfrm>
          <a:prstGeom prst="rect">
            <a:avLst/>
          </a:prstGeom>
        </p:spPr>
        <p:txBody>
          <a:bodyPr wrap="square">
            <a:spAutoFit/>
          </a:bodyPr>
          <a:lstStyle/>
          <a:p>
            <a:pPr algn="ctr"/>
            <a:r>
              <a:rPr lang="en-US" sz="3200" b="1" dirty="0" smtClean="0">
                <a:solidFill>
                  <a:schemeClr val="accent2">
                    <a:lumMod val="75000"/>
                  </a:schemeClr>
                </a:solidFill>
                <a:latin typeface="Arial" pitchFamily="34" charset="0"/>
                <a:cs typeface="Arial" pitchFamily="34" charset="0"/>
              </a:rPr>
              <a:t>Object Oriented Programming with C++ Day 2</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4694786" y="3971365"/>
            <a:ext cx="4645157" cy="615553"/>
          </a:xfrm>
          <a:prstGeom prst="rect">
            <a:avLst/>
          </a:prstGeom>
        </p:spPr>
        <p:txBody>
          <a:bodyPr wrap="square">
            <a:spAutoFit/>
          </a:bodyPr>
          <a:lstStyle/>
          <a:p>
            <a:pPr algn="ctr"/>
            <a:r>
              <a:rPr lang="en-GB" sz="1400" b="1" dirty="0" smtClean="0">
                <a:latin typeface="Arial" pitchFamily="34" charset="0"/>
                <a:cs typeface="Arial" pitchFamily="34" charset="0"/>
              </a:rPr>
              <a:t>Compiled by</a:t>
            </a:r>
          </a:p>
          <a:p>
            <a:pPr algn="ctr"/>
            <a:r>
              <a:rPr lang="en-GB" sz="2000" b="1" dirty="0" smtClean="0">
                <a:latin typeface="Arial" pitchFamily="34" charset="0"/>
                <a:cs typeface="Arial" pitchFamily="34" charset="0"/>
              </a:rPr>
              <a:t>M S </a:t>
            </a:r>
            <a:r>
              <a:rPr lang="en-GB" sz="2000" b="1" dirty="0" err="1" smtClean="0">
                <a:latin typeface="Arial" pitchFamily="34" charset="0"/>
                <a:cs typeface="Arial" pitchFamily="34" charset="0"/>
              </a:rPr>
              <a:t>Anand</a:t>
            </a:r>
            <a:endParaRPr lang="en-IN" sz="2000" b="1" dirty="0">
              <a:latin typeface="Arial" pitchFamily="34" charset="0"/>
              <a:cs typeface="Arial" pitchFamily="34" charset="0"/>
            </a:endParaRPr>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4518838" cy="400110"/>
          </a:xfrm>
          <a:prstGeom prst="rect">
            <a:avLst/>
          </a:prstGeom>
        </p:spPr>
        <p:txBody>
          <a:bodyPr wrap="square">
            <a:spAutoFit/>
          </a:bodyPr>
          <a:lstStyle/>
          <a:p>
            <a:pPr algn="ctr"/>
            <a:r>
              <a:rPr lang="en-US" sz="2000" dirty="0">
                <a:latin typeface="Arial" pitchFamily="34" charset="0"/>
                <a:cs typeface="Arial" pitchFamily="34" charset="0"/>
              </a:rPr>
              <a:t>Department of Computer Science</a:t>
            </a:r>
            <a:endParaRPr lang="en-IN" sz="2000" dirty="0">
              <a:latin typeface="Arial" pitchFamily="34" charset="0"/>
              <a:cs typeface="Arial" pitchFamily="34" charset="0"/>
            </a:endParaRPr>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55790" y="3785865"/>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xmlns=""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2246769"/>
          </a:xfrm>
          <a:prstGeom prst="rect">
            <a:avLst/>
          </a:prstGeom>
          <a:noFill/>
        </p:spPr>
        <p:txBody>
          <a:bodyPr wrap="square" rtlCol="0">
            <a:spAutoFit/>
          </a:bodyPr>
          <a:lstStyle/>
          <a:p>
            <a:pPr fontAlgn="base"/>
            <a:r>
              <a:rPr lang="en-US" sz="2000" b="1" dirty="0" smtClean="0">
                <a:latin typeface="Arial" pitchFamily="34" charset="0"/>
                <a:cs typeface="Arial" pitchFamily="34" charset="0"/>
              </a:rPr>
              <a:t>Declaring Objects</a:t>
            </a:r>
          </a:p>
          <a:p>
            <a:pPr fontAlgn="base"/>
            <a:r>
              <a:rPr lang="en-US" sz="2000" dirty="0" smtClean="0">
                <a:latin typeface="Arial" pitchFamily="34" charset="0"/>
                <a:cs typeface="Arial" pitchFamily="34" charset="0"/>
              </a:rPr>
              <a:t>When a class is defined, only the specification for the object is defined; </a:t>
            </a:r>
            <a:r>
              <a:rPr lang="en-US" sz="2000" u="sng" dirty="0" smtClean="0">
                <a:latin typeface="Arial" pitchFamily="34" charset="0"/>
                <a:cs typeface="Arial" pitchFamily="34" charset="0"/>
              </a:rPr>
              <a:t>no memory or storage is allocated</a:t>
            </a:r>
            <a:r>
              <a:rPr lang="en-US" sz="2000" dirty="0" smtClean="0">
                <a:latin typeface="Arial" pitchFamily="34" charset="0"/>
                <a:cs typeface="Arial" pitchFamily="34" charset="0"/>
              </a:rPr>
              <a:t>. To use the data and access functions defined in the class, we need to create objects.</a:t>
            </a:r>
          </a:p>
          <a:p>
            <a:pPr fontAlgn="base"/>
            <a:endParaRPr lang="en-US" sz="2000" b="1" dirty="0" smtClean="0">
              <a:latin typeface="Arial" pitchFamily="34" charset="0"/>
              <a:cs typeface="Arial" pitchFamily="34" charset="0"/>
            </a:endParaRPr>
          </a:p>
          <a:p>
            <a:pPr fontAlgn="base"/>
            <a:r>
              <a:rPr lang="en-US" sz="2000" b="1" dirty="0" smtClean="0">
                <a:latin typeface="Arial" pitchFamily="34" charset="0"/>
                <a:cs typeface="Arial" pitchFamily="34" charset="0"/>
              </a:rPr>
              <a:t>Syntax</a:t>
            </a:r>
          </a:p>
          <a:p>
            <a:r>
              <a:rPr lang="en-US" sz="2000" dirty="0" err="1" smtClean="0">
                <a:latin typeface="Arial" pitchFamily="34" charset="0"/>
                <a:cs typeface="Arial" pitchFamily="34" charset="0"/>
              </a:rPr>
              <a:t>ClassName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ObjectName</a:t>
            </a:r>
            <a:r>
              <a:rPr lang="en-US" sz="2000" dirty="0" smtClean="0">
                <a:latin typeface="Arial" pitchFamily="34" charset="0"/>
                <a:cs typeface="Arial" pitchFamily="34" charset="0"/>
              </a:rPr>
              <a:t>;</a:t>
            </a:r>
            <a:endParaRPr lang="en-GB" sz="2000"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5016758"/>
          </a:xfrm>
          <a:prstGeom prst="rect">
            <a:avLst/>
          </a:prstGeom>
          <a:noFill/>
        </p:spPr>
        <p:txBody>
          <a:bodyPr wrap="square" rtlCol="0">
            <a:spAutoFit/>
          </a:bodyPr>
          <a:lstStyle/>
          <a:p>
            <a:pPr fontAlgn="base"/>
            <a:r>
              <a:rPr lang="en-US" sz="2000" b="1" dirty="0" smtClean="0">
                <a:latin typeface="Arial" pitchFamily="34" charset="0"/>
                <a:cs typeface="Arial" pitchFamily="34" charset="0"/>
              </a:rPr>
              <a:t>Accessing data members and member functions</a:t>
            </a:r>
            <a:r>
              <a:rPr lang="en-US" sz="2000" dirty="0" smtClean="0">
                <a:latin typeface="Arial" pitchFamily="34" charset="0"/>
                <a:cs typeface="Arial" pitchFamily="34" charset="0"/>
              </a:rPr>
              <a:t>: The data members and member functions of the class can be accessed using the dot(‘.’) operator with the object. For example, if the name of the object is </a:t>
            </a:r>
            <a:r>
              <a:rPr lang="en-US" sz="2000" i="1" dirty="0" err="1" smtClean="0">
                <a:latin typeface="Arial" pitchFamily="34" charset="0"/>
                <a:cs typeface="Arial" pitchFamily="34" charset="0"/>
              </a:rPr>
              <a:t>obj</a:t>
            </a:r>
            <a:r>
              <a:rPr lang="en-US" sz="2000" dirty="0" smtClean="0">
                <a:latin typeface="Arial" pitchFamily="34" charset="0"/>
                <a:cs typeface="Arial" pitchFamily="34" charset="0"/>
              </a:rPr>
              <a:t> and you want to access the member function with the name </a:t>
            </a:r>
            <a:r>
              <a:rPr lang="en-US" sz="2000" i="1" dirty="0" err="1" smtClean="0">
                <a:latin typeface="Arial" pitchFamily="34" charset="0"/>
                <a:cs typeface="Arial" pitchFamily="34" charset="0"/>
              </a:rPr>
              <a:t>printName</a:t>
            </a:r>
            <a:r>
              <a:rPr lang="en-US" sz="2000" i="1" dirty="0" smtClean="0">
                <a:latin typeface="Arial" pitchFamily="34" charset="0"/>
                <a:cs typeface="Arial" pitchFamily="34" charset="0"/>
              </a:rPr>
              <a:t>()</a:t>
            </a:r>
            <a:r>
              <a:rPr lang="en-US" sz="2000" dirty="0" smtClean="0">
                <a:latin typeface="Arial" pitchFamily="34" charset="0"/>
                <a:cs typeface="Arial" pitchFamily="34" charset="0"/>
              </a:rPr>
              <a:t> then you will have to write </a:t>
            </a:r>
            <a:r>
              <a:rPr lang="en-US" sz="2000" i="1" dirty="0" err="1" smtClean="0">
                <a:latin typeface="Arial" pitchFamily="34" charset="0"/>
                <a:cs typeface="Arial" pitchFamily="34" charset="0"/>
              </a:rPr>
              <a:t>obj.printName</a:t>
            </a:r>
            <a:r>
              <a:rPr lang="en-US" sz="2000" i="1" dirty="0" smtClean="0">
                <a:latin typeface="Arial" pitchFamily="34" charset="0"/>
                <a:cs typeface="Arial" pitchFamily="34" charset="0"/>
              </a:rPr>
              <a:t>()</a:t>
            </a:r>
            <a:r>
              <a:rPr lang="en-US" sz="2000" dirty="0" smtClean="0">
                <a:latin typeface="Arial" pitchFamily="34" charset="0"/>
                <a:cs typeface="Arial" pitchFamily="34" charset="0"/>
              </a:rPr>
              <a:t>.</a:t>
            </a:r>
          </a:p>
          <a:p>
            <a:pPr fontAlgn="base"/>
            <a:endParaRPr lang="en-US" sz="2000" b="1" dirty="0" smtClean="0">
              <a:latin typeface="Arial" pitchFamily="34" charset="0"/>
              <a:cs typeface="Arial" pitchFamily="34" charset="0"/>
            </a:endParaRPr>
          </a:p>
          <a:p>
            <a:pPr fontAlgn="base"/>
            <a:r>
              <a:rPr lang="en-US" sz="2000" b="1" dirty="0" smtClean="0">
                <a:latin typeface="Arial" pitchFamily="34" charset="0"/>
                <a:cs typeface="Arial" pitchFamily="34" charset="0"/>
              </a:rPr>
              <a:t>Accessing Data Members</a:t>
            </a:r>
          </a:p>
          <a:p>
            <a:pPr fontAlgn="base"/>
            <a:r>
              <a:rPr lang="en-US" sz="2000" dirty="0" smtClean="0">
                <a:latin typeface="Arial" pitchFamily="34" charset="0"/>
                <a:cs typeface="Arial" pitchFamily="34" charset="0"/>
              </a:rPr>
              <a:t>The public data members are also accessed in the same way.  However, the private data members are not allowed to be accessed directly by the object. </a:t>
            </a:r>
            <a:r>
              <a:rPr lang="en-US" sz="2000" u="sng" dirty="0" smtClean="0">
                <a:latin typeface="Arial" pitchFamily="34" charset="0"/>
                <a:cs typeface="Arial" pitchFamily="34" charset="0"/>
              </a:rPr>
              <a:t>Accessing a data member depends solely on the access control of that data member</a:t>
            </a:r>
            <a:r>
              <a:rPr lang="en-US" sz="2000" dirty="0" smtClean="0">
                <a:latin typeface="Arial" pitchFamily="34" charset="0"/>
                <a:cs typeface="Arial" pitchFamily="34" charset="0"/>
              </a:rPr>
              <a:t>. </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This access control is given by </a:t>
            </a:r>
            <a:r>
              <a:rPr lang="en-US" sz="2000" u="sng" dirty="0" smtClean="0">
                <a:latin typeface="Arial" pitchFamily="34" charset="0"/>
                <a:cs typeface="Arial" pitchFamily="34" charset="0"/>
              </a:rPr>
              <a:t>Access modifiers in C++</a:t>
            </a:r>
            <a:r>
              <a:rPr lang="en-US" sz="2000" dirty="0" smtClean="0">
                <a:latin typeface="Arial" pitchFamily="34" charset="0"/>
                <a:cs typeface="Arial" pitchFamily="34" charset="0"/>
              </a:rPr>
              <a:t>. </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There are three access modifiers: </a:t>
            </a:r>
            <a:r>
              <a:rPr lang="en-US" sz="2000" b="1" dirty="0" smtClean="0">
                <a:latin typeface="Arial" pitchFamily="34" charset="0"/>
                <a:cs typeface="Arial" pitchFamily="34" charset="0"/>
              </a:rPr>
              <a:t>public, private, and protected</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 calcmode="lin" valueType="num">
                                      <p:cBhvr additive="base">
                                        <p:cTn id="3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4708981"/>
          </a:xfrm>
          <a:prstGeom prst="rect">
            <a:avLst/>
          </a:prstGeom>
          <a:noFill/>
        </p:spPr>
        <p:txBody>
          <a:bodyPr wrap="square" rtlCol="0">
            <a:spAutoFit/>
          </a:bodyPr>
          <a:lstStyle/>
          <a:p>
            <a:r>
              <a:rPr lang="en-US" sz="2000" b="1" u="sng" dirty="0" smtClean="0">
                <a:latin typeface="Arial" pitchFamily="34" charset="0"/>
                <a:cs typeface="Arial" pitchFamily="34" charset="0"/>
              </a:rPr>
              <a:t>public</a:t>
            </a:r>
            <a:r>
              <a:rPr lang="en-US" sz="2000" dirty="0" smtClean="0">
                <a:latin typeface="Arial" pitchFamily="34" charset="0"/>
                <a:cs typeface="Arial" pitchFamily="34" charset="0"/>
              </a:rPr>
              <a:t> - members are accessible from outside the class.</a:t>
            </a:r>
          </a:p>
          <a:p>
            <a:r>
              <a:rPr lang="en-US" sz="2000" b="1" u="sng" dirty="0" smtClean="0">
                <a:latin typeface="Arial" pitchFamily="34" charset="0"/>
                <a:cs typeface="Arial" pitchFamily="34" charset="0"/>
              </a:rPr>
              <a:t>private</a:t>
            </a:r>
            <a:r>
              <a:rPr lang="en-US" sz="2000" dirty="0" smtClean="0">
                <a:latin typeface="Arial" pitchFamily="34" charset="0"/>
                <a:cs typeface="Arial" pitchFamily="34" charset="0"/>
              </a:rPr>
              <a:t> - members cannot be accessed (or viewed) from outside the class.</a:t>
            </a:r>
          </a:p>
          <a:p>
            <a:r>
              <a:rPr lang="en-US" sz="2000" b="1" dirty="0" smtClean="0">
                <a:latin typeface="Arial" pitchFamily="34" charset="0"/>
                <a:cs typeface="Arial" pitchFamily="34" charset="0"/>
              </a:rPr>
              <a:t>protected</a:t>
            </a:r>
            <a:r>
              <a:rPr lang="en-US" sz="2000" dirty="0" smtClean="0">
                <a:latin typeface="Arial" pitchFamily="34" charset="0"/>
                <a:cs typeface="Arial" pitchFamily="34" charset="0"/>
              </a:rPr>
              <a:t> - members cannot be accessed from outside the class, however, they </a:t>
            </a:r>
            <a:r>
              <a:rPr lang="en-US" sz="2000" u="sng" dirty="0" smtClean="0">
                <a:latin typeface="Arial" pitchFamily="34" charset="0"/>
                <a:cs typeface="Arial" pitchFamily="34" charset="0"/>
              </a:rPr>
              <a:t>can be accessed in inherited classes</a:t>
            </a:r>
            <a:r>
              <a:rPr lang="en-US" sz="2000" dirty="0" smtClean="0">
                <a:latin typeface="Arial" pitchFamily="34" charset="0"/>
                <a:cs typeface="Arial" pitchFamily="34" charset="0"/>
              </a:rPr>
              <a:t>.</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Program to show the effect of </a:t>
            </a:r>
            <a:r>
              <a:rPr lang="en-GB" sz="2000" dirty="0" smtClean="0">
                <a:latin typeface="Arial" pitchFamily="34" charset="0"/>
                <a:cs typeface="Arial" pitchFamily="34" charset="0"/>
                <a:hlinkClick r:id="rId3" action="ppaction://hlinkfile"/>
              </a:rPr>
              <a:t>access modifiers</a:t>
            </a:r>
            <a:endParaRPr lang="en-US"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A simple example </a:t>
            </a:r>
            <a:r>
              <a:rPr lang="en-GB" sz="2000" dirty="0" smtClean="0">
                <a:latin typeface="Arial" pitchFamily="34" charset="0"/>
                <a:cs typeface="Arial" pitchFamily="34" charset="0"/>
                <a:hlinkClick r:id="rId4" action="ppaction://hlinkfile"/>
              </a:rPr>
              <a:t>SimpleClass.cpp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Where can we define member functions?</a:t>
            </a:r>
          </a:p>
          <a:p>
            <a:pPr marL="457200" indent="-457200" fontAlgn="base">
              <a:buFont typeface="+mj-lt"/>
              <a:buAutoNum type="arabicPeriod"/>
            </a:pPr>
            <a:r>
              <a:rPr lang="en-GB" sz="2000" dirty="0" smtClean="0">
                <a:latin typeface="Arial" pitchFamily="34" charset="0"/>
                <a:cs typeface="Arial" pitchFamily="34" charset="0"/>
              </a:rPr>
              <a:t>Inside the class</a:t>
            </a:r>
          </a:p>
          <a:p>
            <a:pPr marL="457200" indent="-457200" fontAlgn="base">
              <a:buFont typeface="+mj-lt"/>
              <a:buAutoNum type="arabicPeriod"/>
            </a:pPr>
            <a:r>
              <a:rPr lang="en-GB" sz="2000" dirty="0" smtClean="0">
                <a:latin typeface="Arial" pitchFamily="34" charset="0"/>
                <a:cs typeface="Arial" pitchFamily="34" charset="0"/>
              </a:rPr>
              <a:t>Outside the class</a:t>
            </a:r>
          </a:p>
          <a:p>
            <a:pPr marL="457200" indent="-457200" fontAlgn="base"/>
            <a:endParaRPr lang="en-GB" sz="2000" dirty="0" smtClean="0">
              <a:latin typeface="Arial" pitchFamily="34" charset="0"/>
              <a:cs typeface="Arial" pitchFamily="34" charset="0"/>
            </a:endParaRPr>
          </a:p>
          <a:p>
            <a:pPr marL="457200" indent="-457200" fontAlgn="base"/>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5" action="ppaction://hlinkfile"/>
              </a:rPr>
              <a:t>MemberOutsideClass.cpp</a:t>
            </a:r>
            <a:endParaRPr lang="en-GB" sz="2000"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 calcmode="lin" valueType="num">
                                      <p:cBhvr additive="base">
                                        <p:cTn id="3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anim calcmode="lin" valueType="num">
                                      <p:cBhvr additive="base">
                                        <p:cTn id="43"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10" end="10"/>
                                            </p:txEl>
                                          </p:spTgt>
                                        </p:tgtEl>
                                        <p:attrNameLst>
                                          <p:attrName>style.visibility</p:attrName>
                                        </p:attrNameLst>
                                      </p:cBhvr>
                                      <p:to>
                                        <p:strVal val="visible"/>
                                      </p:to>
                                    </p:set>
                                    <p:anim calcmode="lin" valueType="num">
                                      <p:cBhvr additive="base">
                                        <p:cTn id="49"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12" end="12"/>
                                            </p:txEl>
                                          </p:spTgt>
                                        </p:tgtEl>
                                        <p:attrNameLst>
                                          <p:attrName>style.visibility</p:attrName>
                                        </p:attrNameLst>
                                      </p:cBhvr>
                                      <p:to>
                                        <p:strVal val="visible"/>
                                      </p:to>
                                    </p:set>
                                    <p:anim calcmode="lin" valueType="num">
                                      <p:cBhvr additive="base">
                                        <p:cTn id="55"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3477875"/>
          </a:xfrm>
          <a:prstGeom prst="rect">
            <a:avLst/>
          </a:prstGeom>
          <a:noFill/>
        </p:spPr>
        <p:txBody>
          <a:bodyPr wrap="square" rtlCol="0">
            <a:spAutoFit/>
          </a:bodyPr>
          <a:lstStyle/>
          <a:p>
            <a:r>
              <a:rPr lang="en-US" sz="2000" b="1" dirty="0" smtClean="0">
                <a:latin typeface="Arial" pitchFamily="34" charset="0"/>
                <a:cs typeface="Arial" pitchFamily="34" charset="0"/>
              </a:rPr>
              <a:t>Note:</a:t>
            </a:r>
            <a:r>
              <a:rPr lang="en-US" sz="2000" dirty="0" smtClean="0">
                <a:latin typeface="Arial" pitchFamily="34" charset="0"/>
                <a:cs typeface="Arial" pitchFamily="34" charset="0"/>
              </a:rPr>
              <a:t> It is possible to access private members of a class using a public method inside the same class.</a:t>
            </a:r>
          </a:p>
          <a:p>
            <a:endParaRPr lang="en-GB" sz="2000" b="1" u="sng" dirty="0" smtClean="0">
              <a:latin typeface="Arial" pitchFamily="34" charset="0"/>
              <a:cs typeface="Arial" pitchFamily="34" charset="0"/>
            </a:endParaRPr>
          </a:p>
          <a:p>
            <a:r>
              <a:rPr lang="en-US" sz="2000" b="1" dirty="0" smtClean="0">
                <a:latin typeface="Arial" pitchFamily="34" charset="0"/>
                <a:cs typeface="Arial" pitchFamily="34" charset="0"/>
              </a:rPr>
              <a:t>Tip:</a:t>
            </a:r>
            <a:r>
              <a:rPr lang="en-US" sz="2000" dirty="0" smtClean="0">
                <a:latin typeface="Arial" pitchFamily="34" charset="0"/>
                <a:cs typeface="Arial" pitchFamily="34" charset="0"/>
              </a:rPr>
              <a:t> It is considered good practice to declare your class attributes as private (as often as you can). This will reduce the possibility of yourself (or others) to mess up the code. This is also the main ingredient of the Encapsulation concept/</a:t>
            </a:r>
          </a:p>
          <a:p>
            <a:endParaRPr lang="en-US" sz="2000" b="1" dirty="0" smtClean="0">
              <a:latin typeface="Arial" pitchFamily="34" charset="0"/>
              <a:cs typeface="Arial" pitchFamily="34" charset="0"/>
            </a:endParaRPr>
          </a:p>
          <a:p>
            <a:r>
              <a:rPr lang="en-US" sz="2000" b="1" dirty="0" smtClean="0">
                <a:latin typeface="Arial" pitchFamily="34" charset="0"/>
                <a:cs typeface="Arial" pitchFamily="34" charset="0"/>
              </a:rPr>
              <a:t>Note:</a:t>
            </a:r>
            <a:r>
              <a:rPr lang="en-US" sz="2000" dirty="0" smtClean="0">
                <a:latin typeface="Arial" pitchFamily="34" charset="0"/>
                <a:cs typeface="Arial" pitchFamily="34" charset="0"/>
              </a:rPr>
              <a:t> By default, all members of a class are private if you don't specify an access </a:t>
            </a:r>
            <a:r>
              <a:rPr lang="en-US" sz="2000" dirty="0" err="1" smtClean="0">
                <a:latin typeface="Arial" pitchFamily="34" charset="0"/>
                <a:cs typeface="Arial" pitchFamily="34" charset="0"/>
              </a:rPr>
              <a:t>specifier</a:t>
            </a:r>
            <a:r>
              <a:rPr lang="en-US" sz="2000" dirty="0" smtClean="0">
                <a:latin typeface="Arial" pitchFamily="34" charset="0"/>
                <a:cs typeface="Arial" pitchFamily="34" charset="0"/>
              </a:rPr>
              <a:t>:</a:t>
            </a:r>
          </a:p>
          <a:p>
            <a:endParaRPr lang="en-US" sz="2000" b="1" u="sng"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4708981"/>
          </a:xfrm>
          <a:prstGeom prst="rect">
            <a:avLst/>
          </a:prstGeom>
          <a:noFill/>
        </p:spPr>
        <p:txBody>
          <a:bodyPr wrap="square" rtlCol="0">
            <a:spAutoFit/>
          </a:bodyPr>
          <a:lstStyle/>
          <a:p>
            <a:r>
              <a:rPr lang="en-US" sz="2000" u="sng" dirty="0" smtClean="0">
                <a:latin typeface="Arial" pitchFamily="34" charset="0"/>
                <a:cs typeface="Arial" pitchFamily="34" charset="0"/>
              </a:rPr>
              <a:t>Encapsulation</a:t>
            </a:r>
          </a:p>
          <a:p>
            <a:r>
              <a:rPr lang="en-US" sz="2000" dirty="0" smtClean="0">
                <a:latin typeface="Arial" pitchFamily="34" charset="0"/>
                <a:cs typeface="Arial" pitchFamily="34" charset="0"/>
              </a:rPr>
              <a:t>The meaning of </a:t>
            </a:r>
            <a:r>
              <a:rPr lang="en-US" sz="2000" b="1" dirty="0" smtClean="0">
                <a:latin typeface="Arial" pitchFamily="34" charset="0"/>
                <a:cs typeface="Arial" pitchFamily="34" charset="0"/>
              </a:rPr>
              <a:t>Encapsulation</a:t>
            </a:r>
            <a:r>
              <a:rPr lang="en-US" sz="2000" dirty="0" smtClean="0">
                <a:latin typeface="Arial" pitchFamily="34" charset="0"/>
                <a:cs typeface="Arial" pitchFamily="34" charset="0"/>
              </a:rPr>
              <a:t>, is to make sure that "sensitive" data is hidden from users. To achieve this, you must declare class variables/attributes as private (cannot be accessed from outside the class). If you want others to read or modify the value of a private member, you can provide public </a:t>
            </a:r>
            <a:r>
              <a:rPr lang="en-US" sz="2000" b="1" dirty="0" smtClean="0">
                <a:latin typeface="Arial" pitchFamily="34" charset="0"/>
                <a:cs typeface="Arial" pitchFamily="34" charset="0"/>
              </a:rPr>
              <a:t>get</a:t>
            </a:r>
            <a:r>
              <a:rPr lang="en-US" sz="2000" dirty="0" smtClean="0">
                <a:latin typeface="Arial" pitchFamily="34" charset="0"/>
                <a:cs typeface="Arial" pitchFamily="34" charset="0"/>
              </a:rPr>
              <a:t> and </a:t>
            </a:r>
            <a:r>
              <a:rPr lang="en-US" sz="2000" b="1" dirty="0" smtClean="0">
                <a:latin typeface="Arial" pitchFamily="34" charset="0"/>
                <a:cs typeface="Arial" pitchFamily="34" charset="0"/>
              </a:rPr>
              <a:t>set</a:t>
            </a:r>
            <a:r>
              <a:rPr lang="en-US" sz="2000" dirty="0" smtClean="0">
                <a:latin typeface="Arial" pitchFamily="34" charset="0"/>
                <a:cs typeface="Arial" pitchFamily="34" charset="0"/>
              </a:rPr>
              <a:t> methods.</a:t>
            </a:r>
          </a:p>
          <a:p>
            <a:endParaRPr lang="en-GB" sz="2000" dirty="0" smtClean="0">
              <a:latin typeface="Arial" pitchFamily="34" charset="0"/>
              <a:cs typeface="Arial" pitchFamily="34" charset="0"/>
            </a:endParaRPr>
          </a:p>
          <a:p>
            <a:r>
              <a:rPr lang="en-US" sz="2000" u="sng" dirty="0" smtClean="0">
                <a:latin typeface="Arial" pitchFamily="34" charset="0"/>
                <a:cs typeface="Arial" pitchFamily="34" charset="0"/>
              </a:rPr>
              <a:t>Access Private Members</a:t>
            </a:r>
          </a:p>
          <a:p>
            <a:r>
              <a:rPr lang="en-US" sz="2000" dirty="0" smtClean="0">
                <a:latin typeface="Arial" pitchFamily="34" charset="0"/>
                <a:cs typeface="Arial" pitchFamily="34" charset="0"/>
              </a:rPr>
              <a:t>To access a private attribute, use public "get" and "set" methods:</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A sample program </a:t>
            </a:r>
            <a:r>
              <a:rPr lang="en-GB" sz="2000" dirty="0" smtClean="0">
                <a:latin typeface="Arial" pitchFamily="34" charset="0"/>
                <a:cs typeface="Arial" pitchFamily="34" charset="0"/>
                <a:hlinkClick r:id="rId3" action="ppaction://hlinkfile"/>
              </a:rPr>
              <a:t>SetGet.cpp</a:t>
            </a:r>
            <a:endParaRPr lang="en-GB"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t/>
            </a:r>
            <a:br>
              <a:rPr lang="en-US" sz="2000" dirty="0" smtClean="0"/>
            </a:br>
            <a:endParaRPr lang="en-GB" sz="2000"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anim calcmode="lin" valueType="num">
                                      <p:cBhvr additive="base">
                                        <p:cTn id="37"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2246769"/>
          </a:xfrm>
          <a:prstGeom prst="rect">
            <a:avLst/>
          </a:prstGeom>
          <a:noFill/>
        </p:spPr>
        <p:txBody>
          <a:bodyPr wrap="square" rtlCol="0">
            <a:spAutoFit/>
          </a:bodyPr>
          <a:lstStyle/>
          <a:p>
            <a:r>
              <a:rPr lang="en-US" sz="2000" b="1" u="sng" dirty="0" smtClean="0">
                <a:latin typeface="Arial" pitchFamily="34" charset="0"/>
                <a:cs typeface="Arial" pitchFamily="34" charset="0"/>
              </a:rPr>
              <a:t>Constructor and Destructor</a:t>
            </a:r>
          </a:p>
          <a:p>
            <a:r>
              <a:rPr lang="en-US" sz="2000" dirty="0" smtClean="0">
                <a:latin typeface="Arial" pitchFamily="34" charset="0"/>
                <a:cs typeface="Arial" pitchFamily="34" charset="0"/>
              </a:rPr>
              <a:t>Constructor and Destructor are special member functions of the class which are </a:t>
            </a:r>
            <a:r>
              <a:rPr lang="en-US" sz="2000" u="sng" dirty="0" smtClean="0">
                <a:latin typeface="Arial" pitchFamily="34" charset="0"/>
                <a:cs typeface="Arial" pitchFamily="34" charset="0"/>
              </a:rPr>
              <a:t>created by the C++ compiler or can be defined by the user</a:t>
            </a:r>
            <a:r>
              <a:rPr lang="en-US" sz="2000" dirty="0" smtClean="0">
                <a:latin typeface="Arial" pitchFamily="34" charset="0"/>
                <a:cs typeface="Arial" pitchFamily="34" charset="0"/>
              </a:rPr>
              <a:t>.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Constructor is used to initialize the object of the class while destructor is called by the compiler when the object is destroyed.</a:t>
            </a:r>
            <a:endParaRPr lang="en-GB" sz="2000" b="1" u="sng"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3477875"/>
          </a:xfrm>
          <a:prstGeom prst="rect">
            <a:avLst/>
          </a:prstGeom>
          <a:noFill/>
        </p:spPr>
        <p:txBody>
          <a:bodyPr wrap="square" rtlCol="0">
            <a:spAutoFit/>
          </a:bodyPr>
          <a:lstStyle/>
          <a:p>
            <a:r>
              <a:rPr lang="en-US" sz="2000" b="1" u="sng" dirty="0" smtClean="0">
                <a:latin typeface="Arial" pitchFamily="34" charset="0"/>
                <a:cs typeface="Arial" pitchFamily="34" charset="0"/>
              </a:rPr>
              <a:t>Constructor </a:t>
            </a:r>
          </a:p>
          <a:p>
            <a:r>
              <a:rPr lang="en-US" sz="2000" dirty="0" smtClean="0">
                <a:latin typeface="Arial" pitchFamily="34" charset="0"/>
                <a:cs typeface="Arial" pitchFamily="34" charset="0"/>
              </a:rPr>
              <a:t>A constructor is a special member function of a class and shares the same name as the class.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Constructor is called by the compiler whenever the object of the class is created; it allocates the memory to the object and initializes class data members to default values or values passed by the user while creating an object.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Constructors don’t have any return type because their work is to just create and initialize an object.</a:t>
            </a:r>
            <a:endParaRPr lang="en-GB" sz="2000" b="1" u="sng"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4708981"/>
          </a:xfrm>
          <a:prstGeom prst="rect">
            <a:avLst/>
          </a:prstGeom>
          <a:noFill/>
        </p:spPr>
        <p:txBody>
          <a:bodyPr wrap="square" rtlCol="0">
            <a:spAutoFit/>
          </a:bodyPr>
          <a:lstStyle/>
          <a:p>
            <a:r>
              <a:rPr lang="en-US" sz="2000" b="1" dirty="0" smtClean="0">
                <a:latin typeface="Arial" pitchFamily="34" charset="0"/>
                <a:cs typeface="Arial" pitchFamily="34" charset="0"/>
              </a:rPr>
              <a:t>Basic syntax of Constructor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class </a:t>
            </a:r>
            <a:r>
              <a:rPr lang="en-US" sz="2000" b="1" dirty="0" err="1" smtClean="0">
                <a:latin typeface="Arial" pitchFamily="34" charset="0"/>
                <a:cs typeface="Arial" pitchFamily="34" charset="0"/>
              </a:rPr>
              <a:t>class_name</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  private: </a:t>
            </a:r>
          </a:p>
          <a:p>
            <a:r>
              <a:rPr lang="en-US" sz="2000" dirty="0" smtClean="0">
                <a:latin typeface="Arial" pitchFamily="34" charset="0"/>
                <a:cs typeface="Arial" pitchFamily="34" charset="0"/>
              </a:rPr>
              <a:t>  // private members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public: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 declaring constructor</a:t>
            </a:r>
          </a:p>
          <a:p>
            <a:r>
              <a:rPr lang="en-US" sz="2000" dirty="0" smtClean="0">
                <a:latin typeface="Arial" pitchFamily="34" charset="0"/>
                <a:cs typeface="Arial" pitchFamily="34" charset="0"/>
              </a:rPr>
              <a:t>  </a:t>
            </a:r>
            <a:r>
              <a:rPr lang="en-US" sz="2000" b="1" dirty="0" err="1" smtClean="0">
                <a:latin typeface="Arial" pitchFamily="34" charset="0"/>
                <a:cs typeface="Arial" pitchFamily="34" charset="0"/>
              </a:rPr>
              <a:t>class_name</a:t>
            </a:r>
            <a:r>
              <a:rPr lang="en-US" sz="2000" dirty="0" smtClean="0">
                <a:latin typeface="Arial" pitchFamily="34" charset="0"/>
                <a:cs typeface="Arial" pitchFamily="34" charset="0"/>
              </a:rPr>
              <a:t>({parameters})</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 constructor body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a:t>
            </a:r>
            <a:endParaRPr lang="en-GB" sz="2000" u="sng"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5016758"/>
          </a:xfrm>
          <a:prstGeom prst="rect">
            <a:avLst/>
          </a:prstGeom>
          <a:noFill/>
        </p:spPr>
        <p:txBody>
          <a:bodyPr wrap="square" rtlCol="0">
            <a:spAutoFit/>
          </a:bodyPr>
          <a:lstStyle/>
          <a:p>
            <a:r>
              <a:rPr lang="en-US" sz="2000" b="1" u="sng" dirty="0" smtClean="0">
                <a:latin typeface="Arial" pitchFamily="34" charset="0"/>
                <a:cs typeface="Arial" pitchFamily="34" charset="0"/>
              </a:rPr>
              <a:t>Key points about Constructor </a:t>
            </a:r>
          </a:p>
          <a:p>
            <a:r>
              <a:rPr lang="en-US" sz="2000" b="1" dirty="0" smtClean="0">
                <a:latin typeface="Arial" pitchFamily="34" charset="0"/>
                <a:cs typeface="Arial" pitchFamily="34" charset="0"/>
              </a:rPr>
              <a:t>Access </a:t>
            </a:r>
            <a:r>
              <a:rPr lang="en-US" sz="2000" b="1" dirty="0" err="1" smtClean="0">
                <a:latin typeface="Arial" pitchFamily="34" charset="0"/>
                <a:cs typeface="Arial" pitchFamily="34" charset="0"/>
              </a:rPr>
              <a:t>specifiers</a:t>
            </a:r>
            <a:endParaRPr lang="en-US" sz="2000" b="1" dirty="0" smtClean="0">
              <a:latin typeface="Arial" pitchFamily="34" charset="0"/>
              <a:cs typeface="Arial" pitchFamily="34" charset="0"/>
            </a:endParaRPr>
          </a:p>
          <a:p>
            <a:r>
              <a:rPr lang="en-US" sz="2000" dirty="0" smtClean="0">
                <a:latin typeface="Arial" pitchFamily="34" charset="0"/>
                <a:cs typeface="Arial" pitchFamily="34" charset="0"/>
              </a:rPr>
              <a:t>Constructors can be defined as </a:t>
            </a:r>
            <a:r>
              <a:rPr lang="en-US" sz="2000" u="sng" dirty="0" smtClean="0">
                <a:latin typeface="Arial" pitchFamily="34" charset="0"/>
                <a:cs typeface="Arial" pitchFamily="34" charset="0"/>
              </a:rPr>
              <a:t>public</a:t>
            </a:r>
            <a:r>
              <a:rPr lang="en-US" sz="2000" dirty="0" smtClean="0">
                <a:latin typeface="Arial" pitchFamily="34" charset="0"/>
                <a:cs typeface="Arial" pitchFamily="34" charset="0"/>
              </a:rPr>
              <a:t>, </a:t>
            </a:r>
            <a:r>
              <a:rPr lang="en-US" sz="2000" u="sng" dirty="0" smtClean="0">
                <a:latin typeface="Arial" pitchFamily="34" charset="0"/>
                <a:cs typeface="Arial" pitchFamily="34" charset="0"/>
              </a:rPr>
              <a:t>protected</a:t>
            </a:r>
            <a:r>
              <a:rPr lang="en-US" sz="2000" dirty="0" smtClean="0">
                <a:latin typeface="Arial" pitchFamily="34" charset="0"/>
                <a:cs typeface="Arial" pitchFamily="34" charset="0"/>
              </a:rPr>
              <a:t>, or </a:t>
            </a:r>
            <a:r>
              <a:rPr lang="en-US" sz="2000" u="sng" dirty="0" smtClean="0">
                <a:latin typeface="Arial" pitchFamily="34" charset="0"/>
                <a:cs typeface="Arial" pitchFamily="34" charset="0"/>
              </a:rPr>
              <a:t>private</a:t>
            </a:r>
            <a:r>
              <a:rPr lang="en-US" sz="2000" dirty="0" smtClean="0">
                <a:latin typeface="Arial" pitchFamily="34" charset="0"/>
                <a:cs typeface="Arial" pitchFamily="34" charset="0"/>
              </a:rPr>
              <a:t> as per the requirements. By default or default constructors, which are created by the compiler are declared as </a:t>
            </a:r>
            <a:r>
              <a:rPr lang="en-US" sz="2000" u="sng" dirty="0" smtClean="0">
                <a:latin typeface="Arial" pitchFamily="34" charset="0"/>
                <a:cs typeface="Arial" pitchFamily="34" charset="0"/>
              </a:rPr>
              <a:t>public</a:t>
            </a:r>
            <a:r>
              <a:rPr lang="en-US" sz="2000" dirty="0" smtClean="0">
                <a:latin typeface="Arial" pitchFamily="34" charset="0"/>
                <a:cs typeface="Arial" pitchFamily="34" charset="0"/>
              </a:rPr>
              <a:t>. If the constructor is created as private, then we are not able to create its object.</a:t>
            </a:r>
            <a:br>
              <a:rPr lang="en-US" sz="2000" dirty="0" smtClean="0">
                <a:latin typeface="Arial" pitchFamily="34" charset="0"/>
                <a:cs typeface="Arial" pitchFamily="34" charset="0"/>
              </a:rPr>
            </a:br>
            <a:endParaRPr lang="en-US" sz="2000" dirty="0" smtClean="0">
              <a:latin typeface="Arial" pitchFamily="34" charset="0"/>
              <a:cs typeface="Arial" pitchFamily="34" charset="0"/>
            </a:endParaRPr>
          </a:p>
          <a:p>
            <a:r>
              <a:rPr lang="en-GB" sz="2000" u="sng" dirty="0" smtClean="0">
                <a:latin typeface="Arial" pitchFamily="34" charset="0"/>
                <a:cs typeface="Arial" pitchFamily="34" charset="0"/>
              </a:rPr>
              <a:t>When does someone define constructor as private?</a:t>
            </a:r>
            <a:endParaRPr lang="en-US" sz="2000" u="sng" dirty="0" smtClean="0">
              <a:latin typeface="Arial" pitchFamily="34" charset="0"/>
              <a:cs typeface="Arial" pitchFamily="34" charset="0"/>
            </a:endParaRPr>
          </a:p>
          <a:p>
            <a:r>
              <a:rPr lang="en-US" sz="2000" dirty="0" smtClean="0">
                <a:latin typeface="Arial" pitchFamily="34" charset="0"/>
                <a:cs typeface="Arial" pitchFamily="34" charset="0"/>
              </a:rPr>
              <a:t>When there is no requirement of the object of a class (in a situation when all class members are static) we can define its constructor as private.</a:t>
            </a:r>
            <a:br>
              <a:rPr lang="en-US" sz="2000" dirty="0" smtClean="0">
                <a:latin typeface="Arial" pitchFamily="34" charset="0"/>
                <a:cs typeface="Arial" pitchFamily="34" charset="0"/>
              </a:rPr>
            </a:b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Usually, constructors are defined as public because constructors are used to create an object and initialize the class data members for the object. An object is always created from outside of class, which justifies making constructors public.</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2554545"/>
          </a:xfrm>
          <a:prstGeom prst="rect">
            <a:avLst/>
          </a:prstGeom>
          <a:noFill/>
        </p:spPr>
        <p:txBody>
          <a:bodyPr wrap="square" rtlCol="0">
            <a:spAutoFit/>
          </a:bodyPr>
          <a:lstStyle/>
          <a:p>
            <a:r>
              <a:rPr lang="en-US" sz="2000" b="1" dirty="0" smtClean="0">
                <a:latin typeface="Arial" pitchFamily="34" charset="0"/>
                <a:cs typeface="Arial" pitchFamily="34" charset="0"/>
              </a:rPr>
              <a:t>Inheritance</a:t>
            </a:r>
          </a:p>
          <a:p>
            <a:r>
              <a:rPr lang="en-US" sz="2000" dirty="0" smtClean="0">
                <a:latin typeface="Arial" pitchFamily="34" charset="0"/>
                <a:cs typeface="Arial" pitchFamily="34" charset="0"/>
              </a:rPr>
              <a:t>As a derived class can access all the public properties of the base class, it can call its constructor also if it is not declared as private. Also, the constructor's address cannot be referenced.</a:t>
            </a:r>
          </a:p>
          <a:p>
            <a:endParaRPr lang="en-GB" sz="2000" dirty="0" smtClean="0">
              <a:latin typeface="Arial" pitchFamily="34" charset="0"/>
              <a:cs typeface="Arial" pitchFamily="34" charset="0"/>
            </a:endParaRPr>
          </a:p>
          <a:p>
            <a:r>
              <a:rPr lang="en-US" sz="2000" b="1" dirty="0" smtClean="0">
                <a:latin typeface="Arial" pitchFamily="34" charset="0"/>
                <a:cs typeface="Arial" pitchFamily="34" charset="0"/>
              </a:rPr>
              <a:t>Virtual</a:t>
            </a:r>
          </a:p>
          <a:p>
            <a:r>
              <a:rPr lang="en-US" sz="2000" dirty="0" smtClean="0">
                <a:latin typeface="Arial" pitchFamily="34" charset="0"/>
                <a:cs typeface="Arial" pitchFamily="34" charset="0"/>
              </a:rPr>
              <a:t>Constructor in C++ cannot be declared as virtual.</a:t>
            </a: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Introduction</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ustomShape 3"/>
          <p:cNvSpPr/>
          <p:nvPr/>
        </p:nvSpPr>
        <p:spPr>
          <a:xfrm>
            <a:off x="380879" y="1465097"/>
            <a:ext cx="7887909" cy="46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dirty="0" smtClean="0">
                <a:latin typeface="Arial" pitchFamily="34" charset="0"/>
                <a:cs typeface="Arial" pitchFamily="34" charset="0"/>
              </a:rPr>
              <a:t>Text Book(s):</a:t>
            </a:r>
          </a:p>
          <a:p>
            <a:pPr marL="457200" indent="-457200">
              <a:lnSpc>
                <a:spcPct val="100000"/>
              </a:lnSpc>
              <a:buFont typeface="+mj-lt"/>
              <a:buAutoNum type="arabicPeriod"/>
            </a:pPr>
            <a:r>
              <a:rPr lang="en-US" sz="2000" dirty="0" smtClean="0"/>
              <a:t> </a:t>
            </a:r>
            <a:r>
              <a:rPr lang="en-US" sz="2000" dirty="0" smtClean="0">
                <a:latin typeface="Arial" pitchFamily="34" charset="0"/>
                <a:cs typeface="Arial" pitchFamily="34" charset="0"/>
              </a:rPr>
              <a:t>“C++ Primer”, Stanley </a:t>
            </a:r>
            <a:r>
              <a:rPr lang="en-US" sz="2000" dirty="0" err="1" smtClean="0">
                <a:latin typeface="Arial" pitchFamily="34" charset="0"/>
                <a:cs typeface="Arial" pitchFamily="34" charset="0"/>
              </a:rPr>
              <a:t>Lippman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Josee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Lajoie</a:t>
            </a:r>
            <a:r>
              <a:rPr lang="en-US" sz="2000" dirty="0" smtClean="0">
                <a:latin typeface="Arial" pitchFamily="34" charset="0"/>
                <a:cs typeface="Arial" pitchFamily="34" charset="0"/>
              </a:rPr>
              <a:t>, Barbara E Moo, Addison-Wesley Professional, 5th Edition..</a:t>
            </a:r>
            <a:br>
              <a:rPr lang="en-US" sz="2000" dirty="0" smtClean="0">
                <a:latin typeface="Arial" pitchFamily="34" charset="0"/>
                <a:cs typeface="Arial" pitchFamily="34" charset="0"/>
              </a:rPr>
            </a:br>
            <a:endParaRPr lang="en-US" sz="2000" dirty="0" smtClean="0">
              <a:latin typeface="Arial" pitchFamily="34" charset="0"/>
              <a:cs typeface="Arial" pitchFamily="34" charset="0"/>
            </a:endParaRPr>
          </a:p>
        </p:txBody>
      </p: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2862322"/>
          </a:xfrm>
          <a:prstGeom prst="rect">
            <a:avLst/>
          </a:prstGeom>
          <a:noFill/>
        </p:spPr>
        <p:txBody>
          <a:bodyPr wrap="square" rtlCol="0">
            <a:spAutoFit/>
          </a:bodyPr>
          <a:lstStyle/>
          <a:p>
            <a:r>
              <a:rPr lang="en-US" sz="2000" b="1" u="sng" dirty="0" smtClean="0">
                <a:latin typeface="Arial" pitchFamily="34" charset="0"/>
                <a:cs typeface="Arial" pitchFamily="34" charset="0"/>
              </a:rPr>
              <a:t>Types of Constructors </a:t>
            </a:r>
          </a:p>
          <a:p>
            <a:pPr marL="457200" indent="-457200">
              <a:buFont typeface="+mj-lt"/>
              <a:buAutoNum type="arabicPeriod"/>
            </a:pPr>
            <a:r>
              <a:rPr lang="en-US" sz="2000" dirty="0" smtClean="0">
                <a:latin typeface="Arial" pitchFamily="34" charset="0"/>
                <a:cs typeface="Arial" pitchFamily="34" charset="0"/>
              </a:rPr>
              <a:t>Default constructor</a:t>
            </a: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lang="en-US" sz="2000" dirty="0" smtClean="0">
                <a:latin typeface="Arial" pitchFamily="34" charset="0"/>
                <a:cs typeface="Arial" pitchFamily="34" charset="0"/>
              </a:rPr>
              <a:t>Parameterized constructor</a:t>
            </a: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lang="en-US" sz="2000" dirty="0" smtClean="0">
                <a:latin typeface="Arial" pitchFamily="34" charset="0"/>
                <a:cs typeface="Arial" pitchFamily="34" charset="0"/>
              </a:rPr>
              <a:t>Copy Constructor</a:t>
            </a:r>
          </a:p>
          <a:p>
            <a:pPr marL="457200" indent="-457200">
              <a:buFont typeface="+mj-lt"/>
              <a:buAutoNum type="arabicPeriod"/>
            </a:pPr>
            <a:endParaRPr lang="en-US" sz="2000" dirty="0" smtClean="0">
              <a:latin typeface="Arial" pitchFamily="34" charset="0"/>
              <a:cs typeface="Arial" pitchFamily="34" charset="0"/>
            </a:endParaRPr>
          </a:p>
          <a:p>
            <a:pPr marL="457200" indent="-457200">
              <a:buFont typeface="+mj-lt"/>
              <a:buAutoNum type="arabicPeriod"/>
            </a:pPr>
            <a:r>
              <a:rPr lang="en-US" sz="2000" dirty="0" smtClean="0">
                <a:latin typeface="Arial" pitchFamily="34" charset="0"/>
                <a:cs typeface="Arial" pitchFamily="34" charset="0"/>
              </a:rPr>
              <a:t>Dynamic Constructor</a:t>
            </a:r>
          </a:p>
          <a:p>
            <a:endParaRPr lang="en-US" sz="2000" dirty="0"/>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 calcmode="lin" valueType="num">
                                      <p:cBhvr additive="base">
                                        <p:cTn id="3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5262979"/>
          </a:xfrm>
          <a:prstGeom prst="rect">
            <a:avLst/>
          </a:prstGeom>
          <a:noFill/>
        </p:spPr>
        <p:txBody>
          <a:bodyPr wrap="square" rtlCol="0">
            <a:spAutoFit/>
          </a:bodyPr>
          <a:lstStyle/>
          <a:p>
            <a:r>
              <a:rPr lang="en-US" sz="2000" b="1" u="sng" dirty="0" smtClean="0">
                <a:latin typeface="Arial" pitchFamily="34" charset="0"/>
                <a:cs typeface="Arial" pitchFamily="34" charset="0"/>
              </a:rPr>
              <a:t>Default Constructor</a:t>
            </a:r>
          </a:p>
          <a:p>
            <a:r>
              <a:rPr lang="en-US" dirty="0" smtClean="0">
                <a:latin typeface="Arial" pitchFamily="34" charset="0"/>
                <a:cs typeface="Arial" pitchFamily="34" charset="0"/>
              </a:rPr>
              <a:t>Default constructor is also known as a zero-argument constructor, as it doesn’t take any parameters. It can be defined by the user; if not, then the compiler creates it on its own. Default constructor always initializes data members of the class with the same value they were defined.</a:t>
            </a:r>
          </a:p>
          <a:p>
            <a:endParaRPr lang="en-GB" sz="2000" dirty="0" smtClean="0">
              <a:latin typeface="Arial" pitchFamily="34" charset="0"/>
              <a:cs typeface="Arial" pitchFamily="34" charset="0"/>
            </a:endParaRPr>
          </a:p>
          <a:p>
            <a:r>
              <a:rPr lang="en-US" sz="1600" b="1" dirty="0" smtClean="0">
                <a:latin typeface="Arial" pitchFamily="34" charset="0"/>
                <a:cs typeface="Arial" pitchFamily="34" charset="0"/>
              </a:rPr>
              <a:t>class </a:t>
            </a:r>
            <a:r>
              <a:rPr lang="en-US" sz="1600" b="1" dirty="0" err="1" smtClean="0">
                <a:latin typeface="Arial" pitchFamily="34" charset="0"/>
                <a:cs typeface="Arial" pitchFamily="34" charset="0"/>
              </a:rPr>
              <a:t>class_name</a:t>
            </a:r>
            <a:r>
              <a:rPr lang="en-US" sz="1600" b="1" dirty="0" smtClean="0">
                <a:latin typeface="Arial" pitchFamily="34" charset="0"/>
                <a:cs typeface="Arial" pitchFamily="34" charset="0"/>
              </a:rPr>
              <a:t>{</a:t>
            </a:r>
          </a:p>
          <a:p>
            <a:r>
              <a:rPr lang="en-US" sz="1600" b="1" dirty="0" smtClean="0">
                <a:latin typeface="Arial" pitchFamily="34" charset="0"/>
                <a:cs typeface="Arial" pitchFamily="34" charset="0"/>
              </a:rPr>
              <a:t>  private: </a:t>
            </a:r>
          </a:p>
          <a:p>
            <a:r>
              <a:rPr lang="en-US" sz="1600" b="1" dirty="0" smtClean="0">
                <a:latin typeface="Arial" pitchFamily="34" charset="0"/>
                <a:cs typeface="Arial" pitchFamily="34" charset="0"/>
              </a:rPr>
              <a:t>  // private members </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public: </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 declaring default constructor</a:t>
            </a:r>
          </a:p>
          <a:p>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class_name</a:t>
            </a:r>
            <a:r>
              <a:rPr lang="en-US" sz="1600" b="1" dirty="0" smtClean="0">
                <a:latin typeface="Arial" pitchFamily="34" charset="0"/>
                <a:cs typeface="Arial" pitchFamily="34" charset="0"/>
              </a:rPr>
              <a:t>()</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 constructor body </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a:t>
            </a:r>
          </a:p>
          <a:p>
            <a:endParaRPr lang="en-GB" sz="1600" b="1" dirty="0" smtClean="0">
              <a:latin typeface="Arial" pitchFamily="34" charset="0"/>
              <a:cs typeface="Arial" pitchFamily="34" charset="0"/>
            </a:endParaRPr>
          </a:p>
          <a:p>
            <a:r>
              <a:rPr lang="en-GB" sz="1600" b="1" dirty="0" smtClean="0">
                <a:latin typeface="Arial" pitchFamily="34" charset="0"/>
                <a:cs typeface="Arial" pitchFamily="34" charset="0"/>
              </a:rPr>
              <a:t>A sample program </a:t>
            </a:r>
            <a:r>
              <a:rPr lang="en-GB" sz="1600" b="1" dirty="0" smtClean="0">
                <a:latin typeface="Arial" pitchFamily="34" charset="0"/>
                <a:cs typeface="Arial" pitchFamily="34" charset="0"/>
                <a:hlinkClick r:id="rId3" action="ppaction://hlinkfile"/>
              </a:rPr>
              <a:t>DefaultConstructor.cpp</a:t>
            </a:r>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anim calcmode="lin" valueType="num">
                                      <p:cBhvr additive="base">
                                        <p:cTn id="5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10" end="10"/>
                                            </p:txEl>
                                          </p:spTgt>
                                        </p:tgtEl>
                                        <p:attrNameLst>
                                          <p:attrName>style.visibility</p:attrName>
                                        </p:attrNameLst>
                                      </p:cBhvr>
                                      <p:to>
                                        <p:strVal val="visible"/>
                                      </p:to>
                                    </p:set>
                                    <p:anim calcmode="lin" valueType="num">
                                      <p:cBhvr additive="base">
                                        <p:cTn id="6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anim calcmode="lin" valueType="num">
                                      <p:cBhvr additive="base">
                                        <p:cTn id="6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
                                            <p:txEl>
                                              <p:pRg st="12" end="12"/>
                                            </p:txEl>
                                          </p:spTgt>
                                        </p:tgtEl>
                                        <p:attrNameLst>
                                          <p:attrName>style.visibility</p:attrName>
                                        </p:attrNameLst>
                                      </p:cBhvr>
                                      <p:to>
                                        <p:strVal val="visible"/>
                                      </p:to>
                                    </p:set>
                                    <p:anim calcmode="lin" valueType="num">
                                      <p:cBhvr additive="base">
                                        <p:cTn id="73"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
                                            <p:txEl>
                                              <p:pRg st="13" end="13"/>
                                            </p:txEl>
                                          </p:spTgt>
                                        </p:tgtEl>
                                        <p:attrNameLst>
                                          <p:attrName>style.visibility</p:attrName>
                                        </p:attrNameLst>
                                      </p:cBhvr>
                                      <p:to>
                                        <p:strVal val="visible"/>
                                      </p:to>
                                    </p:set>
                                    <p:anim calcmode="lin" valueType="num">
                                      <p:cBhvr additive="base">
                                        <p:cTn id="79"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
                                            <p:txEl>
                                              <p:pRg st="14" end="14"/>
                                            </p:txEl>
                                          </p:spTgt>
                                        </p:tgtEl>
                                        <p:attrNameLst>
                                          <p:attrName>style.visibility</p:attrName>
                                        </p:attrNameLst>
                                      </p:cBhvr>
                                      <p:to>
                                        <p:strVal val="visible"/>
                                      </p:to>
                                    </p:set>
                                    <p:anim calcmode="lin" valueType="num">
                                      <p:cBhvr additive="base">
                                        <p:cTn id="85"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1">
                                            <p:txEl>
                                              <p:pRg st="16" end="16"/>
                                            </p:txEl>
                                          </p:spTgt>
                                        </p:tgtEl>
                                        <p:attrNameLst>
                                          <p:attrName>style.visibility</p:attrName>
                                        </p:attrNameLst>
                                      </p:cBhvr>
                                      <p:to>
                                        <p:strVal val="visible"/>
                                      </p:to>
                                    </p:set>
                                    <p:anim calcmode="lin" valueType="num">
                                      <p:cBhvr additive="base">
                                        <p:cTn id="91" dur="5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1">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5293757"/>
          </a:xfrm>
          <a:prstGeom prst="rect">
            <a:avLst/>
          </a:prstGeom>
          <a:noFill/>
        </p:spPr>
        <p:txBody>
          <a:bodyPr wrap="square" rtlCol="0">
            <a:spAutoFit/>
          </a:bodyPr>
          <a:lstStyle/>
          <a:p>
            <a:r>
              <a:rPr lang="en-US" sz="2000" b="1" dirty="0" smtClean="0">
                <a:latin typeface="Arial" pitchFamily="34" charset="0"/>
                <a:cs typeface="Arial" pitchFamily="34" charset="0"/>
              </a:rPr>
              <a:t>Parameterized Constructor</a:t>
            </a:r>
          </a:p>
          <a:p>
            <a:r>
              <a:rPr lang="en-US" dirty="0" smtClean="0">
                <a:latin typeface="Arial" pitchFamily="34" charset="0"/>
                <a:cs typeface="Arial" pitchFamily="34" charset="0"/>
              </a:rPr>
              <a:t>Parameterized constructor is used to initialize data members </a:t>
            </a:r>
            <a:r>
              <a:rPr lang="en-US" u="sng" dirty="0" smtClean="0">
                <a:latin typeface="Arial" pitchFamily="34" charset="0"/>
                <a:cs typeface="Arial" pitchFamily="34" charset="0"/>
              </a:rPr>
              <a:t>with the values provided by the user</a:t>
            </a:r>
            <a:r>
              <a:rPr lang="en-US" dirty="0" smtClean="0">
                <a:latin typeface="Arial" pitchFamily="34" charset="0"/>
                <a:cs typeface="Arial" pitchFamily="34" charset="0"/>
              </a:rPr>
              <a:t>. We can define more than one parameterized constructor according to the need of the user, but we have to follow the rules of the function overloading;  a different set of arguments must be there for each constructor.</a:t>
            </a:r>
          </a:p>
          <a:p>
            <a:endParaRPr lang="en-GB" sz="2000" dirty="0" smtClean="0">
              <a:latin typeface="Arial" pitchFamily="34" charset="0"/>
              <a:cs typeface="Arial" pitchFamily="34" charset="0"/>
            </a:endParaRPr>
          </a:p>
          <a:p>
            <a:r>
              <a:rPr lang="en-US" sz="1600" b="1" dirty="0" smtClean="0">
                <a:latin typeface="Arial" pitchFamily="34" charset="0"/>
                <a:cs typeface="Arial" pitchFamily="34" charset="0"/>
              </a:rPr>
              <a:t>class </a:t>
            </a:r>
            <a:r>
              <a:rPr lang="en-US" sz="1600" b="1" dirty="0" err="1" smtClean="0">
                <a:latin typeface="Arial" pitchFamily="34" charset="0"/>
                <a:cs typeface="Arial" pitchFamily="34" charset="0"/>
              </a:rPr>
              <a:t>class_name</a:t>
            </a:r>
            <a:r>
              <a:rPr lang="en-US" sz="1600" b="1" dirty="0" smtClean="0">
                <a:latin typeface="Arial" pitchFamily="34" charset="0"/>
                <a:cs typeface="Arial" pitchFamily="34" charset="0"/>
              </a:rPr>
              <a:t>{</a:t>
            </a:r>
          </a:p>
          <a:p>
            <a:r>
              <a:rPr lang="en-US" sz="1600" b="1" dirty="0" smtClean="0">
                <a:latin typeface="Arial" pitchFamily="34" charset="0"/>
                <a:cs typeface="Arial" pitchFamily="34" charset="0"/>
              </a:rPr>
              <a:t>  private: </a:t>
            </a:r>
          </a:p>
          <a:p>
            <a:r>
              <a:rPr lang="en-US" sz="1600" b="1" dirty="0" smtClean="0">
                <a:latin typeface="Arial" pitchFamily="34" charset="0"/>
                <a:cs typeface="Arial" pitchFamily="34" charset="0"/>
              </a:rPr>
              <a:t>  // private members </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public: </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 declaring parameterized constructor</a:t>
            </a:r>
          </a:p>
          <a:p>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class_name</a:t>
            </a:r>
            <a:r>
              <a:rPr lang="en-US" sz="1600" b="1" dirty="0" smtClean="0">
                <a:latin typeface="Arial" pitchFamily="34" charset="0"/>
                <a:cs typeface="Arial" pitchFamily="34" charset="0"/>
              </a:rPr>
              <a:t>(parameter1, parameter2,...)</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 constructor body </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a:t>
            </a:r>
          </a:p>
          <a:p>
            <a:r>
              <a:rPr lang="en-GB" sz="1600" b="1" dirty="0" smtClean="0">
                <a:latin typeface="Arial" pitchFamily="34" charset="0"/>
                <a:cs typeface="Arial" pitchFamily="34" charset="0"/>
              </a:rPr>
              <a:t>A sample program is </a:t>
            </a:r>
            <a:r>
              <a:rPr lang="en-GB" sz="1600" b="1" dirty="0" smtClean="0">
                <a:latin typeface="Arial" pitchFamily="34" charset="0"/>
                <a:cs typeface="Arial" pitchFamily="34" charset="0"/>
                <a:hlinkClick r:id="rId3" action="ppaction://hlinkfile"/>
              </a:rPr>
              <a:t>ParameterizedConstructor.cpp</a:t>
            </a:r>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anim calcmode="lin" valueType="num">
                                      <p:cBhvr additive="base">
                                        <p:cTn id="5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10" end="10"/>
                                            </p:txEl>
                                          </p:spTgt>
                                        </p:tgtEl>
                                        <p:attrNameLst>
                                          <p:attrName>style.visibility</p:attrName>
                                        </p:attrNameLst>
                                      </p:cBhvr>
                                      <p:to>
                                        <p:strVal val="visible"/>
                                      </p:to>
                                    </p:set>
                                    <p:anim calcmode="lin" valueType="num">
                                      <p:cBhvr additive="base">
                                        <p:cTn id="6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anim calcmode="lin" valueType="num">
                                      <p:cBhvr additive="base">
                                        <p:cTn id="6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
                                            <p:txEl>
                                              <p:pRg st="12" end="12"/>
                                            </p:txEl>
                                          </p:spTgt>
                                        </p:tgtEl>
                                        <p:attrNameLst>
                                          <p:attrName>style.visibility</p:attrName>
                                        </p:attrNameLst>
                                      </p:cBhvr>
                                      <p:to>
                                        <p:strVal val="visible"/>
                                      </p:to>
                                    </p:set>
                                    <p:anim calcmode="lin" valueType="num">
                                      <p:cBhvr additive="base">
                                        <p:cTn id="73"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
                                            <p:txEl>
                                              <p:pRg st="13" end="13"/>
                                            </p:txEl>
                                          </p:spTgt>
                                        </p:tgtEl>
                                        <p:attrNameLst>
                                          <p:attrName>style.visibility</p:attrName>
                                        </p:attrNameLst>
                                      </p:cBhvr>
                                      <p:to>
                                        <p:strVal val="visible"/>
                                      </p:to>
                                    </p:set>
                                    <p:anim calcmode="lin" valueType="num">
                                      <p:cBhvr additive="base">
                                        <p:cTn id="79"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
                                            <p:txEl>
                                              <p:pRg st="14" end="14"/>
                                            </p:txEl>
                                          </p:spTgt>
                                        </p:tgtEl>
                                        <p:attrNameLst>
                                          <p:attrName>style.visibility</p:attrName>
                                        </p:attrNameLst>
                                      </p:cBhvr>
                                      <p:to>
                                        <p:strVal val="visible"/>
                                      </p:to>
                                    </p:set>
                                    <p:anim calcmode="lin" valueType="num">
                                      <p:cBhvr additive="base">
                                        <p:cTn id="85"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1">
                                            <p:txEl>
                                              <p:pRg st="15" end="15"/>
                                            </p:txEl>
                                          </p:spTgt>
                                        </p:tgtEl>
                                        <p:attrNameLst>
                                          <p:attrName>style.visibility</p:attrName>
                                        </p:attrNameLst>
                                      </p:cBhvr>
                                      <p:to>
                                        <p:strVal val="visible"/>
                                      </p:to>
                                    </p:set>
                                    <p:anim calcmode="lin" valueType="num">
                                      <p:cBhvr additive="base">
                                        <p:cTn id="91"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5016758"/>
          </a:xfrm>
          <a:prstGeom prst="rect">
            <a:avLst/>
          </a:prstGeom>
          <a:noFill/>
        </p:spPr>
        <p:txBody>
          <a:bodyPr wrap="square" rtlCol="0">
            <a:spAutoFit/>
          </a:bodyPr>
          <a:lstStyle/>
          <a:p>
            <a:r>
              <a:rPr lang="en-US" sz="2000" b="1" dirty="0" smtClean="0">
                <a:latin typeface="Arial" pitchFamily="34" charset="0"/>
                <a:cs typeface="Arial" pitchFamily="34" charset="0"/>
              </a:rPr>
              <a:t>Copy Constructor</a:t>
            </a:r>
          </a:p>
          <a:p>
            <a:r>
              <a:rPr lang="en-US" dirty="0" smtClean="0">
                <a:latin typeface="Arial" pitchFamily="34" charset="0"/>
                <a:cs typeface="Arial" pitchFamily="34" charset="0"/>
              </a:rPr>
              <a:t>If we have an object of a class and  want to create its copy in a new declared object of the same class, then a copy constructor is used. The compiler provides each class a default copy constructor; users can define it also. </a:t>
            </a:r>
            <a:r>
              <a:rPr lang="en-US" u="sng" dirty="0" smtClean="0">
                <a:latin typeface="Arial" pitchFamily="34" charset="0"/>
                <a:cs typeface="Arial" pitchFamily="34" charset="0"/>
              </a:rPr>
              <a:t>It takes a single argument which is an object of the same class</a:t>
            </a:r>
            <a:r>
              <a:rPr lang="en-US" dirty="0" smtClean="0">
                <a:latin typeface="Arial" pitchFamily="34" charset="0"/>
                <a:cs typeface="Arial" pitchFamily="34" charset="0"/>
              </a:rPr>
              <a:t>.</a:t>
            </a:r>
          </a:p>
          <a:p>
            <a:endParaRPr lang="en-GB" sz="2000" dirty="0" smtClean="0">
              <a:latin typeface="Arial" pitchFamily="34" charset="0"/>
              <a:cs typeface="Arial" pitchFamily="34" charset="0"/>
            </a:endParaRPr>
          </a:p>
          <a:p>
            <a:r>
              <a:rPr lang="en-US" sz="1600" b="1" dirty="0" smtClean="0">
                <a:latin typeface="Arial" pitchFamily="34" charset="0"/>
                <a:cs typeface="Arial" pitchFamily="34" charset="0"/>
              </a:rPr>
              <a:t>class </a:t>
            </a:r>
            <a:r>
              <a:rPr lang="en-US" sz="1600" b="1" dirty="0" err="1" smtClean="0">
                <a:latin typeface="Arial" pitchFamily="34" charset="0"/>
                <a:cs typeface="Arial" pitchFamily="34" charset="0"/>
              </a:rPr>
              <a:t>class_name</a:t>
            </a:r>
            <a:r>
              <a:rPr lang="en-US" sz="1600" b="1" dirty="0" smtClean="0">
                <a:latin typeface="Arial" pitchFamily="34" charset="0"/>
                <a:cs typeface="Arial" pitchFamily="34" charset="0"/>
              </a:rPr>
              <a:t>{</a:t>
            </a:r>
          </a:p>
          <a:p>
            <a:r>
              <a:rPr lang="en-US" sz="1600" b="1" dirty="0" smtClean="0">
                <a:latin typeface="Arial" pitchFamily="34" charset="0"/>
                <a:cs typeface="Arial" pitchFamily="34" charset="0"/>
              </a:rPr>
              <a:t>  private: </a:t>
            </a:r>
          </a:p>
          <a:p>
            <a:r>
              <a:rPr lang="en-US" sz="1600" b="1" dirty="0" smtClean="0">
                <a:latin typeface="Arial" pitchFamily="34" charset="0"/>
                <a:cs typeface="Arial" pitchFamily="34" charset="0"/>
              </a:rPr>
              <a:t>  // private members </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public: </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 declaring copy constructor</a:t>
            </a:r>
          </a:p>
          <a:p>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class_name</a:t>
            </a:r>
            <a:r>
              <a:rPr lang="en-US" sz="1600" b="1" dirty="0" smtClean="0">
                <a:latin typeface="Arial" pitchFamily="34" charset="0"/>
                <a:cs typeface="Arial" pitchFamily="34" charset="0"/>
              </a:rPr>
              <a:t>(const </a:t>
            </a:r>
            <a:r>
              <a:rPr lang="en-US" sz="1600" b="1" dirty="0" err="1" smtClean="0">
                <a:latin typeface="Arial" pitchFamily="34" charset="0"/>
                <a:cs typeface="Arial" pitchFamily="34" charset="0"/>
              </a:rPr>
              <a:t>class_name</a:t>
            </a:r>
            <a:r>
              <a:rPr lang="en-US" sz="1600" b="1" dirty="0" smtClean="0">
                <a:latin typeface="Arial" pitchFamily="34" charset="0"/>
                <a:cs typeface="Arial" pitchFamily="34" charset="0"/>
              </a:rPr>
              <a:t>&amp; </a:t>
            </a:r>
            <a:r>
              <a:rPr lang="en-US" sz="1600" b="1" dirty="0" err="1" smtClean="0">
                <a:latin typeface="Arial" pitchFamily="34" charset="0"/>
                <a:cs typeface="Arial" pitchFamily="34" charset="0"/>
              </a:rPr>
              <a:t>obj</a:t>
            </a:r>
            <a:r>
              <a:rPr lang="en-US" sz="1600" b="1" dirty="0" smtClean="0">
                <a:latin typeface="Arial" pitchFamily="34" charset="0"/>
                <a:cs typeface="Arial" pitchFamily="34" charset="0"/>
              </a:rPr>
              <a:t>)</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 constructor body </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a:t>
            </a:r>
          </a:p>
          <a:p>
            <a:r>
              <a:rPr lang="en-GB" sz="1600" b="1" dirty="0" smtClean="0">
                <a:latin typeface="Arial" pitchFamily="34" charset="0"/>
                <a:cs typeface="Arial" pitchFamily="34" charset="0"/>
              </a:rPr>
              <a:t>A sample program: </a:t>
            </a:r>
            <a:r>
              <a:rPr lang="en-GB" sz="1600" b="1" dirty="0" smtClean="0">
                <a:latin typeface="Arial" pitchFamily="34" charset="0"/>
                <a:cs typeface="Arial" pitchFamily="34" charset="0"/>
                <a:hlinkClick r:id="rId3" action="ppaction://hlinkfile"/>
              </a:rPr>
              <a:t>CopyConstructor.cpp</a:t>
            </a:r>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anim calcmode="lin" valueType="num">
                                      <p:cBhvr additive="base">
                                        <p:cTn id="5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10" end="10"/>
                                            </p:txEl>
                                          </p:spTgt>
                                        </p:tgtEl>
                                        <p:attrNameLst>
                                          <p:attrName>style.visibility</p:attrName>
                                        </p:attrNameLst>
                                      </p:cBhvr>
                                      <p:to>
                                        <p:strVal val="visible"/>
                                      </p:to>
                                    </p:set>
                                    <p:anim calcmode="lin" valueType="num">
                                      <p:cBhvr additive="base">
                                        <p:cTn id="6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anim calcmode="lin" valueType="num">
                                      <p:cBhvr additive="base">
                                        <p:cTn id="6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
                                            <p:txEl>
                                              <p:pRg st="12" end="12"/>
                                            </p:txEl>
                                          </p:spTgt>
                                        </p:tgtEl>
                                        <p:attrNameLst>
                                          <p:attrName>style.visibility</p:attrName>
                                        </p:attrNameLst>
                                      </p:cBhvr>
                                      <p:to>
                                        <p:strVal val="visible"/>
                                      </p:to>
                                    </p:set>
                                    <p:anim calcmode="lin" valueType="num">
                                      <p:cBhvr additive="base">
                                        <p:cTn id="73"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
                                            <p:txEl>
                                              <p:pRg st="13" end="13"/>
                                            </p:txEl>
                                          </p:spTgt>
                                        </p:tgtEl>
                                        <p:attrNameLst>
                                          <p:attrName>style.visibility</p:attrName>
                                        </p:attrNameLst>
                                      </p:cBhvr>
                                      <p:to>
                                        <p:strVal val="visible"/>
                                      </p:to>
                                    </p:set>
                                    <p:anim calcmode="lin" valueType="num">
                                      <p:cBhvr additive="base">
                                        <p:cTn id="79"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
                                            <p:txEl>
                                              <p:pRg st="14" end="14"/>
                                            </p:txEl>
                                          </p:spTgt>
                                        </p:tgtEl>
                                        <p:attrNameLst>
                                          <p:attrName>style.visibility</p:attrName>
                                        </p:attrNameLst>
                                      </p:cBhvr>
                                      <p:to>
                                        <p:strVal val="visible"/>
                                      </p:to>
                                    </p:set>
                                    <p:anim calcmode="lin" valueType="num">
                                      <p:cBhvr additive="base">
                                        <p:cTn id="85"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1">
                                            <p:txEl>
                                              <p:pRg st="15" end="15"/>
                                            </p:txEl>
                                          </p:spTgt>
                                        </p:tgtEl>
                                        <p:attrNameLst>
                                          <p:attrName>style.visibility</p:attrName>
                                        </p:attrNameLst>
                                      </p:cBhvr>
                                      <p:to>
                                        <p:strVal val="visible"/>
                                      </p:to>
                                    </p:set>
                                    <p:anim calcmode="lin" valueType="num">
                                      <p:cBhvr additive="base">
                                        <p:cTn id="91"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5293757"/>
          </a:xfrm>
          <a:prstGeom prst="rect">
            <a:avLst/>
          </a:prstGeom>
          <a:noFill/>
        </p:spPr>
        <p:txBody>
          <a:bodyPr wrap="square" rtlCol="0">
            <a:spAutoFit/>
          </a:bodyPr>
          <a:lstStyle/>
          <a:p>
            <a:r>
              <a:rPr lang="en-US" sz="2000" b="1" dirty="0" smtClean="0">
                <a:latin typeface="Arial" pitchFamily="34" charset="0"/>
                <a:cs typeface="Arial" pitchFamily="34" charset="0"/>
              </a:rPr>
              <a:t>Dynamic Constructor</a:t>
            </a:r>
          </a:p>
          <a:p>
            <a:r>
              <a:rPr lang="en-US" dirty="0" smtClean="0">
                <a:latin typeface="Arial" pitchFamily="34" charset="0"/>
                <a:cs typeface="Arial" pitchFamily="34" charset="0"/>
              </a:rPr>
              <a:t>When </a:t>
            </a:r>
            <a:r>
              <a:rPr lang="en-US" u="sng" dirty="0" smtClean="0">
                <a:latin typeface="Arial" pitchFamily="34" charset="0"/>
                <a:cs typeface="Arial" pitchFamily="34" charset="0"/>
              </a:rPr>
              <a:t>memory is allocated dynamically to the </a:t>
            </a:r>
            <a:r>
              <a:rPr lang="en-US" b="1" u="sng" dirty="0" smtClean="0">
                <a:latin typeface="Arial" pitchFamily="34" charset="0"/>
                <a:cs typeface="Arial" pitchFamily="34" charset="0"/>
              </a:rPr>
              <a:t>data members </a:t>
            </a:r>
            <a:r>
              <a:rPr lang="en-US" u="sng" dirty="0" smtClean="0">
                <a:latin typeface="Arial" pitchFamily="34" charset="0"/>
                <a:cs typeface="Arial" pitchFamily="34" charset="0"/>
              </a:rPr>
              <a:t>at the runtime using a new operator, </a:t>
            </a:r>
            <a:r>
              <a:rPr lang="en-US" dirty="0" smtClean="0">
                <a:latin typeface="Arial" pitchFamily="34" charset="0"/>
                <a:cs typeface="Arial" pitchFamily="34" charset="0"/>
              </a:rPr>
              <a:t>the constructor is known as the dynamic constructor. This constructor is similar to the default or parameterized constructor; the only difference is it uses a new operator to allocate the memory.</a:t>
            </a:r>
          </a:p>
          <a:p>
            <a:endParaRPr lang="en-GB" sz="2000" dirty="0" smtClean="0">
              <a:latin typeface="Arial" pitchFamily="34" charset="0"/>
              <a:cs typeface="Arial" pitchFamily="34" charset="0"/>
            </a:endParaRPr>
          </a:p>
          <a:p>
            <a:r>
              <a:rPr lang="en-US" sz="1600" b="1" dirty="0" smtClean="0">
                <a:latin typeface="Arial" pitchFamily="34" charset="0"/>
                <a:cs typeface="Arial" pitchFamily="34" charset="0"/>
              </a:rPr>
              <a:t>class </a:t>
            </a:r>
            <a:r>
              <a:rPr lang="en-US" sz="1600" b="1" dirty="0" err="1" smtClean="0">
                <a:latin typeface="Arial" pitchFamily="34" charset="0"/>
                <a:cs typeface="Arial" pitchFamily="34" charset="0"/>
              </a:rPr>
              <a:t>class_name</a:t>
            </a:r>
            <a:r>
              <a:rPr lang="en-US" sz="1600" b="1" dirty="0" smtClean="0">
                <a:latin typeface="Arial" pitchFamily="34" charset="0"/>
                <a:cs typeface="Arial" pitchFamily="34" charset="0"/>
              </a:rPr>
              <a:t>{</a:t>
            </a:r>
          </a:p>
          <a:p>
            <a:r>
              <a:rPr lang="en-US" sz="1600" b="1" dirty="0" smtClean="0">
                <a:latin typeface="Arial" pitchFamily="34" charset="0"/>
                <a:cs typeface="Arial" pitchFamily="34" charset="0"/>
              </a:rPr>
              <a:t>  private: </a:t>
            </a:r>
          </a:p>
          <a:p>
            <a:r>
              <a:rPr lang="en-US" sz="1600" b="1" dirty="0" smtClean="0">
                <a:latin typeface="Arial" pitchFamily="34" charset="0"/>
                <a:cs typeface="Arial" pitchFamily="34" charset="0"/>
              </a:rPr>
              <a:t>  // private members </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public: </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 declaring dynamic constructor</a:t>
            </a:r>
          </a:p>
          <a:p>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class_name</a:t>
            </a:r>
            <a:r>
              <a:rPr lang="en-US" sz="1600" b="1" dirty="0" smtClean="0">
                <a:latin typeface="Arial" pitchFamily="34" charset="0"/>
                <a:cs typeface="Arial" pitchFamily="34" charset="0"/>
              </a:rPr>
              <a:t>({parameters})</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    // constructor body where data members are initialized using new operator </a:t>
            </a:r>
          </a:p>
          <a:p>
            <a:r>
              <a:rPr lang="en-US" sz="1600" b="1" dirty="0" smtClean="0">
                <a:latin typeface="Arial" pitchFamily="34" charset="0"/>
                <a:cs typeface="Arial" pitchFamily="34" charset="0"/>
              </a:rPr>
              <a:t>  }</a:t>
            </a:r>
          </a:p>
          <a:p>
            <a:r>
              <a:rPr lang="en-US" sz="1600" b="1" dirty="0" smtClean="0">
                <a:latin typeface="Arial" pitchFamily="34" charset="0"/>
                <a:cs typeface="Arial" pitchFamily="34" charset="0"/>
              </a:rPr>
              <a:t>};</a:t>
            </a:r>
          </a:p>
          <a:p>
            <a:r>
              <a:rPr lang="en-GB" sz="1600" b="1" dirty="0" smtClean="0">
                <a:latin typeface="Arial" pitchFamily="34" charset="0"/>
                <a:cs typeface="Arial" pitchFamily="34" charset="0"/>
              </a:rPr>
              <a:t>A sample program is </a:t>
            </a:r>
            <a:r>
              <a:rPr lang="en-GB" sz="1600" b="1" dirty="0" smtClean="0">
                <a:latin typeface="Arial" pitchFamily="34" charset="0"/>
                <a:cs typeface="Arial" pitchFamily="34" charset="0"/>
                <a:hlinkClick r:id="rId3" action="ppaction://hlinkfile"/>
              </a:rPr>
              <a:t>DynamicConstructor.cpp</a:t>
            </a:r>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anim calcmode="lin" valueType="num">
                                      <p:cBhvr additive="base">
                                        <p:cTn id="5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10" end="10"/>
                                            </p:txEl>
                                          </p:spTgt>
                                        </p:tgtEl>
                                        <p:attrNameLst>
                                          <p:attrName>style.visibility</p:attrName>
                                        </p:attrNameLst>
                                      </p:cBhvr>
                                      <p:to>
                                        <p:strVal val="visible"/>
                                      </p:to>
                                    </p:set>
                                    <p:anim calcmode="lin" valueType="num">
                                      <p:cBhvr additive="base">
                                        <p:cTn id="6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xEl>
                                              <p:pRg st="11" end="11"/>
                                            </p:txEl>
                                          </p:spTgt>
                                        </p:tgtEl>
                                        <p:attrNameLst>
                                          <p:attrName>style.visibility</p:attrName>
                                        </p:attrNameLst>
                                      </p:cBhvr>
                                      <p:to>
                                        <p:strVal val="visible"/>
                                      </p:to>
                                    </p:set>
                                    <p:anim calcmode="lin" valueType="num">
                                      <p:cBhvr additive="base">
                                        <p:cTn id="6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
                                            <p:txEl>
                                              <p:pRg st="12" end="12"/>
                                            </p:txEl>
                                          </p:spTgt>
                                        </p:tgtEl>
                                        <p:attrNameLst>
                                          <p:attrName>style.visibility</p:attrName>
                                        </p:attrNameLst>
                                      </p:cBhvr>
                                      <p:to>
                                        <p:strVal val="visible"/>
                                      </p:to>
                                    </p:set>
                                    <p:anim calcmode="lin" valueType="num">
                                      <p:cBhvr additive="base">
                                        <p:cTn id="73"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
                                            <p:txEl>
                                              <p:pRg st="13" end="13"/>
                                            </p:txEl>
                                          </p:spTgt>
                                        </p:tgtEl>
                                        <p:attrNameLst>
                                          <p:attrName>style.visibility</p:attrName>
                                        </p:attrNameLst>
                                      </p:cBhvr>
                                      <p:to>
                                        <p:strVal val="visible"/>
                                      </p:to>
                                    </p:set>
                                    <p:anim calcmode="lin" valueType="num">
                                      <p:cBhvr additive="base">
                                        <p:cTn id="79"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
                                            <p:txEl>
                                              <p:pRg st="14" end="14"/>
                                            </p:txEl>
                                          </p:spTgt>
                                        </p:tgtEl>
                                        <p:attrNameLst>
                                          <p:attrName>style.visibility</p:attrName>
                                        </p:attrNameLst>
                                      </p:cBhvr>
                                      <p:to>
                                        <p:strVal val="visible"/>
                                      </p:to>
                                    </p:set>
                                    <p:anim calcmode="lin" valueType="num">
                                      <p:cBhvr additive="base">
                                        <p:cTn id="85"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1">
                                            <p:txEl>
                                              <p:pRg st="15" end="15"/>
                                            </p:txEl>
                                          </p:spTgt>
                                        </p:tgtEl>
                                        <p:attrNameLst>
                                          <p:attrName>style.visibility</p:attrName>
                                        </p:attrNameLst>
                                      </p:cBhvr>
                                      <p:to>
                                        <p:strVal val="visible"/>
                                      </p:to>
                                    </p:set>
                                    <p:anim calcmode="lin" valueType="num">
                                      <p:cBhvr additive="base">
                                        <p:cTn id="91"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1938992"/>
          </a:xfrm>
          <a:prstGeom prst="rect">
            <a:avLst/>
          </a:prstGeom>
          <a:noFill/>
        </p:spPr>
        <p:txBody>
          <a:bodyPr wrap="square" rtlCol="0">
            <a:spAutoFit/>
          </a:bodyPr>
          <a:lstStyle/>
          <a:p>
            <a:r>
              <a:rPr lang="en-US" sz="2000" b="1" dirty="0" smtClean="0">
                <a:latin typeface="Arial" pitchFamily="34" charset="0"/>
                <a:cs typeface="Arial" pitchFamily="34" charset="0"/>
              </a:rPr>
              <a:t>Delegating Constructor</a:t>
            </a:r>
          </a:p>
          <a:p>
            <a:r>
              <a:rPr lang="en-US" sz="2000" dirty="0" smtClean="0">
                <a:latin typeface="Arial" pitchFamily="34" charset="0"/>
                <a:cs typeface="Arial" pitchFamily="34" charset="0"/>
              </a:rPr>
              <a:t>Sometimes it is useful for a </a:t>
            </a:r>
            <a:r>
              <a:rPr lang="en-US" sz="2000" u="sng" dirty="0" smtClean="0">
                <a:latin typeface="Arial" pitchFamily="34" charset="0"/>
                <a:cs typeface="Arial" pitchFamily="34" charset="0"/>
              </a:rPr>
              <a:t>constructor</a:t>
            </a:r>
            <a:r>
              <a:rPr lang="en-US" sz="2000" dirty="0" smtClean="0">
                <a:latin typeface="Arial" pitchFamily="34" charset="0"/>
                <a:cs typeface="Arial" pitchFamily="34" charset="0"/>
              </a:rPr>
              <a:t> to be able to call another constructor of the same class. This feature, called </a:t>
            </a:r>
            <a:r>
              <a:rPr lang="en-US" sz="2000" b="1" dirty="0" smtClean="0">
                <a:latin typeface="Arial" pitchFamily="34" charset="0"/>
                <a:cs typeface="Arial" pitchFamily="34" charset="0"/>
              </a:rPr>
              <a:t>Constructor Delegation</a:t>
            </a:r>
            <a:r>
              <a:rPr lang="en-US" sz="2000" dirty="0" smtClean="0">
                <a:latin typeface="Arial" pitchFamily="34" charset="0"/>
                <a:cs typeface="Arial" pitchFamily="34" charset="0"/>
              </a:rPr>
              <a:t>,</a:t>
            </a:r>
          </a:p>
          <a:p>
            <a:endParaRPr lang="en-GB" sz="2000" b="1" dirty="0" smtClean="0">
              <a:latin typeface="Arial" pitchFamily="34" charset="0"/>
              <a:cs typeface="Arial" pitchFamily="34" charset="0"/>
            </a:endParaRPr>
          </a:p>
          <a:p>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3" action="ppaction://hlinkfile"/>
              </a:rPr>
              <a:t>Delegate.cpp</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3170099"/>
          </a:xfrm>
          <a:prstGeom prst="rect">
            <a:avLst/>
          </a:prstGeom>
          <a:noFill/>
        </p:spPr>
        <p:txBody>
          <a:bodyPr wrap="square" rtlCol="0">
            <a:spAutoFit/>
          </a:bodyPr>
          <a:lstStyle/>
          <a:p>
            <a:r>
              <a:rPr lang="en-US" sz="2000" b="1" u="sng" dirty="0" smtClean="0">
                <a:latin typeface="Arial" pitchFamily="34" charset="0"/>
                <a:cs typeface="Arial" pitchFamily="34" charset="0"/>
              </a:rPr>
              <a:t>Destructor</a:t>
            </a:r>
          </a:p>
          <a:p>
            <a:r>
              <a:rPr lang="en-US" sz="2000" dirty="0" smtClean="0">
                <a:latin typeface="Arial" pitchFamily="34" charset="0"/>
                <a:cs typeface="Arial" pitchFamily="34" charset="0"/>
              </a:rPr>
              <a:t>A destructor is called by the compiler when the object is destroyed and its main function is to </a:t>
            </a:r>
            <a:r>
              <a:rPr lang="en-US" sz="2000" dirty="0" err="1" smtClean="0">
                <a:latin typeface="Arial" pitchFamily="34" charset="0"/>
                <a:cs typeface="Arial" pitchFamily="34" charset="0"/>
              </a:rPr>
              <a:t>deallocate</a:t>
            </a:r>
            <a:r>
              <a:rPr lang="en-US" sz="2000" dirty="0" smtClean="0">
                <a:latin typeface="Arial" pitchFamily="34" charset="0"/>
                <a:cs typeface="Arial" pitchFamily="34" charset="0"/>
              </a:rPr>
              <a:t> the memory of the object. The object may be destroyed when the program ends, or local objects of the function get out of scope when the function ends or in any other case.</a:t>
            </a:r>
          </a:p>
          <a:p>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Destructor has the same name as  the class with prefix tilde(~) operator and it </a:t>
            </a:r>
            <a:r>
              <a:rPr lang="en-US" sz="2000" u="sng" dirty="0" smtClean="0">
                <a:latin typeface="Arial" pitchFamily="34" charset="0"/>
                <a:cs typeface="Arial" pitchFamily="34" charset="0"/>
              </a:rPr>
              <a:t>cannot be overloaded </a:t>
            </a:r>
            <a:r>
              <a:rPr lang="en-US" sz="2000" dirty="0" smtClean="0">
                <a:latin typeface="Arial" pitchFamily="34" charset="0"/>
                <a:cs typeface="Arial" pitchFamily="34" charset="0"/>
              </a:rPr>
              <a:t>. Destructors take no argument and have no return type and return value.</a:t>
            </a:r>
            <a:endParaRPr lang="en-US" sz="20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4493538"/>
          </a:xfrm>
          <a:prstGeom prst="rect">
            <a:avLst/>
          </a:prstGeom>
          <a:noFill/>
        </p:spPr>
        <p:txBody>
          <a:bodyPr wrap="square" rtlCol="0">
            <a:spAutoFit/>
          </a:bodyPr>
          <a:lstStyle/>
          <a:p>
            <a:r>
              <a:rPr lang="en-US" sz="2000" b="1" dirty="0" smtClean="0">
                <a:latin typeface="Arial" pitchFamily="34" charset="0"/>
                <a:cs typeface="Arial" pitchFamily="34" charset="0"/>
              </a:rPr>
              <a:t>Destructor</a:t>
            </a:r>
          </a:p>
          <a:p>
            <a:r>
              <a:rPr lang="en-US" dirty="0" smtClean="0">
                <a:latin typeface="Arial" pitchFamily="34" charset="0"/>
                <a:cs typeface="Arial" pitchFamily="34" charset="0"/>
              </a:rPr>
              <a:t>class </a:t>
            </a:r>
            <a:r>
              <a:rPr lang="en-US" dirty="0" err="1" smtClean="0">
                <a:latin typeface="Arial" pitchFamily="34" charset="0"/>
                <a:cs typeface="Arial" pitchFamily="34" charset="0"/>
              </a:rPr>
              <a:t>class_name</a:t>
            </a:r>
            <a:r>
              <a:rPr lang="en-US" dirty="0" smtClean="0">
                <a:latin typeface="Arial" pitchFamily="34" charset="0"/>
                <a:cs typeface="Arial" pitchFamily="34" charset="0"/>
              </a:rPr>
              <a:t>{</a:t>
            </a:r>
          </a:p>
          <a:p>
            <a:r>
              <a:rPr lang="en-US" dirty="0" smtClean="0">
                <a:latin typeface="Arial" pitchFamily="34" charset="0"/>
                <a:cs typeface="Arial" pitchFamily="34" charset="0"/>
              </a:rPr>
              <a:t>  private: </a:t>
            </a:r>
          </a:p>
          <a:p>
            <a:r>
              <a:rPr lang="en-US" dirty="0" smtClean="0">
                <a:latin typeface="Arial" pitchFamily="34" charset="0"/>
                <a:cs typeface="Arial" pitchFamily="34" charset="0"/>
              </a:rPr>
              <a:t>  // private members </a:t>
            </a:r>
          </a:p>
          <a:p>
            <a:r>
              <a:rPr lang="en-US" dirty="0" smtClean="0">
                <a:latin typeface="Arial" pitchFamily="34" charset="0"/>
                <a:cs typeface="Arial" pitchFamily="34" charset="0"/>
              </a:rPr>
              <a:t>  </a:t>
            </a:r>
          </a:p>
          <a:p>
            <a:r>
              <a:rPr lang="en-US" dirty="0" smtClean="0">
                <a:latin typeface="Arial" pitchFamily="34" charset="0"/>
                <a:cs typeface="Arial" pitchFamily="34" charset="0"/>
              </a:rPr>
              <a:t>  public: </a:t>
            </a:r>
          </a:p>
          <a:p>
            <a:r>
              <a:rPr lang="en-US" dirty="0" smtClean="0">
                <a:latin typeface="Arial" pitchFamily="34" charset="0"/>
                <a:cs typeface="Arial" pitchFamily="34" charset="0"/>
              </a:rPr>
              <a:t>  </a:t>
            </a:r>
          </a:p>
          <a:p>
            <a:r>
              <a:rPr lang="en-US" dirty="0" smtClean="0">
                <a:latin typeface="Arial" pitchFamily="34" charset="0"/>
                <a:cs typeface="Arial" pitchFamily="34" charset="0"/>
              </a:rPr>
              <a:t>  // declaring destructor</a:t>
            </a:r>
          </a:p>
          <a:p>
            <a:r>
              <a:rPr lang="en-US" dirty="0" smtClean="0">
                <a:latin typeface="Arial" pitchFamily="34" charset="0"/>
                <a:cs typeface="Arial" pitchFamily="34" charset="0"/>
              </a:rPr>
              <a:t>  ~</a:t>
            </a:r>
            <a:r>
              <a:rPr lang="en-US" dirty="0" err="1" smtClean="0">
                <a:latin typeface="Arial" pitchFamily="34" charset="0"/>
                <a:cs typeface="Arial" pitchFamily="34" charset="0"/>
              </a:rPr>
              <a:t>class_name</a:t>
            </a:r>
            <a:r>
              <a:rPr lang="en-US" dirty="0" smtClean="0">
                <a:latin typeface="Arial" pitchFamily="34" charset="0"/>
                <a:cs typeface="Arial" pitchFamily="34" charset="0"/>
              </a:rPr>
              <a:t>()</a:t>
            </a:r>
          </a:p>
          <a:p>
            <a:r>
              <a:rPr lang="en-US" dirty="0" smtClean="0">
                <a:latin typeface="Arial" pitchFamily="34" charset="0"/>
                <a:cs typeface="Arial" pitchFamily="34" charset="0"/>
              </a:rPr>
              <a:t>  {</a:t>
            </a:r>
          </a:p>
          <a:p>
            <a:r>
              <a:rPr lang="en-US" dirty="0" smtClean="0">
                <a:latin typeface="Arial" pitchFamily="34" charset="0"/>
                <a:cs typeface="Arial" pitchFamily="34" charset="0"/>
              </a:rPr>
              <a:t>    // destructor body </a:t>
            </a:r>
          </a:p>
          <a:p>
            <a:r>
              <a:rPr lang="en-US" dirty="0" smtClean="0">
                <a:latin typeface="Arial" pitchFamily="34" charset="0"/>
                <a:cs typeface="Arial" pitchFamily="34" charset="0"/>
              </a:rPr>
              <a:t>  }</a:t>
            </a:r>
          </a:p>
          <a:p>
            <a:r>
              <a:rPr lang="en-US" dirty="0" smtClean="0">
                <a:latin typeface="Arial" pitchFamily="34" charset="0"/>
                <a:cs typeface="Arial" pitchFamily="34" charset="0"/>
              </a:rPr>
              <a:t>  </a:t>
            </a:r>
          </a:p>
          <a:p>
            <a:r>
              <a:rPr lang="en-US" dirty="0" smtClean="0">
                <a:latin typeface="Arial" pitchFamily="34" charset="0"/>
                <a:cs typeface="Arial" pitchFamily="34" charset="0"/>
              </a:rPr>
              <a:t>}</a:t>
            </a:r>
          </a:p>
          <a:p>
            <a:endParaRPr lang="en-GB" sz="1600" b="1" dirty="0" smtClean="0">
              <a:latin typeface="Arial" pitchFamily="34" charset="0"/>
              <a:cs typeface="Arial" pitchFamily="34" charset="0"/>
            </a:endParaRPr>
          </a:p>
          <a:p>
            <a:r>
              <a:rPr lang="en-GB" sz="1600" b="1" dirty="0" smtClean="0">
                <a:latin typeface="Arial" pitchFamily="34" charset="0"/>
                <a:cs typeface="Arial" pitchFamily="34" charset="0"/>
              </a:rPr>
              <a:t>A sample program </a:t>
            </a:r>
            <a:r>
              <a:rPr lang="en-GB" sz="1600" b="1" dirty="0" smtClean="0">
                <a:latin typeface="Arial" pitchFamily="34" charset="0"/>
                <a:cs typeface="Arial" pitchFamily="34" charset="0"/>
                <a:hlinkClick r:id="rId3" action="ppaction://hlinkfile"/>
              </a:rPr>
              <a:t>ShowDestructor.cpp</a:t>
            </a:r>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 calcmode="lin" valueType="num">
                                      <p:cBhvr additive="base">
                                        <p:cTn id="6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xEl>
                                              <p:pRg st="10" end="10"/>
                                            </p:txEl>
                                          </p:spTgt>
                                        </p:tgtEl>
                                        <p:attrNameLst>
                                          <p:attrName>style.visibility</p:attrName>
                                        </p:attrNameLst>
                                      </p:cBhvr>
                                      <p:to>
                                        <p:strVal val="visible"/>
                                      </p:to>
                                    </p:set>
                                    <p:anim calcmode="lin" valueType="num">
                                      <p:cBhvr additive="base">
                                        <p:cTn id="67"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
                                            <p:txEl>
                                              <p:pRg st="11" end="11"/>
                                            </p:txEl>
                                          </p:spTgt>
                                        </p:tgtEl>
                                        <p:attrNameLst>
                                          <p:attrName>style.visibility</p:attrName>
                                        </p:attrNameLst>
                                      </p:cBhvr>
                                      <p:to>
                                        <p:strVal val="visible"/>
                                      </p:to>
                                    </p:set>
                                    <p:anim calcmode="lin" valueType="num">
                                      <p:cBhvr additive="base">
                                        <p:cTn id="73"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
                                            <p:txEl>
                                              <p:pRg st="12" end="12"/>
                                            </p:txEl>
                                          </p:spTgt>
                                        </p:tgtEl>
                                        <p:attrNameLst>
                                          <p:attrName>style.visibility</p:attrName>
                                        </p:attrNameLst>
                                      </p:cBhvr>
                                      <p:to>
                                        <p:strVal val="visible"/>
                                      </p:to>
                                    </p:set>
                                    <p:anim calcmode="lin" valueType="num">
                                      <p:cBhvr additive="base">
                                        <p:cTn id="79"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
                                            <p:txEl>
                                              <p:pRg st="13" end="13"/>
                                            </p:txEl>
                                          </p:spTgt>
                                        </p:tgtEl>
                                        <p:attrNameLst>
                                          <p:attrName>style.visibility</p:attrName>
                                        </p:attrNameLst>
                                      </p:cBhvr>
                                      <p:to>
                                        <p:strVal val="visible"/>
                                      </p:to>
                                    </p:set>
                                    <p:anim calcmode="lin" valueType="num">
                                      <p:cBhvr additive="base">
                                        <p:cTn id="85"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1">
                                            <p:txEl>
                                              <p:pRg st="15" end="15"/>
                                            </p:txEl>
                                          </p:spTgt>
                                        </p:tgtEl>
                                        <p:attrNameLst>
                                          <p:attrName>style.visibility</p:attrName>
                                        </p:attrNameLst>
                                      </p:cBhvr>
                                      <p:to>
                                        <p:strVal val="visible"/>
                                      </p:to>
                                    </p:set>
                                    <p:anim calcmode="lin" valueType="num">
                                      <p:cBhvr additive="base">
                                        <p:cTn id="91"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3785652"/>
          </a:xfrm>
          <a:prstGeom prst="rect">
            <a:avLst/>
          </a:prstGeom>
          <a:noFill/>
        </p:spPr>
        <p:txBody>
          <a:bodyPr wrap="square" rtlCol="0">
            <a:spAutoFit/>
          </a:bodyPr>
          <a:lstStyle/>
          <a:p>
            <a:r>
              <a:rPr lang="en-US" sz="2000" b="1" dirty="0" err="1" smtClean="0">
                <a:latin typeface="Arial" pitchFamily="34" charset="0"/>
                <a:cs typeface="Arial" pitchFamily="34" charset="0"/>
              </a:rPr>
              <a:t>Initializer</a:t>
            </a:r>
            <a:r>
              <a:rPr lang="en-US" sz="2000" b="1" dirty="0" smtClean="0">
                <a:latin typeface="Arial" pitchFamily="34" charset="0"/>
                <a:cs typeface="Arial" pitchFamily="34" charset="0"/>
              </a:rPr>
              <a:t> list</a:t>
            </a:r>
          </a:p>
          <a:p>
            <a:r>
              <a:rPr lang="en-US" sz="2000" dirty="0" err="1" smtClean="0">
                <a:latin typeface="Arial" pitchFamily="34" charset="0"/>
                <a:cs typeface="Arial" pitchFamily="34" charset="0"/>
              </a:rPr>
              <a:t>Initializer</a:t>
            </a:r>
            <a:r>
              <a:rPr lang="en-US" sz="2000" dirty="0" smtClean="0">
                <a:latin typeface="Arial" pitchFamily="34" charset="0"/>
                <a:cs typeface="Arial" pitchFamily="34" charset="0"/>
              </a:rPr>
              <a:t> List is used in initializing the data members of a class. The list of members to be initialized is indicated with constructor as a comma-separated list followed by a colon.</a:t>
            </a:r>
          </a:p>
          <a:p>
            <a:endParaRPr lang="en-GB" sz="2000" b="1" dirty="0" smtClean="0">
              <a:latin typeface="Arial" pitchFamily="34" charset="0"/>
              <a:cs typeface="Arial" pitchFamily="34" charset="0"/>
            </a:endParaRPr>
          </a:p>
          <a:p>
            <a:r>
              <a:rPr lang="en-GB" sz="2000" b="1" dirty="0" smtClean="0">
                <a:latin typeface="Arial" pitchFamily="34" charset="0"/>
                <a:cs typeface="Arial" pitchFamily="34" charset="0"/>
              </a:rPr>
              <a:t>An example:  </a:t>
            </a:r>
            <a:r>
              <a:rPr lang="en-GB" sz="2000" b="1" dirty="0" smtClean="0">
                <a:latin typeface="Arial" pitchFamily="34" charset="0"/>
                <a:cs typeface="Arial" pitchFamily="34" charset="0"/>
                <a:hlinkClick r:id="rId3" action="ppaction://hlinkfile"/>
              </a:rPr>
              <a:t>Initialization.cpp</a:t>
            </a:r>
            <a:endParaRPr lang="en-GB" sz="2000" b="1" dirty="0" smtClean="0">
              <a:latin typeface="Arial" pitchFamily="34" charset="0"/>
              <a:cs typeface="Arial" pitchFamily="34" charset="0"/>
            </a:endParaRPr>
          </a:p>
          <a:p>
            <a:endParaRPr lang="en-GB" sz="2000" b="1" dirty="0" smtClean="0">
              <a:latin typeface="Arial" pitchFamily="34" charset="0"/>
              <a:cs typeface="Arial" pitchFamily="34" charset="0"/>
            </a:endParaRPr>
          </a:p>
          <a:p>
            <a:r>
              <a:rPr lang="en-US" sz="2000" dirty="0" smtClean="0">
                <a:latin typeface="Arial" pitchFamily="34" charset="0"/>
                <a:cs typeface="Arial" pitchFamily="34" charset="0"/>
              </a:rPr>
              <a:t>The above code is just an example for syntax of the </a:t>
            </a:r>
            <a:r>
              <a:rPr lang="en-US" sz="2000" dirty="0" err="1" smtClean="0">
                <a:latin typeface="Arial" pitchFamily="34" charset="0"/>
                <a:cs typeface="Arial" pitchFamily="34" charset="0"/>
              </a:rPr>
              <a:t>Initializer</a:t>
            </a:r>
            <a:r>
              <a:rPr lang="en-US" sz="2000" dirty="0" smtClean="0">
                <a:latin typeface="Arial" pitchFamily="34" charset="0"/>
                <a:cs typeface="Arial" pitchFamily="34" charset="0"/>
              </a:rPr>
              <a:t> list. In the above code, x and y can also be easily initialized inside the constructor. But there are situations where initialization of data members inside constructor doesn’t work and </a:t>
            </a:r>
            <a:r>
              <a:rPr lang="en-US" sz="2000" dirty="0" err="1" smtClean="0">
                <a:latin typeface="Arial" pitchFamily="34" charset="0"/>
                <a:cs typeface="Arial" pitchFamily="34" charset="0"/>
              </a:rPr>
              <a:t>Initializer</a:t>
            </a:r>
            <a:r>
              <a:rPr lang="en-US" sz="2000" dirty="0" smtClean="0">
                <a:latin typeface="Arial" pitchFamily="34" charset="0"/>
                <a:cs typeface="Arial" pitchFamily="34" charset="0"/>
              </a:rPr>
              <a:t> list must be used.</a:t>
            </a:r>
            <a:endParaRPr lang="en-US" sz="20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5016758"/>
          </a:xfrm>
          <a:prstGeom prst="rect">
            <a:avLst/>
          </a:prstGeom>
          <a:noFill/>
        </p:spPr>
        <p:txBody>
          <a:bodyPr wrap="square" rtlCol="0">
            <a:spAutoFit/>
          </a:bodyPr>
          <a:lstStyle/>
          <a:p>
            <a:r>
              <a:rPr lang="en-GB" sz="2000" b="1" u="sng" dirty="0" smtClean="0">
                <a:latin typeface="Arial" pitchFamily="34" charset="0"/>
                <a:cs typeface="Arial" pitchFamily="34" charset="0"/>
              </a:rPr>
              <a:t>Some scenarios where Initialization needs to be used</a:t>
            </a:r>
          </a:p>
          <a:p>
            <a:pPr fontAlgn="base"/>
            <a:r>
              <a:rPr lang="en-US" sz="2000" b="1" dirty="0" smtClean="0">
                <a:latin typeface="Arial" pitchFamily="34" charset="0"/>
                <a:cs typeface="Arial" pitchFamily="34" charset="0"/>
              </a:rPr>
              <a:t>For initialization of non-static const data members:</a:t>
            </a: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const data members must be initialized using </a:t>
            </a:r>
            <a:r>
              <a:rPr lang="en-US" sz="2000" dirty="0" err="1" smtClean="0">
                <a:latin typeface="Arial" pitchFamily="34" charset="0"/>
                <a:cs typeface="Arial" pitchFamily="34" charset="0"/>
              </a:rPr>
              <a:t>Initializer</a:t>
            </a:r>
            <a:r>
              <a:rPr lang="en-US" sz="2000" dirty="0" smtClean="0">
                <a:latin typeface="Arial" pitchFamily="34" charset="0"/>
                <a:cs typeface="Arial" pitchFamily="34" charset="0"/>
              </a:rPr>
              <a:t> List. In the following example, “t” is a const data member of Test class and is initialized using </a:t>
            </a:r>
            <a:r>
              <a:rPr lang="en-US" sz="2000" dirty="0" err="1" smtClean="0">
                <a:latin typeface="Arial" pitchFamily="34" charset="0"/>
                <a:cs typeface="Arial" pitchFamily="34" charset="0"/>
              </a:rPr>
              <a:t>Initializer</a:t>
            </a:r>
            <a:r>
              <a:rPr lang="en-US" sz="2000" dirty="0" smtClean="0">
                <a:latin typeface="Arial" pitchFamily="34" charset="0"/>
                <a:cs typeface="Arial" pitchFamily="34" charset="0"/>
              </a:rPr>
              <a:t> List. </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Reason for initializing the const data member in the </a:t>
            </a:r>
            <a:r>
              <a:rPr lang="en-US" sz="2000" dirty="0" err="1" smtClean="0">
                <a:latin typeface="Arial" pitchFamily="34" charset="0"/>
                <a:cs typeface="Arial" pitchFamily="34" charset="0"/>
              </a:rPr>
              <a:t>initializer</a:t>
            </a:r>
            <a:r>
              <a:rPr lang="en-US" sz="2000" dirty="0" smtClean="0">
                <a:latin typeface="Arial" pitchFamily="34" charset="0"/>
                <a:cs typeface="Arial" pitchFamily="34" charset="0"/>
              </a:rPr>
              <a:t> list is </a:t>
            </a:r>
            <a:r>
              <a:rPr lang="en-US" sz="2000" u="sng" dirty="0" smtClean="0">
                <a:latin typeface="Arial" pitchFamily="34" charset="0"/>
                <a:cs typeface="Arial" pitchFamily="34" charset="0"/>
              </a:rPr>
              <a:t>because no memory is allocated separately for const data member</a:t>
            </a:r>
            <a:r>
              <a:rPr lang="en-US" sz="2000" dirty="0" smtClean="0">
                <a:latin typeface="Arial" pitchFamily="34" charset="0"/>
                <a:cs typeface="Arial" pitchFamily="34" charset="0"/>
              </a:rPr>
              <a:t>, it is folded in the symbol table due to which we need to initialize it in the </a:t>
            </a:r>
            <a:r>
              <a:rPr lang="en-US" sz="2000" dirty="0" err="1" smtClean="0">
                <a:latin typeface="Arial" pitchFamily="34" charset="0"/>
                <a:cs typeface="Arial" pitchFamily="34" charset="0"/>
              </a:rPr>
              <a:t>initializer</a:t>
            </a:r>
            <a:r>
              <a:rPr lang="en-US" sz="2000" dirty="0" smtClean="0">
                <a:latin typeface="Arial" pitchFamily="34" charset="0"/>
                <a:cs typeface="Arial" pitchFamily="34" charset="0"/>
              </a:rPr>
              <a:t> list. </a:t>
            </a:r>
            <a:br>
              <a:rPr lang="en-US" sz="2000" dirty="0" smtClean="0">
                <a:latin typeface="Arial" pitchFamily="34" charset="0"/>
                <a:cs typeface="Arial" pitchFamily="34" charset="0"/>
              </a:rPr>
            </a:b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Also, it is a Parameterized constructor and we don’t need to call the assignment operator which means we are avoiding one extra operation. </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Example program: </a:t>
            </a:r>
            <a:r>
              <a:rPr lang="en-GB" sz="2000" dirty="0" smtClean="0">
                <a:latin typeface="Arial" pitchFamily="34" charset="0"/>
                <a:cs typeface="Arial" pitchFamily="34" charset="0"/>
                <a:hlinkClick r:id="rId3" action="ppaction://hlinkfile"/>
              </a:rPr>
              <a:t>Initialize2.cpp</a:t>
            </a:r>
            <a:endParaRPr lang="en-US" sz="20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Structure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4401205"/>
          </a:xfrm>
          <a:prstGeom prst="rect">
            <a:avLst/>
          </a:prstGeom>
          <a:noFill/>
        </p:spPr>
        <p:txBody>
          <a:bodyPr wrap="square" rtlCol="0">
            <a:spAutoFit/>
          </a:bodyPr>
          <a:lstStyle/>
          <a:p>
            <a:r>
              <a:rPr lang="en-GB" sz="2000" dirty="0" smtClean="0">
                <a:latin typeface="Arial" pitchFamily="34" charset="0"/>
                <a:cs typeface="Arial" pitchFamily="34" charset="0"/>
              </a:rPr>
              <a:t>User defined data type</a:t>
            </a:r>
          </a:p>
          <a:p>
            <a:endParaRPr lang="en-GB" sz="2000" dirty="0" smtClean="0">
              <a:latin typeface="Arial" pitchFamily="34" charset="0"/>
              <a:cs typeface="Arial" pitchFamily="34" charset="0"/>
            </a:endParaRPr>
          </a:p>
          <a:p>
            <a:r>
              <a:rPr lang="en-US" sz="2000" dirty="0" smtClean="0">
                <a:latin typeface="Arial" pitchFamily="34" charset="0"/>
                <a:cs typeface="Arial" pitchFamily="34" charset="0"/>
              </a:rPr>
              <a:t>used to store group of items of non-similar data types. </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General syntax:</a:t>
            </a:r>
          </a:p>
          <a:p>
            <a:endParaRPr lang="en-GB" sz="2000" dirty="0" smtClean="0">
              <a:latin typeface="Arial" pitchFamily="34" charset="0"/>
              <a:cs typeface="Arial" pitchFamily="34" charset="0"/>
            </a:endParaRPr>
          </a:p>
          <a:p>
            <a:r>
              <a:rPr lang="en-GB" sz="2000" dirty="0" err="1" smtClean="0">
                <a:latin typeface="Arial" pitchFamily="34" charset="0"/>
                <a:cs typeface="Arial" pitchFamily="34" charset="0"/>
              </a:rPr>
              <a:t>struct</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structure_name</a:t>
            </a:r>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a:t>
            </a:r>
          </a:p>
          <a:p>
            <a:r>
              <a:rPr lang="en-GB" sz="2000" dirty="0" smtClean="0">
                <a:latin typeface="Arial" pitchFamily="34" charset="0"/>
                <a:cs typeface="Arial" pitchFamily="34" charset="0"/>
              </a:rPr>
              <a:t>	member1;</a:t>
            </a:r>
          </a:p>
          <a:p>
            <a:r>
              <a:rPr lang="en-GB" sz="2000" dirty="0" smtClean="0">
                <a:latin typeface="Arial" pitchFamily="34" charset="0"/>
                <a:cs typeface="Arial" pitchFamily="34" charset="0"/>
              </a:rPr>
              <a:t>	member2;</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	</a:t>
            </a:r>
            <a:r>
              <a:rPr lang="en-GB" sz="2000" dirty="0" err="1" smtClean="0">
                <a:latin typeface="Arial" pitchFamily="34" charset="0"/>
                <a:cs typeface="Arial" pitchFamily="34" charset="0"/>
              </a:rPr>
              <a:t>memberN</a:t>
            </a:r>
            <a:r>
              <a:rPr lang="en-GB" sz="2000" dirty="0" smtClean="0">
                <a:latin typeface="Arial" pitchFamily="34" charset="0"/>
                <a:cs typeface="Arial" pitchFamily="34" charset="0"/>
              </a:rPr>
              <a:t>;</a:t>
            </a:r>
          </a:p>
          <a:p>
            <a:r>
              <a:rPr lang="en-GB" sz="2000" dirty="0" smtClean="0">
                <a:latin typeface="Arial" pitchFamily="34" charset="0"/>
                <a:cs typeface="Arial" pitchFamily="34" charset="0"/>
              </a:rPr>
              <a:t>}</a:t>
            </a:r>
            <a:r>
              <a:rPr lang="en-US" sz="2000" dirty="0" smtClean="0">
                <a:latin typeface="Arial" pitchFamily="34" charset="0"/>
                <a:cs typeface="Arial" pitchFamily="34" charset="0"/>
              </a:rPr>
              <a:t>;</a:t>
            </a:r>
          </a:p>
          <a:p>
            <a:endParaRPr lang="en-GB" sz="2000"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 calcmode="lin" valueType="num">
                                      <p:cBhvr additive="base">
                                        <p:cTn id="3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 calcmode="lin" valueType="num">
                                      <p:cBhvr additive="base">
                                        <p:cTn id="3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anim calcmode="lin" valueType="num">
                                      <p:cBhvr additive="base">
                                        <p:cTn id="43"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11" end="11"/>
                                            </p:txEl>
                                          </p:spTgt>
                                        </p:tgtEl>
                                        <p:attrNameLst>
                                          <p:attrName>style.visibility</p:attrName>
                                        </p:attrNameLst>
                                      </p:cBhvr>
                                      <p:to>
                                        <p:strVal val="visible"/>
                                      </p:to>
                                    </p:set>
                                    <p:anim calcmode="lin" valueType="num">
                                      <p:cBhvr additive="base">
                                        <p:cTn id="49"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12" end="12"/>
                                            </p:txEl>
                                          </p:spTgt>
                                        </p:tgtEl>
                                        <p:attrNameLst>
                                          <p:attrName>style.visibility</p:attrName>
                                        </p:attrNameLst>
                                      </p:cBhvr>
                                      <p:to>
                                        <p:strVal val="visible"/>
                                      </p:to>
                                    </p:set>
                                    <p:anim calcmode="lin" valueType="num">
                                      <p:cBhvr additive="base">
                                        <p:cTn id="55"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1938992"/>
          </a:xfrm>
          <a:prstGeom prst="rect">
            <a:avLst/>
          </a:prstGeom>
          <a:noFill/>
        </p:spPr>
        <p:txBody>
          <a:bodyPr wrap="square" rtlCol="0">
            <a:spAutoFit/>
          </a:bodyPr>
          <a:lstStyle/>
          <a:p>
            <a:r>
              <a:rPr lang="en-US" sz="2000" b="1" dirty="0" smtClean="0">
                <a:latin typeface="Arial" pitchFamily="34" charset="0"/>
                <a:cs typeface="Arial" pitchFamily="34" charset="0"/>
              </a:rPr>
              <a:t>For initialization of reference members:</a:t>
            </a: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Reference members must be initialized using </a:t>
            </a:r>
            <a:r>
              <a:rPr lang="en-US" sz="2000" dirty="0" err="1" smtClean="0">
                <a:latin typeface="Arial" pitchFamily="34" charset="0"/>
                <a:cs typeface="Arial" pitchFamily="34" charset="0"/>
              </a:rPr>
              <a:t>Initializer</a:t>
            </a:r>
            <a:r>
              <a:rPr lang="en-US" sz="2000" dirty="0" smtClean="0">
                <a:latin typeface="Arial" pitchFamily="34" charset="0"/>
                <a:cs typeface="Arial" pitchFamily="34" charset="0"/>
              </a:rPr>
              <a:t> List. In the following example, “t” is a reference member of Test class and is initialized using </a:t>
            </a:r>
            <a:r>
              <a:rPr lang="en-US" sz="2000" dirty="0" err="1" smtClean="0">
                <a:latin typeface="Arial" pitchFamily="34" charset="0"/>
                <a:cs typeface="Arial" pitchFamily="34" charset="0"/>
              </a:rPr>
              <a:t>Initializer</a:t>
            </a:r>
            <a:r>
              <a:rPr lang="en-US" sz="2000" dirty="0" smtClean="0">
                <a:latin typeface="Arial" pitchFamily="34" charset="0"/>
                <a:cs typeface="Arial" pitchFamily="34" charset="0"/>
              </a:rPr>
              <a:t> List.</a:t>
            </a:r>
          </a:p>
          <a:p>
            <a:endParaRPr lang="en-GB" sz="2000" b="1" dirty="0" smtClean="0">
              <a:latin typeface="Arial" pitchFamily="34" charset="0"/>
              <a:cs typeface="Arial" pitchFamily="34" charset="0"/>
            </a:endParaRPr>
          </a:p>
          <a:p>
            <a:r>
              <a:rPr lang="en-GB" sz="2000" b="1" dirty="0" smtClean="0">
                <a:latin typeface="Arial" pitchFamily="34" charset="0"/>
                <a:cs typeface="Arial" pitchFamily="34" charset="0"/>
              </a:rPr>
              <a:t>Sample program: </a:t>
            </a:r>
            <a:r>
              <a:rPr lang="en-GB" sz="2000" b="1" dirty="0" smtClean="0">
                <a:latin typeface="Arial" pitchFamily="34" charset="0"/>
                <a:cs typeface="Arial" pitchFamily="34" charset="0"/>
                <a:hlinkClick r:id="rId3" action="ppaction://hlinkfile"/>
              </a:rPr>
              <a:t>Initialize3.cpp</a:t>
            </a:r>
            <a:endParaRPr lang="en-US" sz="20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2492990"/>
          </a:xfrm>
          <a:prstGeom prst="rect">
            <a:avLst/>
          </a:prstGeom>
          <a:noFill/>
        </p:spPr>
        <p:txBody>
          <a:bodyPr wrap="square" rtlCol="0">
            <a:spAutoFit/>
          </a:bodyPr>
          <a:lstStyle/>
          <a:p>
            <a:r>
              <a:rPr lang="en-US" sz="2000" b="1" dirty="0" smtClean="0">
                <a:latin typeface="Arial" pitchFamily="34" charset="0"/>
                <a:cs typeface="Arial" pitchFamily="34" charset="0"/>
              </a:rPr>
              <a:t>For initialization of member objects which do not have default constructor:</a:t>
            </a: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In the following example, an object “a” of class “A” is data member of class “B”, and “A” doesn’t have default constructor. </a:t>
            </a:r>
            <a:r>
              <a:rPr lang="en-US" sz="2000" dirty="0" err="1" smtClean="0">
                <a:latin typeface="Arial" pitchFamily="34" charset="0"/>
                <a:cs typeface="Arial" pitchFamily="34" charset="0"/>
              </a:rPr>
              <a:t>Initializer</a:t>
            </a:r>
            <a:r>
              <a:rPr lang="en-US" sz="2000" dirty="0" smtClean="0">
                <a:latin typeface="Arial" pitchFamily="34" charset="0"/>
                <a:cs typeface="Arial" pitchFamily="34" charset="0"/>
              </a:rPr>
              <a:t> List must be used to initialize “a”.</a:t>
            </a:r>
          </a:p>
          <a:p>
            <a:endParaRPr lang="en-GB" sz="2000" b="1" dirty="0" smtClean="0">
              <a:latin typeface="Arial" pitchFamily="34" charset="0"/>
              <a:cs typeface="Arial" pitchFamily="34" charset="0"/>
            </a:endParaRPr>
          </a:p>
          <a:p>
            <a:r>
              <a:rPr lang="en-GB" sz="2000" b="1" dirty="0" smtClean="0">
                <a:latin typeface="Arial" pitchFamily="34" charset="0"/>
                <a:cs typeface="Arial" pitchFamily="34" charset="0"/>
              </a:rPr>
              <a:t>Sample program: </a:t>
            </a:r>
            <a:r>
              <a:rPr lang="en-GB" sz="2000" b="1" dirty="0" smtClean="0">
                <a:latin typeface="Arial" pitchFamily="34" charset="0"/>
                <a:cs typeface="Arial" pitchFamily="34" charset="0"/>
                <a:hlinkClick r:id="rId3" action="ppaction://hlinkfile"/>
              </a:rPr>
              <a:t>Initializer4.cpp</a:t>
            </a:r>
            <a:endParaRPr lang="en-GB" sz="2000" b="1" dirty="0" smtClean="0">
              <a:latin typeface="Arial" pitchFamily="34" charset="0"/>
              <a:cs typeface="Arial" pitchFamily="34" charset="0"/>
            </a:endParaRPr>
          </a:p>
          <a:p>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1877437"/>
          </a:xfrm>
          <a:prstGeom prst="rect">
            <a:avLst/>
          </a:prstGeom>
          <a:noFill/>
        </p:spPr>
        <p:txBody>
          <a:bodyPr wrap="square" rtlCol="0">
            <a:spAutoFit/>
          </a:bodyPr>
          <a:lstStyle/>
          <a:p>
            <a:r>
              <a:rPr lang="en-US" sz="2000" b="1" dirty="0" smtClean="0">
                <a:latin typeface="Arial" pitchFamily="34" charset="0"/>
                <a:cs typeface="Arial" pitchFamily="34" charset="0"/>
              </a:rPr>
              <a:t>For initialization of base class members :</a:t>
            </a:r>
            <a:r>
              <a:rPr lang="en-US" sz="2000" dirty="0" smtClean="0">
                <a:latin typeface="Arial" pitchFamily="34" charset="0"/>
                <a:cs typeface="Arial" pitchFamily="34" charset="0"/>
              </a:rPr>
              <a:t> Like the previous point</a:t>
            </a:r>
            <a:r>
              <a:rPr lang="en-US" sz="2000" u="sng" dirty="0" smtClean="0">
                <a:latin typeface="Arial" pitchFamily="34" charset="0"/>
                <a:cs typeface="Arial" pitchFamily="34" charset="0"/>
              </a:rPr>
              <a:t>, the parameterized constructor of the base class can only be called using </a:t>
            </a:r>
            <a:r>
              <a:rPr lang="en-US" sz="2000" u="sng" dirty="0" err="1" smtClean="0">
                <a:latin typeface="Arial" pitchFamily="34" charset="0"/>
                <a:cs typeface="Arial" pitchFamily="34" charset="0"/>
              </a:rPr>
              <a:t>Initializer</a:t>
            </a:r>
            <a:r>
              <a:rPr lang="en-US" sz="2000" u="sng" dirty="0" smtClean="0">
                <a:latin typeface="Arial" pitchFamily="34" charset="0"/>
                <a:cs typeface="Arial" pitchFamily="34" charset="0"/>
              </a:rPr>
              <a:t> List</a:t>
            </a:r>
            <a:r>
              <a:rPr lang="en-US" sz="2000" dirty="0" smtClean="0">
                <a:latin typeface="Arial" pitchFamily="34" charset="0"/>
                <a:cs typeface="Arial" pitchFamily="34" charset="0"/>
              </a:rPr>
              <a:t>.</a:t>
            </a:r>
          </a:p>
          <a:p>
            <a:endParaRPr lang="en-GB" sz="2000" b="1" dirty="0" smtClean="0">
              <a:latin typeface="Arial" pitchFamily="34" charset="0"/>
              <a:cs typeface="Arial" pitchFamily="34" charset="0"/>
            </a:endParaRPr>
          </a:p>
          <a:p>
            <a:r>
              <a:rPr lang="en-GB" sz="2000" b="1" dirty="0" smtClean="0">
                <a:latin typeface="Arial" pitchFamily="34" charset="0"/>
                <a:cs typeface="Arial" pitchFamily="34" charset="0"/>
              </a:rPr>
              <a:t>Sample program: </a:t>
            </a:r>
            <a:r>
              <a:rPr lang="en-GB" sz="2000" b="1" dirty="0" smtClean="0">
                <a:latin typeface="Arial" pitchFamily="34" charset="0"/>
                <a:cs typeface="Arial" pitchFamily="34" charset="0"/>
                <a:hlinkClick r:id="rId3" action="ppaction://hlinkfile"/>
              </a:rPr>
              <a:t>Initializer5.cpp</a:t>
            </a:r>
            <a:endParaRPr lang="en-GB" sz="2000" b="1" dirty="0" smtClean="0">
              <a:latin typeface="Arial" pitchFamily="34" charset="0"/>
              <a:cs typeface="Arial" pitchFamily="34" charset="0"/>
            </a:endParaRPr>
          </a:p>
          <a:p>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2800767"/>
          </a:xfrm>
          <a:prstGeom prst="rect">
            <a:avLst/>
          </a:prstGeom>
          <a:noFill/>
        </p:spPr>
        <p:txBody>
          <a:bodyPr wrap="square" rtlCol="0">
            <a:spAutoFit/>
          </a:bodyPr>
          <a:lstStyle/>
          <a:p>
            <a:r>
              <a:rPr lang="en-US" sz="2000" b="1" dirty="0" smtClean="0">
                <a:latin typeface="Arial" pitchFamily="34" charset="0"/>
                <a:cs typeface="Arial" pitchFamily="34" charset="0"/>
              </a:rPr>
              <a:t>When constructor’s parameter name is same as data member</a:t>
            </a: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If constructor’s parameter name is same as data member name then the data member must be initialized either using </a:t>
            </a:r>
            <a:r>
              <a:rPr lang="en-US" sz="2000" u="sng" dirty="0" smtClean="0">
                <a:latin typeface="Arial" pitchFamily="34" charset="0"/>
                <a:cs typeface="Arial" pitchFamily="34" charset="0"/>
                <a:hlinkClick r:id="rId3"/>
              </a:rPr>
              <a:t>this pointer </a:t>
            </a:r>
            <a:r>
              <a:rPr lang="en-US" sz="2000" dirty="0" smtClean="0">
                <a:latin typeface="Arial" pitchFamily="34" charset="0"/>
                <a:cs typeface="Arial" pitchFamily="34" charset="0"/>
              </a:rPr>
              <a:t>or </a:t>
            </a:r>
            <a:r>
              <a:rPr lang="en-US" sz="2000" dirty="0" err="1" smtClean="0">
                <a:latin typeface="Arial" pitchFamily="34" charset="0"/>
                <a:cs typeface="Arial" pitchFamily="34" charset="0"/>
              </a:rPr>
              <a:t>Initializer</a:t>
            </a:r>
            <a:r>
              <a:rPr lang="en-US" sz="2000" dirty="0" smtClean="0">
                <a:latin typeface="Arial" pitchFamily="34" charset="0"/>
                <a:cs typeface="Arial" pitchFamily="34" charset="0"/>
              </a:rPr>
              <a:t> List. In the following example, both member name and parameter name for A() is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a:t>
            </a:r>
          </a:p>
          <a:p>
            <a:endParaRPr lang="en-GB" sz="2000" b="1" dirty="0" smtClean="0">
              <a:latin typeface="Arial" pitchFamily="34" charset="0"/>
              <a:cs typeface="Arial" pitchFamily="34" charset="0"/>
            </a:endParaRPr>
          </a:p>
          <a:p>
            <a:r>
              <a:rPr lang="en-GB" sz="2000" b="1" dirty="0" smtClean="0">
                <a:latin typeface="Arial" pitchFamily="34" charset="0"/>
                <a:cs typeface="Arial" pitchFamily="34" charset="0"/>
              </a:rPr>
              <a:t>Sample program: </a:t>
            </a:r>
            <a:r>
              <a:rPr lang="en-GB" sz="2000" b="1" dirty="0" smtClean="0">
                <a:latin typeface="Arial" pitchFamily="34" charset="0"/>
                <a:cs typeface="Arial" pitchFamily="34" charset="0"/>
                <a:hlinkClick r:id="rId4" action="ppaction://hlinkfile"/>
              </a:rPr>
              <a:t>Initializer6.cpp</a:t>
            </a:r>
            <a:endParaRPr lang="en-GB" sz="2000" b="1" dirty="0" smtClean="0">
              <a:latin typeface="Arial" pitchFamily="34" charset="0"/>
              <a:cs typeface="Arial" pitchFamily="34" charset="0"/>
            </a:endParaRPr>
          </a:p>
          <a:p>
            <a:endParaRPr lang="en-GB" sz="2000" b="1" dirty="0" smtClean="0">
              <a:latin typeface="Arial" pitchFamily="34" charset="0"/>
              <a:cs typeface="Arial" pitchFamily="34" charset="0"/>
            </a:endParaRPr>
          </a:p>
          <a:p>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1877437"/>
          </a:xfrm>
          <a:prstGeom prst="rect">
            <a:avLst/>
          </a:prstGeom>
          <a:noFill/>
        </p:spPr>
        <p:txBody>
          <a:bodyPr wrap="square" rtlCol="0">
            <a:spAutoFit/>
          </a:bodyPr>
          <a:lstStyle/>
          <a:p>
            <a:r>
              <a:rPr lang="en-US" sz="2000" b="1" dirty="0" smtClean="0">
                <a:latin typeface="Arial" pitchFamily="34" charset="0"/>
                <a:cs typeface="Arial" pitchFamily="34" charset="0"/>
              </a:rPr>
              <a:t>For Performance reasons:</a:t>
            </a: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It is better to initialize all class variables in </a:t>
            </a:r>
            <a:r>
              <a:rPr lang="en-US" sz="2000" dirty="0" err="1" smtClean="0">
                <a:latin typeface="Arial" pitchFamily="34" charset="0"/>
                <a:cs typeface="Arial" pitchFamily="34" charset="0"/>
              </a:rPr>
              <a:t>Initializer</a:t>
            </a:r>
            <a:r>
              <a:rPr lang="en-US" sz="2000" dirty="0" smtClean="0">
                <a:latin typeface="Arial" pitchFamily="34" charset="0"/>
                <a:cs typeface="Arial" pitchFamily="34" charset="0"/>
              </a:rPr>
              <a:t> List instead of assigning values inside body.</a:t>
            </a:r>
          </a:p>
          <a:p>
            <a:endParaRPr lang="en-GB" sz="2000" b="1" dirty="0" smtClean="0">
              <a:latin typeface="Arial" pitchFamily="34" charset="0"/>
              <a:cs typeface="Arial" pitchFamily="34" charset="0"/>
            </a:endParaRPr>
          </a:p>
          <a:p>
            <a:r>
              <a:rPr lang="en-GB" sz="2000" b="1" dirty="0" smtClean="0">
                <a:latin typeface="Arial" pitchFamily="34" charset="0"/>
                <a:cs typeface="Arial" pitchFamily="34" charset="0"/>
              </a:rPr>
              <a:t>Sample program: Find out.</a:t>
            </a:r>
          </a:p>
          <a:p>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4339650"/>
          </a:xfrm>
          <a:prstGeom prst="rect">
            <a:avLst/>
          </a:prstGeom>
          <a:noFill/>
        </p:spPr>
        <p:txBody>
          <a:bodyPr wrap="square" rtlCol="0">
            <a:spAutoFit/>
          </a:bodyPr>
          <a:lstStyle/>
          <a:p>
            <a:r>
              <a:rPr lang="en-GB" sz="2000" b="1" dirty="0" smtClean="0">
                <a:latin typeface="Arial" pitchFamily="34" charset="0"/>
                <a:cs typeface="Arial" pitchFamily="34" charset="0"/>
              </a:rPr>
              <a:t>Dynamic memory management using Constructor and Destructor</a:t>
            </a:r>
          </a:p>
          <a:p>
            <a:endParaRPr lang="en-GB" sz="2000" b="1" dirty="0" smtClean="0">
              <a:latin typeface="Arial" pitchFamily="34" charset="0"/>
              <a:cs typeface="Arial" pitchFamily="34" charset="0"/>
            </a:endParaRPr>
          </a:p>
          <a:p>
            <a:r>
              <a:rPr lang="en-US" sz="2000" dirty="0" smtClean="0">
                <a:latin typeface="Arial" pitchFamily="34" charset="0"/>
                <a:cs typeface="Arial" pitchFamily="34" charset="0"/>
              </a:rPr>
              <a:t>Because classes have complicated internal structures, including data and functions, object initialization and cleanup for classes is much more complicated than it is for simple data structures.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Constructors and destructors are special member functions of classes that are used to construct and destroy class objects. Construction may involve memory allocation and initialization for objects. Destruction may involve cleanup and </a:t>
            </a:r>
            <a:r>
              <a:rPr lang="en-US" sz="2000" dirty="0" err="1" smtClean="0">
                <a:latin typeface="Arial" pitchFamily="34" charset="0"/>
                <a:cs typeface="Arial" pitchFamily="34" charset="0"/>
              </a:rPr>
              <a:t>deallocation</a:t>
            </a:r>
            <a:r>
              <a:rPr lang="en-US" sz="2000" dirty="0" smtClean="0">
                <a:latin typeface="Arial" pitchFamily="34" charset="0"/>
                <a:cs typeface="Arial" pitchFamily="34" charset="0"/>
              </a:rPr>
              <a:t> of memory for objects.</a:t>
            </a:r>
            <a:endParaRPr lang="en-GB" sz="2000" b="1" dirty="0" smtClean="0">
              <a:latin typeface="Arial" pitchFamily="34" charset="0"/>
              <a:cs typeface="Arial" pitchFamily="34" charset="0"/>
            </a:endParaRPr>
          </a:p>
          <a:p>
            <a:endParaRPr lang="en-GB" sz="2000" b="1" dirty="0" smtClean="0">
              <a:latin typeface="Arial" pitchFamily="34" charset="0"/>
              <a:cs typeface="Arial" pitchFamily="34" charset="0"/>
            </a:endParaRPr>
          </a:p>
          <a:p>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3785652"/>
          </a:xfrm>
          <a:prstGeom prst="rect">
            <a:avLst/>
          </a:prstGeom>
          <a:noFill/>
        </p:spPr>
        <p:txBody>
          <a:bodyPr wrap="square" rtlCol="0">
            <a:spAutoFit/>
          </a:bodyPr>
          <a:lstStyle/>
          <a:p>
            <a:r>
              <a:rPr lang="en-US" sz="2000" dirty="0" smtClean="0">
                <a:latin typeface="Arial" pitchFamily="34" charset="0"/>
                <a:cs typeface="Arial" pitchFamily="34" charset="0"/>
              </a:rPr>
              <a:t>Use of the </a:t>
            </a:r>
            <a:r>
              <a:rPr lang="en-US" sz="2000" b="1" dirty="0" smtClean="0">
                <a:latin typeface="Arial" pitchFamily="34" charset="0"/>
                <a:cs typeface="Arial" pitchFamily="34" charset="0"/>
              </a:rPr>
              <a:t>new</a:t>
            </a:r>
            <a:r>
              <a:rPr lang="en-US" sz="2000" dirty="0" smtClean="0">
                <a:latin typeface="Arial" pitchFamily="34" charset="0"/>
                <a:cs typeface="Arial" pitchFamily="34" charset="0"/>
              </a:rPr>
              <a:t> operator signifies a request for the memory allocation on the heap. If sufficient memory is available, it initializes the memory and returns its address to the pointer variable.</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a:t>
            </a:r>
            <a:r>
              <a:rPr lang="en-US" sz="2000" b="1" dirty="0" smtClean="0">
                <a:latin typeface="Arial" pitchFamily="34" charset="0"/>
                <a:cs typeface="Arial" pitchFamily="34" charset="0"/>
              </a:rPr>
              <a:t>new</a:t>
            </a:r>
            <a:r>
              <a:rPr lang="en-US" sz="2000" dirty="0" smtClean="0">
                <a:latin typeface="Arial" pitchFamily="34" charset="0"/>
                <a:cs typeface="Arial" pitchFamily="34" charset="0"/>
              </a:rPr>
              <a:t> operator should only be used if the data object should remain in memory until </a:t>
            </a:r>
            <a:r>
              <a:rPr lang="en-US" sz="2000" b="1" dirty="0" smtClean="0">
                <a:latin typeface="Arial" pitchFamily="34" charset="0"/>
                <a:cs typeface="Arial" pitchFamily="34" charset="0"/>
              </a:rPr>
              <a:t>delete</a:t>
            </a:r>
            <a:r>
              <a:rPr lang="en-US" sz="2000" dirty="0" smtClean="0">
                <a:latin typeface="Arial" pitchFamily="34" charset="0"/>
                <a:cs typeface="Arial" pitchFamily="34" charset="0"/>
              </a:rPr>
              <a:t> is called. Otherwise if the </a:t>
            </a:r>
            <a:r>
              <a:rPr lang="en-US" sz="2000" b="1" dirty="0" smtClean="0">
                <a:latin typeface="Arial" pitchFamily="34" charset="0"/>
                <a:cs typeface="Arial" pitchFamily="34" charset="0"/>
              </a:rPr>
              <a:t>new</a:t>
            </a:r>
            <a:r>
              <a:rPr lang="en-US" sz="2000" dirty="0" smtClean="0">
                <a:latin typeface="Arial" pitchFamily="34" charset="0"/>
                <a:cs typeface="Arial" pitchFamily="34" charset="0"/>
              </a:rPr>
              <a:t> operator is not used, the object is automatically destroyed when it goes out of scope.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In other words, the objects using </a:t>
            </a:r>
            <a:r>
              <a:rPr lang="en-US" sz="2000" b="1" dirty="0" smtClean="0">
                <a:latin typeface="Arial" pitchFamily="34" charset="0"/>
                <a:cs typeface="Arial" pitchFamily="34" charset="0"/>
              </a:rPr>
              <a:t>new</a:t>
            </a:r>
            <a:r>
              <a:rPr lang="en-US" sz="2000" dirty="0" smtClean="0">
                <a:latin typeface="Arial" pitchFamily="34" charset="0"/>
                <a:cs typeface="Arial" pitchFamily="34" charset="0"/>
              </a:rPr>
              <a:t> are to be cleaned up manually while other objects are automatically cleaned when they go out of scope.</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2246769"/>
          </a:xfrm>
          <a:prstGeom prst="rect">
            <a:avLst/>
          </a:prstGeom>
          <a:noFill/>
        </p:spPr>
        <p:txBody>
          <a:bodyPr wrap="square" rtlCol="0">
            <a:spAutoFit/>
          </a:bodyPr>
          <a:lstStyle/>
          <a:p>
            <a:r>
              <a:rPr lang="en-GB" sz="2000" dirty="0" smtClean="0">
                <a:latin typeface="Arial" pitchFamily="34" charset="0"/>
                <a:cs typeface="Arial" pitchFamily="34" charset="0"/>
              </a:rPr>
              <a:t>So, whenever a class has members which need memory allocation, allocate the same inside the constructor using “</a:t>
            </a:r>
            <a:r>
              <a:rPr lang="en-GB" sz="2000" dirty="0" err="1" smtClean="0">
                <a:latin typeface="Arial" pitchFamily="34" charset="0"/>
                <a:cs typeface="Arial" pitchFamily="34" charset="0"/>
              </a:rPr>
              <a:t>malloc</a:t>
            </a:r>
            <a:r>
              <a:rPr lang="en-GB" sz="2000" dirty="0" smtClean="0">
                <a:latin typeface="Arial" pitchFamily="34" charset="0"/>
                <a:cs typeface="Arial" pitchFamily="34" charset="0"/>
              </a:rPr>
              <a:t>” and the same has to be </a:t>
            </a:r>
            <a:r>
              <a:rPr lang="en-GB" sz="2000" dirty="0" err="1" smtClean="0">
                <a:latin typeface="Arial" pitchFamily="34" charset="0"/>
                <a:cs typeface="Arial" pitchFamily="34" charset="0"/>
              </a:rPr>
              <a:t>deallocated</a:t>
            </a:r>
            <a:r>
              <a:rPr lang="en-GB" sz="2000" dirty="0" smtClean="0">
                <a:latin typeface="Arial" pitchFamily="34" charset="0"/>
                <a:cs typeface="Arial" pitchFamily="34" charset="0"/>
              </a:rPr>
              <a:t> using “free” in the destructor.</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A simple example: </a:t>
            </a:r>
            <a:r>
              <a:rPr lang="en-GB" sz="2000" dirty="0" smtClean="0">
                <a:latin typeface="Arial" pitchFamily="34" charset="0"/>
                <a:cs typeface="Arial" pitchFamily="34" charset="0"/>
                <a:hlinkClick r:id="rId3" action="ppaction://hlinkfile"/>
              </a:rPr>
              <a:t>DelegateConstruct.cpp</a:t>
            </a:r>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4955203"/>
          </a:xfrm>
          <a:prstGeom prst="rect">
            <a:avLst/>
          </a:prstGeom>
          <a:noFill/>
        </p:spPr>
        <p:txBody>
          <a:bodyPr wrap="square" rtlCol="0">
            <a:spAutoFit/>
          </a:bodyPr>
          <a:lstStyle/>
          <a:p>
            <a:r>
              <a:rPr lang="en-GB" sz="2000" b="1" dirty="0" smtClean="0">
                <a:latin typeface="Arial" pitchFamily="34" charset="0"/>
                <a:cs typeface="Arial" pitchFamily="34" charset="0"/>
              </a:rPr>
              <a:t>Copy constructor (Some more info)</a:t>
            </a:r>
          </a:p>
          <a:p>
            <a:endParaRPr lang="en-GB" sz="2000" b="1" dirty="0" smtClean="0">
              <a:latin typeface="Arial" pitchFamily="34" charset="0"/>
              <a:cs typeface="Arial" pitchFamily="34" charset="0"/>
            </a:endParaRPr>
          </a:p>
          <a:p>
            <a:r>
              <a:rPr lang="en-US" sz="2000" dirty="0" smtClean="0">
                <a:latin typeface="Arial" pitchFamily="34" charset="0"/>
                <a:cs typeface="Arial" pitchFamily="34" charset="0"/>
              </a:rPr>
              <a:t>Copy constructors are the member functions of a class that initialize the data members of the class using another object of the same class. It copies the values of the data variables of one object of a class to the data members of another object of the same class. A copy constructor can be defined as follows:</a:t>
            </a:r>
          </a:p>
          <a:p>
            <a:endParaRPr lang="en-GB" sz="2000" b="1" dirty="0" smtClean="0">
              <a:latin typeface="Arial" pitchFamily="34" charset="0"/>
              <a:cs typeface="Arial" pitchFamily="34" charset="0"/>
            </a:endParaRPr>
          </a:p>
          <a:p>
            <a:r>
              <a:rPr lang="en-US" sz="2000" b="1" dirty="0" smtClean="0">
                <a:latin typeface="Arial" pitchFamily="34" charset="0"/>
                <a:cs typeface="Arial" pitchFamily="34" charset="0"/>
              </a:rPr>
              <a:t>class </a:t>
            </a:r>
            <a:r>
              <a:rPr lang="en-US" sz="2000" b="1" dirty="0" err="1" smtClean="0">
                <a:latin typeface="Arial" pitchFamily="34" charset="0"/>
                <a:cs typeface="Arial" pitchFamily="34" charset="0"/>
              </a:rPr>
              <a:t>Class_name</a:t>
            </a:r>
            <a:r>
              <a:rPr lang="en-US" sz="2000" b="1" dirty="0" smtClean="0">
                <a:latin typeface="Arial" pitchFamily="34" charset="0"/>
                <a:cs typeface="Arial" pitchFamily="34" charset="0"/>
              </a:rPr>
              <a:t> {</a:t>
            </a:r>
          </a:p>
          <a:p>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Class_name</a:t>
            </a:r>
            <a:r>
              <a:rPr lang="en-US" sz="2000" b="1" dirty="0" smtClean="0">
                <a:latin typeface="Arial" pitchFamily="34" charset="0"/>
                <a:cs typeface="Arial" pitchFamily="34" charset="0"/>
              </a:rPr>
              <a:t>(</a:t>
            </a:r>
            <a:r>
              <a:rPr lang="en-US" sz="2000" b="1" dirty="0" err="1" smtClean="0">
                <a:latin typeface="Arial" pitchFamily="34" charset="0"/>
                <a:cs typeface="Arial" pitchFamily="34" charset="0"/>
              </a:rPr>
              <a:t>Class_name</a:t>
            </a:r>
            <a:r>
              <a:rPr lang="en-US" sz="2000" b="1" dirty="0" smtClean="0">
                <a:latin typeface="Arial" pitchFamily="34" charset="0"/>
                <a:cs typeface="Arial" pitchFamily="34" charset="0"/>
              </a:rPr>
              <a:t> &amp;</a:t>
            </a:r>
            <a:r>
              <a:rPr lang="en-US" sz="2000" b="1" dirty="0" err="1" smtClean="0">
                <a:latin typeface="Arial" pitchFamily="34" charset="0"/>
                <a:cs typeface="Arial" pitchFamily="34" charset="0"/>
              </a:rPr>
              <a:t>old_object</a:t>
            </a:r>
            <a:r>
              <a:rPr lang="en-US" sz="2000" b="1" dirty="0" smtClean="0">
                <a:latin typeface="Arial" pitchFamily="34" charset="0"/>
                <a:cs typeface="Arial" pitchFamily="34" charset="0"/>
              </a:rPr>
              <a:t>){     //copy constructor</a:t>
            </a:r>
          </a:p>
          <a:p>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Var_name</a:t>
            </a:r>
            <a:r>
              <a:rPr lang="en-US" sz="2000" b="1" dirty="0" smtClean="0">
                <a:latin typeface="Arial" pitchFamily="34" charset="0"/>
                <a:cs typeface="Arial" pitchFamily="34" charset="0"/>
              </a:rPr>
              <a:t> = </a:t>
            </a:r>
            <a:r>
              <a:rPr lang="en-US" sz="2000" b="1" dirty="0" err="1" smtClean="0">
                <a:latin typeface="Arial" pitchFamily="34" charset="0"/>
                <a:cs typeface="Arial" pitchFamily="34" charset="0"/>
              </a:rPr>
              <a:t>old_object.Var_name</a:t>
            </a:r>
            <a:r>
              <a:rPr lang="en-US" sz="2000" b="1" dirty="0" smtClean="0">
                <a:latin typeface="Arial" pitchFamily="34" charset="0"/>
                <a:cs typeface="Arial" pitchFamily="34" charset="0"/>
              </a:rPr>
              <a:t>;</a:t>
            </a:r>
          </a:p>
          <a:p>
            <a:r>
              <a:rPr lang="en-US" sz="2000" b="1" dirty="0" smtClean="0">
                <a:latin typeface="Arial" pitchFamily="34" charset="0"/>
                <a:cs typeface="Arial" pitchFamily="34" charset="0"/>
              </a:rPr>
              <a:t>                ….</a:t>
            </a:r>
          </a:p>
          <a:p>
            <a:r>
              <a:rPr lang="en-US" sz="2000" b="1" dirty="0" smtClean="0">
                <a:latin typeface="Arial" pitchFamily="34" charset="0"/>
                <a:cs typeface="Arial" pitchFamily="34" charset="0"/>
              </a:rPr>
              <a:t>                ….</a:t>
            </a:r>
          </a:p>
          <a:p>
            <a:r>
              <a:rPr lang="en-US" sz="2000" b="1" dirty="0" smtClean="0">
                <a:latin typeface="Arial" pitchFamily="34" charset="0"/>
                <a:cs typeface="Arial" pitchFamily="34" charset="0"/>
              </a:rPr>
              <a:t>                          }</a:t>
            </a:r>
          </a:p>
          <a:p>
            <a:r>
              <a:rPr lang="en-US" sz="2000" b="1" dirty="0" smtClean="0">
                <a:latin typeface="Arial" pitchFamily="34" charset="0"/>
                <a:cs typeface="Arial" pitchFamily="34" charset="0"/>
              </a:rPr>
              <a:t>         }</a:t>
            </a:r>
            <a:endParaRPr lang="en-GB" sz="2000" b="1" dirty="0" smtClean="0">
              <a:latin typeface="Arial" pitchFamily="34" charset="0"/>
              <a:cs typeface="Arial" pitchFamily="34" charset="0"/>
            </a:endParaRPr>
          </a:p>
          <a:p>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anim calcmode="lin" valueType="num">
                                      <p:cBhvr additive="base">
                                        <p:cTn id="4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9" end="9"/>
                                            </p:txEl>
                                          </p:spTgt>
                                        </p:tgtEl>
                                        <p:attrNameLst>
                                          <p:attrName>style.visibility</p:attrName>
                                        </p:attrNameLst>
                                      </p:cBhvr>
                                      <p:to>
                                        <p:strVal val="visible"/>
                                      </p:to>
                                    </p:set>
                                    <p:anim calcmode="lin" valueType="num">
                                      <p:cBhvr additive="base">
                                        <p:cTn id="49"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10" end="10"/>
                                            </p:txEl>
                                          </p:spTgt>
                                        </p:tgtEl>
                                        <p:attrNameLst>
                                          <p:attrName>style.visibility</p:attrName>
                                        </p:attrNameLst>
                                      </p:cBhvr>
                                      <p:to>
                                        <p:strVal val="visible"/>
                                      </p:to>
                                    </p:set>
                                    <p:anim calcmode="lin" valueType="num">
                                      <p:cBhvr additive="base">
                                        <p:cTn id="55"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3724096"/>
          </a:xfrm>
          <a:prstGeom prst="rect">
            <a:avLst/>
          </a:prstGeom>
          <a:noFill/>
        </p:spPr>
        <p:txBody>
          <a:bodyPr wrap="square" rtlCol="0">
            <a:spAutoFit/>
          </a:bodyPr>
          <a:lstStyle/>
          <a:p>
            <a:pPr fontAlgn="base"/>
            <a:r>
              <a:rPr lang="en-US" sz="2000" dirty="0" smtClean="0">
                <a:latin typeface="Arial" pitchFamily="34" charset="0"/>
                <a:cs typeface="Arial" pitchFamily="34" charset="0"/>
              </a:rPr>
              <a:t>A copy constructor in C++ is further categorized into two types:</a:t>
            </a:r>
          </a:p>
          <a:p>
            <a:pPr marL="457200" indent="-457200" fontAlgn="base">
              <a:buFont typeface="+mj-lt"/>
              <a:buAutoNum type="arabicPeriod"/>
            </a:pPr>
            <a:r>
              <a:rPr lang="en-US" sz="2000" dirty="0" smtClean="0">
                <a:latin typeface="Arial" pitchFamily="34" charset="0"/>
                <a:cs typeface="Arial" pitchFamily="34" charset="0"/>
              </a:rPr>
              <a:t>Default Copy Constructor</a:t>
            </a:r>
          </a:p>
          <a:p>
            <a:pPr marL="457200" indent="-457200" fontAlgn="base">
              <a:buFont typeface="+mj-lt"/>
              <a:buAutoNum type="arabicPeriod"/>
            </a:pPr>
            <a:r>
              <a:rPr lang="en-US" sz="2000" dirty="0" smtClean="0">
                <a:latin typeface="Arial" pitchFamily="34" charset="0"/>
                <a:cs typeface="Arial" pitchFamily="34" charset="0"/>
              </a:rPr>
              <a:t>User-defined Copy Constructor</a:t>
            </a:r>
          </a:p>
          <a:p>
            <a:pPr fontAlgn="base"/>
            <a:endParaRPr lang="en-US" sz="2000" b="1" i="1" dirty="0" smtClean="0">
              <a:latin typeface="Arial" pitchFamily="34" charset="0"/>
              <a:cs typeface="Arial" pitchFamily="34" charset="0"/>
            </a:endParaRPr>
          </a:p>
          <a:p>
            <a:pPr fontAlgn="base"/>
            <a:r>
              <a:rPr lang="en-US" sz="2000" b="1" i="1" dirty="0" smtClean="0">
                <a:latin typeface="Arial" pitchFamily="34" charset="0"/>
                <a:cs typeface="Arial" pitchFamily="34" charset="0"/>
              </a:rPr>
              <a:t>Default Copy Constructors:</a:t>
            </a:r>
            <a:r>
              <a:rPr lang="en-US" sz="2000" dirty="0" smtClean="0">
                <a:latin typeface="Arial" pitchFamily="34" charset="0"/>
                <a:cs typeface="Arial" pitchFamily="34" charset="0"/>
              </a:rPr>
              <a:t> When a copy constructor is not defined, the C++ compiler automatically supplies with its self-generated constructor that copies the values of the object to the new object.</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3" action="ppaction://hlinkfile"/>
              </a:rPr>
              <a:t>CopyConstructor1.cpp</a:t>
            </a:r>
            <a:endParaRPr lang="en-GB" sz="2000" dirty="0" smtClean="0">
              <a:latin typeface="Arial" pitchFamily="34" charset="0"/>
              <a:cs typeface="Arial" pitchFamily="34" charset="0"/>
            </a:endParaRPr>
          </a:p>
          <a:p>
            <a:pPr fontAlgn="base"/>
            <a:endParaRPr lang="en-US" sz="2000" dirty="0" smtClean="0"/>
          </a:p>
          <a:p>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Structure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5016758"/>
          </a:xfrm>
          <a:prstGeom prst="rect">
            <a:avLst/>
          </a:prstGeom>
          <a:noFill/>
        </p:spPr>
        <p:txBody>
          <a:bodyPr wrap="square" rtlCol="0">
            <a:spAutoFit/>
          </a:bodyPr>
          <a:lstStyle/>
          <a:p>
            <a:r>
              <a:rPr lang="en-GB" sz="2000" dirty="0" smtClean="0">
                <a:latin typeface="Arial" pitchFamily="34" charset="0"/>
                <a:cs typeface="Arial" pitchFamily="34" charset="0"/>
              </a:rPr>
              <a:t>Two types of members:</a:t>
            </a:r>
          </a:p>
          <a:p>
            <a:endParaRPr lang="en-GB" sz="2000" dirty="0" smtClean="0">
              <a:latin typeface="Arial" pitchFamily="34" charset="0"/>
              <a:cs typeface="Arial" pitchFamily="34" charset="0"/>
            </a:endParaRPr>
          </a:p>
          <a:p>
            <a:pPr fontAlgn="base"/>
            <a:r>
              <a:rPr lang="en-US" sz="2000" b="1" dirty="0" smtClean="0">
                <a:latin typeface="Arial" pitchFamily="34" charset="0"/>
                <a:cs typeface="Arial" pitchFamily="34" charset="0"/>
              </a:rPr>
              <a:t>Data Member</a:t>
            </a:r>
            <a:r>
              <a:rPr lang="en-US" sz="2000" dirty="0" smtClean="0">
                <a:latin typeface="Arial" pitchFamily="34" charset="0"/>
                <a:cs typeface="Arial" pitchFamily="34" charset="0"/>
              </a:rPr>
              <a:t>: These members are normal C++ variables. We can create a structure with variables of different data types in C++.</a:t>
            </a:r>
          </a:p>
          <a:p>
            <a:pPr fontAlgn="base"/>
            <a:endParaRPr lang="en-US" sz="2000" b="1" dirty="0" smtClean="0">
              <a:latin typeface="Arial" pitchFamily="34" charset="0"/>
              <a:cs typeface="Arial" pitchFamily="34" charset="0"/>
            </a:endParaRPr>
          </a:p>
          <a:p>
            <a:pPr fontAlgn="base"/>
            <a:r>
              <a:rPr lang="en-US" sz="2000" b="1" dirty="0" smtClean="0">
                <a:latin typeface="Arial" pitchFamily="34" charset="0"/>
                <a:cs typeface="Arial" pitchFamily="34" charset="0"/>
              </a:rPr>
              <a:t>Member Functions</a:t>
            </a:r>
            <a:r>
              <a:rPr lang="en-US" sz="2000" dirty="0" smtClean="0">
                <a:latin typeface="Arial" pitchFamily="34" charset="0"/>
                <a:cs typeface="Arial" pitchFamily="34" charset="0"/>
              </a:rPr>
              <a:t>: These members are normal C++ functions. Along with variables, we can also include functions inside a structure declaration.</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3" action="ppaction://hlinkfile"/>
              </a:rPr>
              <a:t>SimpleStruct.cpp</a:t>
            </a:r>
            <a:endParaRPr lang="en-GB" sz="2000" dirty="0" smtClean="0">
              <a:latin typeface="Arial" pitchFamily="34" charset="0"/>
              <a:cs typeface="Arial" pitchFamily="34" charset="0"/>
            </a:endParaRPr>
          </a:p>
          <a:p>
            <a:pPr fontAlgn="base"/>
            <a:endParaRPr lang="en-GB" sz="2000" dirty="0" smtClean="0">
              <a:latin typeface="Arial" pitchFamily="34" charset="0"/>
              <a:cs typeface="Arial" pitchFamily="34" charset="0"/>
            </a:endParaRPr>
          </a:p>
          <a:p>
            <a:pPr fontAlgn="base"/>
            <a:r>
              <a:rPr lang="en-US" sz="2000" i="1" dirty="0" smtClean="0">
                <a:latin typeface="Arial" pitchFamily="34" charset="0"/>
                <a:cs typeface="Arial" pitchFamily="34" charset="0"/>
              </a:rPr>
              <a:t>In C++, a structure is the same as a class except for a few differences. The most important of them is security. A Structure is not secure and cannot hide its implementation details from the end user while a class is secure and can hide its programming and designing details.</a:t>
            </a:r>
            <a:endParaRPr lang="en-GB" sz="2000"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 calcmode="lin" valueType="num">
                                      <p:cBhvr additive="base">
                                        <p:cTn id="3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2800767"/>
          </a:xfrm>
          <a:prstGeom prst="rect">
            <a:avLst/>
          </a:prstGeom>
          <a:noFill/>
        </p:spPr>
        <p:txBody>
          <a:bodyPr wrap="square" rtlCol="0">
            <a:spAutoFit/>
          </a:bodyPr>
          <a:lstStyle/>
          <a:p>
            <a:pPr fontAlgn="base"/>
            <a:r>
              <a:rPr lang="en-US" sz="2000" b="1" i="1" dirty="0" smtClean="0">
                <a:latin typeface="Arial" pitchFamily="34" charset="0"/>
                <a:cs typeface="Arial" pitchFamily="34" charset="0"/>
              </a:rPr>
              <a:t>User-defined Copy Constructors:</a:t>
            </a:r>
            <a:r>
              <a:rPr lang="en-US" sz="2000" i="1" dirty="0" smtClean="0">
                <a:latin typeface="Arial" pitchFamily="34" charset="0"/>
                <a:cs typeface="Arial" pitchFamily="34" charset="0"/>
              </a:rPr>
              <a:t> </a:t>
            </a:r>
            <a:r>
              <a:rPr lang="en-US" sz="2000" dirty="0" smtClean="0">
                <a:latin typeface="Arial" pitchFamily="34" charset="0"/>
                <a:cs typeface="Arial" pitchFamily="34" charset="0"/>
              </a:rPr>
              <a:t>In case of a user-defined copy constructor, the values of the </a:t>
            </a:r>
            <a:r>
              <a:rPr lang="en-US" sz="2000" dirty="0" err="1" smtClean="0">
                <a:latin typeface="Arial" pitchFamily="34" charset="0"/>
                <a:cs typeface="Arial" pitchFamily="34" charset="0"/>
              </a:rPr>
              <a:t>parameterised</a:t>
            </a:r>
            <a:r>
              <a:rPr lang="en-US" sz="2000" dirty="0" smtClean="0">
                <a:latin typeface="Arial" pitchFamily="34" charset="0"/>
                <a:cs typeface="Arial" pitchFamily="34" charset="0"/>
              </a:rPr>
              <a:t> object of a class are copied to the member variables of the newly created class object. The initialization or copying of the values to the member variables is done as per the definition of the copy constructor.</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Sample program: </a:t>
            </a:r>
            <a:r>
              <a:rPr lang="en-GB" sz="2000" dirty="0" smtClean="0">
                <a:latin typeface="Arial" pitchFamily="34" charset="0"/>
                <a:cs typeface="Arial" pitchFamily="34" charset="0"/>
                <a:hlinkClick r:id="rId3" action="ppaction://hlinkfile"/>
              </a:rPr>
              <a:t>CopyConstructor2.cpp</a:t>
            </a:r>
            <a:endParaRPr lang="en-GB" sz="2000" dirty="0" smtClean="0">
              <a:latin typeface="Arial" pitchFamily="34" charset="0"/>
              <a:cs typeface="Arial" pitchFamily="34" charset="0"/>
            </a:endParaRPr>
          </a:p>
          <a:p>
            <a:pPr fontAlgn="base"/>
            <a:endParaRPr lang="en-US" sz="2000" dirty="0" smtClean="0"/>
          </a:p>
          <a:p>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4401205"/>
          </a:xfrm>
          <a:prstGeom prst="rect">
            <a:avLst/>
          </a:prstGeom>
          <a:noFill/>
        </p:spPr>
        <p:txBody>
          <a:bodyPr wrap="square" rtlCol="0">
            <a:spAutoFit/>
          </a:bodyPr>
          <a:lstStyle/>
          <a:p>
            <a:pPr fontAlgn="base"/>
            <a:r>
              <a:rPr lang="en-GB" sz="2000" u="sng" dirty="0" smtClean="0">
                <a:latin typeface="Arial" pitchFamily="34" charset="0"/>
                <a:cs typeface="Arial" pitchFamily="34" charset="0"/>
              </a:rPr>
              <a:t>Copy Assignment Operator</a:t>
            </a:r>
          </a:p>
          <a:p>
            <a:pPr fontAlgn="base"/>
            <a:endParaRPr lang="en-GB" sz="2000" dirty="0" smtClean="0">
              <a:latin typeface="Arial" pitchFamily="34" charset="0"/>
              <a:cs typeface="Arial" pitchFamily="34" charset="0"/>
            </a:endParaRPr>
          </a:p>
          <a:p>
            <a:pPr fontAlgn="base"/>
            <a:r>
              <a:rPr lang="en-US" sz="2000" dirty="0" smtClean="0">
                <a:latin typeface="Arial" pitchFamily="34" charset="0"/>
                <a:cs typeface="Arial" pitchFamily="34" charset="0"/>
              </a:rPr>
              <a:t>Unlike other object-oriented languages like Java, C++ has robust support for object deep-copying and assignment. You can choose whether to pass objects to functions by reference or by value, and can assign objects to one another as though they were primitive data types. </a:t>
            </a:r>
          </a:p>
          <a:p>
            <a:pPr fontAlgn="base"/>
            <a:endParaRPr lang="en-US" sz="2000" dirty="0" smtClean="0">
              <a:latin typeface="Arial" pitchFamily="34" charset="0"/>
              <a:cs typeface="Arial" pitchFamily="34" charset="0"/>
            </a:endParaRPr>
          </a:p>
          <a:p>
            <a:pPr fontAlgn="base"/>
            <a:r>
              <a:rPr lang="en-US" sz="2000" u="sng" dirty="0" smtClean="0">
                <a:latin typeface="Arial" pitchFamily="34" charset="0"/>
                <a:cs typeface="Arial" pitchFamily="34" charset="0"/>
              </a:rPr>
              <a:t>C++ handles object copying and assignment through two functions called copy constructors and assignment operators</a:t>
            </a:r>
            <a:r>
              <a:rPr lang="en-US" sz="2000" dirty="0" smtClean="0">
                <a:latin typeface="Arial" pitchFamily="34" charset="0"/>
                <a:cs typeface="Arial" pitchFamily="34" charset="0"/>
              </a:rPr>
              <a:t>. </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While C++ will automatically provide these functions if you don't explicitly define them, in many cases you'll need to manually control how your objects are duplicated. </a:t>
            </a:r>
            <a:endParaRPr lang="en-US" sz="16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5324535"/>
          </a:xfrm>
          <a:prstGeom prst="rect">
            <a:avLst/>
          </a:prstGeom>
          <a:noFill/>
        </p:spPr>
        <p:txBody>
          <a:bodyPr wrap="square" rtlCol="0">
            <a:spAutoFit/>
          </a:bodyPr>
          <a:lstStyle/>
          <a:p>
            <a:pPr fontAlgn="base"/>
            <a:r>
              <a:rPr lang="en-US" sz="2000" dirty="0" smtClean="0">
                <a:latin typeface="Arial" pitchFamily="34" charset="0"/>
                <a:cs typeface="Arial" pitchFamily="34" charset="0"/>
              </a:rPr>
              <a:t>Crucial difference between assignment and initialization. Consider the following code snippet: </a:t>
            </a:r>
          </a:p>
          <a:p>
            <a:pPr fontAlgn="base"/>
            <a:endParaRPr lang="en-US" sz="2000" dirty="0" smtClean="0">
              <a:latin typeface="Arial" pitchFamily="34" charset="0"/>
              <a:cs typeface="Arial" pitchFamily="34" charset="0"/>
            </a:endParaRPr>
          </a:p>
          <a:p>
            <a:pPr fontAlgn="base"/>
            <a:r>
              <a:rPr lang="en-US" sz="2000" dirty="0" err="1" smtClean="0">
                <a:latin typeface="Arial" pitchFamily="34" charset="0"/>
                <a:cs typeface="Arial" pitchFamily="34" charset="0"/>
              </a:rPr>
              <a:t>MyClass</a:t>
            </a:r>
            <a:r>
              <a:rPr lang="en-US" sz="2000" dirty="0" smtClean="0">
                <a:latin typeface="Arial" pitchFamily="34" charset="0"/>
                <a:cs typeface="Arial" pitchFamily="34" charset="0"/>
              </a:rPr>
              <a:t> one; </a:t>
            </a:r>
          </a:p>
          <a:p>
            <a:pPr fontAlgn="base"/>
            <a:r>
              <a:rPr lang="en-US" sz="2000" dirty="0" err="1" smtClean="0">
                <a:latin typeface="Arial" pitchFamily="34" charset="0"/>
                <a:cs typeface="Arial" pitchFamily="34" charset="0"/>
              </a:rPr>
              <a:t>MyClass</a:t>
            </a:r>
            <a:r>
              <a:rPr lang="en-US" sz="2000" dirty="0" smtClean="0">
                <a:latin typeface="Arial" pitchFamily="34" charset="0"/>
                <a:cs typeface="Arial" pitchFamily="34" charset="0"/>
              </a:rPr>
              <a:t> two = one; </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Here, the variable two is initialized to one because it is created as a copy of another variable. When two is created, it will go from containing garbage data directly to holding a copy of the value of one with no intermediate step. </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However, if we rewrite the code as </a:t>
            </a:r>
          </a:p>
          <a:p>
            <a:pPr fontAlgn="base"/>
            <a:r>
              <a:rPr lang="en-US" sz="2000" dirty="0" err="1" smtClean="0">
                <a:latin typeface="Arial" pitchFamily="34" charset="0"/>
                <a:cs typeface="Arial" pitchFamily="34" charset="0"/>
              </a:rPr>
              <a:t>MyClass</a:t>
            </a:r>
            <a:r>
              <a:rPr lang="en-US" sz="2000" dirty="0" smtClean="0">
                <a:latin typeface="Arial" pitchFamily="34" charset="0"/>
                <a:cs typeface="Arial" pitchFamily="34" charset="0"/>
              </a:rPr>
              <a:t> one, two; </a:t>
            </a:r>
          </a:p>
          <a:p>
            <a:pPr fontAlgn="base"/>
            <a:r>
              <a:rPr lang="en-US" sz="2000" dirty="0" smtClean="0">
                <a:latin typeface="Arial" pitchFamily="34" charset="0"/>
                <a:cs typeface="Arial" pitchFamily="34" charset="0"/>
              </a:rPr>
              <a:t>two = one; </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Then two is assigned the value of one. Note that before we reach the line two = one, two already contains a value. </a:t>
            </a: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 calcmode="lin" valueType="num">
                                      <p:cBhvr additive="base">
                                        <p:cTn id="3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 calcmode="lin" valueType="num">
                                      <p:cBhvr additive="base">
                                        <p:cTn id="3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anim calcmode="lin" valueType="num">
                                      <p:cBhvr additive="base">
                                        <p:cTn id="43"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11" end="11"/>
                                            </p:txEl>
                                          </p:spTgt>
                                        </p:tgtEl>
                                        <p:attrNameLst>
                                          <p:attrName>style.visibility</p:attrName>
                                        </p:attrNameLst>
                                      </p:cBhvr>
                                      <p:to>
                                        <p:strVal val="visible"/>
                                      </p:to>
                                    </p:set>
                                    <p:anim calcmode="lin" valueType="num">
                                      <p:cBhvr additive="base">
                                        <p:cTn id="49"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5016758"/>
          </a:xfrm>
          <a:prstGeom prst="rect">
            <a:avLst/>
          </a:prstGeom>
          <a:noFill/>
        </p:spPr>
        <p:txBody>
          <a:bodyPr wrap="square" rtlCol="0">
            <a:spAutoFit/>
          </a:bodyPr>
          <a:lstStyle/>
          <a:p>
            <a:pPr fontAlgn="base"/>
            <a:r>
              <a:rPr lang="en-US" sz="2000" dirty="0" smtClean="0">
                <a:latin typeface="Arial" pitchFamily="34" charset="0"/>
                <a:cs typeface="Arial" pitchFamily="34" charset="0"/>
              </a:rPr>
              <a:t>What is the difference between assignment and initialization ?</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When a variable is created to hold a specified value, it is being initialized, whereas when an existing variable is set to hold a new value, it is being assigned. </a:t>
            </a:r>
          </a:p>
          <a:p>
            <a:pPr fontAlgn="base"/>
            <a:endParaRPr lang="en-US" sz="2000" dirty="0" smtClean="0">
              <a:latin typeface="Arial" pitchFamily="34" charset="0"/>
              <a:cs typeface="Arial" pitchFamily="34" charset="0"/>
            </a:endParaRPr>
          </a:p>
          <a:p>
            <a:pPr fontAlgn="base"/>
            <a:r>
              <a:rPr lang="en-GB" sz="2000" dirty="0" smtClean="0">
                <a:latin typeface="Arial" pitchFamily="34" charset="0"/>
                <a:cs typeface="Arial" pitchFamily="34" charset="0"/>
              </a:rPr>
              <a:t>How can you be sure about this?</a:t>
            </a:r>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If you're ever confused about when variables are assigned and when they're initialized, you can check by sticking a const declaration in front of the variable. If the code still compiles, the object is being initialized. Otherwise, it's being assigned a new value.</a:t>
            </a:r>
          </a:p>
          <a:p>
            <a:pPr fontAlgn="base"/>
            <a:endParaRPr lang="en-GB" sz="2000" b="1" dirty="0" smtClean="0">
              <a:latin typeface="Arial" pitchFamily="34" charset="0"/>
              <a:cs typeface="Arial" pitchFamily="34" charset="0"/>
            </a:endParaRPr>
          </a:p>
          <a:p>
            <a:pPr fontAlgn="base"/>
            <a:r>
              <a:rPr lang="en-US" sz="2000" u="sng" dirty="0" smtClean="0">
                <a:latin typeface="Arial" pitchFamily="34" charset="0"/>
                <a:cs typeface="Arial" pitchFamily="34" charset="0"/>
              </a:rPr>
              <a:t>Always remember that the assignment operator is called only when assigning an existing object a new value. Otherwise, you're using the copy constructor</a:t>
            </a:r>
            <a:r>
              <a:rPr lang="en-US" sz="2000" dirty="0" smtClean="0">
                <a:latin typeface="Arial" pitchFamily="34" charset="0"/>
                <a:cs typeface="Arial" pitchFamily="34" charset="0"/>
              </a:rPr>
              <a:t>.</a:t>
            </a:r>
            <a:endParaRPr lang="en-US" sz="2000" b="1" dirty="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 calcmode="lin" valueType="num">
                                      <p:cBhvr additive="base">
                                        <p:cTn id="3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Copy Assignment operator</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1323439"/>
          </a:xfrm>
          <a:prstGeom prst="rect">
            <a:avLst/>
          </a:prstGeom>
          <a:noFill/>
        </p:spPr>
        <p:txBody>
          <a:bodyPr wrap="square" rtlCol="0">
            <a:spAutoFit/>
          </a:bodyPr>
          <a:lstStyle/>
          <a:p>
            <a:r>
              <a:rPr lang="en-US" sz="2000" dirty="0" smtClean="0">
                <a:latin typeface="Arial" pitchFamily="34" charset="0"/>
                <a:cs typeface="Arial" pitchFamily="34" charset="0"/>
              </a:rPr>
              <a:t>Sample program: </a:t>
            </a:r>
            <a:r>
              <a:rPr lang="en-US" sz="2000" dirty="0" smtClean="0">
                <a:latin typeface="Arial" pitchFamily="34" charset="0"/>
                <a:cs typeface="Arial" pitchFamily="34" charset="0"/>
                <a:hlinkClick r:id="rId3" action="ppaction://hlinkfile"/>
              </a:rPr>
              <a:t>CopyAssignment.cpp</a:t>
            </a:r>
            <a:endParaRPr lang="en-US" sz="2000" dirty="0" smtClean="0">
              <a:latin typeface="Arial" pitchFamily="34" charset="0"/>
              <a:cs typeface="Arial" pitchFamily="34" charset="0"/>
            </a:endParaRP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The above program shows the difference between a simple assignment v/s Copy Assignment.</a:t>
            </a:r>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The </a:t>
            </a:r>
            <a:r>
              <a:rPr lang="en-IN" sz="2400" b="1" dirty="0" err="1" smtClean="0">
                <a:solidFill>
                  <a:schemeClr val="accent2">
                    <a:lumMod val="75000"/>
                  </a:schemeClr>
                </a:solidFill>
                <a:latin typeface="Arial" pitchFamily="34" charset="0"/>
                <a:cs typeface="Arial" pitchFamily="34" charset="0"/>
              </a:rPr>
              <a:t>rvalue</a:t>
            </a:r>
            <a:r>
              <a:rPr lang="en-IN" sz="2400" b="1" dirty="0" smtClean="0">
                <a:solidFill>
                  <a:schemeClr val="accent2">
                    <a:lumMod val="75000"/>
                  </a:schemeClr>
                </a:solidFill>
                <a:latin typeface="Arial" pitchFamily="34" charset="0"/>
                <a:cs typeface="Arial" pitchFamily="34" charset="0"/>
              </a:rPr>
              <a:t> references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4708981"/>
          </a:xfrm>
          <a:prstGeom prst="rect">
            <a:avLst/>
          </a:prstGeom>
          <a:noFill/>
        </p:spPr>
        <p:txBody>
          <a:bodyPr wrap="square" rtlCol="0">
            <a:spAutoFit/>
          </a:bodyPr>
          <a:lstStyle/>
          <a:p>
            <a:r>
              <a:rPr lang="en-US" sz="2000" b="1" dirty="0" smtClean="0">
                <a:latin typeface="Arial" pitchFamily="34" charset="0"/>
                <a:cs typeface="Arial" pitchFamily="34" charset="0"/>
              </a:rPr>
              <a:t>The Right Time for </a:t>
            </a:r>
            <a:r>
              <a:rPr lang="en-US" sz="2000" b="1" dirty="0" err="1" smtClean="0">
                <a:latin typeface="Arial" pitchFamily="34" charset="0"/>
                <a:cs typeface="Arial" pitchFamily="34" charset="0"/>
              </a:rPr>
              <a:t>Rvalue</a:t>
            </a:r>
            <a:r>
              <a:rPr lang="en-US" sz="2000" b="1" dirty="0" smtClean="0">
                <a:latin typeface="Arial" pitchFamily="34" charset="0"/>
                <a:cs typeface="Arial" pitchFamily="34" charset="0"/>
              </a:rPr>
              <a:t> References</a:t>
            </a:r>
          </a:p>
          <a:p>
            <a:r>
              <a:rPr lang="en-US" sz="2000" dirty="0" err="1" smtClean="0">
                <a:latin typeface="Arial" pitchFamily="34" charset="0"/>
                <a:cs typeface="Arial" pitchFamily="34" charset="0"/>
              </a:rPr>
              <a:t>Rvalue</a:t>
            </a:r>
            <a:r>
              <a:rPr lang="en-US" sz="2000" dirty="0" smtClean="0">
                <a:latin typeface="Arial" pitchFamily="34" charset="0"/>
                <a:cs typeface="Arial" pitchFamily="34" charset="0"/>
              </a:rPr>
              <a:t> references are a new category of reference variables that can bind to </a:t>
            </a:r>
            <a:r>
              <a:rPr lang="en-US" sz="2000" i="1" dirty="0" err="1" smtClean="0">
                <a:latin typeface="Arial" pitchFamily="34" charset="0"/>
                <a:cs typeface="Arial" pitchFamily="34" charset="0"/>
              </a:rPr>
              <a:t>rvalues</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Rvalues</a:t>
            </a:r>
            <a:r>
              <a:rPr lang="en-US" sz="2000" dirty="0" smtClean="0">
                <a:latin typeface="Arial" pitchFamily="34" charset="0"/>
                <a:cs typeface="Arial" pitchFamily="34" charset="0"/>
              </a:rPr>
              <a:t> are slippery entities, </a:t>
            </a:r>
            <a:r>
              <a:rPr lang="en-US" sz="2000" dirty="0" smtClean="0">
                <a:latin typeface="Arial" pitchFamily="34" charset="0"/>
                <a:cs typeface="Arial" pitchFamily="34" charset="0"/>
              </a:rPr>
              <a:t>such as </a:t>
            </a:r>
            <a:r>
              <a:rPr lang="en-US" sz="2000" b="1" u="sng" dirty="0" smtClean="0">
                <a:latin typeface="Arial" pitchFamily="34" charset="0"/>
                <a:cs typeface="Arial" pitchFamily="34" charset="0"/>
              </a:rPr>
              <a:t>temporaries</a:t>
            </a:r>
            <a:r>
              <a:rPr lang="en-US" sz="2000" dirty="0" smtClean="0">
                <a:latin typeface="Arial" pitchFamily="34" charset="0"/>
                <a:cs typeface="Arial" pitchFamily="34" charset="0"/>
              </a:rPr>
              <a:t> and literal </a:t>
            </a:r>
            <a:r>
              <a:rPr lang="en-US" sz="2000" dirty="0" smtClean="0">
                <a:latin typeface="Arial" pitchFamily="34" charset="0"/>
                <a:cs typeface="Arial" pitchFamily="34" charset="0"/>
              </a:rPr>
              <a:t>values; </a:t>
            </a:r>
          </a:p>
          <a:p>
            <a:r>
              <a:rPr lang="en-US" sz="2000" dirty="0" smtClean="0">
                <a:latin typeface="Arial" pitchFamily="34" charset="0"/>
                <a:cs typeface="Arial" pitchFamily="34" charset="0"/>
              </a:rPr>
              <a:t>Technically, an </a:t>
            </a:r>
            <a:r>
              <a:rPr lang="en-US" sz="2000" dirty="0" err="1" smtClean="0">
                <a:latin typeface="Arial" pitchFamily="34" charset="0"/>
                <a:cs typeface="Arial" pitchFamily="34" charset="0"/>
              </a:rPr>
              <a:t>rvalue</a:t>
            </a:r>
            <a:r>
              <a:rPr lang="en-US" sz="2000" dirty="0" smtClean="0">
                <a:latin typeface="Arial" pitchFamily="34" charset="0"/>
                <a:cs typeface="Arial" pitchFamily="34" charset="0"/>
              </a:rPr>
              <a:t> is an unnamed value that exists only during the evaluation of an expression. For example, the following expression produces an </a:t>
            </a:r>
            <a:r>
              <a:rPr lang="en-US" sz="2000" dirty="0" err="1" smtClean="0">
                <a:latin typeface="Arial" pitchFamily="34" charset="0"/>
                <a:cs typeface="Arial" pitchFamily="34" charset="0"/>
              </a:rPr>
              <a:t>rvalue</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x+(y*z); // A C++ expression that produces a temporary </a:t>
            </a:r>
          </a:p>
          <a:p>
            <a:r>
              <a:rPr lang="en-US" sz="2000" dirty="0" smtClean="0">
                <a:latin typeface="Arial" pitchFamily="34" charset="0"/>
                <a:cs typeface="Arial" pitchFamily="34" charset="0"/>
              </a:rPr>
              <a:t>C++ creates a temporary (an </a:t>
            </a:r>
            <a:r>
              <a:rPr lang="en-US" sz="2000" dirty="0" err="1" smtClean="0">
                <a:latin typeface="Arial" pitchFamily="34" charset="0"/>
                <a:cs typeface="Arial" pitchFamily="34" charset="0"/>
              </a:rPr>
              <a:t>rvalue</a:t>
            </a:r>
            <a:r>
              <a:rPr lang="en-US" sz="2000" dirty="0" smtClean="0">
                <a:latin typeface="Arial" pitchFamily="34" charset="0"/>
                <a:cs typeface="Arial" pitchFamily="34" charset="0"/>
              </a:rPr>
              <a:t>) that stores the result of y*z, and then adds it to x. </a:t>
            </a:r>
            <a:r>
              <a:rPr lang="en-US" sz="2000" u="sng" dirty="0" smtClean="0">
                <a:latin typeface="Arial" pitchFamily="34" charset="0"/>
                <a:cs typeface="Arial" pitchFamily="34" charset="0"/>
              </a:rPr>
              <a:t>Conceptually, this </a:t>
            </a:r>
            <a:r>
              <a:rPr lang="en-US" sz="2000" u="sng" dirty="0" err="1" smtClean="0">
                <a:latin typeface="Arial" pitchFamily="34" charset="0"/>
                <a:cs typeface="Arial" pitchFamily="34" charset="0"/>
              </a:rPr>
              <a:t>rvalue</a:t>
            </a:r>
            <a:r>
              <a:rPr lang="en-US" sz="2000" u="sng" dirty="0" smtClean="0">
                <a:latin typeface="Arial" pitchFamily="34" charset="0"/>
                <a:cs typeface="Arial" pitchFamily="34" charset="0"/>
              </a:rPr>
              <a:t> evaporates by the time you reach the semicolon at the end of the full expression</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A declaration of an </a:t>
            </a:r>
            <a:r>
              <a:rPr lang="en-US" sz="2000" dirty="0" err="1" smtClean="0">
                <a:latin typeface="Arial" pitchFamily="34" charset="0"/>
                <a:cs typeface="Arial" pitchFamily="34" charset="0"/>
              </a:rPr>
              <a:t>rvalue</a:t>
            </a:r>
            <a:r>
              <a:rPr lang="en-US" sz="2000" dirty="0" smtClean="0">
                <a:latin typeface="Arial" pitchFamily="34" charset="0"/>
                <a:cs typeface="Arial" pitchFamily="34" charset="0"/>
              </a:rPr>
              <a:t> reference looks like this:</a:t>
            </a:r>
          </a:p>
          <a:p>
            <a:r>
              <a:rPr lang="en-US" sz="2000" dirty="0" smtClean="0">
                <a:latin typeface="Arial" pitchFamily="34" charset="0"/>
                <a:cs typeface="Arial" pitchFamily="34" charset="0"/>
              </a:rPr>
              <a:t>std::</a:t>
            </a:r>
            <a:r>
              <a:rPr lang="en-US" sz="2000" b="1" u="sng" dirty="0" smtClean="0">
                <a:latin typeface="Arial" pitchFamily="34" charset="0"/>
                <a:cs typeface="Arial" pitchFamily="34" charset="0"/>
              </a:rPr>
              <a:t>string&amp;&amp; </a:t>
            </a:r>
            <a:r>
              <a:rPr lang="en-US" sz="2000" b="1" u="sng" dirty="0" err="1" smtClean="0">
                <a:latin typeface="Arial" pitchFamily="34" charset="0"/>
                <a:cs typeface="Arial" pitchFamily="34" charset="0"/>
              </a:rPr>
              <a:t>rrstr</a:t>
            </a:r>
            <a:r>
              <a:rPr lang="en-US" sz="2000" dirty="0" smtClean="0">
                <a:latin typeface="Arial" pitchFamily="34" charset="0"/>
                <a:cs typeface="Arial" pitchFamily="34" charset="0"/>
              </a:rPr>
              <a:t>; //C++11 </a:t>
            </a:r>
            <a:r>
              <a:rPr lang="en-US" sz="2000" dirty="0" err="1" smtClean="0">
                <a:latin typeface="Arial" pitchFamily="34" charset="0"/>
                <a:cs typeface="Arial" pitchFamily="34" charset="0"/>
              </a:rPr>
              <a:t>rvalue</a:t>
            </a:r>
            <a:r>
              <a:rPr lang="en-US" sz="2000" dirty="0" smtClean="0">
                <a:latin typeface="Arial" pitchFamily="34" charset="0"/>
                <a:cs typeface="Arial" pitchFamily="34" charset="0"/>
              </a:rPr>
              <a:t> reference variable</a:t>
            </a:r>
          </a:p>
          <a:p>
            <a:r>
              <a:rPr lang="en-US" sz="2000" dirty="0" smtClean="0">
                <a:latin typeface="Arial" pitchFamily="34" charset="0"/>
                <a:cs typeface="Arial" pitchFamily="34" charset="0"/>
              </a:rPr>
              <a:t>The traditional reference variables of C++ e.g.,</a:t>
            </a:r>
          </a:p>
          <a:p>
            <a:r>
              <a:rPr lang="en-US" sz="2000" dirty="0" smtClean="0">
                <a:latin typeface="Arial" pitchFamily="34" charset="0"/>
                <a:cs typeface="Arial" pitchFamily="34" charset="0"/>
              </a:rPr>
              <a:t>std::string&amp; ref</a:t>
            </a:r>
            <a:r>
              <a:rPr lang="en-US" sz="2000" dirty="0" smtClean="0">
                <a:latin typeface="Arial" pitchFamily="34" charset="0"/>
                <a:cs typeface="Arial" pitchFamily="34" charset="0"/>
              </a:rPr>
              <a:t>; are </a:t>
            </a:r>
            <a:r>
              <a:rPr lang="en-US" sz="2000" dirty="0" smtClean="0">
                <a:latin typeface="Arial" pitchFamily="34" charset="0"/>
                <a:cs typeface="Arial" pitchFamily="34" charset="0"/>
              </a:rPr>
              <a:t>now called </a:t>
            </a:r>
            <a:r>
              <a:rPr lang="en-US" sz="2000" i="1" dirty="0" err="1" smtClean="0">
                <a:latin typeface="Arial" pitchFamily="34" charset="0"/>
                <a:cs typeface="Arial" pitchFamily="34" charset="0"/>
              </a:rPr>
              <a:t>lvalue</a:t>
            </a:r>
            <a:r>
              <a:rPr lang="en-US" sz="2000" i="1" dirty="0" smtClean="0">
                <a:latin typeface="Arial" pitchFamily="34" charset="0"/>
                <a:cs typeface="Arial" pitchFamily="34" charset="0"/>
              </a:rPr>
              <a:t> references</a:t>
            </a:r>
            <a:r>
              <a:rPr lang="en-US" sz="2000" dirty="0" smtClean="0">
                <a:latin typeface="Arial" pitchFamily="34" charset="0"/>
                <a:cs typeface="Arial" pitchFamily="34" charset="0"/>
              </a:rPr>
              <a:t>.</a:t>
            </a:r>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Move semantics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5016758"/>
          </a:xfrm>
          <a:prstGeom prst="rect">
            <a:avLst/>
          </a:prstGeom>
          <a:noFill/>
        </p:spPr>
        <p:txBody>
          <a:bodyPr wrap="square" rtlCol="0">
            <a:spAutoFit/>
          </a:bodyPr>
          <a:lstStyle/>
          <a:p>
            <a:r>
              <a:rPr lang="en-GB" sz="2000" dirty="0" smtClean="0">
                <a:latin typeface="Arial" pitchFamily="34" charset="0"/>
                <a:cs typeface="Arial" pitchFamily="34" charset="0"/>
              </a:rPr>
              <a:t>In C++03, there were costly and unnecessary deep </a:t>
            </a:r>
            <a:r>
              <a:rPr lang="en-GB" sz="2000" dirty="0" smtClean="0">
                <a:latin typeface="Arial" pitchFamily="34" charset="0"/>
                <a:cs typeface="Arial" pitchFamily="34" charset="0"/>
              </a:rPr>
              <a:t>copies </a:t>
            </a:r>
            <a:r>
              <a:rPr lang="en-GB" sz="2000" dirty="0" smtClean="0">
                <a:latin typeface="Arial" pitchFamily="34" charset="0"/>
                <a:cs typeface="Arial" pitchFamily="34" charset="0"/>
              </a:rPr>
              <a:t>which happened implicitly when objects were passed by value.</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In </a:t>
            </a:r>
            <a:r>
              <a:rPr lang="en-US" sz="2000" dirty="0" smtClean="0">
                <a:latin typeface="Arial" pitchFamily="34" charset="0"/>
                <a:cs typeface="Arial" pitchFamily="34" charset="0"/>
              </a:rPr>
              <a:t>C++11, the resources of the objects can be moved from one object to another rather than copying the whole data of the object to another. This can be done by using </a:t>
            </a:r>
            <a:r>
              <a:rPr lang="en-US" sz="2000" dirty="0" smtClean="0">
                <a:latin typeface="Arial" pitchFamily="34" charset="0"/>
                <a:cs typeface="Arial" pitchFamily="34" charset="0"/>
              </a:rPr>
              <a:t>“move semantics” </a:t>
            </a:r>
            <a:r>
              <a:rPr lang="en-US" sz="2000" dirty="0" smtClean="0">
                <a:latin typeface="Arial" pitchFamily="34" charset="0"/>
                <a:cs typeface="Arial" pitchFamily="34" charset="0"/>
              </a:rPr>
              <a:t>in C++11. </a:t>
            </a:r>
          </a:p>
          <a:p>
            <a:endParaRPr lang="en-US" sz="2000" b="1" dirty="0" smtClean="0">
              <a:latin typeface="Arial" pitchFamily="34" charset="0"/>
              <a:cs typeface="Arial" pitchFamily="34" charset="0"/>
            </a:endParaRPr>
          </a:p>
          <a:p>
            <a:r>
              <a:rPr lang="en-US" sz="2000" b="1" dirty="0" smtClean="0">
                <a:latin typeface="Arial" pitchFamily="34" charset="0"/>
                <a:cs typeface="Arial" pitchFamily="34" charset="0"/>
              </a:rPr>
              <a:t>Move semantics</a:t>
            </a:r>
            <a:r>
              <a:rPr lang="en-US" sz="2000" dirty="0" smtClean="0">
                <a:latin typeface="Arial" pitchFamily="34" charset="0"/>
                <a:cs typeface="Arial" pitchFamily="34" charset="0"/>
              </a:rPr>
              <a:t> points the other object to the already existing object in the memory. It allows avoiding the instantiation of unnecessary temporary copies of the objects by giving the resources of the already existing object to the new one and safely taking from the existing one. Taking resources from the old existing object is necessary to prevent more than one object from having the same resources.</a:t>
            </a:r>
            <a:r>
              <a:rPr lang="en-US" sz="2000" b="1" dirty="0" smtClean="0">
                <a:latin typeface="Arial" pitchFamily="34" charset="0"/>
                <a:cs typeface="Arial" pitchFamily="34" charset="0"/>
              </a:rPr>
              <a:t> </a:t>
            </a:r>
            <a:endParaRPr lang="en-US" sz="2000" b="1" dirty="0" smtClean="0">
              <a:latin typeface="Arial" pitchFamily="34" charset="0"/>
              <a:cs typeface="Arial" pitchFamily="34" charset="0"/>
            </a:endParaRPr>
          </a:p>
          <a:p>
            <a:endParaRPr lang="en-US" sz="2000" b="1" dirty="0" smtClean="0">
              <a:latin typeface="Arial" pitchFamily="34" charset="0"/>
              <a:cs typeface="Arial" pitchFamily="34" charset="0"/>
            </a:endParaRPr>
          </a:p>
          <a:p>
            <a:r>
              <a:rPr lang="en-US" sz="2000" dirty="0" smtClean="0">
                <a:latin typeface="Arial" pitchFamily="34" charset="0"/>
                <a:cs typeface="Arial" pitchFamily="34" charset="0"/>
              </a:rPr>
              <a:t>Move </a:t>
            </a:r>
            <a:r>
              <a:rPr lang="en-US" sz="2000" dirty="0" smtClean="0">
                <a:latin typeface="Arial" pitchFamily="34" charset="0"/>
                <a:cs typeface="Arial" pitchFamily="34" charset="0"/>
              </a:rPr>
              <a:t>semantics uses </a:t>
            </a:r>
            <a:r>
              <a:rPr lang="en-US" sz="2000" u="sng" dirty="0" smtClean="0">
                <a:latin typeface="Arial" pitchFamily="34" charset="0"/>
                <a:cs typeface="Arial" pitchFamily="34" charset="0"/>
              </a:rPr>
              <a:t>move constructor </a:t>
            </a:r>
            <a:r>
              <a:rPr lang="en-US" sz="2000" dirty="0" smtClean="0">
                <a:latin typeface="Arial" pitchFamily="34" charset="0"/>
                <a:cs typeface="Arial" pitchFamily="34" charset="0"/>
              </a:rPr>
              <a:t>and </a:t>
            </a:r>
            <a:r>
              <a:rPr lang="en-US" sz="2000" u="sng" dirty="0" smtClean="0">
                <a:latin typeface="Arial" pitchFamily="34" charset="0"/>
                <a:cs typeface="Arial" pitchFamily="34" charset="0"/>
              </a:rPr>
              <a:t>r-value references</a:t>
            </a:r>
            <a:r>
              <a:rPr lang="en-US" sz="2000" dirty="0" smtClean="0">
                <a:latin typeface="Arial" pitchFamily="34" charset="0"/>
                <a:cs typeface="Arial" pitchFamily="34" charset="0"/>
              </a:rPr>
              <a:t>.</a:t>
            </a: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Move semantics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3785652"/>
          </a:xfrm>
          <a:prstGeom prst="rect">
            <a:avLst/>
          </a:prstGeom>
          <a:noFill/>
        </p:spPr>
        <p:txBody>
          <a:bodyPr wrap="square" rtlCol="0">
            <a:spAutoFit/>
          </a:bodyPr>
          <a:lstStyle/>
          <a:p>
            <a:r>
              <a:rPr lang="en-US" sz="2000" dirty="0" smtClean="0">
                <a:latin typeface="Arial" pitchFamily="34" charset="0"/>
                <a:cs typeface="Arial" pitchFamily="34" charset="0"/>
              </a:rPr>
              <a:t>The following example shows the way the move operation works in contrast to the copy operation (with move constructor and copy constructor)</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Source program:  </a:t>
            </a:r>
            <a:r>
              <a:rPr lang="en-GB" sz="2000" dirty="0" smtClean="0">
                <a:latin typeface="Arial" pitchFamily="34" charset="0"/>
                <a:cs typeface="Arial" pitchFamily="34" charset="0"/>
                <a:hlinkClick r:id="rId3" action="ppaction://hlinkfile"/>
              </a:rPr>
              <a:t>MoveExample1.cpp</a:t>
            </a:r>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The working of the “move assignment” operator is shown in the following example</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hlinkClick r:id="rId4" action="ppaction://hlinkfile"/>
              </a:rPr>
              <a:t>Move_Assignment.cpp</a:t>
            </a:r>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GB" sz="2400" b="1" dirty="0" smtClean="0"/>
              <a:t>anandms@yahoo.com</a:t>
            </a:r>
            <a:endParaRPr lang="en-IN" sz="2400" b="1" dirty="0"/>
          </a:p>
        </p:txBody>
      </p:sp>
      <p:grpSp>
        <p:nvGrpSpPr>
          <p:cNvPr id="2"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M S </a:t>
            </a:r>
            <a:r>
              <a:rPr lang="en-US" sz="2400" b="1" dirty="0" err="1" smtClean="0"/>
              <a:t>Anand</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xmlns="" val="1459503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Structure</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3477875"/>
          </a:xfrm>
          <a:prstGeom prst="rect">
            <a:avLst/>
          </a:prstGeom>
          <a:noFill/>
        </p:spPr>
        <p:txBody>
          <a:bodyPr wrap="square" rtlCol="0">
            <a:spAutoFit/>
          </a:bodyPr>
          <a:lstStyle/>
          <a:p>
            <a:r>
              <a:rPr lang="en-GB" sz="2000" dirty="0" smtClean="0">
                <a:latin typeface="Arial" pitchFamily="34" charset="0"/>
                <a:cs typeface="Arial" pitchFamily="34" charset="0"/>
              </a:rPr>
              <a:t>Size of structures – Word aligned</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Padding</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Packing</a:t>
            </a: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A program to demonstrate this: </a:t>
            </a:r>
            <a:r>
              <a:rPr lang="en-GB" sz="2000" dirty="0" smtClean="0">
                <a:latin typeface="Arial" pitchFamily="34" charset="0"/>
                <a:cs typeface="Arial" pitchFamily="34" charset="0"/>
                <a:hlinkClick r:id="rId3" action="ppaction://hlinkfile"/>
              </a:rPr>
              <a:t>sstruct.cpp</a:t>
            </a:r>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r>
              <a:rPr lang="en-GB" sz="2000" dirty="0" smtClean="0">
                <a:latin typeface="Arial" pitchFamily="34" charset="0"/>
                <a:cs typeface="Arial" pitchFamily="34" charset="0"/>
              </a:rPr>
              <a:t>Sample program  - structure with member functions and constructor is </a:t>
            </a:r>
            <a:r>
              <a:rPr lang="en-GB" sz="2000" dirty="0" smtClean="0">
                <a:latin typeface="Arial" pitchFamily="34" charset="0"/>
                <a:cs typeface="Arial" pitchFamily="34" charset="0"/>
                <a:hlinkClick r:id="rId4" action="ppaction://hlinkfile"/>
              </a:rPr>
              <a:t>StructWithMethods.cpp</a:t>
            </a:r>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 calcmode="lin" valueType="num">
                                      <p:cBhvr additive="base">
                                        <p:cTn id="3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4401205"/>
          </a:xfrm>
          <a:prstGeom prst="rect">
            <a:avLst/>
          </a:prstGeom>
          <a:noFill/>
        </p:spPr>
        <p:txBody>
          <a:bodyPr wrap="square" rtlCol="0">
            <a:spAutoFit/>
          </a:bodyPr>
          <a:lstStyle/>
          <a:p>
            <a:pPr fontAlgn="base"/>
            <a:r>
              <a:rPr lang="en-US" sz="2000" b="1" dirty="0" smtClean="0">
                <a:latin typeface="Arial" pitchFamily="34" charset="0"/>
                <a:cs typeface="Arial" pitchFamily="34" charset="0"/>
              </a:rPr>
              <a:t>Class </a:t>
            </a:r>
            <a:r>
              <a:rPr lang="en-US" sz="2000" dirty="0" smtClean="0">
                <a:latin typeface="Arial" pitchFamily="34" charset="0"/>
                <a:cs typeface="Arial" pitchFamily="34" charset="0"/>
              </a:rPr>
              <a:t> is the building block that leads to Object-Oriented programming. It is a user-defined data type, which holds its own data members and member functions, which can be accessed and used by creating an instance of that class. </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A C++ class is like a blueprint for an object. </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Example: Consider the Class of </a:t>
            </a:r>
            <a:r>
              <a:rPr lang="en-US" sz="2000" b="1" dirty="0" smtClean="0">
                <a:latin typeface="Arial" pitchFamily="34" charset="0"/>
                <a:cs typeface="Arial" pitchFamily="34" charset="0"/>
              </a:rPr>
              <a:t>Cars</a:t>
            </a:r>
            <a:r>
              <a:rPr lang="en-US" sz="2000" dirty="0" smtClean="0">
                <a:latin typeface="Arial" pitchFamily="34" charset="0"/>
                <a:cs typeface="Arial" pitchFamily="34" charset="0"/>
              </a:rPr>
              <a:t>. </a:t>
            </a:r>
          </a:p>
          <a:p>
            <a:pPr fontAlgn="base"/>
            <a:r>
              <a:rPr lang="en-US" sz="2000" dirty="0" smtClean="0">
                <a:latin typeface="Arial" pitchFamily="34" charset="0"/>
                <a:cs typeface="Arial" pitchFamily="34" charset="0"/>
              </a:rPr>
              <a:t>There may be many cars with different names and brands but all of them will share some common properties - all of them will have </a:t>
            </a:r>
            <a:r>
              <a:rPr lang="en-US" sz="2000" i="1" dirty="0" smtClean="0">
                <a:latin typeface="Arial" pitchFamily="34" charset="0"/>
                <a:cs typeface="Arial" pitchFamily="34" charset="0"/>
              </a:rPr>
              <a:t>4 wheels</a:t>
            </a:r>
            <a:r>
              <a:rPr lang="en-US" sz="2000" dirty="0" smtClean="0">
                <a:latin typeface="Arial" pitchFamily="34" charset="0"/>
                <a:cs typeface="Arial" pitchFamily="34" charset="0"/>
              </a:rPr>
              <a:t>,  a steering wheel, brakes, </a:t>
            </a:r>
            <a:r>
              <a:rPr lang="en-US" sz="2000" i="1" dirty="0" smtClean="0">
                <a:latin typeface="Arial" pitchFamily="34" charset="0"/>
                <a:cs typeface="Arial" pitchFamily="34" charset="0"/>
              </a:rPr>
              <a:t>Speed Limit</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Mileage range,</a:t>
            </a:r>
            <a:r>
              <a:rPr lang="en-US" sz="2000" dirty="0" smtClean="0">
                <a:latin typeface="Arial" pitchFamily="34" charset="0"/>
                <a:cs typeface="Arial" pitchFamily="34" charset="0"/>
              </a:rPr>
              <a:t> etc. </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So here, Car is the class, and wheels, speed limits, and mileage are their properties.</a:t>
            </a: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 calcmode="lin" valueType="num">
                                      <p:cBhvr additive="base">
                                        <p:cTn id="2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 calcmode="lin" valueType="num">
                                      <p:cBhvr additive="base">
                                        <p:cTn id="3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4708981"/>
          </a:xfrm>
          <a:prstGeom prst="rect">
            <a:avLst/>
          </a:prstGeom>
          <a:noFill/>
        </p:spPr>
        <p:txBody>
          <a:bodyPr wrap="square" rtlCol="0">
            <a:spAutoFit/>
          </a:bodyPr>
          <a:lstStyle/>
          <a:p>
            <a:pPr fontAlgn="base"/>
            <a:r>
              <a:rPr lang="en-US" sz="2000" dirty="0" smtClean="0">
                <a:latin typeface="Arial" pitchFamily="34" charset="0"/>
                <a:cs typeface="Arial" pitchFamily="34" charset="0"/>
              </a:rPr>
              <a:t>A Class is a user-defined data type that has data members and member functions.</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Data members are the data variables and member functions are the functions used to manipulate these variables together, these data members and member functions define the properties and behavior of the objects in a Class.</a:t>
            </a:r>
          </a:p>
          <a:p>
            <a:pPr fontAlgn="base"/>
            <a:endParaRPr lang="en-US" sz="2000" dirty="0" smtClean="0">
              <a:latin typeface="Arial" pitchFamily="34" charset="0"/>
              <a:cs typeface="Arial" pitchFamily="34" charset="0"/>
            </a:endParaRPr>
          </a:p>
          <a:p>
            <a:pPr fontAlgn="base"/>
            <a:r>
              <a:rPr lang="en-US" sz="2000" dirty="0" smtClean="0">
                <a:latin typeface="Arial" pitchFamily="34" charset="0"/>
                <a:cs typeface="Arial" pitchFamily="34" charset="0"/>
              </a:rPr>
              <a:t>In the above example of class </a:t>
            </a:r>
            <a:r>
              <a:rPr lang="en-US" sz="2000" i="1" dirty="0" smtClean="0">
                <a:latin typeface="Arial" pitchFamily="34" charset="0"/>
                <a:cs typeface="Arial" pitchFamily="34" charset="0"/>
              </a:rPr>
              <a:t>Car</a:t>
            </a:r>
            <a:r>
              <a:rPr lang="en-US" sz="2000" dirty="0" smtClean="0">
                <a:latin typeface="Arial" pitchFamily="34" charset="0"/>
                <a:cs typeface="Arial" pitchFamily="34" charset="0"/>
              </a:rPr>
              <a:t>, the data members are </a:t>
            </a:r>
            <a:r>
              <a:rPr lang="en-US" sz="2000" i="1" dirty="0" smtClean="0">
                <a:latin typeface="Arial" pitchFamily="34" charset="0"/>
                <a:cs typeface="Arial" pitchFamily="34" charset="0"/>
              </a:rPr>
              <a:t>speed limit</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mileage,</a:t>
            </a:r>
            <a:r>
              <a:rPr lang="en-US" sz="2000" dirty="0" smtClean="0">
                <a:latin typeface="Arial" pitchFamily="34" charset="0"/>
                <a:cs typeface="Arial" pitchFamily="34" charset="0"/>
              </a:rPr>
              <a:t> etc, and member functions can be </a:t>
            </a:r>
            <a:r>
              <a:rPr lang="en-US" sz="2000" i="1" dirty="0" smtClean="0">
                <a:latin typeface="Arial" pitchFamily="34" charset="0"/>
                <a:cs typeface="Arial" pitchFamily="34" charset="0"/>
              </a:rPr>
              <a:t>applying brakes</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increasing speed,</a:t>
            </a:r>
            <a:r>
              <a:rPr lang="en-US" sz="2000" dirty="0" smtClean="0">
                <a:latin typeface="Arial" pitchFamily="34" charset="0"/>
                <a:cs typeface="Arial" pitchFamily="34" charset="0"/>
              </a:rPr>
              <a:t> etc.</a:t>
            </a:r>
          </a:p>
          <a:p>
            <a:pPr fontAlgn="base"/>
            <a:endParaRPr lang="en-GB" sz="2000" dirty="0" smtClean="0">
              <a:latin typeface="Arial" pitchFamily="34" charset="0"/>
              <a:cs typeface="Arial" pitchFamily="34" charset="0"/>
            </a:endParaRPr>
          </a:p>
          <a:p>
            <a:pPr fontAlgn="base"/>
            <a:r>
              <a:rPr lang="en-US" sz="2000" u="sng" dirty="0" smtClean="0">
                <a:latin typeface="Arial" pitchFamily="34" charset="0"/>
                <a:cs typeface="Arial" pitchFamily="34" charset="0"/>
              </a:rPr>
              <a:t>An </a:t>
            </a:r>
            <a:r>
              <a:rPr lang="en-US" sz="2000" b="1" u="sng" dirty="0" smtClean="0">
                <a:latin typeface="Arial" pitchFamily="34" charset="0"/>
                <a:cs typeface="Arial" pitchFamily="34" charset="0"/>
              </a:rPr>
              <a:t>Object</a:t>
            </a:r>
            <a:r>
              <a:rPr lang="en-US" sz="2000" u="sng" dirty="0" smtClean="0">
                <a:latin typeface="Arial" pitchFamily="34" charset="0"/>
                <a:cs typeface="Arial" pitchFamily="34" charset="0"/>
              </a:rPr>
              <a:t> is an instance of a Class. When a class is defined, no memory is allocated but when it is instantiated (i.e. an object is created) memory is allocated</a:t>
            </a:r>
            <a:r>
              <a:rPr lang="en-US" sz="2000" dirty="0" smtClean="0">
                <a:latin typeface="Arial" pitchFamily="34" charset="0"/>
                <a:cs typeface="Arial" pitchFamily="34" charset="0"/>
              </a:rPr>
              <a:t>.</a:t>
            </a:r>
            <a:endParaRPr lang="en-GB" sz="2000"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calcmode="lin" valueType="num">
                                      <p:cBhvr additive="base">
                                        <p:cTn id="2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pic>
        <p:nvPicPr>
          <p:cNvPr id="5122" name="Picture 2" descr="Blueprint House Plan Images - Free Download on Freepik"/>
          <p:cNvPicPr>
            <a:picLocks noChangeAspect="1" noChangeArrowheads="1"/>
          </p:cNvPicPr>
          <p:nvPr/>
        </p:nvPicPr>
        <p:blipFill>
          <a:blip r:embed="rId3" cstate="print"/>
          <a:srcRect t="2310" b="8832"/>
          <a:stretch>
            <a:fillRect/>
          </a:stretch>
        </p:blipFill>
        <p:spPr bwMode="auto">
          <a:xfrm>
            <a:off x="827313" y="1407885"/>
            <a:ext cx="5834744" cy="5184677"/>
          </a:xfrm>
          <a:prstGeom prst="rect">
            <a:avLst/>
          </a:prstGeom>
          <a:noFill/>
        </p:spPr>
      </p:pic>
    </p:spTree>
    <p:extLst>
      <p:ext uri="{BB962C8B-B14F-4D97-AF65-F5344CB8AC3E}">
        <p14:creationId xmlns:p14="http://schemas.microsoft.com/office/powerpoint/2010/main" xmlns="" val="2188326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61370" y="653530"/>
            <a:ext cx="7999758" cy="461665"/>
          </a:xfrm>
          <a:prstGeom prst="rect">
            <a:avLst/>
          </a:prstGeom>
        </p:spPr>
        <p:txBody>
          <a:bodyPr wrap="square">
            <a:spAutoFit/>
          </a:bodyPr>
          <a:lstStyle/>
          <a:p>
            <a:r>
              <a:rPr lang="en-IN" sz="2400" b="1" dirty="0" smtClean="0">
                <a:solidFill>
                  <a:schemeClr val="accent2">
                    <a:lumMod val="75000"/>
                  </a:schemeClr>
                </a:solidFill>
                <a:latin typeface="Arial" pitchFamily="34" charset="0"/>
                <a:cs typeface="Arial" pitchFamily="34" charset="0"/>
              </a:rPr>
              <a:t>Classes and Objects</a:t>
            </a:r>
            <a:endParaRPr lang="en-IN" sz="2400" b="1" dirty="0">
              <a:solidFill>
                <a:schemeClr val="accent2">
                  <a:lumMod val="75000"/>
                </a:schemeClr>
              </a:solidFill>
              <a:latin typeface="Arial" pitchFamily="34" charset="0"/>
              <a:cs typeface="Arial" pitchFamily="34" charset="0"/>
            </a:endParaRPr>
          </a:p>
        </p:txBody>
      </p: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xmlns="" id="{5890099D-CE58-4662-BC8A-4870F74B36EE}"/>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latin typeface="Arial" pitchFamily="34" charset="0"/>
                <a:cs typeface="Arial" pitchFamily="34" charset="0"/>
              </a:rPr>
              <a:t>OOP with C++</a:t>
            </a:r>
            <a:endParaRPr lang="en-US" sz="2400" b="1" dirty="0">
              <a:solidFill>
                <a:schemeClr val="accent1">
                  <a:lumMod val="75000"/>
                </a:schemeClr>
              </a:solidFill>
              <a:latin typeface="Arial" pitchFamily="34" charset="0"/>
              <a:cs typeface="Arial" pitchFamily="34" charset="0"/>
            </a:endParaRPr>
          </a:p>
        </p:txBody>
      </p:sp>
      <p:cxnSp>
        <p:nvCxnSpPr>
          <p:cNvPr id="10" name="Straight Connector 9">
            <a:extLst>
              <a:ext uri="{FF2B5EF4-FFF2-40B4-BE49-F238E27FC236}">
                <a16:creationId xmlns:a16="http://schemas.microsoft.com/office/drawing/2014/main" xmlns="" id="{3D8C3DBA-C699-4E12-BFB2-CBBAE2EC5DA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1886" y="6488668"/>
            <a:ext cx="1789611" cy="369332"/>
          </a:xfrm>
          <a:prstGeom prst="rect">
            <a:avLst/>
          </a:prstGeom>
          <a:noFill/>
        </p:spPr>
        <p:txBody>
          <a:bodyPr wrap="square" rtlCol="0">
            <a:spAutoFit/>
          </a:bodyPr>
          <a:lstStyle/>
          <a:p>
            <a:fld id="{7171F3DB-BB62-41C8-9D2C-22C3646ACC62}" type="datetime1">
              <a:rPr lang="en-GB" smtClean="0"/>
              <a:pPr/>
              <a:t>29/06/2023</a:t>
            </a:fld>
            <a:endParaRPr lang="en-US" dirty="0"/>
          </a:p>
        </p:txBody>
      </p:sp>
      <p:sp>
        <p:nvSpPr>
          <p:cNvPr id="11" name="TextBox 10"/>
          <p:cNvSpPr txBox="1"/>
          <p:nvPr/>
        </p:nvSpPr>
        <p:spPr>
          <a:xfrm>
            <a:off x="471488" y="1385888"/>
            <a:ext cx="7786687" cy="3785652"/>
          </a:xfrm>
          <a:prstGeom prst="rect">
            <a:avLst/>
          </a:prstGeom>
          <a:noFill/>
        </p:spPr>
        <p:txBody>
          <a:bodyPr wrap="square" rtlCol="0">
            <a:spAutoFit/>
          </a:bodyPr>
          <a:lstStyle/>
          <a:p>
            <a:pPr fontAlgn="base"/>
            <a:r>
              <a:rPr lang="en-GB" sz="2000" dirty="0" smtClean="0">
                <a:latin typeface="Arial" pitchFamily="34" charset="0"/>
                <a:cs typeface="Arial" pitchFamily="34" charset="0"/>
              </a:rPr>
              <a:t>Syntax</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class </a:t>
            </a:r>
            <a:r>
              <a:rPr lang="en-GB" sz="2000" dirty="0" err="1" smtClean="0">
                <a:latin typeface="Arial" pitchFamily="34" charset="0"/>
                <a:cs typeface="Arial" pitchFamily="34" charset="0"/>
              </a:rPr>
              <a:t>class_name</a:t>
            </a:r>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a:t>
            </a:r>
          </a:p>
          <a:p>
            <a:pPr fontAlgn="base"/>
            <a:r>
              <a:rPr lang="en-GB" sz="2000" dirty="0" smtClean="0">
                <a:latin typeface="Arial" pitchFamily="34" charset="0"/>
                <a:cs typeface="Arial" pitchFamily="34" charset="0"/>
              </a:rPr>
              <a:t>	Access </a:t>
            </a:r>
            <a:r>
              <a:rPr lang="en-GB" sz="2000" dirty="0" err="1" smtClean="0">
                <a:latin typeface="Arial" pitchFamily="34" charset="0"/>
                <a:cs typeface="Arial" pitchFamily="34" charset="0"/>
              </a:rPr>
              <a:t>specifier</a:t>
            </a:r>
            <a:r>
              <a:rPr lang="en-GB" sz="2000" dirty="0" smtClean="0">
                <a:latin typeface="Arial" pitchFamily="34" charset="0"/>
                <a:cs typeface="Arial" pitchFamily="34" charset="0"/>
              </a:rPr>
              <a:t>:     // can be public, private or protected</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	Data members;        // Variables to be used</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	Member functions ()  // Methods to access data members</a:t>
            </a:r>
          </a:p>
          <a:p>
            <a:pPr fontAlgn="base"/>
            <a:endParaRPr lang="en-GB" sz="2000" dirty="0" smtClean="0">
              <a:latin typeface="Arial" pitchFamily="34" charset="0"/>
              <a:cs typeface="Arial" pitchFamily="34" charset="0"/>
            </a:endParaRPr>
          </a:p>
          <a:p>
            <a:pPr fontAlgn="base"/>
            <a:r>
              <a:rPr lang="en-GB" sz="2000" dirty="0" smtClean="0">
                <a:latin typeface="Arial" pitchFamily="34" charset="0"/>
                <a:cs typeface="Arial" pitchFamily="34" charset="0"/>
              </a:rPr>
              <a:t>};       // Ends with a semicolon</a:t>
            </a:r>
          </a:p>
          <a:p>
            <a:pPr fontAlgn="base"/>
            <a:endParaRPr lang="en-GB" sz="2000" dirty="0" smtClean="0">
              <a:latin typeface="Arial" pitchFamily="34" charset="0"/>
              <a:cs typeface="Arial" pitchFamily="34" charset="0"/>
            </a:endParaRPr>
          </a:p>
        </p:txBody>
      </p:sp>
    </p:spTree>
    <p:extLst>
      <p:ext uri="{BB962C8B-B14F-4D97-AF65-F5344CB8AC3E}">
        <p14:creationId xmlns:p14="http://schemas.microsoft.com/office/powerpoint/2010/main" xmlns="" val="2188326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16745</TotalTime>
  <Words>2541</Words>
  <Application>Microsoft Office PowerPoint</Application>
  <PresentationFormat>Custom</PresentationFormat>
  <Paragraphs>493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S Anand</dc:creator>
  <cp:lastModifiedBy>Anand</cp:lastModifiedBy>
  <cp:revision>1460</cp:revision>
  <dcterms:created xsi:type="dcterms:W3CDTF">2020-06-03T14:19:11Z</dcterms:created>
  <dcterms:modified xsi:type="dcterms:W3CDTF">2023-06-29T11:43:52Z</dcterms:modified>
</cp:coreProperties>
</file>