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57" r:id="rId2"/>
    <p:sldId id="393" r:id="rId3"/>
    <p:sldId id="663" r:id="rId4"/>
    <p:sldId id="664" r:id="rId5"/>
    <p:sldId id="689" r:id="rId6"/>
    <p:sldId id="665" r:id="rId7"/>
    <p:sldId id="666" r:id="rId8"/>
    <p:sldId id="667" r:id="rId9"/>
    <p:sldId id="668" r:id="rId10"/>
    <p:sldId id="669" r:id="rId11"/>
    <p:sldId id="670" r:id="rId12"/>
    <p:sldId id="690" r:id="rId13"/>
    <p:sldId id="671" r:id="rId14"/>
    <p:sldId id="672" r:id="rId15"/>
    <p:sldId id="691" r:id="rId16"/>
    <p:sldId id="675" r:id="rId17"/>
    <p:sldId id="676" r:id="rId18"/>
    <p:sldId id="677" r:id="rId19"/>
    <p:sldId id="678" r:id="rId20"/>
    <p:sldId id="679" r:id="rId21"/>
    <p:sldId id="680" r:id="rId22"/>
    <p:sldId id="681" r:id="rId23"/>
    <p:sldId id="682" r:id="rId24"/>
    <p:sldId id="683" r:id="rId25"/>
    <p:sldId id="684" r:id="rId26"/>
    <p:sldId id="685" r:id="rId27"/>
    <p:sldId id="686" r:id="rId28"/>
    <p:sldId id="688" r:id="rId29"/>
    <p:sldId id="6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0D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843" autoAdjust="0"/>
    <p:restoredTop sz="91577" autoAdjust="0"/>
  </p:normalViewPr>
  <p:slideViewPr>
    <p:cSldViewPr snapToGrid="0">
      <p:cViewPr>
        <p:scale>
          <a:sx n="66" d="100"/>
          <a:sy n="66" d="100"/>
        </p:scale>
        <p:origin x="-1512" y="-114"/>
      </p:cViewPr>
      <p:guideLst>
        <p:guide orient="horz" pos="2160"/>
        <p:guide pos="3840"/>
      </p:guideLst>
    </p:cSldViewPr>
  </p:slideViewPr>
  <p:notesTextViewPr>
    <p:cViewPr>
      <p:scale>
        <a:sx n="1" d="1"/>
        <a:sy n="1" d="1"/>
      </p:scale>
      <p:origin x="0" y="0"/>
    </p:cViewPr>
  </p:notesTextViewPr>
  <p:sorterViewPr>
    <p:cViewPr>
      <p:scale>
        <a:sx n="100" d="100"/>
        <a:sy n="100" d="100"/>
      </p:scale>
      <p:origin x="0" y="591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pPr/>
              <a:t>27-06-2023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pPr/>
              <a:t>‹#›</a:t>
            </a:fld>
            <a:endParaRPr lang="en-IN"/>
          </a:p>
        </p:txBody>
      </p:sp>
    </p:spTree>
    <p:extLst>
      <p:ext uri="{BB962C8B-B14F-4D97-AF65-F5344CB8AC3E}">
        <p14:creationId xmlns:p14="http://schemas.microsoft.com/office/powerpoint/2010/main" xmlns=""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27-06-2023</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27-06-2023</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programs/Friend3.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Friend4.cp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rograms/OverloadPlus.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programs/OperatorPlus2.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rograms/OverloadDot.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s/MultiplyOverload.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PrefixDecrement.cpp"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rograms/PlusOverload.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programs/IndexOverload.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programs/InOutOverload.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programs/StaticMembe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rograms/StaticFunction.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StaticMember2.cpp"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rograms/Friend1.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Friend2.cp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58694" y="2209329"/>
            <a:ext cx="4649467" cy="1569660"/>
          </a:xfrm>
          <a:prstGeom prst="rect">
            <a:avLst/>
          </a:prstGeom>
        </p:spPr>
        <p:txBody>
          <a:bodyPr wrap="square">
            <a:spAutoFit/>
          </a:bodyPr>
          <a:lstStyle/>
          <a:p>
            <a:pPr algn="ctr"/>
            <a:r>
              <a:rPr lang="en-US" sz="3200" b="1" dirty="0" smtClean="0">
                <a:solidFill>
                  <a:schemeClr val="accent2">
                    <a:lumMod val="75000"/>
                  </a:schemeClr>
                </a:solidFill>
                <a:latin typeface="Arial" pitchFamily="34" charset="0"/>
                <a:cs typeface="Arial" pitchFamily="34" charset="0"/>
              </a:rPr>
              <a:t>Object Oriented Programming with C++ </a:t>
            </a:r>
            <a:r>
              <a:rPr lang="en-US" sz="3200" b="1" smtClean="0">
                <a:solidFill>
                  <a:schemeClr val="accent2">
                    <a:lumMod val="75000"/>
                  </a:schemeClr>
                </a:solidFill>
                <a:latin typeface="Arial" pitchFamily="34" charset="0"/>
                <a:cs typeface="Arial" pitchFamily="34" charset="0"/>
              </a:rPr>
              <a:t>Day 3</a:t>
            </a:r>
            <a:endParaRPr lang="en-US" sz="3200" b="1" dirty="0" smtClean="0">
              <a:solidFill>
                <a:schemeClr val="accent2">
                  <a:lumMod val="75000"/>
                </a:schemeClr>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694786" y="3971365"/>
            <a:ext cx="4645157" cy="615553"/>
          </a:xfrm>
          <a:prstGeom prst="rect">
            <a:avLst/>
          </a:prstGeom>
        </p:spPr>
        <p:txBody>
          <a:bodyPr wrap="square">
            <a:spAutoFit/>
          </a:bodyPr>
          <a:lstStyle/>
          <a:p>
            <a:pPr algn="ctr"/>
            <a:r>
              <a:rPr lang="en-GB" sz="1400" b="1" dirty="0" smtClean="0">
                <a:latin typeface="Arial" pitchFamily="34" charset="0"/>
                <a:cs typeface="Arial" pitchFamily="34" charset="0"/>
              </a:rPr>
              <a:t>Compiled by</a:t>
            </a:r>
          </a:p>
          <a:p>
            <a:pPr algn="ctr"/>
            <a:r>
              <a:rPr lang="en-GB" sz="2000" b="1" dirty="0" smtClean="0">
                <a:latin typeface="Arial" pitchFamily="34" charset="0"/>
                <a:cs typeface="Arial" pitchFamily="34" charset="0"/>
              </a:rPr>
              <a:t>M S </a:t>
            </a:r>
            <a:r>
              <a:rPr lang="en-GB" sz="2000" b="1" dirty="0" err="1" smtClean="0">
                <a:latin typeface="Arial" pitchFamily="34" charset="0"/>
                <a:cs typeface="Arial" pitchFamily="34" charset="0"/>
              </a:rPr>
              <a:t>Anand</a:t>
            </a:r>
            <a:endParaRPr lang="en-IN" sz="2000" b="1" dirty="0">
              <a:latin typeface="Arial" pitchFamily="34" charset="0"/>
              <a:cs typeface="Arial" pitchFamily="34" charset="0"/>
            </a:endParaRPr>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4518838" cy="400110"/>
          </a:xfrm>
          <a:prstGeom prst="rect">
            <a:avLst/>
          </a:prstGeom>
        </p:spPr>
        <p:txBody>
          <a:bodyPr wrap="square">
            <a:spAutoFit/>
          </a:bodyPr>
          <a:lstStyle/>
          <a:p>
            <a:pPr algn="ctr"/>
            <a:r>
              <a:rPr lang="en-US" sz="2000" dirty="0">
                <a:latin typeface="Arial" pitchFamily="34" charset="0"/>
                <a:cs typeface="Arial" pitchFamily="34" charset="0"/>
              </a:rPr>
              <a:t>Department of Computer Science</a:t>
            </a:r>
            <a:endParaRPr lang="en-IN" sz="2000" dirty="0">
              <a:latin typeface="Arial" pitchFamily="34" charset="0"/>
              <a:cs typeface="Arial" pitchFamily="34" charset="0"/>
            </a:endParaRPr>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55790" y="3785865"/>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All functions in </a:t>
            </a:r>
            <a:r>
              <a:rPr lang="en-US" sz="2000" dirty="0" err="1" smtClean="0">
                <a:latin typeface="Arial" pitchFamily="34" charset="0"/>
                <a:cs typeface="Arial" pitchFamily="34" charset="0"/>
              </a:rPr>
              <a:t>friend_class</a:t>
            </a:r>
            <a:r>
              <a:rPr lang="en-US" sz="2000" dirty="0" smtClean="0">
                <a:latin typeface="Arial" pitchFamily="34" charset="0"/>
                <a:cs typeface="Arial" pitchFamily="34" charset="0"/>
              </a:rPr>
              <a:t> are friend functions of </a:t>
            </a:r>
            <a:r>
              <a:rPr lang="en-US" sz="2000" dirty="0" err="1" smtClean="0">
                <a:latin typeface="Arial" pitchFamily="34" charset="0"/>
                <a:cs typeface="Arial" pitchFamily="34" charset="0"/>
              </a:rPr>
              <a:t>class_name</a:t>
            </a:r>
            <a:r>
              <a:rPr lang="en-US" sz="2000" dirty="0" smtClean="0">
                <a:latin typeface="Arial" pitchFamily="34" charset="0"/>
                <a:cs typeface="Arial" pitchFamily="34" charset="0"/>
              </a:rPr>
              <a:t>.</a:t>
            </a:r>
          </a:p>
          <a:p>
            <a:pPr fontAlgn="base"/>
            <a:endParaRPr lang="en-US"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a:t>
            </a:r>
            <a:r>
              <a:rPr lang="en-GB" sz="2000" dirty="0" smtClean="0">
                <a:latin typeface="Arial" pitchFamily="34" charset="0"/>
                <a:cs typeface="Arial" pitchFamily="34" charset="0"/>
              </a:rPr>
              <a:t>program  </a:t>
            </a:r>
            <a:r>
              <a:rPr lang="en-GB" sz="2000" dirty="0" smtClean="0">
                <a:latin typeface="Arial" pitchFamily="34" charset="0"/>
                <a:cs typeface="Arial" pitchFamily="34" charset="0"/>
                <a:hlinkClick r:id="rId3" action="ppaction://hlinkfile"/>
              </a:rPr>
              <a:t>Friend3.cpp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Implementing a global function</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4" action="ppaction://hlinkfile"/>
              </a:rPr>
              <a:t>Friend4.cpp</a:t>
            </a:r>
            <a:endParaRPr lang="en-GB" sz="2000" dirty="0" smtClean="0">
              <a:latin typeface="Arial" pitchFamily="34" charset="0"/>
              <a:cs typeface="Arial" pitchFamily="34" charset="0"/>
            </a:endParaRPr>
          </a:p>
          <a:p>
            <a:pPr fontAlgn="base"/>
            <a:endParaRPr lang="en-US" sz="2000" dirty="0" smtClean="0"/>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What is a Friend class in C++?</a:t>
            </a:r>
          </a:p>
          <a:p>
            <a:pPr fontAlgn="base"/>
            <a:r>
              <a:rPr lang="en-US" sz="2000" dirty="0" smtClean="0">
                <a:latin typeface="Arial" pitchFamily="34" charset="0"/>
                <a:cs typeface="Arial" pitchFamily="34" charset="0"/>
              </a:rPr>
              <a:t>Friend Class is a class that can access both private and protected variables of the class in which it is declared as a friend, just like a friend function. Classes declared as friends to any other class will have all the member functions as friend functions to the friend class. Friend functions are used to link both these classes.</a:t>
            </a:r>
          </a:p>
          <a:p>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Friend </a:t>
            </a:r>
            <a:r>
              <a:rPr lang="en-US" sz="2000" b="1" dirty="0" smtClean="0">
                <a:latin typeface="Arial" pitchFamily="34" charset="0"/>
                <a:cs typeface="Arial" pitchFamily="34" charset="0"/>
              </a:rPr>
              <a:t>Class in C++ Syntax:</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class One{</a:t>
            </a:r>
          </a:p>
          <a:p>
            <a:pPr fontAlgn="base"/>
            <a:r>
              <a:rPr lang="en-US" sz="2000" dirty="0" smtClean="0">
                <a:latin typeface="Arial" pitchFamily="34" charset="0"/>
                <a:cs typeface="Arial" pitchFamily="34" charset="0"/>
              </a:rPr>
              <a:t>&lt;few lines of code here&gt;</a:t>
            </a:r>
          </a:p>
          <a:p>
            <a:pPr fontAlgn="base"/>
            <a:r>
              <a:rPr lang="en-US" sz="2000" dirty="0" smtClean="0">
                <a:latin typeface="Arial" pitchFamily="34" charset="0"/>
                <a:cs typeface="Arial" pitchFamily="34" charset="0"/>
              </a:rPr>
              <a:t>friend class Two;</a:t>
            </a: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class Two{</a:t>
            </a:r>
          </a:p>
          <a:p>
            <a:pPr fontAlgn="base"/>
            <a:r>
              <a:rPr lang="en-US" sz="2000" dirty="0" smtClean="0">
                <a:latin typeface="Arial" pitchFamily="34" charset="0"/>
                <a:cs typeface="Arial" pitchFamily="34" charset="0"/>
              </a:rPr>
              <a:t>&lt;few lines of code&gt;</a:t>
            </a:r>
          </a:p>
          <a:p>
            <a:pPr fontAlgn="base"/>
            <a:r>
              <a:rPr lang="en-US" sz="2000" dirty="0" smtClean="0">
                <a:latin typeface="Arial" pitchFamily="34" charset="0"/>
                <a:cs typeface="Arial" pitchFamily="34" charset="0"/>
              </a:rPr>
              <a:t>};</a:t>
            </a:r>
          </a:p>
          <a:p>
            <a:pPr fontAlgn="base"/>
            <a:r>
              <a:rPr lang="en-US" sz="2000" b="1" dirty="0" smtClean="0">
                <a:latin typeface="Arial" pitchFamily="34" charset="0"/>
                <a:cs typeface="Arial" pitchFamily="34" charset="0"/>
              </a:rPr>
              <a:t>Note : </a:t>
            </a:r>
            <a:r>
              <a:rPr lang="en-US" sz="2000" dirty="0" smtClean="0">
                <a:latin typeface="Arial" pitchFamily="34" charset="0"/>
                <a:cs typeface="Arial" pitchFamily="34" charset="0"/>
              </a:rPr>
              <a:t>Unless and until we declare, class friendship is neither mutual nor inherited.</a:t>
            </a:r>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To make you understand in detail:</a:t>
            </a: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If class A is a friend of class B, then class B is not a friend of class A.</a:t>
            </a:r>
          </a:p>
          <a:p>
            <a:pPr marL="457200" indent="-457200" fontAlgn="base">
              <a:buFont typeface="+mj-lt"/>
              <a:buAutoNum type="arabicPeriod"/>
            </a:pPr>
            <a:r>
              <a:rPr lang="en-US" sz="2000" dirty="0" smtClean="0">
                <a:latin typeface="Arial" pitchFamily="34" charset="0"/>
                <a:cs typeface="Arial" pitchFamily="34" charset="0"/>
              </a:rPr>
              <a:t>Also, if class A is a friend of class B, and then class B is a friend of class C, class A is not a friend of class C.</a:t>
            </a:r>
          </a:p>
          <a:p>
            <a:pPr marL="457200" indent="-457200" fontAlgn="base">
              <a:buFont typeface="+mj-lt"/>
              <a:buAutoNum type="arabicPeriod"/>
            </a:pPr>
            <a:r>
              <a:rPr lang="en-US" sz="2000" dirty="0" smtClean="0">
                <a:latin typeface="Arial" pitchFamily="34" charset="0"/>
                <a:cs typeface="Arial" pitchFamily="34" charset="0"/>
              </a:rPr>
              <a:t>If Base class is a friend of class X, subclass Derived is not a friend of class X; and if class X is a friend of class Base, class X is not a friend of subclass Derived. </a:t>
            </a:r>
          </a:p>
          <a:p>
            <a:endParaRPr lang="en-GB"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Operator functions</a:t>
            </a:r>
          </a:p>
          <a:p>
            <a:pPr fontAlgn="base"/>
            <a:r>
              <a:rPr lang="en-US" sz="2000" dirty="0" smtClean="0">
                <a:latin typeface="Arial" pitchFamily="34" charset="0"/>
                <a:cs typeface="Arial" pitchFamily="34" charset="0"/>
              </a:rPr>
              <a:t>An operator function can be either a </a:t>
            </a:r>
            <a:r>
              <a:rPr lang="en-US" sz="2000" dirty="0" err="1" smtClean="0">
                <a:latin typeface="Arial" pitchFamily="34" charset="0"/>
                <a:cs typeface="Arial" pitchFamily="34" charset="0"/>
              </a:rPr>
              <a:t>nonstatic</a:t>
            </a:r>
            <a:r>
              <a:rPr lang="en-US" sz="2000" dirty="0" smtClean="0">
                <a:latin typeface="Arial" pitchFamily="34" charset="0"/>
                <a:cs typeface="Arial" pitchFamily="34" charset="0"/>
              </a:rPr>
              <a:t> member function, or a nonmember function with at least one parameter that has class, reference to class, enumeration, or reference to enumeration type. You cannot change the precedence, grouping, or the number of operands of an operator.</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 function which defines additional tasks to an operator or which gives special meaning to an operator is called an operator function.</a:t>
            </a:r>
          </a:p>
          <a:p>
            <a:pPr fontAlgn="base"/>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dirty="0" smtClean="0">
                <a:latin typeface="Arial" pitchFamily="34" charset="0"/>
                <a:cs typeface="Arial" pitchFamily="34" charset="0"/>
              </a:rPr>
              <a:t>The </a:t>
            </a:r>
            <a:r>
              <a:rPr lang="en-GB" sz="2000" dirty="0" smtClean="0">
                <a:latin typeface="Arial" pitchFamily="34" charset="0"/>
                <a:cs typeface="Arial" pitchFamily="34" charset="0"/>
              </a:rPr>
              <a:t>general form of operator function is:</a:t>
            </a:r>
          </a:p>
          <a:p>
            <a:pPr fontAlgn="base"/>
            <a:r>
              <a:rPr lang="en-GB" sz="2000" dirty="0" smtClean="0">
                <a:latin typeface="Arial" pitchFamily="34" charset="0"/>
                <a:cs typeface="Arial" pitchFamily="34" charset="0"/>
              </a:rPr>
              <a:t>return-type class-name :: operator op (argument list)</a:t>
            </a:r>
          </a:p>
          <a:p>
            <a:pPr fontAlgn="base"/>
            <a:r>
              <a:rPr lang="en-GB" sz="2000" dirty="0" smtClean="0">
                <a:latin typeface="Arial" pitchFamily="34" charset="0"/>
                <a:cs typeface="Arial" pitchFamily="34" charset="0"/>
              </a:rPr>
              <a:t>{</a:t>
            </a:r>
          </a:p>
          <a:p>
            <a:pPr fontAlgn="base"/>
            <a:r>
              <a:rPr lang="en-GB" sz="2000" dirty="0" smtClean="0">
                <a:latin typeface="Arial" pitchFamily="34" charset="0"/>
                <a:cs typeface="Arial" pitchFamily="34" charset="0"/>
              </a:rPr>
              <a:t>	// Function body</a:t>
            </a:r>
          </a:p>
          <a:p>
            <a:pPr fontAlgn="base"/>
            <a:r>
              <a:rPr lang="en-GB" sz="2000" dirty="0" smtClean="0">
                <a:latin typeface="Arial" pitchFamily="34" charset="0"/>
                <a:cs typeface="Arial" pitchFamily="34" charset="0"/>
              </a:rPr>
              <a:t>}</a:t>
            </a:r>
          </a:p>
          <a:p>
            <a:pPr fontAlgn="base"/>
            <a:r>
              <a:rPr lang="en-GB" sz="2000" dirty="0" smtClean="0">
                <a:latin typeface="Arial" pitchFamily="34" charset="0"/>
                <a:cs typeface="Arial" pitchFamily="34" charset="0"/>
              </a:rPr>
              <a:t>Return-type is the value returned by the specified operation and op is the operator being overloaded. operator is a keyword. </a:t>
            </a:r>
          </a:p>
          <a:p>
            <a:pPr fontAlgn="base"/>
            <a:r>
              <a:rPr lang="en-GB" sz="2000" dirty="0" smtClean="0">
                <a:latin typeface="Arial" pitchFamily="34" charset="0"/>
                <a:cs typeface="Arial" pitchFamily="34" charset="0"/>
              </a:rPr>
              <a:t>Operator functions must be either member functions (non-static) or friend functions</a:t>
            </a:r>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err="1" smtClean="0">
                <a:solidFill>
                  <a:schemeClr val="accent2">
                    <a:lumMod val="75000"/>
                  </a:schemeClr>
                </a:solidFill>
                <a:latin typeface="Arial" pitchFamily="34" charset="0"/>
                <a:cs typeface="Arial" pitchFamily="34" charset="0"/>
              </a:rPr>
              <a:t>oveloading</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i="1" dirty="0" smtClean="0">
                <a:latin typeface="Arial" pitchFamily="34" charset="0"/>
                <a:cs typeface="Arial" pitchFamily="34" charset="0"/>
              </a:rPr>
              <a:t>Operator overloading is a compile-time polymorphism</a:t>
            </a:r>
            <a:r>
              <a:rPr lang="en-US" sz="2000" dirty="0" smtClean="0">
                <a:latin typeface="Arial" pitchFamily="34" charset="0"/>
                <a:cs typeface="Arial" pitchFamily="34" charset="0"/>
              </a:rPr>
              <a:t>. It is an idea of giving special meaning to an existing operator in C++ without changing its original meaning.</a:t>
            </a:r>
          </a:p>
          <a:p>
            <a:pPr fontAlgn="base"/>
            <a:r>
              <a:rPr lang="en-US" sz="2000" dirty="0" smtClean="0">
                <a:latin typeface="Arial" pitchFamily="34" charset="0"/>
                <a:cs typeface="Arial" pitchFamily="34" charset="0"/>
              </a:rPr>
              <a:t>In C++, we can make operators work for user-defined classes. This means C++ has the ability to provide the operators with a special meaning for a data type, this ability is known as operator overloading. For example, we can overload an operator ‘+’ in a class like String so that we can concatenate two strings by just using +.</a:t>
            </a: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 main idea behind “Operator overloading” is to use C++ operators with class variables or class objects. Redefining the meaning of operators really does not change their original meaning; instead, they have been given additional meaning along with their existing ones.</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An example program  </a:t>
            </a:r>
            <a:r>
              <a:rPr lang="en-GB" sz="2000" dirty="0" smtClean="0">
                <a:latin typeface="Arial" pitchFamily="34" charset="0"/>
                <a:cs typeface="Arial" pitchFamily="34" charset="0"/>
                <a:hlinkClick r:id="rId3" action="ppaction://hlinkfile"/>
              </a:rPr>
              <a:t>OverloadPlus.cpp</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What is the difference between operator functions and normal functions? </a:t>
            </a:r>
          </a:p>
          <a:p>
            <a:pPr fontAlgn="base"/>
            <a:r>
              <a:rPr lang="en-US" sz="2000" dirty="0" smtClean="0">
                <a:latin typeface="Arial" pitchFamily="34" charset="0"/>
                <a:cs typeface="Arial" pitchFamily="34" charset="0"/>
              </a:rPr>
              <a:t>Operator functions are the same as normal functions. The only differences are, that the name of an operator function is always the operator keyword followed by the symbol of the operator, and operator functions are called when the corresponding operator is used. </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Another example:  </a:t>
            </a:r>
            <a:r>
              <a:rPr lang="en-GB" sz="2000" dirty="0" smtClean="0">
                <a:latin typeface="Arial" pitchFamily="34" charset="0"/>
                <a:cs typeface="Arial" pitchFamily="34" charset="0"/>
                <a:hlinkClick r:id="rId3" action="ppaction://hlinkfile"/>
              </a:rPr>
              <a:t>OperatorPlus2.cpp</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Can we overload all operators? </a:t>
            </a:r>
          </a:p>
          <a:p>
            <a:pPr fontAlgn="base"/>
            <a:r>
              <a:rPr lang="en-US" sz="2000" dirty="0" smtClean="0">
                <a:latin typeface="Arial" pitchFamily="34" charset="0"/>
                <a:cs typeface="Arial" pitchFamily="34" charset="0"/>
              </a:rPr>
              <a:t>Almost all operators can be overloaded except a few. Following is the list of operators that cannot be overloaded. </a:t>
            </a:r>
          </a:p>
          <a:p>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typeid</a:t>
            </a:r>
            <a:r>
              <a:rPr lang="en-US" sz="2000" dirty="0" smtClean="0">
                <a:latin typeface="Arial" pitchFamily="34" charset="0"/>
                <a:cs typeface="Arial" pitchFamily="34" charset="0"/>
              </a:rPr>
              <a:t> Scope resolution (::) Class member access operators (.(dot), .* (pointer to member operator)) Ternary or conditional (?:)</a:t>
            </a:r>
          </a:p>
          <a:p>
            <a:endParaRPr lang="en-GB" sz="2000" dirty="0" smtClean="0">
              <a:latin typeface="Arial" pitchFamily="34" charset="0"/>
              <a:cs typeface="Arial" pitchFamily="34" charset="0"/>
            </a:endParaRPr>
          </a:p>
          <a:p>
            <a:pPr fontAlgn="base"/>
            <a:r>
              <a:rPr lang="en-US" sz="2000" b="1" u="sng" dirty="0" smtClean="0">
                <a:latin typeface="Arial" pitchFamily="34" charset="0"/>
                <a:cs typeface="Arial" pitchFamily="34" charset="0"/>
              </a:rPr>
              <a:t>Operators that can be overloaded</a:t>
            </a:r>
          </a:p>
          <a:p>
            <a:pPr fontAlgn="base"/>
            <a:r>
              <a:rPr lang="en-US" sz="2000" b="1" dirty="0" smtClean="0">
                <a:latin typeface="Arial" pitchFamily="34" charset="0"/>
                <a:cs typeface="Arial" pitchFamily="34" charset="0"/>
              </a:rPr>
              <a:t>Unary </a:t>
            </a:r>
            <a:r>
              <a:rPr lang="en-US" sz="2000" b="1" dirty="0" smtClean="0">
                <a:latin typeface="Arial" pitchFamily="34" charset="0"/>
                <a:cs typeface="Arial" pitchFamily="34" charset="0"/>
              </a:rPr>
              <a:t>operators</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Binary operators</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Special operators </a:t>
            </a:r>
            <a:r>
              <a:rPr lang="en-US" sz="2000" dirty="0" smtClean="0">
                <a:latin typeface="Arial" pitchFamily="34" charset="0"/>
                <a:cs typeface="Arial" pitchFamily="34" charset="0"/>
              </a:rPr>
              <a:t>( [ ], (), etc)</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But</a:t>
            </a:r>
            <a:r>
              <a:rPr lang="en-US" sz="2000" dirty="0" smtClean="0">
                <a:latin typeface="Arial" pitchFamily="34" charset="0"/>
                <a:cs typeface="Arial" pitchFamily="34" charset="0"/>
              </a:rPr>
              <a:t>, among them, there are some operators that cannot be overloaded. They are</a:t>
            </a:r>
          </a:p>
          <a:p>
            <a:pPr fontAlgn="base"/>
            <a:r>
              <a:rPr lang="en-US" sz="2000" b="1" dirty="0" smtClean="0">
                <a:latin typeface="Arial" pitchFamily="34" charset="0"/>
                <a:cs typeface="Arial" pitchFamily="34" charset="0"/>
              </a:rPr>
              <a:t>Scope resolution operator (: </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Member selection operator </a:t>
            </a:r>
            <a:r>
              <a:rPr lang="en-US" sz="2000" b="1" dirty="0" smtClean="0">
                <a:latin typeface="Arial" pitchFamily="34" charset="0"/>
                <a:cs typeface="Arial" pitchFamily="34" charset="0"/>
              </a:rPr>
              <a:t>.</a:t>
            </a:r>
            <a:r>
              <a:rPr lang="en-US" sz="2000" b="1" dirty="0" smtClean="0">
                <a:latin typeface="Arial" pitchFamily="34" charset="0"/>
                <a:cs typeface="Arial" pitchFamily="34" charset="0"/>
              </a:rPr>
              <a:t>                          </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Member selection through  *</a:t>
            </a:r>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Pointer to a member variable</a:t>
            </a:r>
          </a:p>
          <a:p>
            <a:pPr fontAlgn="base"/>
            <a:r>
              <a:rPr lang="en-US" sz="2000" b="1" dirty="0" smtClean="0">
                <a:latin typeface="Arial" pitchFamily="34" charset="0"/>
                <a:cs typeface="Arial" pitchFamily="34" charset="0"/>
              </a:rPr>
              <a:t>Conditional operator (? </a:t>
            </a:r>
            <a:endParaRPr lang="en-US" sz="2000" dirty="0" smtClean="0">
              <a:latin typeface="Arial" pitchFamily="34" charset="0"/>
              <a:cs typeface="Arial" pitchFamily="34" charset="0"/>
            </a:endParaRPr>
          </a:p>
          <a:p>
            <a:pPr fontAlgn="base"/>
            <a:r>
              <a:rPr lang="en-US" sz="2000" b="1" dirty="0" err="1" smtClean="0">
                <a:latin typeface="Arial" pitchFamily="34" charset="0"/>
                <a:cs typeface="Arial" pitchFamily="34" charset="0"/>
              </a:rPr>
              <a:t>Sizeof</a:t>
            </a:r>
            <a:r>
              <a:rPr lang="en-US" sz="2000" b="1" dirty="0" smtClean="0">
                <a:latin typeface="Arial" pitchFamily="34" charset="0"/>
                <a:cs typeface="Arial" pitchFamily="34" charset="0"/>
              </a:rPr>
              <a:t> operator  </a:t>
            </a:r>
            <a:r>
              <a:rPr lang="en-US" sz="2000" b="1" dirty="0" err="1" smtClean="0">
                <a:latin typeface="Arial" pitchFamily="34" charset="0"/>
                <a:cs typeface="Arial" pitchFamily="34" charset="0"/>
              </a:rPr>
              <a:t>sizeof</a:t>
            </a:r>
            <a:r>
              <a:rPr lang="en-US" sz="2000" b="1" dirty="0" smtClean="0">
                <a:latin typeface="Arial" pitchFamily="34" charset="0"/>
                <a:cs typeface="Arial" pitchFamily="34" charset="0"/>
              </a:rPr>
              <a:t>()</a:t>
            </a:r>
          </a:p>
          <a:p>
            <a:pPr fontAlgn="base"/>
            <a:endParaRPr lang="en-GB" sz="2000" b="1" dirty="0" smtClean="0">
              <a:latin typeface="Arial" pitchFamily="34" charset="0"/>
              <a:cs typeface="Arial" pitchFamily="34" charset="0"/>
            </a:endParaRPr>
          </a:p>
          <a:p>
            <a:pPr fontAlgn="base"/>
            <a:r>
              <a:rPr lang="en-GB" sz="2000" b="1" dirty="0" smtClean="0">
                <a:latin typeface="Arial" pitchFamily="34" charset="0"/>
                <a:cs typeface="Arial" pitchFamily="34" charset="0"/>
              </a:rPr>
              <a:t>Another example: </a:t>
            </a:r>
            <a:r>
              <a:rPr lang="en-GB" sz="2000" b="1" dirty="0" smtClean="0">
                <a:latin typeface="Arial" pitchFamily="34" charset="0"/>
                <a:cs typeface="Arial" pitchFamily="34" charset="0"/>
                <a:hlinkClick r:id="rId3" action="ppaction://hlinkfile"/>
              </a:rPr>
              <a:t>OverloadDot.cpp</a:t>
            </a:r>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Explanation:</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 statement </a:t>
            </a:r>
            <a:r>
              <a:rPr lang="en-US" sz="2000" dirty="0" err="1" smtClean="0">
                <a:latin typeface="Arial" pitchFamily="34" charset="0"/>
                <a:cs typeface="Arial" pitchFamily="34" charset="0"/>
              </a:rPr>
              <a:t>ComplexNumber</a:t>
            </a:r>
            <a:r>
              <a:rPr lang="en-US" sz="2000" dirty="0" smtClean="0">
                <a:latin typeface="Arial" pitchFamily="34" charset="0"/>
                <a:cs typeface="Arial" pitchFamily="34" charset="0"/>
              </a:rPr>
              <a:t> c3 = c1 + c2; is internally translated as </a:t>
            </a:r>
            <a:r>
              <a:rPr lang="en-US" sz="2000" dirty="0" err="1" smtClean="0">
                <a:latin typeface="Arial" pitchFamily="34" charset="0"/>
                <a:cs typeface="Arial" pitchFamily="34" charset="0"/>
              </a:rPr>
              <a:t>ComplexNumber</a:t>
            </a:r>
            <a:r>
              <a:rPr lang="en-US" sz="2000" dirty="0" smtClean="0">
                <a:latin typeface="Arial" pitchFamily="34" charset="0"/>
                <a:cs typeface="Arial" pitchFamily="34" charset="0"/>
              </a:rPr>
              <a:t> c3 = c1.operator+ (c2); in order to invoke the operator function. The argument c1 is implicitly passed using the </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operator. The next statement also makes use of the dot operator to access the member function print and pass c3 as an argument. </a:t>
            </a:r>
          </a:p>
          <a:p>
            <a:pPr fontAlgn="base"/>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Introduction</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80879" y="1465097"/>
            <a:ext cx="7887909" cy="46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dirty="0" smtClean="0">
                <a:latin typeface="Arial" pitchFamily="34" charset="0"/>
                <a:cs typeface="Arial" pitchFamily="34" charset="0"/>
              </a:rPr>
              <a:t>Text Book(s):</a:t>
            </a:r>
          </a:p>
          <a:p>
            <a:pPr marL="457200" indent="-457200">
              <a:lnSpc>
                <a:spcPct val="100000"/>
              </a:lnSpc>
              <a:buFont typeface="+mj-lt"/>
              <a:buAutoNum type="arabicPeriod"/>
            </a:pPr>
            <a:r>
              <a:rPr lang="en-US" sz="2000" dirty="0" smtClean="0"/>
              <a:t> </a:t>
            </a:r>
            <a:r>
              <a:rPr lang="en-US" sz="2000" dirty="0" smtClean="0">
                <a:latin typeface="Arial" pitchFamily="34" charset="0"/>
                <a:cs typeface="Arial" pitchFamily="34" charset="0"/>
              </a:rPr>
              <a:t>“C++ Primer”, Stanley </a:t>
            </a:r>
            <a:r>
              <a:rPr lang="en-US" sz="2000" dirty="0" err="1" smtClean="0">
                <a:latin typeface="Arial" pitchFamily="34" charset="0"/>
                <a:cs typeface="Arial" pitchFamily="34" charset="0"/>
              </a:rPr>
              <a:t>Lippman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Josee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Lajoie</a:t>
            </a:r>
            <a:r>
              <a:rPr lang="en-US" sz="2000" dirty="0" smtClean="0">
                <a:latin typeface="Arial" pitchFamily="34" charset="0"/>
                <a:cs typeface="Arial" pitchFamily="34" charset="0"/>
              </a:rPr>
              <a:t>, Barbara E Moo, Addison-Wesley Professional, 5th Edition..</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Operator overloading is one of the best features of C++. By overloading the operators, we can give additional meaning to the operators like +-*/=.,= etc., which by default are supposed to work only on standard data types like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float, char, void etc. It is an essential concept in C++. It’s a type of polymorphism in which an operator is overloaded to give it the user-defined meaning.</a:t>
            </a:r>
          </a:p>
          <a:p>
            <a:pPr fontAlgn="base"/>
            <a:r>
              <a:rPr lang="en-US" sz="2000" dirty="0" smtClean="0">
                <a:latin typeface="Arial" pitchFamily="34" charset="0"/>
                <a:cs typeface="Arial" pitchFamily="34" charset="0"/>
              </a:rPr>
              <a:t>C++ allows us to specify more than one definition for a function name or an operator in the same scope, which is called function overloading and operator overloading, respectively. The process of selecting the most suitable overloaded function or operator is called overload resolution.</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Another example: </a:t>
            </a:r>
            <a:r>
              <a:rPr lang="en-GB" sz="2000" dirty="0" smtClean="0">
                <a:latin typeface="Arial" pitchFamily="34" charset="0"/>
                <a:cs typeface="Arial" pitchFamily="34" charset="0"/>
                <a:hlinkClick r:id="rId3" action="ppaction://hlinkfile"/>
              </a:rPr>
              <a:t>MultiplyOverload.cpp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One more </a:t>
            </a:r>
            <a:r>
              <a:rPr lang="en-GB" sz="2000" dirty="0" smtClean="0">
                <a:latin typeface="Arial" pitchFamily="34" charset="0"/>
                <a:cs typeface="Arial" pitchFamily="34" charset="0"/>
                <a:hlinkClick r:id="rId4" action="ppaction://hlinkfile"/>
              </a:rPr>
              <a:t>PrefixDecrement.cpp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What are the rules for operator overloading in C++?</a:t>
            </a:r>
          </a:p>
          <a:p>
            <a:pPr fontAlgn="base"/>
            <a:r>
              <a:rPr lang="en-US" sz="2000" dirty="0" smtClean="0">
                <a:latin typeface="Arial" pitchFamily="34" charset="0"/>
                <a:cs typeface="Arial" pitchFamily="34" charset="0"/>
              </a:rPr>
              <a:t>To work, at least one of the operands must be a user-defined class object.</a:t>
            </a:r>
          </a:p>
          <a:p>
            <a:pPr fontAlgn="base"/>
            <a:r>
              <a:rPr lang="en-US" sz="2000" dirty="0" smtClean="0">
                <a:latin typeface="Arial" pitchFamily="34" charset="0"/>
                <a:cs typeface="Arial" pitchFamily="34" charset="0"/>
              </a:rPr>
              <a:t>We can only overload the existing operators, Can’t overload new operators.</a:t>
            </a:r>
          </a:p>
          <a:p>
            <a:pPr fontAlgn="base"/>
            <a:r>
              <a:rPr lang="en-US" sz="2000" dirty="0" smtClean="0">
                <a:latin typeface="Arial" pitchFamily="34" charset="0"/>
                <a:cs typeface="Arial" pitchFamily="34" charset="0"/>
              </a:rPr>
              <a:t>Some operators cannot be overloaded using a friend function. However, such operators can be overloaded using the member function.</a:t>
            </a:r>
          </a:p>
          <a:p>
            <a:pPr fontAlgn="base"/>
            <a:endParaRPr lang="en-GB" sz="2000" dirty="0" smtClean="0"/>
          </a:p>
          <a:p>
            <a:pPr fontAlgn="base"/>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Which operators Cannot be overloaded?</a:t>
            </a:r>
          </a:p>
          <a:p>
            <a:pPr fontAlgn="base"/>
            <a:r>
              <a:rPr lang="en-US" sz="2000" dirty="0" smtClean="0">
                <a:latin typeface="Arial" pitchFamily="34" charset="0"/>
                <a:cs typeface="Arial" pitchFamily="34" charset="0"/>
              </a:rPr>
              <a:t>Conditional [?:],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scope(::), Member selector(.), member pointer selector(.*) and the casting operators.</a:t>
            </a:r>
          </a:p>
          <a:p>
            <a:pPr fontAlgn="base"/>
            <a:r>
              <a:rPr lang="en-US" sz="2000" dirty="0" smtClean="0">
                <a:latin typeface="Arial" pitchFamily="34" charset="0"/>
                <a:cs typeface="Arial" pitchFamily="34" charset="0"/>
              </a:rPr>
              <a:t>We can only overload the operators that exist and cannot create new operators or rename existing operators.</a:t>
            </a:r>
          </a:p>
          <a:p>
            <a:pPr fontAlgn="base"/>
            <a:r>
              <a:rPr lang="en-US" sz="2000" dirty="0" smtClean="0">
                <a:latin typeface="Arial" pitchFamily="34" charset="0"/>
                <a:cs typeface="Arial" pitchFamily="34" charset="0"/>
              </a:rPr>
              <a:t>At least one of the operands in overloaded operators must be user-defined, which means we cannot overload the minus operator to work with one integer and one double. However, you could overload the minus operator to work with an integer and a </a:t>
            </a:r>
            <a:r>
              <a:rPr lang="en-US" sz="2000" dirty="0" err="1" smtClean="0">
                <a:latin typeface="Arial" pitchFamily="34" charset="0"/>
                <a:cs typeface="Arial" pitchFamily="34" charset="0"/>
              </a:rPr>
              <a:t>mystring</a:t>
            </a:r>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 It is not possible to change the number of operands of an operator supports.</a:t>
            </a:r>
          </a:p>
          <a:p>
            <a:pPr fontAlgn="base"/>
            <a:r>
              <a:rPr lang="en-US" sz="2000" dirty="0" smtClean="0">
                <a:latin typeface="Arial" pitchFamily="34" charset="0"/>
                <a:cs typeface="Arial" pitchFamily="34" charset="0"/>
              </a:rPr>
              <a:t>All operators keep their default precedence and associations (what they use for), which cannot be changed.</a:t>
            </a:r>
          </a:p>
          <a:p>
            <a:pPr fontAlgn="base"/>
            <a:r>
              <a:rPr lang="en-US" sz="2000" dirty="0" smtClean="0">
                <a:latin typeface="Arial" pitchFamily="34" charset="0"/>
                <a:cs typeface="Arial" pitchFamily="34" charset="0"/>
              </a:rPr>
              <a:t>Only built-in operators can be overloaded.</a:t>
            </a:r>
          </a:p>
          <a:p>
            <a:pPr fontAlgn="base"/>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dirty="0" smtClean="0">
                <a:latin typeface="Arial" pitchFamily="34" charset="0"/>
                <a:cs typeface="Arial" pitchFamily="34" charset="0"/>
              </a:rPr>
              <a:t>Overloading Plus operator:  </a:t>
            </a:r>
            <a:r>
              <a:rPr lang="en-GB" sz="2000" dirty="0" smtClean="0">
                <a:latin typeface="Arial" pitchFamily="34" charset="0"/>
                <a:cs typeface="Arial" pitchFamily="34" charset="0"/>
                <a:hlinkClick r:id="rId3" action="ppaction://hlinkfile"/>
              </a:rPr>
              <a:t>PlusOverload.cpp</a:t>
            </a:r>
            <a:endParaRPr lang="en-GB" sz="2000" dirty="0" smtClean="0">
              <a:latin typeface="Arial" pitchFamily="34" charset="0"/>
              <a:cs typeface="Arial" pitchFamily="34" charset="0"/>
            </a:endParaRPr>
          </a:p>
          <a:p>
            <a:pPr fontAlgn="base"/>
            <a:endParaRPr lang="en-US" sz="2000" dirty="0" smtClean="0"/>
          </a:p>
          <a:p>
            <a:pPr fontAlgn="base"/>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The subscript operator [] is normally used to access array elements. This operator can be overloaded to enhance the existing functionality of C++ arrays.</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The program </a:t>
            </a:r>
            <a:r>
              <a:rPr lang="en-GB" sz="2000" dirty="0" smtClean="0">
                <a:latin typeface="Arial" pitchFamily="34" charset="0"/>
                <a:cs typeface="Arial" pitchFamily="34" charset="0"/>
                <a:hlinkClick r:id="rId3" action="ppaction://hlinkfile"/>
              </a:rPr>
              <a:t>IndexOverload.cpp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Conversion function</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WIP</a:t>
            </a:r>
          </a:p>
          <a:p>
            <a:pPr fontAlgn="base"/>
            <a:endParaRPr lang="en-GB" sz="2000" dirty="0" smtClean="0">
              <a:latin typeface="Arial" pitchFamily="34" charset="0"/>
              <a:cs typeface="Arial" pitchFamily="34" charset="0"/>
            </a:endParaRPr>
          </a:p>
          <a:p>
            <a:pPr fontAlgn="base"/>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smtClean="0">
                <a:solidFill>
                  <a:schemeClr val="accent2">
                    <a:lumMod val="75000"/>
                  </a:schemeClr>
                </a:solidFill>
                <a:latin typeface="Arial" pitchFamily="34" charset="0"/>
                <a:cs typeface="Arial" pitchFamily="34" charset="0"/>
              </a:rPr>
              <a:t>overloading</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Insertion and Extraction operator</a:t>
            </a:r>
          </a:p>
          <a:p>
            <a:pPr fontAlgn="base"/>
            <a:endParaRPr lang="en-GB"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In C++, stream insertion operator “&lt;&lt;” is used for output and extraction operator “&gt;&gt;” is used for input. </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We </a:t>
            </a:r>
            <a:r>
              <a:rPr lang="en-US" sz="2000" dirty="0" smtClean="0">
                <a:latin typeface="Arial" pitchFamily="34" charset="0"/>
                <a:cs typeface="Arial" pitchFamily="34" charset="0"/>
              </a:rPr>
              <a:t>must know the following things before we start overloading these operators. </a:t>
            </a:r>
            <a:br>
              <a:rPr lang="en-US" sz="2000" dirty="0" smtClean="0">
                <a:latin typeface="Arial" pitchFamily="34" charset="0"/>
                <a:cs typeface="Arial" pitchFamily="34" charset="0"/>
              </a:rPr>
            </a:br>
            <a:r>
              <a:rPr lang="en-US" sz="2000" b="1" dirty="0" smtClean="0">
                <a:latin typeface="Arial" pitchFamily="34" charset="0"/>
                <a:cs typeface="Arial" pitchFamily="34" charset="0"/>
              </a:rPr>
              <a:t>1)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 is an object of </a:t>
            </a:r>
            <a:r>
              <a:rPr lang="en-US" sz="2000" dirty="0" err="1" smtClean="0">
                <a:latin typeface="Arial" pitchFamily="34" charset="0"/>
                <a:cs typeface="Arial" pitchFamily="34" charset="0"/>
              </a:rPr>
              <a:t>ostream</a:t>
            </a:r>
            <a:r>
              <a:rPr lang="en-US" sz="2000" dirty="0" smtClean="0">
                <a:latin typeface="Arial" pitchFamily="34" charset="0"/>
                <a:cs typeface="Arial" pitchFamily="34" charset="0"/>
              </a:rPr>
              <a:t> class and </a:t>
            </a:r>
            <a:r>
              <a:rPr lang="en-US" sz="2000" dirty="0" err="1" smtClean="0">
                <a:latin typeface="Arial" pitchFamily="34" charset="0"/>
                <a:cs typeface="Arial" pitchFamily="34" charset="0"/>
              </a:rPr>
              <a:t>cin</a:t>
            </a:r>
            <a:r>
              <a:rPr lang="en-US" sz="2000" dirty="0" smtClean="0">
                <a:latin typeface="Arial" pitchFamily="34" charset="0"/>
                <a:cs typeface="Arial" pitchFamily="34" charset="0"/>
              </a:rPr>
              <a:t> is an object of </a:t>
            </a:r>
            <a:r>
              <a:rPr lang="en-US" sz="2000" dirty="0" err="1" smtClean="0">
                <a:latin typeface="Arial" pitchFamily="34" charset="0"/>
                <a:cs typeface="Arial" pitchFamily="34" charset="0"/>
              </a:rPr>
              <a:t>istream</a:t>
            </a:r>
            <a:r>
              <a:rPr lang="en-US" sz="2000" dirty="0" smtClean="0">
                <a:latin typeface="Arial" pitchFamily="34" charset="0"/>
                <a:cs typeface="Arial" pitchFamily="34" charset="0"/>
              </a:rPr>
              <a:t> class </a:t>
            </a:r>
            <a:br>
              <a:rPr lang="en-US" sz="2000" dirty="0" smtClean="0">
                <a:latin typeface="Arial" pitchFamily="34" charset="0"/>
                <a:cs typeface="Arial" pitchFamily="34" charset="0"/>
              </a:rPr>
            </a:br>
            <a:r>
              <a:rPr lang="en-US" sz="2000" b="1" dirty="0" smtClean="0">
                <a:latin typeface="Arial" pitchFamily="34" charset="0"/>
                <a:cs typeface="Arial" pitchFamily="34" charset="0"/>
              </a:rPr>
              <a:t>2) </a:t>
            </a:r>
            <a:r>
              <a:rPr lang="en-US" sz="2000" dirty="0" smtClean="0">
                <a:latin typeface="Arial" pitchFamily="34" charset="0"/>
                <a:cs typeface="Arial" pitchFamily="34" charset="0"/>
              </a:rPr>
              <a:t>These operators must be overloaded as a global function. And if we want to allow them to access private data members of the class, we must make them friend. </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InOutOverload.cpp</a:t>
            </a:r>
            <a:endParaRPr lang="en-GB" sz="2000" dirty="0" smtClean="0">
              <a:latin typeface="Arial" pitchFamily="34" charset="0"/>
              <a:cs typeface="Arial" pitchFamily="34" charset="0"/>
            </a:endParaRPr>
          </a:p>
          <a:p>
            <a:pPr fontAlgn="base"/>
            <a:endParaRPr lang="en-US" sz="2000" dirty="0" smtClean="0"/>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Static members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Static members</a:t>
            </a:r>
          </a:p>
          <a:p>
            <a:r>
              <a:rPr lang="en-US" sz="2000" dirty="0" smtClean="0">
                <a:latin typeface="Arial" pitchFamily="34" charset="0"/>
                <a:cs typeface="Arial" pitchFamily="34" charset="0"/>
              </a:rPr>
              <a:t>We </a:t>
            </a:r>
            <a:r>
              <a:rPr lang="en-US" sz="2000" dirty="0" smtClean="0">
                <a:latin typeface="Arial" pitchFamily="34" charset="0"/>
                <a:cs typeface="Arial" pitchFamily="34" charset="0"/>
              </a:rPr>
              <a:t>can define class members static using </a:t>
            </a:r>
            <a:r>
              <a:rPr lang="en-US" sz="2000" b="1" dirty="0" smtClean="0">
                <a:latin typeface="Arial" pitchFamily="34" charset="0"/>
                <a:cs typeface="Arial" pitchFamily="34" charset="0"/>
              </a:rPr>
              <a:t>static</a:t>
            </a:r>
            <a:r>
              <a:rPr lang="en-US" sz="2000" dirty="0" smtClean="0">
                <a:latin typeface="Arial" pitchFamily="34" charset="0"/>
                <a:cs typeface="Arial" pitchFamily="34" charset="0"/>
              </a:rPr>
              <a:t> keyword. When we declare a member of a class as static it means no matter how many objects of the class are created, there is only one copy of the static member.</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 </a:t>
            </a:r>
            <a:r>
              <a:rPr lang="en-US" sz="2000" dirty="0" smtClean="0">
                <a:latin typeface="Arial" pitchFamily="34" charset="0"/>
                <a:cs typeface="Arial" pitchFamily="34" charset="0"/>
              </a:rPr>
              <a:t>static member is shared by all objects of the class. All static data is initialized to zero when the first object is created, if no other initialization is present. We can't put it in the class definition but it can be initialized outside the class as done in the following example by </a:t>
            </a:r>
            <a:r>
              <a:rPr lang="en-US" sz="2000" dirty="0" err="1" smtClean="0">
                <a:latin typeface="Arial" pitchFamily="34" charset="0"/>
                <a:cs typeface="Arial" pitchFamily="34" charset="0"/>
              </a:rPr>
              <a:t>redeclaring</a:t>
            </a:r>
            <a:r>
              <a:rPr lang="en-US" sz="2000" dirty="0" smtClean="0">
                <a:latin typeface="Arial" pitchFamily="34" charset="0"/>
                <a:cs typeface="Arial" pitchFamily="34" charset="0"/>
              </a:rPr>
              <a:t> the static variable, using the scope resolution operator </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to identify which class it belongs to.</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a:t>
            </a:r>
            <a:r>
              <a:rPr lang="en-GB" sz="2000" dirty="0" smtClean="0">
                <a:latin typeface="Arial" pitchFamily="34" charset="0"/>
                <a:cs typeface="Arial" pitchFamily="34" charset="0"/>
              </a:rPr>
              <a:t>Program </a:t>
            </a:r>
            <a:r>
              <a:rPr lang="en-GB" sz="2000" dirty="0" smtClean="0">
                <a:latin typeface="Arial" pitchFamily="34" charset="0"/>
                <a:cs typeface="Arial" pitchFamily="34" charset="0"/>
                <a:hlinkClick r:id="rId3" action="ppaction://hlinkfile"/>
              </a:rPr>
              <a:t>StaticMember.cpp</a:t>
            </a:r>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Static members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1" u="sng" dirty="0" smtClean="0">
                <a:latin typeface="Arial" pitchFamily="34" charset="0"/>
                <a:cs typeface="Arial" pitchFamily="34" charset="0"/>
              </a:rPr>
              <a:t>Static Function Members</a:t>
            </a:r>
          </a:p>
          <a:p>
            <a:r>
              <a:rPr lang="en-US" sz="2000" dirty="0" smtClean="0">
                <a:latin typeface="Arial" pitchFamily="34" charset="0"/>
                <a:cs typeface="Arial" pitchFamily="34" charset="0"/>
              </a:rPr>
              <a:t>By declaring a function member as static, you make it independent of any particular object of the class. A static member function can be called even if no objects of the class exist and the </a:t>
            </a:r>
            <a:r>
              <a:rPr lang="en-US" sz="2000" b="1" dirty="0" smtClean="0">
                <a:latin typeface="Arial" pitchFamily="34" charset="0"/>
                <a:cs typeface="Arial" pitchFamily="34" charset="0"/>
              </a:rPr>
              <a:t>static</a:t>
            </a:r>
            <a:r>
              <a:rPr lang="en-US" sz="2000" dirty="0" smtClean="0">
                <a:latin typeface="Arial" pitchFamily="34" charset="0"/>
                <a:cs typeface="Arial" pitchFamily="34" charset="0"/>
              </a:rPr>
              <a:t> functions are accessed using only the class name and the scope resolution operator </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A static member function can only access static data member, other static member functions and any other functions from outside the class.</a:t>
            </a:r>
          </a:p>
          <a:p>
            <a:r>
              <a:rPr lang="en-US" sz="2000" dirty="0" smtClean="0">
                <a:latin typeface="Arial" pitchFamily="34" charset="0"/>
                <a:cs typeface="Arial" pitchFamily="34" charset="0"/>
              </a:rPr>
              <a:t>Static member functions have a class scope and they do not have access to the </a:t>
            </a:r>
            <a:r>
              <a:rPr lang="en-US" sz="2000" b="1" dirty="0" smtClean="0">
                <a:latin typeface="Arial" pitchFamily="34" charset="0"/>
                <a:cs typeface="Arial" pitchFamily="34" charset="0"/>
              </a:rPr>
              <a:t>this</a:t>
            </a:r>
            <a:r>
              <a:rPr lang="en-US" sz="2000" dirty="0" smtClean="0">
                <a:latin typeface="Arial" pitchFamily="34" charset="0"/>
                <a:cs typeface="Arial" pitchFamily="34" charset="0"/>
              </a:rPr>
              <a:t> pointer of the class. You could use a static member function to determine whether some objects of the class have been created or not.</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Sample </a:t>
            </a:r>
            <a:r>
              <a:rPr lang="en-GB" sz="2000" dirty="0" smtClean="0">
                <a:latin typeface="Arial" pitchFamily="34" charset="0"/>
                <a:cs typeface="Arial" pitchFamily="34" charset="0"/>
              </a:rPr>
              <a:t>program – </a:t>
            </a:r>
            <a:r>
              <a:rPr lang="en-GB" sz="2000" dirty="0" smtClean="0">
                <a:latin typeface="Arial" pitchFamily="34" charset="0"/>
                <a:cs typeface="Arial" pitchFamily="34" charset="0"/>
                <a:hlinkClick r:id="rId3" action="ppaction://hlinkfile"/>
              </a:rPr>
              <a:t>StaticFunction.cpp</a:t>
            </a:r>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One more program: </a:t>
            </a:r>
            <a:r>
              <a:rPr lang="en-GB" sz="2000" dirty="0" smtClean="0">
                <a:latin typeface="Arial" pitchFamily="34" charset="0"/>
                <a:cs typeface="Arial" pitchFamily="34" charset="0"/>
                <a:hlinkClick r:id="rId4" action="ppaction://hlinkfile"/>
              </a:rPr>
              <a:t>StaticMember2.cpp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Project initiation</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GB" sz="2800" b="1" dirty="0" smtClean="0">
                <a:latin typeface="Arial" pitchFamily="34" charset="0"/>
                <a:cs typeface="Arial" pitchFamily="34" charset="0"/>
              </a:rPr>
              <a:t>Project initiation</a:t>
            </a:r>
          </a:p>
          <a:p>
            <a:endParaRPr lang="en-GB" sz="2000" dirty="0" smtClean="0"/>
          </a:p>
          <a:p>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GB" sz="2400" b="1" dirty="0" smtClean="0"/>
              <a:t>anandms@yahoo.com</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M S </a:t>
            </a:r>
            <a:r>
              <a:rPr lang="en-US" sz="2400" b="1" dirty="0" err="1" smtClean="0"/>
              <a:t>Anand</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functions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What </a:t>
            </a:r>
            <a:r>
              <a:rPr lang="en-US" sz="2000" b="1" dirty="0" smtClean="0">
                <a:latin typeface="Arial" pitchFamily="34" charset="0"/>
                <a:cs typeface="Arial" pitchFamily="34" charset="0"/>
              </a:rPr>
              <a:t>is Friend Function</a:t>
            </a:r>
            <a:r>
              <a:rPr lang="en-US" sz="2000" b="1" dirty="0" smtClean="0">
                <a:latin typeface="Arial" pitchFamily="34" charset="0"/>
                <a:cs typeface="Arial" pitchFamily="34" charset="0"/>
              </a:rPr>
              <a:t>?</a:t>
            </a:r>
          </a:p>
          <a:p>
            <a:pPr fontAlgn="base"/>
            <a:r>
              <a:rPr lang="en-US" sz="2000" u="sng" dirty="0" smtClean="0">
                <a:latin typeface="Arial" pitchFamily="34" charset="0"/>
                <a:cs typeface="Arial" pitchFamily="34" charset="0"/>
              </a:rPr>
              <a:t>A friend function in C++ is a function that is declared outside a class but is capable of accessing the private and protected members of the </a:t>
            </a:r>
            <a:r>
              <a:rPr lang="en-US" sz="2000" u="sng" dirty="0" smtClean="0">
                <a:latin typeface="Arial" pitchFamily="34" charset="0"/>
                <a:cs typeface="Arial" pitchFamily="34" charset="0"/>
              </a:rPr>
              <a:t>class</a:t>
            </a:r>
          </a:p>
          <a:p>
            <a:pPr fontAlgn="base"/>
            <a:endParaRPr lang="en-US"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Friend </a:t>
            </a:r>
            <a:r>
              <a:rPr lang="en-US" sz="2000" dirty="0" smtClean="0">
                <a:latin typeface="Arial" pitchFamily="34" charset="0"/>
                <a:cs typeface="Arial" pitchFamily="34" charset="0"/>
              </a:rPr>
              <a:t>functions are not member functions of the class. </a:t>
            </a: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There </a:t>
            </a:r>
            <a:r>
              <a:rPr lang="en-US" sz="2000" dirty="0" smtClean="0">
                <a:latin typeface="Arial" pitchFamily="34" charset="0"/>
                <a:cs typeface="Arial" pitchFamily="34" charset="0"/>
              </a:rPr>
              <a:t>could be situations in programming wherein </a:t>
            </a:r>
            <a:r>
              <a:rPr lang="en-US" sz="2000" u="sng" dirty="0" smtClean="0">
                <a:latin typeface="Arial" pitchFamily="34" charset="0"/>
                <a:cs typeface="Arial" pitchFamily="34" charset="0"/>
              </a:rPr>
              <a:t>we want two classes to share their members</a:t>
            </a:r>
            <a:r>
              <a:rPr lang="en-US" sz="2000" dirty="0" smtClean="0">
                <a:latin typeface="Arial" pitchFamily="34" charset="0"/>
                <a:cs typeface="Arial" pitchFamily="34" charset="0"/>
              </a:rPr>
              <a:t>. These members may be data members, class functions or function templates. In such cases, we make the desired function, a friend to both these classes which will allow accessing private and protected data of members of the class.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Generally</a:t>
            </a:r>
            <a:r>
              <a:rPr lang="en-US" sz="2000" dirty="0" smtClean="0">
                <a:latin typeface="Arial" pitchFamily="34" charset="0"/>
                <a:cs typeface="Arial" pitchFamily="34" charset="0"/>
              </a:rPr>
              <a:t>, non-member functions cannot access the private members of a particular class. Once declared as a friend function, the function is able to access the private and the protected members of these classes.</a:t>
            </a: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Friend functions in C++ have the following types</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a:t>
            </a:r>
            <a:r>
              <a:rPr lang="en-US" sz="2000" dirty="0" smtClean="0">
                <a:latin typeface="Arial" pitchFamily="34" charset="0"/>
                <a:cs typeface="Arial" pitchFamily="34" charset="0"/>
              </a:rPr>
              <a:t>with no argument and no return value</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a:t>
            </a:r>
            <a:r>
              <a:rPr lang="en-US" sz="2000" dirty="0" smtClean="0">
                <a:latin typeface="Arial" pitchFamily="34" charset="0"/>
                <a:cs typeface="Arial" pitchFamily="34" charset="0"/>
              </a:rPr>
              <a:t>with no argument but with return value</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a:t>
            </a:r>
            <a:r>
              <a:rPr lang="en-US" sz="2000" dirty="0" smtClean="0">
                <a:latin typeface="Arial" pitchFamily="34" charset="0"/>
                <a:cs typeface="Arial" pitchFamily="34" charset="0"/>
              </a:rPr>
              <a:t>with argument but no return value</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a:t>
            </a:r>
            <a:r>
              <a:rPr lang="en-US" sz="2000" dirty="0" smtClean="0">
                <a:latin typeface="Arial" pitchFamily="34" charset="0"/>
                <a:cs typeface="Arial" pitchFamily="34" charset="0"/>
              </a:rPr>
              <a:t>with argument and return </a:t>
            </a:r>
            <a:r>
              <a:rPr lang="en-US" sz="2000" dirty="0" smtClean="0">
                <a:latin typeface="Arial" pitchFamily="34" charset="0"/>
                <a:cs typeface="Arial" pitchFamily="34" charset="0"/>
              </a:rPr>
              <a:t>value</a:t>
            </a:r>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Declaration </a:t>
            </a:r>
            <a:r>
              <a:rPr lang="en-US" sz="2000" b="1" dirty="0" smtClean="0">
                <a:latin typeface="Arial" pitchFamily="34" charset="0"/>
                <a:cs typeface="Arial" pitchFamily="34" charset="0"/>
              </a:rPr>
              <a:t>of a friend function in C++</a:t>
            </a:r>
          </a:p>
          <a:p>
            <a:pPr fontAlgn="base"/>
            <a:r>
              <a:rPr lang="en-US" sz="2000" dirty="0" smtClean="0">
                <a:latin typeface="Arial" pitchFamily="34" charset="0"/>
                <a:cs typeface="Arial" pitchFamily="34" charset="0"/>
              </a:rPr>
              <a:t>class </a:t>
            </a:r>
            <a:r>
              <a:rPr lang="en-US" sz="2000" dirty="0" err="1" smtClean="0">
                <a:latin typeface="Arial" pitchFamily="34" charset="0"/>
                <a:cs typeface="Arial" pitchFamily="34" charset="0"/>
              </a:rPr>
              <a:t>class_name</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   friend </a:t>
            </a:r>
            <a:r>
              <a:rPr lang="en-US" sz="2000" dirty="0" err="1" smtClean="0">
                <a:latin typeface="Arial" pitchFamily="34" charset="0"/>
                <a:cs typeface="Arial" pitchFamily="34" charset="0"/>
              </a:rPr>
              <a:t>data_type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function_name</a:t>
            </a:r>
            <a:r>
              <a:rPr lang="en-US" sz="2000" dirty="0" smtClean="0">
                <a:latin typeface="Arial" pitchFamily="34" charset="0"/>
                <a:cs typeface="Arial" pitchFamily="34" charset="0"/>
              </a:rPr>
              <a:t>(arguments/s); //syntax of friend function. </a:t>
            </a:r>
          </a:p>
          <a:p>
            <a:pPr fontAlgn="base"/>
            <a:r>
              <a:rPr lang="en-US" sz="2000" dirty="0" smtClean="0">
                <a:latin typeface="Arial" pitchFamily="34" charset="0"/>
                <a:cs typeface="Arial" pitchFamily="34" charset="0"/>
              </a:rPr>
              <a:t>};</a:t>
            </a: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In the above declaration, the keyword </a:t>
            </a:r>
            <a:r>
              <a:rPr lang="en-US" sz="2000" b="1" dirty="0" smtClean="0">
                <a:latin typeface="Arial" pitchFamily="34" charset="0"/>
                <a:cs typeface="Arial" pitchFamily="34" charset="0"/>
              </a:rPr>
              <a:t>friend</a:t>
            </a:r>
            <a:r>
              <a:rPr lang="en-US" sz="2000" dirty="0" smtClean="0">
                <a:latin typeface="Arial" pitchFamily="34" charset="0"/>
                <a:cs typeface="Arial" pitchFamily="34" charset="0"/>
              </a:rPr>
              <a:t> precedes the function. </a:t>
            </a:r>
            <a:endParaRPr lang="en-US" sz="2000" dirty="0" smtClean="0">
              <a:latin typeface="Arial" pitchFamily="34" charset="0"/>
              <a:cs typeface="Arial" pitchFamily="34" charset="0"/>
            </a:endParaRP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We </a:t>
            </a:r>
            <a:r>
              <a:rPr lang="en-US" sz="2000" dirty="0" smtClean="0">
                <a:latin typeface="Arial" pitchFamily="34" charset="0"/>
                <a:cs typeface="Arial" pitchFamily="34" charset="0"/>
              </a:rPr>
              <a:t>can define the friend function anywhere in the program like a normal C++ function. A class’s function definition does not use either the keyword </a:t>
            </a:r>
            <a:r>
              <a:rPr lang="en-US" sz="2000" b="1" dirty="0" smtClean="0">
                <a:latin typeface="Arial" pitchFamily="34" charset="0"/>
                <a:cs typeface="Arial" pitchFamily="34" charset="0"/>
              </a:rPr>
              <a:t>friend or scope resolution </a:t>
            </a:r>
            <a:r>
              <a:rPr lang="en-US" sz="2000" b="1" dirty="0" smtClean="0">
                <a:latin typeface="Arial" pitchFamily="34" charset="0"/>
                <a:cs typeface="Arial" pitchFamily="34" charset="0"/>
              </a:rPr>
              <a:t>operator.</a:t>
            </a:r>
            <a:endParaRPr lang="en-US" sz="2000" dirty="0" smtClean="0">
              <a:latin typeface="Arial" pitchFamily="34" charset="0"/>
              <a:cs typeface="Arial" pitchFamily="34" charset="0"/>
            </a:endParaRP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Friend </a:t>
            </a:r>
            <a:r>
              <a:rPr lang="en-US" sz="2000" dirty="0" smtClean="0">
                <a:latin typeface="Arial" pitchFamily="34" charset="0"/>
                <a:cs typeface="Arial" pitchFamily="34" charset="0"/>
              </a:rPr>
              <a:t>function is called as </a:t>
            </a:r>
            <a:r>
              <a:rPr lang="en-US" sz="2000" dirty="0" err="1" smtClean="0">
                <a:latin typeface="Arial" pitchFamily="34" charset="0"/>
                <a:cs typeface="Arial" pitchFamily="34" charset="0"/>
              </a:rPr>
              <a:t>function_name</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class_name</a:t>
            </a:r>
            <a:r>
              <a:rPr lang="en-US" sz="2000" dirty="0" smtClean="0">
                <a:latin typeface="Arial" pitchFamily="34" charset="0"/>
                <a:cs typeface="Arial" pitchFamily="34" charset="0"/>
              </a:rPr>
              <a:t>) and member function is called as </a:t>
            </a:r>
            <a:r>
              <a:rPr lang="en-US" sz="2000" dirty="0" err="1" smtClean="0">
                <a:latin typeface="Arial" pitchFamily="34" charset="0"/>
                <a:cs typeface="Arial" pitchFamily="34" charset="0"/>
              </a:rPr>
              <a:t>class_name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function_name</a:t>
            </a:r>
            <a:r>
              <a:rPr lang="en-US" sz="2000" dirty="0" smtClean="0">
                <a:latin typeface="Arial" pitchFamily="34" charset="0"/>
                <a:cs typeface="Arial" pitchFamily="34" charset="0"/>
              </a:rPr>
              <a:t>.</a:t>
            </a:r>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Use of Friend function in C++</a:t>
            </a:r>
          </a:p>
          <a:p>
            <a:pPr fontAlgn="base"/>
            <a:r>
              <a:rPr lang="en-US" sz="2000" dirty="0" smtClean="0">
                <a:latin typeface="Arial" pitchFamily="34" charset="0"/>
                <a:cs typeface="Arial" pitchFamily="34" charset="0"/>
              </a:rPr>
              <a:t>As discussed, we require friend functions whenever we have to access the private or protected members of a class. This is only the case when we do not want to use the objects of that class to access these private or protected members.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To </a:t>
            </a:r>
            <a:r>
              <a:rPr lang="en-US" sz="2000" dirty="0" smtClean="0">
                <a:latin typeface="Arial" pitchFamily="34" charset="0"/>
                <a:cs typeface="Arial" pitchFamily="34" charset="0"/>
              </a:rPr>
              <a:t>understand this better, let us consider two classes: Tokyo and Rio. We might require a function, metro(), to access both these classes without any restrictions. Without the friend function, we will require the object of these classes to access all the members. Friend functions in </a:t>
            </a:r>
            <a:r>
              <a:rPr lang="en-US" sz="2000" dirty="0" err="1" smtClean="0">
                <a:latin typeface="Arial" pitchFamily="34" charset="0"/>
                <a:cs typeface="Arial" pitchFamily="34" charset="0"/>
              </a:rPr>
              <a:t>c++</a:t>
            </a:r>
            <a:r>
              <a:rPr lang="en-US" sz="2000" dirty="0" smtClean="0">
                <a:latin typeface="Arial" pitchFamily="34" charset="0"/>
                <a:cs typeface="Arial" pitchFamily="34" charset="0"/>
              </a:rPr>
              <a:t> help us avoid the scenario where the function has to be a member of either of these classes for access.</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Characteristics of Friend Function in C++</a:t>
            </a:r>
          </a:p>
          <a:p>
            <a:pPr marL="457200" indent="-457200" fontAlgn="base">
              <a:buFont typeface="+mj-lt"/>
              <a:buAutoNum type="arabicPeriod"/>
            </a:pPr>
            <a:r>
              <a:rPr lang="en-US" sz="2000" dirty="0" smtClean="0">
                <a:latin typeface="Arial" pitchFamily="34" charset="0"/>
                <a:cs typeface="Arial" pitchFamily="34" charset="0"/>
              </a:rPr>
              <a:t>The function is not in the ‘scope’ of the class to which it has been declared a friend.</a:t>
            </a:r>
          </a:p>
          <a:p>
            <a:pPr marL="457200" indent="-457200" fontAlgn="base">
              <a:buFont typeface="+mj-lt"/>
              <a:buAutoNum type="arabicPeriod"/>
            </a:pPr>
            <a:r>
              <a:rPr lang="en-US" sz="2000" dirty="0" smtClean="0">
                <a:latin typeface="Arial" pitchFamily="34" charset="0"/>
                <a:cs typeface="Arial" pitchFamily="34" charset="0"/>
              </a:rPr>
              <a:t>Friend functionality is not restricted to only one class</a:t>
            </a:r>
          </a:p>
          <a:p>
            <a:pPr marL="457200" indent="-457200" fontAlgn="base">
              <a:buFont typeface="+mj-lt"/>
              <a:buAutoNum type="arabicPeriod"/>
            </a:pPr>
            <a:r>
              <a:rPr lang="en-US" sz="2000" dirty="0" smtClean="0">
                <a:latin typeface="Arial" pitchFamily="34" charset="0"/>
                <a:cs typeface="Arial" pitchFamily="34" charset="0"/>
              </a:rPr>
              <a:t>Friend functions can be a member of a class or a function that is declared outside the scope of class.</a:t>
            </a:r>
          </a:p>
          <a:p>
            <a:pPr marL="457200" indent="-457200" fontAlgn="base">
              <a:buFont typeface="+mj-lt"/>
              <a:buAutoNum type="arabicPeriod"/>
            </a:pPr>
            <a:r>
              <a:rPr lang="en-US" sz="2000" dirty="0" smtClean="0">
                <a:latin typeface="Arial" pitchFamily="34" charset="0"/>
                <a:cs typeface="Arial" pitchFamily="34" charset="0"/>
              </a:rPr>
              <a:t>It cannot be invoked using the object as it is not in the scope of that class.</a:t>
            </a:r>
          </a:p>
          <a:p>
            <a:pPr marL="457200" indent="-457200" fontAlgn="base">
              <a:buFont typeface="+mj-lt"/>
              <a:buAutoNum type="arabicPeriod"/>
            </a:pPr>
            <a:r>
              <a:rPr lang="en-US" sz="2000" dirty="0" smtClean="0">
                <a:latin typeface="Arial" pitchFamily="34" charset="0"/>
                <a:cs typeface="Arial" pitchFamily="34" charset="0"/>
              </a:rPr>
              <a:t>We can invoke it like any normal function of the class.</a:t>
            </a:r>
          </a:p>
          <a:p>
            <a:pPr marL="457200" indent="-457200" fontAlgn="base">
              <a:buFont typeface="+mj-lt"/>
              <a:buAutoNum type="arabicPeriod"/>
            </a:pPr>
            <a:r>
              <a:rPr lang="en-US" sz="2000" dirty="0" smtClean="0">
                <a:latin typeface="Arial" pitchFamily="34" charset="0"/>
                <a:cs typeface="Arial" pitchFamily="34" charset="0"/>
              </a:rPr>
              <a:t>Friend functions have objects as arguments.</a:t>
            </a:r>
          </a:p>
          <a:p>
            <a:pPr marL="457200" indent="-457200" fontAlgn="base">
              <a:buFont typeface="+mj-lt"/>
              <a:buAutoNum type="arabicPeriod"/>
            </a:pPr>
            <a:r>
              <a:rPr lang="en-US" sz="2000" dirty="0" smtClean="0">
                <a:latin typeface="Arial" pitchFamily="34" charset="0"/>
                <a:cs typeface="Arial" pitchFamily="34" charset="0"/>
              </a:rPr>
              <a:t>It cannot access the member names directly and has to use dot membership operator and use an object name with the member name.</a:t>
            </a:r>
          </a:p>
          <a:p>
            <a:pPr marL="457200" indent="-457200" fontAlgn="base">
              <a:buFont typeface="+mj-lt"/>
              <a:buAutoNum type="arabicPeriod"/>
            </a:pPr>
            <a:r>
              <a:rPr lang="en-US" sz="2000" dirty="0" smtClean="0">
                <a:latin typeface="Arial" pitchFamily="34" charset="0"/>
                <a:cs typeface="Arial" pitchFamily="34" charset="0"/>
              </a:rPr>
              <a:t>We can declare it either in the ‘public’ or the ‘private’ part.</a:t>
            </a:r>
          </a:p>
          <a:p>
            <a:pPr marL="457200" indent="-457200" fontAlgn="base">
              <a:buFont typeface="+mj-lt"/>
              <a:buAutoNum type="arabicPeriod"/>
            </a:pPr>
            <a:r>
              <a:rPr lang="en-US" sz="2000" dirty="0" smtClean="0">
                <a:latin typeface="Arial" pitchFamily="34" charset="0"/>
                <a:cs typeface="Arial" pitchFamily="34" charset="0"/>
              </a:rPr>
              <a:t>These are some of the friend functions in C++ characteristics</a:t>
            </a:r>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Implementing Friend Functions</a:t>
            </a:r>
          </a:p>
          <a:p>
            <a:pPr fontAlgn="base"/>
            <a:r>
              <a:rPr lang="en-US" sz="2000" b="1" dirty="0" smtClean="0">
                <a:latin typeface="Arial" pitchFamily="34" charset="0"/>
                <a:cs typeface="Arial" pitchFamily="34" charset="0"/>
              </a:rPr>
              <a:t>Friend Functions can be implemented in two ways:</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A method of another class:</a:t>
            </a:r>
          </a:p>
          <a:p>
            <a:pPr fontAlgn="base"/>
            <a:r>
              <a:rPr lang="en-US" sz="2000" dirty="0" smtClean="0">
                <a:latin typeface="Arial" pitchFamily="34" charset="0"/>
                <a:cs typeface="Arial" pitchFamily="34" charset="0"/>
              </a:rPr>
              <a:t>We declare a friend class when we want to access the non-public data members of a particular class.</a:t>
            </a:r>
          </a:p>
          <a:p>
            <a:pPr fontAlgn="base"/>
            <a:r>
              <a:rPr lang="en-US" sz="2000" b="1" dirty="0" smtClean="0">
                <a:latin typeface="Arial" pitchFamily="34" charset="0"/>
                <a:cs typeface="Arial" pitchFamily="34" charset="0"/>
              </a:rPr>
              <a:t>A Global function:</a:t>
            </a:r>
          </a:p>
          <a:p>
            <a:pPr fontAlgn="base"/>
            <a:r>
              <a:rPr lang="en-US" sz="2000" dirty="0" smtClean="0">
                <a:latin typeface="Arial" pitchFamily="34" charset="0"/>
                <a:cs typeface="Arial" pitchFamily="34" charset="0"/>
              </a:rPr>
              <a:t>A ‘global friend function’ allows you to access all the private and protected members of the global class declaration.</a:t>
            </a:r>
          </a:p>
          <a:p>
            <a:pPr fontAlgn="base"/>
            <a:r>
              <a:rPr lang="en-US" sz="2000" dirty="0" smtClean="0">
                <a:latin typeface="Arial" pitchFamily="34" charset="0"/>
                <a:cs typeface="Arial" pitchFamily="34" charset="0"/>
              </a:rPr>
              <a:t>A simple example of a C++ friend function used to print the length of the box:    </a:t>
            </a:r>
            <a:r>
              <a:rPr lang="en-US" sz="2000" dirty="0" smtClean="0">
                <a:latin typeface="Arial" pitchFamily="34" charset="0"/>
                <a:cs typeface="Arial" pitchFamily="34" charset="0"/>
                <a:hlinkClick r:id="rId3" action="ppaction://hlinkfile"/>
              </a:rPr>
              <a:t>friend1.cpp</a:t>
            </a:r>
            <a:endParaRPr lang="en-US"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One more example: </a:t>
            </a:r>
            <a:r>
              <a:rPr lang="en-GB" sz="2000" dirty="0" smtClean="0">
                <a:latin typeface="Arial" pitchFamily="34" charset="0"/>
                <a:cs typeface="Arial" pitchFamily="34" charset="0"/>
                <a:hlinkClick r:id="rId4" action="ppaction://hlinkfile"/>
              </a:rPr>
              <a:t>Friend2.cpp</a:t>
            </a:r>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In the above example, max () function is friendly to both class A and B, i.e., the max () function can access the private members of two classes. </a:t>
            </a:r>
            <a:endParaRPr lang="en-GB" sz="2000" dirty="0" smtClean="0">
              <a:latin typeface="Arial" pitchFamily="34" charset="0"/>
              <a:cs typeface="Arial" pitchFamily="34" charset="0"/>
            </a:endParaRPr>
          </a:p>
          <a:p>
            <a:pPr fontAlgn="base"/>
            <a:endParaRPr lang="en-US" sz="2000" dirty="0" smtClean="0"/>
          </a:p>
          <a:p>
            <a:pPr fontAlgn="base"/>
            <a:endParaRPr lang="en-US" sz="2000" dirty="0" smtClean="0"/>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functions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Implementing through a method of another class</a:t>
            </a:r>
          </a:p>
          <a:p>
            <a:pPr fontAlgn="base"/>
            <a:r>
              <a:rPr lang="en-US" sz="2000" dirty="0" smtClean="0">
                <a:latin typeface="Arial" pitchFamily="34" charset="0"/>
                <a:cs typeface="Arial" pitchFamily="34" charset="0"/>
              </a:rPr>
              <a:t>A class cannot access the private members of another class. Similarly, a class cannot access its protected members of a class. We need a friend class in this case. </a:t>
            </a:r>
          </a:p>
          <a:p>
            <a:pPr fontAlgn="base"/>
            <a:r>
              <a:rPr lang="en-US" sz="2000" dirty="0" smtClean="0">
                <a:latin typeface="Arial" pitchFamily="34" charset="0"/>
                <a:cs typeface="Arial" pitchFamily="34" charset="0"/>
              </a:rPr>
              <a:t>A friend class is used when we need to access private and protected members of the class in which it has been declared as a friend. It is also possible to declare only one member function of another class to be a friend. </a:t>
            </a:r>
          </a:p>
          <a:p>
            <a:pPr fontAlgn="base"/>
            <a:r>
              <a:rPr lang="en-US" sz="2000" b="1" dirty="0" smtClean="0">
                <a:latin typeface="Arial" pitchFamily="34" charset="0"/>
                <a:cs typeface="Arial" pitchFamily="34" charset="0"/>
              </a:rPr>
              <a:t>Declaration of friend class</a:t>
            </a:r>
          </a:p>
          <a:p>
            <a:pPr fontAlgn="base"/>
            <a:r>
              <a:rPr lang="en-US" sz="2000" dirty="0" smtClean="0">
                <a:latin typeface="Arial" pitchFamily="34" charset="0"/>
                <a:cs typeface="Arial" pitchFamily="34" charset="0"/>
              </a:rPr>
              <a:t>class </a:t>
            </a:r>
            <a:r>
              <a:rPr lang="en-US" sz="2000" dirty="0" err="1" smtClean="0">
                <a:latin typeface="Arial" pitchFamily="34" charset="0"/>
                <a:cs typeface="Arial" pitchFamily="34" charset="0"/>
              </a:rPr>
              <a:t>class_name</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      friend class </a:t>
            </a:r>
            <a:r>
              <a:rPr lang="en-US" sz="2000" dirty="0" err="1" smtClean="0">
                <a:latin typeface="Arial" pitchFamily="34" charset="0"/>
                <a:cs typeface="Arial" pitchFamily="34" charset="0"/>
              </a:rPr>
              <a:t>friend_class</a:t>
            </a:r>
            <a:r>
              <a:rPr lang="en-US" sz="2000" dirty="0" smtClean="0">
                <a:latin typeface="Arial" pitchFamily="34" charset="0"/>
                <a:cs typeface="Arial" pitchFamily="34" charset="0"/>
              </a:rPr>
              <a:t>;// declaring friend class</a:t>
            </a: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class </a:t>
            </a:r>
            <a:r>
              <a:rPr lang="en-US" sz="2000" dirty="0" err="1" smtClean="0">
                <a:latin typeface="Arial" pitchFamily="34" charset="0"/>
                <a:cs typeface="Arial" pitchFamily="34" charset="0"/>
              </a:rPr>
              <a:t>friend_class</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a:t>
            </a: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27/06/2023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anim calcmode="lin" valueType="num">
                                      <p:cBhvr additive="base">
                                        <p:cTn id="6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15310</TotalTime>
  <Words>1682</Words>
  <Application>Microsoft Office PowerPoint</Application>
  <PresentationFormat>Custom</PresentationFormat>
  <Paragraphs>268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Anand</dc:creator>
  <cp:lastModifiedBy>Anand</cp:lastModifiedBy>
  <cp:revision>1401</cp:revision>
  <dcterms:created xsi:type="dcterms:W3CDTF">2020-06-03T14:19:11Z</dcterms:created>
  <dcterms:modified xsi:type="dcterms:W3CDTF">2023-06-27T00:25:35Z</dcterms:modified>
</cp:coreProperties>
</file>