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57" r:id="rId2"/>
    <p:sldId id="393" r:id="rId3"/>
    <p:sldId id="663" r:id="rId4"/>
    <p:sldId id="664" r:id="rId5"/>
    <p:sldId id="689" r:id="rId6"/>
    <p:sldId id="665" r:id="rId7"/>
    <p:sldId id="666" r:id="rId8"/>
    <p:sldId id="667" r:id="rId9"/>
    <p:sldId id="668" r:id="rId10"/>
    <p:sldId id="669" r:id="rId11"/>
    <p:sldId id="670" r:id="rId12"/>
    <p:sldId id="690" r:id="rId13"/>
    <p:sldId id="671" r:id="rId14"/>
    <p:sldId id="672" r:id="rId15"/>
    <p:sldId id="691" r:id="rId16"/>
    <p:sldId id="675" r:id="rId17"/>
    <p:sldId id="676" r:id="rId18"/>
    <p:sldId id="677" r:id="rId19"/>
    <p:sldId id="692" r:id="rId20"/>
    <p:sldId id="679" r:id="rId21"/>
    <p:sldId id="683" r:id="rId22"/>
    <p:sldId id="693" r:id="rId23"/>
    <p:sldId id="694" r:id="rId24"/>
    <p:sldId id="695" r:id="rId25"/>
    <p:sldId id="696" r:id="rId26"/>
    <p:sldId id="684" r:id="rId27"/>
    <p:sldId id="685" r:id="rId28"/>
    <p:sldId id="686" r:id="rId29"/>
    <p:sldId id="688" r:id="rId30"/>
    <p:sldId id="6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0DB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843" autoAdjust="0"/>
    <p:restoredTop sz="91577" autoAdjust="0"/>
  </p:normalViewPr>
  <p:slideViewPr>
    <p:cSldViewPr snapToGrid="0">
      <p:cViewPr>
        <p:scale>
          <a:sx n="66" d="100"/>
          <a:sy n="66" d="100"/>
        </p:scale>
        <p:origin x="-1512" y="-114"/>
      </p:cViewPr>
      <p:guideLst>
        <p:guide orient="horz" pos="2160"/>
        <p:guide pos="3840"/>
      </p:guideLst>
    </p:cSldViewPr>
  </p:slideViewPr>
  <p:notesTextViewPr>
    <p:cViewPr>
      <p:scale>
        <a:sx n="1" d="1"/>
        <a:sy n="1" d="1"/>
      </p:scale>
      <p:origin x="0" y="0"/>
    </p:cViewPr>
  </p:notesTextViewPr>
  <p:sorterViewPr>
    <p:cViewPr>
      <p:scale>
        <a:sx n="100" d="100"/>
        <a:sy n="100" d="100"/>
      </p:scale>
      <p:origin x="0" y="58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28-06-2023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28-06-2023</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28-06-2023</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programs/Friend3.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Friend4.cp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s/OverloadPlus.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programs/OperatorPlus2.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s/MultiplyOverload.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PrefixDecrement.cp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programs/IndexOverload.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rograms/Conversion1.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rograms/Conversion2.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programs/Conversion3.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rograms/Conversion4.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programs/InOutOverload.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rograms/StaticMembe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programs/StaticFunction.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StaticMember2.cp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rograms/Friend1.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Friend2.cp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58694" y="2209329"/>
            <a:ext cx="4649467" cy="1569660"/>
          </a:xfrm>
          <a:prstGeom prst="rect">
            <a:avLst/>
          </a:prstGeom>
        </p:spPr>
        <p:txBody>
          <a:bodyPr wrap="square">
            <a:spAutoFit/>
          </a:bodyPr>
          <a:lstStyle/>
          <a:p>
            <a:pPr algn="ctr"/>
            <a:r>
              <a:rPr lang="en-US" sz="3200" b="1" dirty="0" smtClean="0">
                <a:solidFill>
                  <a:schemeClr val="accent2">
                    <a:lumMod val="75000"/>
                  </a:schemeClr>
                </a:solidFill>
                <a:latin typeface="Arial" pitchFamily="34" charset="0"/>
                <a:cs typeface="Arial" pitchFamily="34" charset="0"/>
              </a:rPr>
              <a:t>Object Oriented Programming with C++ </a:t>
            </a:r>
            <a:r>
              <a:rPr lang="en-US" sz="3200" b="1" smtClean="0">
                <a:solidFill>
                  <a:schemeClr val="accent2">
                    <a:lumMod val="75000"/>
                  </a:schemeClr>
                </a:solidFill>
                <a:latin typeface="Arial" pitchFamily="34" charset="0"/>
                <a:cs typeface="Arial" pitchFamily="34" charset="0"/>
              </a:rPr>
              <a:t>Day 3</a:t>
            </a:r>
            <a:endParaRPr lang="en-US" sz="3200" b="1" dirty="0" smtClean="0">
              <a:solidFill>
                <a:schemeClr val="accent2">
                  <a:lumMod val="75000"/>
                </a:schemeClr>
              </a:solidFill>
              <a:latin typeface="Arial" pitchFamily="34" charset="0"/>
              <a:cs typeface="Arial" pitchFamily="34" charset="0"/>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694786" y="3971365"/>
            <a:ext cx="4645157" cy="615553"/>
          </a:xfrm>
          <a:prstGeom prst="rect">
            <a:avLst/>
          </a:prstGeom>
        </p:spPr>
        <p:txBody>
          <a:bodyPr wrap="square">
            <a:spAutoFit/>
          </a:bodyPr>
          <a:lstStyle/>
          <a:p>
            <a:pPr algn="ctr"/>
            <a:r>
              <a:rPr lang="en-GB" sz="1400" b="1" dirty="0" smtClean="0">
                <a:latin typeface="Arial" pitchFamily="34" charset="0"/>
                <a:cs typeface="Arial" pitchFamily="34" charset="0"/>
              </a:rPr>
              <a:t>Compiled by</a:t>
            </a:r>
          </a:p>
          <a:p>
            <a:pPr algn="ctr"/>
            <a:r>
              <a:rPr lang="en-GB" sz="2000" b="1" dirty="0" smtClean="0">
                <a:latin typeface="Arial" pitchFamily="34" charset="0"/>
                <a:cs typeface="Arial" pitchFamily="34" charset="0"/>
              </a:rPr>
              <a:t>M S </a:t>
            </a:r>
            <a:r>
              <a:rPr lang="en-GB" sz="2000" b="1" dirty="0" err="1" smtClean="0">
                <a:latin typeface="Arial" pitchFamily="34" charset="0"/>
                <a:cs typeface="Arial" pitchFamily="34" charset="0"/>
              </a:rPr>
              <a:t>Anand</a:t>
            </a:r>
            <a:endParaRPr lang="en-IN" sz="2000" b="1" dirty="0">
              <a:latin typeface="Arial" pitchFamily="34" charset="0"/>
              <a:cs typeface="Arial" pitchFamily="34" charset="0"/>
            </a:endParaRPr>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4518838" cy="400110"/>
          </a:xfrm>
          <a:prstGeom prst="rect">
            <a:avLst/>
          </a:prstGeom>
        </p:spPr>
        <p:txBody>
          <a:bodyPr wrap="square">
            <a:spAutoFit/>
          </a:bodyPr>
          <a:lstStyle/>
          <a:p>
            <a:pPr algn="ctr"/>
            <a:r>
              <a:rPr lang="en-US" sz="2000" dirty="0">
                <a:latin typeface="Arial" pitchFamily="34" charset="0"/>
                <a:cs typeface="Arial" pitchFamily="34" charset="0"/>
              </a:rPr>
              <a:t>Department of Computer Science</a:t>
            </a:r>
            <a:endParaRPr lang="en-IN" sz="2000" dirty="0">
              <a:latin typeface="Arial" pitchFamily="34" charset="0"/>
              <a:cs typeface="Arial" pitchFamily="34" charset="0"/>
            </a:endParaRPr>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55790" y="3785865"/>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class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u="sng" dirty="0" smtClean="0">
                <a:latin typeface="Arial" pitchFamily="34" charset="0"/>
                <a:cs typeface="Arial" pitchFamily="34" charset="0"/>
              </a:rPr>
              <a:t>All functions in </a:t>
            </a:r>
            <a:r>
              <a:rPr lang="en-US" sz="2000" u="sng" dirty="0" err="1" smtClean="0">
                <a:latin typeface="Arial" pitchFamily="34" charset="0"/>
                <a:cs typeface="Arial" pitchFamily="34" charset="0"/>
              </a:rPr>
              <a:t>friend_class</a:t>
            </a:r>
            <a:r>
              <a:rPr lang="en-US" sz="2000" u="sng" dirty="0" smtClean="0">
                <a:latin typeface="Arial" pitchFamily="34" charset="0"/>
                <a:cs typeface="Arial" pitchFamily="34" charset="0"/>
              </a:rPr>
              <a:t> are friend functions of </a:t>
            </a:r>
            <a:r>
              <a:rPr lang="en-US" sz="2000" u="sng" dirty="0" err="1" smtClean="0">
                <a:latin typeface="Arial" pitchFamily="34" charset="0"/>
                <a:cs typeface="Arial" pitchFamily="34" charset="0"/>
              </a:rPr>
              <a:t>class_name</a:t>
            </a:r>
            <a:r>
              <a:rPr lang="en-US" sz="2000" u="sng" dirty="0" smtClean="0">
                <a:latin typeface="Arial" pitchFamily="34" charset="0"/>
                <a:cs typeface="Arial" pitchFamily="34" charset="0"/>
              </a:rPr>
              <a:t>.</a:t>
            </a:r>
          </a:p>
          <a:p>
            <a:pPr fontAlgn="base"/>
            <a:endParaRPr lang="en-US"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Friend3.cpp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Implementing a global function</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4" action="ppaction://hlinkfile"/>
              </a:rPr>
              <a:t>Friend4.cpp</a:t>
            </a:r>
            <a:endParaRPr lang="en-GB" sz="2000" dirty="0" smtClean="0">
              <a:latin typeface="Arial" pitchFamily="34" charset="0"/>
              <a:cs typeface="Arial" pitchFamily="34" charset="0"/>
            </a:endParaRPr>
          </a:p>
          <a:p>
            <a:pPr fontAlgn="base"/>
            <a:endParaRPr lang="en-US" sz="2000" dirty="0" smtClean="0"/>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class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u="sng" dirty="0" smtClean="0">
                <a:latin typeface="Arial" pitchFamily="34" charset="0"/>
                <a:cs typeface="Arial" pitchFamily="34" charset="0"/>
              </a:rPr>
              <a:t>Quick summary</a:t>
            </a:r>
            <a:endParaRPr lang="en-US" sz="2000" u="sng" dirty="0" smtClean="0">
              <a:latin typeface="Arial" pitchFamily="34" charset="0"/>
              <a:cs typeface="Arial" pitchFamily="34" charset="0"/>
            </a:endParaRPr>
          </a:p>
          <a:p>
            <a:pPr fontAlgn="base"/>
            <a:r>
              <a:rPr lang="en-US" sz="2000" dirty="0" smtClean="0">
                <a:latin typeface="Arial" pitchFamily="34" charset="0"/>
                <a:cs typeface="Arial" pitchFamily="34" charset="0"/>
              </a:rPr>
              <a:t>Friend </a:t>
            </a:r>
            <a:r>
              <a:rPr lang="en-US" sz="2000" dirty="0" smtClean="0">
                <a:latin typeface="Arial" pitchFamily="34" charset="0"/>
                <a:cs typeface="Arial" pitchFamily="34" charset="0"/>
              </a:rPr>
              <a:t>Class is a class that can access both private and protected variables of the class in which it is declared as a friend, just like a friend function. Classes declared as friends to any other class will have all the member functions as friend functions to the friend class. Friend functions are used to link both these classes.</a:t>
            </a:r>
          </a:p>
          <a:p>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class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Friend Class in C++ Syntax:</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class One{</a:t>
            </a:r>
          </a:p>
          <a:p>
            <a:pPr fontAlgn="base"/>
            <a:r>
              <a:rPr lang="en-US" sz="2000" dirty="0" smtClean="0">
                <a:latin typeface="Arial" pitchFamily="34" charset="0"/>
                <a:cs typeface="Arial" pitchFamily="34" charset="0"/>
              </a:rPr>
              <a:t>&lt;few lines of code here&gt;</a:t>
            </a:r>
          </a:p>
          <a:p>
            <a:pPr fontAlgn="base"/>
            <a:r>
              <a:rPr lang="en-US" sz="2000" dirty="0" smtClean="0">
                <a:latin typeface="Arial" pitchFamily="34" charset="0"/>
                <a:cs typeface="Arial" pitchFamily="34" charset="0"/>
              </a:rPr>
              <a:t>friend class Two;</a:t>
            </a: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class Two{</a:t>
            </a:r>
          </a:p>
          <a:p>
            <a:pPr fontAlgn="base"/>
            <a:r>
              <a:rPr lang="en-US" sz="2000" dirty="0" smtClean="0">
                <a:latin typeface="Arial" pitchFamily="34" charset="0"/>
                <a:cs typeface="Arial" pitchFamily="34" charset="0"/>
              </a:rPr>
              <a:t>&lt;few lines of code&gt;</a:t>
            </a:r>
          </a:p>
          <a:p>
            <a:pPr fontAlgn="base"/>
            <a:r>
              <a:rPr lang="en-US" sz="2000" dirty="0" smtClean="0">
                <a:latin typeface="Arial" pitchFamily="34" charset="0"/>
                <a:cs typeface="Arial" pitchFamily="34" charset="0"/>
              </a:rPr>
              <a:t>};</a:t>
            </a:r>
          </a:p>
          <a:p>
            <a:pPr fontAlgn="base"/>
            <a:r>
              <a:rPr lang="en-US" sz="2000" b="1" dirty="0" smtClean="0">
                <a:latin typeface="Arial" pitchFamily="34" charset="0"/>
                <a:cs typeface="Arial" pitchFamily="34" charset="0"/>
              </a:rPr>
              <a:t>Note : </a:t>
            </a:r>
            <a:r>
              <a:rPr lang="en-US" sz="2000" dirty="0" smtClean="0">
                <a:latin typeface="Arial" pitchFamily="34" charset="0"/>
                <a:cs typeface="Arial" pitchFamily="34" charset="0"/>
              </a:rPr>
              <a:t>Unless and until we declare, class friendship is neither mutual nor inherited.</a:t>
            </a:r>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class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To make you understand in detail:</a:t>
            </a: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If class A is a friend of class B, then class B is not a friend of class A.</a:t>
            </a:r>
          </a:p>
          <a:p>
            <a:pPr marL="457200" indent="-457200" fontAlgn="base">
              <a:buFont typeface="+mj-lt"/>
              <a:buAutoNum type="arabicPeriod"/>
            </a:pPr>
            <a:r>
              <a:rPr lang="en-US" sz="2000" dirty="0" smtClean="0">
                <a:latin typeface="Arial" pitchFamily="34" charset="0"/>
                <a:cs typeface="Arial" pitchFamily="34" charset="0"/>
              </a:rPr>
              <a:t>Also, if class A is a friend of class B, and then class B is a friend of class C, class A is not a friend of class C.</a:t>
            </a:r>
          </a:p>
          <a:p>
            <a:pPr marL="457200" indent="-457200" fontAlgn="base">
              <a:buFont typeface="+mj-lt"/>
              <a:buAutoNum type="arabicPeriod"/>
            </a:pPr>
            <a:r>
              <a:rPr lang="en-US" sz="2000" dirty="0" smtClean="0">
                <a:latin typeface="Arial" pitchFamily="34" charset="0"/>
                <a:cs typeface="Arial" pitchFamily="34" charset="0"/>
              </a:rPr>
              <a:t>If Base class is a friend of class X, subclass Derived is not a friend of class X; and if class X is a friend of class Base, class X is not a friend of subclass Derived. </a:t>
            </a:r>
          </a:p>
          <a:p>
            <a:endParaRPr lang="en-GB"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Operator functions</a:t>
            </a:r>
          </a:p>
          <a:p>
            <a:pPr fontAlgn="base"/>
            <a:r>
              <a:rPr lang="en-US" sz="2000" dirty="0" smtClean="0">
                <a:latin typeface="Arial" pitchFamily="34" charset="0"/>
                <a:cs typeface="Arial" pitchFamily="34" charset="0"/>
              </a:rPr>
              <a:t>An operator function can be either a </a:t>
            </a:r>
            <a:r>
              <a:rPr lang="en-US" sz="2000" dirty="0" err="1" smtClean="0">
                <a:latin typeface="Arial" pitchFamily="34" charset="0"/>
                <a:cs typeface="Arial" pitchFamily="34" charset="0"/>
              </a:rPr>
              <a:t>nonstatic</a:t>
            </a:r>
            <a:r>
              <a:rPr lang="en-US" sz="2000" dirty="0" smtClean="0">
                <a:latin typeface="Arial" pitchFamily="34" charset="0"/>
                <a:cs typeface="Arial" pitchFamily="34" charset="0"/>
              </a:rPr>
              <a:t> member function, or a nonmember function with at least one parameter that has class, reference to class, enumeration, or reference to enumeration type. </a:t>
            </a:r>
            <a:r>
              <a:rPr lang="en-US" sz="2000" u="sng" dirty="0" smtClean="0">
                <a:latin typeface="Arial" pitchFamily="34" charset="0"/>
                <a:cs typeface="Arial" pitchFamily="34" charset="0"/>
              </a:rPr>
              <a:t>You cannot change the precedence, grouping, or the number of operands of an operator</a:t>
            </a:r>
            <a:r>
              <a:rPr lang="en-US" sz="2000" dirty="0" smtClean="0">
                <a:latin typeface="Arial" pitchFamily="34" charset="0"/>
                <a:cs typeface="Arial" pitchFamily="34" charset="0"/>
              </a:rPr>
              <a:t>.</a:t>
            </a:r>
          </a:p>
          <a:p>
            <a:pPr fontAlgn="base"/>
            <a:endParaRPr lang="en-GB" sz="2000" dirty="0" smtClean="0">
              <a:latin typeface="Arial" pitchFamily="34" charset="0"/>
              <a:cs typeface="Arial" pitchFamily="34" charset="0"/>
            </a:endParaRPr>
          </a:p>
          <a:p>
            <a:pPr fontAlgn="base"/>
            <a:r>
              <a:rPr lang="en-GB" sz="2000" u="sng" dirty="0" smtClean="0">
                <a:latin typeface="Arial" pitchFamily="34" charset="0"/>
                <a:cs typeface="Arial" pitchFamily="34" charset="0"/>
              </a:rPr>
              <a:t>What is an operator function?</a:t>
            </a:r>
          </a:p>
          <a:p>
            <a:pPr fontAlgn="base"/>
            <a:r>
              <a:rPr lang="en-GB" sz="2000" dirty="0" smtClean="0">
                <a:latin typeface="Arial" pitchFamily="34" charset="0"/>
                <a:cs typeface="Arial" pitchFamily="34" charset="0"/>
              </a:rPr>
              <a:t>A function which defines additional tasks to an operator or which gives special meaning to an operator is called an operator function.</a:t>
            </a:r>
          </a:p>
          <a:p>
            <a:pPr fontAlgn="base"/>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dirty="0" smtClean="0">
                <a:latin typeface="Arial" pitchFamily="34" charset="0"/>
                <a:cs typeface="Arial" pitchFamily="34" charset="0"/>
              </a:rPr>
              <a:t>The general form of operator function is:</a:t>
            </a:r>
          </a:p>
          <a:p>
            <a:pPr fontAlgn="base"/>
            <a:r>
              <a:rPr lang="en-GB" sz="2000" dirty="0" smtClean="0">
                <a:latin typeface="Arial" pitchFamily="34" charset="0"/>
                <a:cs typeface="Arial" pitchFamily="34" charset="0"/>
              </a:rPr>
              <a:t>return-type class-name :: operator op (argument list)</a:t>
            </a:r>
          </a:p>
          <a:p>
            <a:pPr fontAlgn="base"/>
            <a:r>
              <a:rPr lang="en-GB" sz="2000" dirty="0" smtClean="0">
                <a:latin typeface="Arial" pitchFamily="34" charset="0"/>
                <a:cs typeface="Arial" pitchFamily="34" charset="0"/>
              </a:rPr>
              <a:t>{</a:t>
            </a:r>
          </a:p>
          <a:p>
            <a:pPr fontAlgn="base"/>
            <a:r>
              <a:rPr lang="en-GB" sz="2000" dirty="0" smtClean="0">
                <a:latin typeface="Arial" pitchFamily="34" charset="0"/>
                <a:cs typeface="Arial" pitchFamily="34" charset="0"/>
              </a:rPr>
              <a:t>	// Function body</a:t>
            </a:r>
          </a:p>
          <a:p>
            <a:pPr fontAlgn="base"/>
            <a:r>
              <a:rPr lang="en-GB" sz="2000" dirty="0" smtClean="0">
                <a:latin typeface="Arial" pitchFamily="34" charset="0"/>
                <a:cs typeface="Arial" pitchFamily="34" charset="0"/>
              </a:rPr>
              <a:t>}</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return-type is the value returned by the specified operation and op is the operator being overloaded. </a:t>
            </a:r>
            <a:r>
              <a:rPr lang="en-GB" sz="2000" b="1" dirty="0" smtClean="0">
                <a:latin typeface="Arial" pitchFamily="34" charset="0"/>
                <a:cs typeface="Arial" pitchFamily="34" charset="0"/>
              </a:rPr>
              <a:t>operator</a:t>
            </a:r>
            <a:r>
              <a:rPr lang="en-GB" sz="2000" dirty="0" smtClean="0">
                <a:latin typeface="Arial" pitchFamily="34" charset="0"/>
                <a:cs typeface="Arial" pitchFamily="34" charset="0"/>
              </a:rPr>
              <a:t> is a keyword. </a:t>
            </a:r>
          </a:p>
          <a:p>
            <a:pPr fontAlgn="base"/>
            <a:endParaRPr lang="en-GB" sz="2000" dirty="0" smtClean="0">
              <a:latin typeface="Arial" pitchFamily="34" charset="0"/>
              <a:cs typeface="Arial" pitchFamily="34" charset="0"/>
            </a:endParaRPr>
          </a:p>
          <a:p>
            <a:pPr fontAlgn="base"/>
            <a:r>
              <a:rPr lang="en-GB" sz="2000" u="sng" dirty="0" smtClean="0">
                <a:latin typeface="Arial" pitchFamily="34" charset="0"/>
                <a:cs typeface="Arial" pitchFamily="34" charset="0"/>
              </a:rPr>
              <a:t>Operator functions must be either member functions (non-static) or friend functions</a:t>
            </a:r>
            <a:endParaRPr lang="en-US" u="sng"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a:t>
            </a:r>
            <a:r>
              <a:rPr lang="en-IN" sz="2400" b="1" dirty="0" err="1" smtClean="0">
                <a:solidFill>
                  <a:schemeClr val="accent2">
                    <a:lumMod val="75000"/>
                  </a:schemeClr>
                </a:solidFill>
                <a:latin typeface="Arial" pitchFamily="34" charset="0"/>
                <a:cs typeface="Arial" pitchFamily="34" charset="0"/>
              </a:rPr>
              <a:t>oveloading</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i="1" dirty="0" smtClean="0">
                <a:latin typeface="Arial" pitchFamily="34" charset="0"/>
                <a:cs typeface="Arial" pitchFamily="34" charset="0"/>
              </a:rPr>
              <a:t>Operator overloading is a compile-time polymorphism</a:t>
            </a:r>
            <a:r>
              <a:rPr lang="en-US" sz="2000" dirty="0" smtClean="0">
                <a:latin typeface="Arial" pitchFamily="34" charset="0"/>
                <a:cs typeface="Arial" pitchFamily="34" charset="0"/>
              </a:rPr>
              <a:t>. It is an idea of giving special meaning to an existing operator in C++ without changing its original meaning.</a:t>
            </a:r>
          </a:p>
          <a:p>
            <a:pPr fontAlgn="base"/>
            <a:r>
              <a:rPr lang="en-US" sz="2000" dirty="0" smtClean="0">
                <a:latin typeface="Arial" pitchFamily="34" charset="0"/>
                <a:cs typeface="Arial" pitchFamily="34" charset="0"/>
              </a:rPr>
              <a:t>In C++, we can make operators work for user-defined classes. This means C++ has the ability to provide the operators with a special meaning for a data type, this ability is known as operator overloading. For example, we can overload an operator ‘+’ in a class like String so that we can concatenate two strings by just using +.</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 main idea behind “Operator overloading” is to use C++ operators with class variables or class objects. Redefining the meaning of operators really does not change their original meaning; instead, they have been given additional meaning along with their existing ones.</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 example program  </a:t>
            </a:r>
            <a:r>
              <a:rPr lang="en-GB" sz="2000" dirty="0" smtClean="0">
                <a:latin typeface="Arial" pitchFamily="34" charset="0"/>
                <a:cs typeface="Arial" pitchFamily="34" charset="0"/>
                <a:hlinkClick r:id="rId3" action="ppaction://hlinkfile"/>
              </a:rPr>
              <a:t>OverloadPlus.cpp</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What is the difference between operator functions and normal functions? </a:t>
            </a:r>
          </a:p>
          <a:p>
            <a:pPr fontAlgn="base"/>
            <a:r>
              <a:rPr lang="en-US" sz="2000" dirty="0" smtClean="0">
                <a:latin typeface="Arial" pitchFamily="34" charset="0"/>
                <a:cs typeface="Arial" pitchFamily="34" charset="0"/>
              </a:rPr>
              <a:t>Operator functions are the same as normal functions. The only differences are, that the name of an operator function is always the </a:t>
            </a:r>
            <a:r>
              <a:rPr lang="en-US" sz="2000" b="1" dirty="0" smtClean="0">
                <a:latin typeface="Arial" pitchFamily="34" charset="0"/>
                <a:cs typeface="Arial" pitchFamily="34" charset="0"/>
              </a:rPr>
              <a:t>operator</a:t>
            </a:r>
            <a:r>
              <a:rPr lang="en-US" sz="2000" dirty="0" smtClean="0">
                <a:latin typeface="Arial" pitchFamily="34" charset="0"/>
                <a:cs typeface="Arial" pitchFamily="34" charset="0"/>
              </a:rPr>
              <a:t> keyword followed by the symbol of the operator, and </a:t>
            </a:r>
            <a:r>
              <a:rPr lang="en-US" sz="2000" u="sng" dirty="0" smtClean="0">
                <a:latin typeface="Arial" pitchFamily="34" charset="0"/>
                <a:cs typeface="Arial" pitchFamily="34" charset="0"/>
              </a:rPr>
              <a:t>operator functions are called when the corresponding operator is used</a:t>
            </a:r>
            <a:r>
              <a:rPr lang="en-US" sz="2000" dirty="0" smtClean="0">
                <a:latin typeface="Arial" pitchFamily="34" charset="0"/>
                <a:cs typeface="Arial" pitchFamily="34" charset="0"/>
              </a:rPr>
              <a:t>.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Another example:  </a:t>
            </a:r>
            <a:r>
              <a:rPr lang="en-GB" sz="2000" dirty="0" smtClean="0">
                <a:latin typeface="Arial" pitchFamily="34" charset="0"/>
                <a:cs typeface="Arial" pitchFamily="34" charset="0"/>
                <a:hlinkClick r:id="rId3" action="ppaction://hlinkfile"/>
              </a:rPr>
              <a:t>OperatorPlus2.cpp</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Can we overload all operators? </a:t>
            </a:r>
          </a:p>
          <a:p>
            <a:pPr fontAlgn="base"/>
            <a:r>
              <a:rPr lang="en-US" sz="2000" dirty="0" smtClean="0">
                <a:latin typeface="Arial" pitchFamily="34" charset="0"/>
                <a:cs typeface="Arial" pitchFamily="34" charset="0"/>
              </a:rPr>
              <a:t>Almost all operators can be overloaded except a few. </a:t>
            </a:r>
          </a:p>
          <a:p>
            <a:pPr fontAlgn="base"/>
            <a:endParaRPr lang="en-GB" sz="2000" dirty="0" smtClean="0">
              <a:latin typeface="Arial" pitchFamily="34" charset="0"/>
              <a:cs typeface="Arial" pitchFamily="34" charset="0"/>
            </a:endParaRPr>
          </a:p>
          <a:p>
            <a:pPr fontAlgn="base"/>
            <a:r>
              <a:rPr lang="en-US" sz="2000" b="1" u="sng" dirty="0" smtClean="0">
                <a:latin typeface="Arial" pitchFamily="34" charset="0"/>
                <a:cs typeface="Arial" pitchFamily="34" charset="0"/>
              </a:rPr>
              <a:t>Operators that can be overloaded</a:t>
            </a:r>
          </a:p>
          <a:p>
            <a:pPr fontAlgn="base"/>
            <a:r>
              <a:rPr lang="en-US" sz="2000" b="1" dirty="0" smtClean="0">
                <a:latin typeface="Arial" pitchFamily="34" charset="0"/>
                <a:cs typeface="Arial" pitchFamily="34" charset="0"/>
              </a:rPr>
              <a:t>Unary operators</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Binary operators</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Special operators </a:t>
            </a:r>
            <a:r>
              <a:rPr lang="en-US" sz="2000" dirty="0" smtClean="0">
                <a:latin typeface="Arial" pitchFamily="34" charset="0"/>
                <a:cs typeface="Arial" pitchFamily="34" charset="0"/>
              </a:rPr>
              <a:t>( [ ], (), etc)</a:t>
            </a:r>
          </a:p>
          <a:p>
            <a:pPr fontAlgn="base"/>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Which operators Cannot be overloaded?</a:t>
            </a:r>
          </a:p>
          <a:p>
            <a:pPr fontAlgn="base"/>
            <a:r>
              <a:rPr lang="en-US" sz="2000" dirty="0" smtClean="0">
                <a:latin typeface="Arial" pitchFamily="34" charset="0"/>
                <a:cs typeface="Arial" pitchFamily="34" charset="0"/>
              </a:rPr>
              <a:t>Conditional [?:],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scope(::), Member selector(.), member pointer selector(.*) and the casting operators.</a:t>
            </a:r>
          </a:p>
          <a:p>
            <a:pPr fontAlgn="base">
              <a:buFont typeface="Wingdings" pitchFamily="2" charset="2"/>
              <a:buChar char="Ø"/>
            </a:pPr>
            <a:r>
              <a:rPr lang="en-US" sz="2000" u="sng" dirty="0" smtClean="0">
                <a:latin typeface="Arial" pitchFamily="34" charset="0"/>
                <a:cs typeface="Arial" pitchFamily="34" charset="0"/>
              </a:rPr>
              <a:t>We can only overload the operators that exist and cannot create new operators or rename existing operators</a:t>
            </a:r>
            <a:r>
              <a:rPr lang="en-US" sz="2000" dirty="0" smtClean="0">
                <a:latin typeface="Arial" pitchFamily="34" charset="0"/>
                <a:cs typeface="Arial" pitchFamily="34" charset="0"/>
              </a:rPr>
              <a:t>.</a:t>
            </a:r>
          </a:p>
          <a:p>
            <a:pPr fontAlgn="base">
              <a:buFont typeface="Wingdings" pitchFamily="2" charset="2"/>
              <a:buChar char="Ø"/>
            </a:pPr>
            <a:r>
              <a:rPr lang="en-US" sz="2000" dirty="0" smtClean="0">
                <a:latin typeface="Arial" pitchFamily="34" charset="0"/>
                <a:cs typeface="Arial" pitchFamily="34" charset="0"/>
              </a:rPr>
              <a:t>At least one of the operands in overloaded operators must be user-defined, which means we cannot overload the minus operator to work with one integer and one double. However, you could overload the minus operator to work with an integer and a </a:t>
            </a:r>
            <a:r>
              <a:rPr lang="en-US" sz="2000" dirty="0" err="1" smtClean="0">
                <a:latin typeface="Arial" pitchFamily="34" charset="0"/>
                <a:cs typeface="Arial" pitchFamily="34" charset="0"/>
              </a:rPr>
              <a:t>mystring</a:t>
            </a:r>
            <a:r>
              <a:rPr lang="en-US" sz="2000" dirty="0" smtClean="0">
                <a:latin typeface="Arial" pitchFamily="34" charset="0"/>
                <a:cs typeface="Arial" pitchFamily="34" charset="0"/>
              </a:rPr>
              <a:t>.</a:t>
            </a:r>
          </a:p>
          <a:p>
            <a:pPr fontAlgn="base">
              <a:buFont typeface="Wingdings" pitchFamily="2" charset="2"/>
              <a:buChar char="Ø"/>
            </a:pPr>
            <a:r>
              <a:rPr lang="en-US" sz="2000" dirty="0" smtClean="0">
                <a:latin typeface="Arial" pitchFamily="34" charset="0"/>
                <a:cs typeface="Arial" pitchFamily="34" charset="0"/>
              </a:rPr>
              <a:t> It is not possible to change the number of operands of an operator supports.</a:t>
            </a:r>
          </a:p>
          <a:p>
            <a:pPr fontAlgn="base">
              <a:buFont typeface="Wingdings" pitchFamily="2" charset="2"/>
              <a:buChar char="Ø"/>
            </a:pPr>
            <a:r>
              <a:rPr lang="en-US" sz="2000" dirty="0" smtClean="0">
                <a:latin typeface="Arial" pitchFamily="34" charset="0"/>
                <a:cs typeface="Arial" pitchFamily="34" charset="0"/>
              </a:rPr>
              <a:t>All operators keep their default precedence and associations (what they use for), which cannot be changed.</a:t>
            </a:r>
          </a:p>
          <a:p>
            <a:pPr fontAlgn="base">
              <a:buFont typeface="Wingdings" pitchFamily="2" charset="2"/>
              <a:buChar char="Ø"/>
            </a:pPr>
            <a:r>
              <a:rPr lang="en-US" sz="2000" dirty="0" smtClean="0">
                <a:latin typeface="Arial" pitchFamily="34" charset="0"/>
                <a:cs typeface="Arial" pitchFamily="34" charset="0"/>
              </a:rPr>
              <a:t>Only built-in operators can be overloaded.</a:t>
            </a:r>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Introduction</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80879" y="1465097"/>
            <a:ext cx="7887909" cy="46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dirty="0" smtClean="0">
                <a:latin typeface="Arial" pitchFamily="34" charset="0"/>
                <a:cs typeface="Arial" pitchFamily="34" charset="0"/>
              </a:rPr>
              <a:t>Text Book(s):</a:t>
            </a:r>
          </a:p>
          <a:p>
            <a:pPr marL="457200" indent="-457200">
              <a:lnSpc>
                <a:spcPct val="100000"/>
              </a:lnSpc>
              <a:buFont typeface="+mj-lt"/>
              <a:buAutoNum type="arabicPeriod"/>
            </a:pPr>
            <a:r>
              <a:rPr lang="en-US" sz="2000" dirty="0" smtClean="0"/>
              <a:t> </a:t>
            </a:r>
            <a:r>
              <a:rPr lang="en-US" sz="2000" dirty="0" smtClean="0">
                <a:latin typeface="Arial" pitchFamily="34" charset="0"/>
                <a:cs typeface="Arial" pitchFamily="34" charset="0"/>
              </a:rPr>
              <a:t>“C++ Primer”, Stanley </a:t>
            </a:r>
            <a:r>
              <a:rPr lang="en-US" sz="2000" dirty="0" err="1" smtClean="0">
                <a:latin typeface="Arial" pitchFamily="34" charset="0"/>
                <a:cs typeface="Arial" pitchFamily="34" charset="0"/>
              </a:rPr>
              <a:t>Lippman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Josee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Lajoie</a:t>
            </a:r>
            <a:r>
              <a:rPr lang="en-US" sz="2000" dirty="0" smtClean="0">
                <a:latin typeface="Arial" pitchFamily="34" charset="0"/>
                <a:cs typeface="Arial" pitchFamily="34" charset="0"/>
              </a:rPr>
              <a:t>, Barbara E Moo, Addison-Wesley Professional, 5th Edition..</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 xmlns:p14="http://schemas.microsoft.com/office/powerpoint/2010/main" val="2188326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81106"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The process of selecting the most suitable overloaded function or operator is called overload resolution.</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Another example: </a:t>
            </a:r>
            <a:r>
              <a:rPr lang="en-GB" sz="2000" dirty="0" smtClean="0">
                <a:latin typeface="Arial" pitchFamily="34" charset="0"/>
                <a:cs typeface="Arial" pitchFamily="34" charset="0"/>
                <a:hlinkClick r:id="rId3" action="ppaction://hlinkfile"/>
              </a:rPr>
              <a:t>MultiplyOverload.cpp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One more </a:t>
            </a:r>
            <a:r>
              <a:rPr lang="en-GB" sz="2000" dirty="0" smtClean="0">
                <a:latin typeface="Arial" pitchFamily="34" charset="0"/>
                <a:cs typeface="Arial" pitchFamily="34" charset="0"/>
                <a:hlinkClick r:id="rId4" action="ppaction://hlinkfile"/>
              </a:rPr>
              <a:t>PrefixDecrement.cpp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The subscript operator [] is normally used to access array elements. This operator can be overloaded to enhance the existing functionality of C++ arrays.</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The program </a:t>
            </a:r>
            <a:r>
              <a:rPr lang="en-GB" sz="2000" dirty="0" smtClean="0">
                <a:latin typeface="Arial" pitchFamily="34" charset="0"/>
                <a:cs typeface="Arial" pitchFamily="34" charset="0"/>
                <a:hlinkClick r:id="rId3" action="ppaction://hlinkfile"/>
              </a:rPr>
              <a:t>IndexOverload.cpp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GB" sz="2000" u="sng" dirty="0" smtClean="0">
                <a:latin typeface="Arial" pitchFamily="34" charset="0"/>
                <a:cs typeface="Arial" pitchFamily="34" charset="0"/>
              </a:rPr>
              <a:t>Conversion functions</a:t>
            </a:r>
          </a:p>
          <a:p>
            <a:pPr fontAlgn="base"/>
            <a:r>
              <a:rPr lang="en-US" sz="2000" dirty="0" smtClean="0">
                <a:latin typeface="Arial" pitchFamily="34" charset="0"/>
                <a:cs typeface="Arial" pitchFamily="34" charset="0"/>
              </a:rPr>
              <a:t>Conversion functions convert a value from one </a:t>
            </a:r>
            <a:r>
              <a:rPr lang="en-US" sz="2000" dirty="0" err="1" smtClean="0">
                <a:latin typeface="Arial" pitchFamily="34" charset="0"/>
                <a:cs typeface="Arial" pitchFamily="34" charset="0"/>
              </a:rPr>
              <a:t>datatype</a:t>
            </a:r>
            <a:r>
              <a:rPr lang="en-US" sz="2000" dirty="0" smtClean="0">
                <a:latin typeface="Arial" pitchFamily="34" charset="0"/>
                <a:cs typeface="Arial" pitchFamily="34" charset="0"/>
              </a:rPr>
              <a:t> to another.</a:t>
            </a:r>
          </a:p>
          <a:p>
            <a:pPr fontAlgn="base"/>
            <a:r>
              <a:rPr lang="en-US" sz="2000" u="sng" dirty="0" smtClean="0">
                <a:latin typeface="Arial" pitchFamily="34" charset="0"/>
                <a:cs typeface="Arial" pitchFamily="34" charset="0"/>
              </a:rPr>
              <a:t>User-defined data</a:t>
            </a:r>
            <a:r>
              <a:rPr lang="en-US" sz="2000" dirty="0" smtClean="0">
                <a:latin typeface="Arial" pitchFamily="34" charset="0"/>
                <a:cs typeface="Arial" pitchFamily="34" charset="0"/>
              </a:rPr>
              <a:t> types are designed by the user to suit their requirements, the compiler does not support automatic </a:t>
            </a:r>
            <a:r>
              <a:rPr lang="en-US" sz="2000" u="sng" dirty="0" smtClean="0">
                <a:latin typeface="Arial" pitchFamily="34" charset="0"/>
                <a:cs typeface="Arial" pitchFamily="34" charset="0"/>
              </a:rPr>
              <a:t>type conversions</a:t>
            </a:r>
            <a:r>
              <a:rPr lang="en-US" sz="2000" dirty="0" smtClean="0">
                <a:latin typeface="Arial" pitchFamily="34" charset="0"/>
                <a:cs typeface="Arial" pitchFamily="34" charset="0"/>
              </a:rPr>
              <a:t> for such </a:t>
            </a:r>
            <a:r>
              <a:rPr lang="en-US" sz="2000" u="sng" dirty="0" smtClean="0">
                <a:latin typeface="Arial" pitchFamily="34" charset="0"/>
                <a:cs typeface="Arial" pitchFamily="34" charset="0"/>
              </a:rPr>
              <a:t>data types;</a:t>
            </a:r>
            <a:r>
              <a:rPr lang="en-US" sz="2000" dirty="0" smtClean="0">
                <a:latin typeface="Arial" pitchFamily="34" charset="0"/>
                <a:cs typeface="Arial" pitchFamily="34" charset="0"/>
              </a:rPr>
              <a:t> therefore, the </a:t>
            </a:r>
            <a:r>
              <a:rPr lang="en-US" sz="2000" dirty="0" err="1" smtClean="0">
                <a:latin typeface="Arial" pitchFamily="34" charset="0"/>
                <a:cs typeface="Arial" pitchFamily="34" charset="0"/>
              </a:rPr>
              <a:t>usesr</a:t>
            </a:r>
            <a:r>
              <a:rPr lang="en-US" sz="2000" dirty="0" smtClean="0">
                <a:latin typeface="Arial" pitchFamily="34" charset="0"/>
                <a:cs typeface="Arial" pitchFamily="34" charset="0"/>
              </a:rPr>
              <a:t> need to design the conversion routines by themselves if required.</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There can be 3 types of situations that may come in the data conversion between incompatible data types:</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Conversion of </a:t>
            </a:r>
            <a:r>
              <a:rPr lang="en-US" sz="2000" b="1" u="sng" dirty="0" smtClean="0">
                <a:latin typeface="Arial" pitchFamily="34" charset="0"/>
                <a:cs typeface="Arial" pitchFamily="34" charset="0"/>
              </a:rPr>
              <a:t>primitive data type</a:t>
            </a:r>
            <a:r>
              <a:rPr lang="en-US" sz="2000" b="1" dirty="0" smtClean="0">
                <a:latin typeface="Arial" pitchFamily="34" charset="0"/>
                <a:cs typeface="Arial" pitchFamily="34" charset="0"/>
              </a:rPr>
              <a:t> to user-defined type:</a:t>
            </a:r>
            <a:r>
              <a:rPr lang="en-US" sz="2000" dirty="0" smtClean="0">
                <a:latin typeface="Arial" pitchFamily="34" charset="0"/>
                <a:cs typeface="Arial" pitchFamily="34" charset="0"/>
              </a:rPr>
              <a:t> To perform this conversion, the idea is to use the </a:t>
            </a:r>
            <a:r>
              <a:rPr lang="en-US" sz="2000" u="sng" dirty="0" smtClean="0">
                <a:latin typeface="Arial" pitchFamily="34" charset="0"/>
                <a:cs typeface="Arial" pitchFamily="34" charset="0"/>
              </a:rPr>
              <a:t>constructor</a:t>
            </a:r>
            <a:r>
              <a:rPr lang="en-US" sz="2000" dirty="0" smtClean="0">
                <a:latin typeface="Arial" pitchFamily="34" charset="0"/>
                <a:cs typeface="Arial" pitchFamily="34" charset="0"/>
              </a:rPr>
              <a:t> to perform type conversion during the </a:t>
            </a:r>
            <a:r>
              <a:rPr lang="en-US" sz="2000" u="sng" dirty="0" smtClean="0">
                <a:latin typeface="Arial" pitchFamily="34" charset="0"/>
                <a:cs typeface="Arial" pitchFamily="34" charset="0"/>
              </a:rPr>
              <a:t>object creation</a:t>
            </a:r>
            <a:r>
              <a:rPr lang="en-US" sz="2000" dirty="0" smtClean="0">
                <a:latin typeface="Arial" pitchFamily="34" charset="0"/>
                <a:cs typeface="Arial" pitchFamily="34" charset="0"/>
              </a:rPr>
              <a:t>.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Conversion1.cpp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b="1" dirty="0" smtClean="0">
                <a:latin typeface="Arial" pitchFamily="34" charset="0"/>
                <a:cs typeface="Arial" pitchFamily="34" charset="0"/>
              </a:rPr>
              <a:t>Conversion of class object to primitive data type:</a:t>
            </a:r>
            <a:r>
              <a:rPr lang="en-US" dirty="0" smtClean="0">
                <a:latin typeface="Arial" pitchFamily="34" charset="0"/>
                <a:cs typeface="Arial" pitchFamily="34" charset="0"/>
              </a:rPr>
              <a:t> In this conversion, the </a:t>
            </a:r>
            <a:r>
              <a:rPr lang="en-US" b="1" dirty="0" smtClean="0">
                <a:latin typeface="Arial" pitchFamily="34" charset="0"/>
                <a:cs typeface="Arial" pitchFamily="34" charset="0"/>
              </a:rPr>
              <a:t>from</a:t>
            </a:r>
            <a:r>
              <a:rPr lang="en-US" dirty="0" smtClean="0">
                <a:latin typeface="Arial" pitchFamily="34" charset="0"/>
                <a:cs typeface="Arial" pitchFamily="34" charset="0"/>
              </a:rPr>
              <a:t> type is a class object and the </a:t>
            </a:r>
            <a:r>
              <a:rPr lang="en-US" b="1" dirty="0" smtClean="0">
                <a:latin typeface="Arial" pitchFamily="34" charset="0"/>
                <a:cs typeface="Arial" pitchFamily="34" charset="0"/>
              </a:rPr>
              <a:t>to</a:t>
            </a:r>
            <a:r>
              <a:rPr lang="en-US" dirty="0" smtClean="0">
                <a:latin typeface="Arial" pitchFamily="34" charset="0"/>
                <a:cs typeface="Arial" pitchFamily="34" charset="0"/>
              </a:rPr>
              <a:t> type is primitive data type. The normal form of an </a:t>
            </a:r>
            <a:r>
              <a:rPr lang="en-US" u="sng" dirty="0" smtClean="0">
                <a:latin typeface="Arial" pitchFamily="34" charset="0"/>
                <a:cs typeface="Arial" pitchFamily="34" charset="0"/>
              </a:rPr>
              <a:t>overloaded casting operator</a:t>
            </a:r>
            <a:r>
              <a:rPr lang="en-US" dirty="0" smtClean="0">
                <a:latin typeface="Arial" pitchFamily="34" charset="0"/>
                <a:cs typeface="Arial" pitchFamily="34" charset="0"/>
              </a:rPr>
              <a:t> function, also known as a conversion function. Below is the syntax for the same:</a:t>
            </a:r>
          </a:p>
          <a:p>
            <a:pPr fontAlgn="base"/>
            <a:endParaRPr lang="en-US" b="1" dirty="0" smtClean="0">
              <a:latin typeface="Arial" pitchFamily="34" charset="0"/>
              <a:cs typeface="Arial" pitchFamily="34" charset="0"/>
            </a:endParaRPr>
          </a:p>
          <a:p>
            <a:pPr fontAlgn="base"/>
            <a:r>
              <a:rPr lang="en-US" b="1" dirty="0" smtClean="0">
                <a:latin typeface="Arial" pitchFamily="34" charset="0"/>
                <a:cs typeface="Arial" pitchFamily="34" charset="0"/>
              </a:rPr>
              <a:t>Syntax:</a:t>
            </a:r>
            <a:endParaRPr lang="en-US" dirty="0" smtClean="0">
              <a:latin typeface="Arial" pitchFamily="34" charset="0"/>
              <a:cs typeface="Arial" pitchFamily="34" charset="0"/>
            </a:endParaRPr>
          </a:p>
          <a:p>
            <a:r>
              <a:rPr lang="en-US" dirty="0" smtClean="0">
                <a:latin typeface="Arial" pitchFamily="34" charset="0"/>
                <a:cs typeface="Arial" pitchFamily="34" charset="0"/>
              </a:rPr>
              <a:t>operator </a:t>
            </a:r>
            <a:r>
              <a:rPr lang="en-US" dirty="0" err="1" smtClean="0">
                <a:latin typeface="Arial" pitchFamily="34" charset="0"/>
                <a:cs typeface="Arial" pitchFamily="34" charset="0"/>
              </a:rPr>
              <a:t>typename</a:t>
            </a:r>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dirty="0" smtClean="0">
                <a:latin typeface="Arial" pitchFamily="34" charset="0"/>
                <a:cs typeface="Arial" pitchFamily="34" charset="0"/>
              </a:rPr>
              <a:t>	// Code </a:t>
            </a:r>
          </a:p>
          <a:p>
            <a:r>
              <a:rPr lang="en-US" dirty="0" smtClean="0">
                <a:latin typeface="Arial" pitchFamily="34" charset="0"/>
                <a:cs typeface="Arial" pitchFamily="34" charset="0"/>
              </a:rPr>
              <a:t>}</a:t>
            </a:r>
          </a:p>
          <a:p>
            <a:endParaRPr lang="en-GB" dirty="0" smtClean="0">
              <a:latin typeface="Arial" pitchFamily="34" charset="0"/>
              <a:cs typeface="Arial" pitchFamily="34" charset="0"/>
            </a:endParaRPr>
          </a:p>
          <a:p>
            <a:r>
              <a:rPr lang="en-US" dirty="0" smtClean="0">
                <a:latin typeface="Arial" pitchFamily="34" charset="0"/>
                <a:cs typeface="Arial" pitchFamily="34" charset="0"/>
              </a:rPr>
              <a:t>Now, this function converts a </a:t>
            </a:r>
            <a:r>
              <a:rPr lang="en-US" b="1" dirty="0" smtClean="0">
                <a:latin typeface="Arial" pitchFamily="34" charset="0"/>
                <a:cs typeface="Arial" pitchFamily="34" charset="0"/>
              </a:rPr>
              <a:t>user-defined data type</a:t>
            </a:r>
            <a:r>
              <a:rPr lang="en-US" dirty="0" smtClean="0">
                <a:latin typeface="Arial" pitchFamily="34" charset="0"/>
                <a:cs typeface="Arial" pitchFamily="34" charset="0"/>
              </a:rPr>
              <a:t> to a </a:t>
            </a:r>
            <a:r>
              <a:rPr lang="en-US" b="1" dirty="0" smtClean="0">
                <a:latin typeface="Arial" pitchFamily="34" charset="0"/>
                <a:cs typeface="Arial" pitchFamily="34" charset="0"/>
              </a:rPr>
              <a:t>primitive data type</a:t>
            </a:r>
            <a:r>
              <a:rPr lang="en-US" dirty="0" smtClean="0">
                <a:latin typeface="Arial" pitchFamily="34" charset="0"/>
                <a:cs typeface="Arial" pitchFamily="34" charset="0"/>
              </a:rPr>
              <a:t>. For Example, the operator </a:t>
            </a:r>
            <a:r>
              <a:rPr lang="en-US" b="1" dirty="0" smtClean="0">
                <a:latin typeface="Arial" pitchFamily="34" charset="0"/>
                <a:cs typeface="Arial" pitchFamily="34" charset="0"/>
              </a:rPr>
              <a:t>double()</a:t>
            </a:r>
            <a:r>
              <a:rPr lang="en-US" dirty="0" smtClean="0">
                <a:latin typeface="Arial" pitchFamily="34" charset="0"/>
                <a:cs typeface="Arial" pitchFamily="34" charset="0"/>
              </a:rPr>
              <a:t> converts a class object to type double, the operator </a:t>
            </a:r>
            <a:r>
              <a:rPr lang="en-US" b="1" dirty="0" err="1" smtClean="0">
                <a:latin typeface="Arial" pitchFamily="34" charset="0"/>
                <a:cs typeface="Arial" pitchFamily="34" charset="0"/>
              </a:rPr>
              <a:t>int</a:t>
            </a:r>
            <a:r>
              <a:rPr lang="en-US" b="1" dirty="0" smtClean="0">
                <a:latin typeface="Arial" pitchFamily="34" charset="0"/>
                <a:cs typeface="Arial" pitchFamily="34" charset="0"/>
              </a:rPr>
              <a:t>()</a:t>
            </a:r>
            <a:r>
              <a:rPr lang="en-US" dirty="0" smtClean="0">
                <a:latin typeface="Arial" pitchFamily="34" charset="0"/>
                <a:cs typeface="Arial" pitchFamily="34" charset="0"/>
              </a:rPr>
              <a:t> converts a class type object to type </a:t>
            </a:r>
            <a:r>
              <a:rPr lang="en-US" dirty="0" err="1" smtClean="0">
                <a:latin typeface="Arial" pitchFamily="34" charset="0"/>
                <a:cs typeface="Arial" pitchFamily="34" charset="0"/>
              </a:rPr>
              <a:t>int</a:t>
            </a:r>
            <a:r>
              <a:rPr lang="en-US" dirty="0" smtClean="0">
                <a:latin typeface="Arial" pitchFamily="34" charset="0"/>
                <a:cs typeface="Arial" pitchFamily="34" charset="0"/>
              </a:rPr>
              <a:t>, and so on. Below is the program to illustrate the same:</a:t>
            </a:r>
          </a:p>
          <a:p>
            <a:endParaRPr lang="en-GB" dirty="0" smtClean="0">
              <a:latin typeface="Arial" pitchFamily="34" charset="0"/>
              <a:cs typeface="Arial" pitchFamily="34" charset="0"/>
            </a:endParaRPr>
          </a:p>
          <a:p>
            <a:r>
              <a:rPr lang="en-GB" dirty="0" smtClean="0">
                <a:latin typeface="Arial" pitchFamily="34" charset="0"/>
                <a:cs typeface="Arial" pitchFamily="34" charset="0"/>
                <a:hlinkClick r:id="rId3" action="ppaction://hlinkfile"/>
              </a:rPr>
              <a:t>Conversion2.cpp</a:t>
            </a:r>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anim calcmode="lin" valueType="num">
                                      <p:cBhvr additive="base">
                                        <p:cTn id="4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Conversion of one class type to another class type:</a:t>
            </a:r>
            <a:r>
              <a:rPr lang="en-US" sz="2000" dirty="0" smtClean="0">
                <a:latin typeface="Arial" pitchFamily="34" charset="0"/>
                <a:cs typeface="Arial" pitchFamily="34" charset="0"/>
              </a:rPr>
              <a:t> In this type, one class type is converted into another class type. It can be done  in 2 ways :</a:t>
            </a: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1.Using constructor</a:t>
            </a:r>
          </a:p>
          <a:p>
            <a:pPr fontAlgn="base"/>
            <a:r>
              <a:rPr lang="en-US" sz="2000" dirty="0" smtClean="0">
                <a:latin typeface="Arial" pitchFamily="34" charset="0"/>
                <a:cs typeface="Arial" pitchFamily="34" charset="0"/>
              </a:rPr>
              <a:t>2.Using Overloading casting operator</a:t>
            </a:r>
          </a:p>
          <a:p>
            <a:pPr fontAlgn="base"/>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1.Using constructor :</a:t>
            </a: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In the Destination  class we use the constructor method  </a:t>
            </a:r>
          </a:p>
          <a:p>
            <a:r>
              <a:rPr lang="en-US" sz="2000" dirty="0" smtClean="0">
                <a:latin typeface="Arial" pitchFamily="34" charset="0"/>
                <a:cs typeface="Arial" pitchFamily="34" charset="0"/>
              </a:rPr>
              <a:t>//Objects of different types </a:t>
            </a:r>
            <a:r>
              <a:rPr lang="en-US" sz="2000" dirty="0" err="1" smtClean="0">
                <a:latin typeface="Arial" pitchFamily="34" charset="0"/>
                <a:cs typeface="Arial" pitchFamily="34" charset="0"/>
              </a:rPr>
              <a:t>ObjectX</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ObjectY</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Here </a:t>
            </a:r>
            <a:r>
              <a:rPr lang="en-US" sz="2000" dirty="0" err="1" smtClean="0">
                <a:latin typeface="Arial" pitchFamily="34" charset="0"/>
                <a:cs typeface="Arial" pitchFamily="34" charset="0"/>
              </a:rPr>
              <a:t>ObjectX</a:t>
            </a:r>
            <a:r>
              <a:rPr lang="en-US" sz="2000" dirty="0" smtClean="0">
                <a:latin typeface="Arial" pitchFamily="34" charset="0"/>
                <a:cs typeface="Arial" pitchFamily="34" charset="0"/>
              </a:rPr>
              <a:t> is Destination object and </a:t>
            </a:r>
            <a:r>
              <a:rPr lang="en-US" sz="2000" dirty="0" err="1" smtClean="0">
                <a:latin typeface="Arial" pitchFamily="34" charset="0"/>
                <a:cs typeface="Arial" pitchFamily="34" charset="0"/>
              </a:rPr>
              <a:t>ObjectY</a:t>
            </a:r>
            <a:r>
              <a:rPr lang="en-US" sz="2000" dirty="0" smtClean="0">
                <a:latin typeface="Arial" pitchFamily="34" charset="0"/>
                <a:cs typeface="Arial" pitchFamily="34" charset="0"/>
              </a:rPr>
              <a:t> is source object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Sample: </a:t>
            </a:r>
            <a:r>
              <a:rPr lang="en-US" sz="2000" dirty="0" smtClean="0">
                <a:latin typeface="Arial" pitchFamily="34" charset="0"/>
                <a:cs typeface="Arial" pitchFamily="34" charset="0"/>
                <a:hlinkClick r:id="rId3" action="ppaction://hlinkfile"/>
              </a:rPr>
              <a:t>Conversion3.cpp</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anim calcmode="lin" valueType="num">
                                      <p:cBhvr additive="base">
                                        <p:cTn id="4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 calcmode="lin" valueType="num">
                                      <p:cBhvr additive="base">
                                        <p:cTn id="55"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2.Using Overloading casting operator </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 Objects of different types </a:t>
            </a:r>
            <a:r>
              <a:rPr lang="en-US" sz="2000" dirty="0" err="1" smtClean="0">
                <a:latin typeface="Arial" pitchFamily="34" charset="0"/>
                <a:cs typeface="Arial" pitchFamily="34" charset="0"/>
              </a:rPr>
              <a:t>objectX</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objectY</a:t>
            </a:r>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Here we use Overloading casting operator in source class i.e. overloading destination class in source class</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p>
          <a:p>
            <a:pPr fontAlgn="base"/>
            <a:r>
              <a:rPr lang="en-US" sz="2000" dirty="0" smtClean="0">
                <a:latin typeface="Arial" pitchFamily="34" charset="0"/>
                <a:cs typeface="Arial" pitchFamily="34" charset="0"/>
              </a:rPr>
              <a:t>See the below example in which we have two classes Time and Minute respectively and will convert one class Time to another Minute class.</a:t>
            </a:r>
          </a:p>
          <a:p>
            <a:pPr fontAlgn="base"/>
            <a:r>
              <a:rPr lang="en-US" sz="2000" dirty="0" smtClean="0">
                <a:latin typeface="Arial" pitchFamily="34" charset="0"/>
                <a:cs typeface="Arial" pitchFamily="34" charset="0"/>
              </a:rPr>
              <a:t>In the below example minute class is destination class and time class is source class so we need to overload the destination class in the source class</a:t>
            </a:r>
          </a:p>
          <a:p>
            <a:pPr fontAlgn="base"/>
            <a:r>
              <a:rPr lang="en-US" sz="2000" dirty="0" smtClean="0">
                <a:latin typeface="Arial" pitchFamily="34" charset="0"/>
                <a:cs typeface="Arial" pitchFamily="34" charset="0"/>
              </a:rPr>
              <a:t>Here we should not tell the return type but we returns the overloaded class object </a:t>
            </a:r>
          </a:p>
          <a:p>
            <a:pPr fontAlgn="base"/>
            <a:r>
              <a:rPr lang="en-US" sz="2000" dirty="0" smtClean="0">
                <a:latin typeface="Arial" pitchFamily="34" charset="0"/>
                <a:cs typeface="Arial" pitchFamily="34" charset="0"/>
              </a:rPr>
              <a:t>i.e. returning value without specifying return type</a:t>
            </a:r>
          </a:p>
          <a:p>
            <a:pPr fontAlgn="base"/>
            <a:endParaRPr lang="en-US"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code: </a:t>
            </a:r>
            <a:r>
              <a:rPr lang="en-GB" sz="2000" dirty="0" smtClean="0">
                <a:latin typeface="Arial" pitchFamily="34" charset="0"/>
                <a:cs typeface="Arial" pitchFamily="34" charset="0"/>
                <a:hlinkClick r:id="rId3" action="ppaction://hlinkfile"/>
              </a:rPr>
              <a:t>Conversion4.cpp</a:t>
            </a:r>
            <a:endParaRPr lang="en-GB" sz="2000" dirty="0" smtClean="0">
              <a:latin typeface="Arial" pitchFamily="34" charset="0"/>
              <a:cs typeface="Arial" pitchFamily="34" charset="0"/>
            </a:endParaRP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Operator overloading</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Insertion and Extraction operator</a:t>
            </a:r>
          </a:p>
          <a:p>
            <a:pPr fontAlgn="base"/>
            <a:endParaRPr lang="en-GB"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In C++, stream insertion operator “&lt;&lt;” is used for output and extraction operator “&gt;&gt;” is used for input. </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We must know the following things before we start overloading these operators. </a:t>
            </a:r>
            <a:br>
              <a:rPr lang="en-US" sz="2000" dirty="0" smtClean="0">
                <a:latin typeface="Arial" pitchFamily="34" charset="0"/>
                <a:cs typeface="Arial" pitchFamily="34" charset="0"/>
              </a:rPr>
            </a:br>
            <a:r>
              <a:rPr lang="en-US" sz="2000" b="1" dirty="0" smtClean="0">
                <a:latin typeface="Arial" pitchFamily="34" charset="0"/>
                <a:cs typeface="Arial" pitchFamily="34" charset="0"/>
              </a:rPr>
              <a:t>1)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 is an object of </a:t>
            </a:r>
            <a:r>
              <a:rPr lang="en-US" sz="2000" dirty="0" err="1" smtClean="0">
                <a:latin typeface="Arial" pitchFamily="34" charset="0"/>
                <a:cs typeface="Arial" pitchFamily="34" charset="0"/>
              </a:rPr>
              <a:t>ostream</a:t>
            </a:r>
            <a:r>
              <a:rPr lang="en-US" sz="2000" dirty="0" smtClean="0">
                <a:latin typeface="Arial" pitchFamily="34" charset="0"/>
                <a:cs typeface="Arial" pitchFamily="34" charset="0"/>
              </a:rPr>
              <a:t> class and </a:t>
            </a:r>
            <a:r>
              <a:rPr lang="en-US" sz="2000" dirty="0" err="1" smtClean="0">
                <a:latin typeface="Arial" pitchFamily="34" charset="0"/>
                <a:cs typeface="Arial" pitchFamily="34" charset="0"/>
              </a:rPr>
              <a:t>cin</a:t>
            </a:r>
            <a:r>
              <a:rPr lang="en-US" sz="2000" dirty="0" smtClean="0">
                <a:latin typeface="Arial" pitchFamily="34" charset="0"/>
                <a:cs typeface="Arial" pitchFamily="34" charset="0"/>
              </a:rPr>
              <a:t> is an object of </a:t>
            </a:r>
            <a:r>
              <a:rPr lang="en-US" sz="2000" dirty="0" err="1" smtClean="0">
                <a:latin typeface="Arial" pitchFamily="34" charset="0"/>
                <a:cs typeface="Arial" pitchFamily="34" charset="0"/>
              </a:rPr>
              <a:t>istream</a:t>
            </a:r>
            <a:r>
              <a:rPr lang="en-US" sz="2000" dirty="0" smtClean="0">
                <a:latin typeface="Arial" pitchFamily="34" charset="0"/>
                <a:cs typeface="Arial" pitchFamily="34" charset="0"/>
              </a:rPr>
              <a:t> class </a:t>
            </a:r>
            <a:br>
              <a:rPr lang="en-US" sz="2000" dirty="0" smtClean="0">
                <a:latin typeface="Arial" pitchFamily="34" charset="0"/>
                <a:cs typeface="Arial" pitchFamily="34" charset="0"/>
              </a:rPr>
            </a:br>
            <a:r>
              <a:rPr lang="en-US" sz="2000" b="1" dirty="0" smtClean="0">
                <a:latin typeface="Arial" pitchFamily="34" charset="0"/>
                <a:cs typeface="Arial" pitchFamily="34" charset="0"/>
              </a:rPr>
              <a:t>2) </a:t>
            </a:r>
            <a:r>
              <a:rPr lang="en-US" sz="2000" dirty="0" smtClean="0">
                <a:latin typeface="Arial" pitchFamily="34" charset="0"/>
                <a:cs typeface="Arial" pitchFamily="34" charset="0"/>
              </a:rPr>
              <a:t>These operators must be overloaded as a global function. And if we want to allow them to access private data members of the class, we must make them friend.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InOutOverload.cpp</a:t>
            </a:r>
            <a:endParaRPr lang="en-GB" sz="2000" dirty="0" smtClean="0">
              <a:latin typeface="Arial" pitchFamily="34" charset="0"/>
              <a:cs typeface="Arial" pitchFamily="34" charset="0"/>
            </a:endParaRPr>
          </a:p>
          <a:p>
            <a:pPr fontAlgn="base"/>
            <a:endParaRPr lang="en-US" sz="2000" dirty="0" smtClean="0"/>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Static members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Static members</a:t>
            </a:r>
          </a:p>
          <a:p>
            <a:r>
              <a:rPr lang="en-US" sz="2000" dirty="0" smtClean="0">
                <a:latin typeface="Arial" pitchFamily="34" charset="0"/>
                <a:cs typeface="Arial" pitchFamily="34" charset="0"/>
              </a:rPr>
              <a:t>We can define class members static using </a:t>
            </a:r>
            <a:r>
              <a:rPr lang="en-US" sz="2000" b="1" dirty="0" smtClean="0">
                <a:latin typeface="Arial" pitchFamily="34" charset="0"/>
                <a:cs typeface="Arial" pitchFamily="34" charset="0"/>
              </a:rPr>
              <a:t>static</a:t>
            </a:r>
            <a:r>
              <a:rPr lang="en-US" sz="2000" dirty="0" smtClean="0">
                <a:latin typeface="Arial" pitchFamily="34" charset="0"/>
                <a:cs typeface="Arial" pitchFamily="34" charset="0"/>
              </a:rPr>
              <a:t> keyword. When we declare a member of a class as static it means no matter how many objects of the class are created, there is only one copy of the static member.</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static member is shared by all objects of the class. All static data is initialized to zero when the first object is created, if no other initialization is present. We can't put it in the class definition but it can be initialized outside the class as done in the following example by </a:t>
            </a:r>
            <a:r>
              <a:rPr lang="en-US" sz="2000" dirty="0" err="1" smtClean="0">
                <a:latin typeface="Arial" pitchFamily="34" charset="0"/>
                <a:cs typeface="Arial" pitchFamily="34" charset="0"/>
              </a:rPr>
              <a:t>redeclaring</a:t>
            </a:r>
            <a:r>
              <a:rPr lang="en-US" sz="2000" dirty="0" smtClean="0">
                <a:latin typeface="Arial" pitchFamily="34" charset="0"/>
                <a:cs typeface="Arial" pitchFamily="34" charset="0"/>
              </a:rPr>
              <a:t> the static variable, using the scope resolution operator </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to identify which class it belongs to.</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StaticMember.cpp</a:t>
            </a:r>
            <a:endParaRPr lang="en-GB"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Static members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u="sng" dirty="0" smtClean="0">
                <a:latin typeface="Arial" pitchFamily="34" charset="0"/>
                <a:cs typeface="Arial" pitchFamily="34" charset="0"/>
              </a:rPr>
              <a:t>Static Function Members</a:t>
            </a:r>
          </a:p>
          <a:p>
            <a:r>
              <a:rPr lang="en-US" sz="2000" dirty="0" smtClean="0">
                <a:latin typeface="Arial" pitchFamily="34" charset="0"/>
                <a:cs typeface="Arial" pitchFamily="34" charset="0"/>
              </a:rPr>
              <a:t>By declaring a function member as static, you make it independent of any particular object of the class. A static member function can be called even if no objects of the class exist and the </a:t>
            </a:r>
            <a:r>
              <a:rPr lang="en-US" sz="2000" b="1" dirty="0" smtClean="0">
                <a:latin typeface="Arial" pitchFamily="34" charset="0"/>
                <a:cs typeface="Arial" pitchFamily="34" charset="0"/>
              </a:rPr>
              <a:t>static</a:t>
            </a:r>
            <a:r>
              <a:rPr lang="en-US" sz="2000" dirty="0" smtClean="0">
                <a:latin typeface="Arial" pitchFamily="34" charset="0"/>
                <a:cs typeface="Arial" pitchFamily="34" charset="0"/>
              </a:rPr>
              <a:t> functions are accessed using only the class name and the scope resolution operator </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A static member function can only access static data member, other static member functions and any other functions from outside the class.</a:t>
            </a:r>
          </a:p>
          <a:p>
            <a:r>
              <a:rPr lang="en-US" sz="2000" dirty="0" smtClean="0">
                <a:latin typeface="Arial" pitchFamily="34" charset="0"/>
                <a:cs typeface="Arial" pitchFamily="34" charset="0"/>
              </a:rPr>
              <a:t>Static member functions have a class scope and they do not have access to the </a:t>
            </a:r>
            <a:r>
              <a:rPr lang="en-US" sz="2000" b="1" dirty="0" smtClean="0">
                <a:latin typeface="Arial" pitchFamily="34" charset="0"/>
                <a:cs typeface="Arial" pitchFamily="34" charset="0"/>
              </a:rPr>
              <a:t>this</a:t>
            </a:r>
            <a:r>
              <a:rPr lang="en-US" sz="2000" dirty="0" smtClean="0">
                <a:latin typeface="Arial" pitchFamily="34" charset="0"/>
                <a:cs typeface="Arial" pitchFamily="34" charset="0"/>
              </a:rPr>
              <a:t> pointer of the class. You could use a static member function to determine whether some objects of the class have been created or not.</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Sample program – </a:t>
            </a:r>
            <a:r>
              <a:rPr lang="en-GB" sz="2000" dirty="0" smtClean="0">
                <a:latin typeface="Arial" pitchFamily="34" charset="0"/>
                <a:cs typeface="Arial" pitchFamily="34" charset="0"/>
                <a:hlinkClick r:id="rId3" action="ppaction://hlinkfile"/>
              </a:rPr>
              <a:t>StaticFunction.cpp</a:t>
            </a:r>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One more program: </a:t>
            </a:r>
            <a:r>
              <a:rPr lang="en-GB" sz="2000" dirty="0" smtClean="0">
                <a:latin typeface="Arial" pitchFamily="34" charset="0"/>
                <a:cs typeface="Arial" pitchFamily="34" charset="0"/>
                <a:hlinkClick r:id="rId4" action="ppaction://hlinkfile"/>
              </a:rPr>
              <a:t>StaticMember2.cpp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Project initiation</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GB" sz="2800" b="1" dirty="0" smtClean="0">
                <a:latin typeface="Arial" pitchFamily="34" charset="0"/>
                <a:cs typeface="Arial" pitchFamily="34" charset="0"/>
              </a:rPr>
              <a:t>Project initiation</a:t>
            </a:r>
          </a:p>
          <a:p>
            <a:endParaRPr lang="en-GB" sz="2000" dirty="0" smtClean="0"/>
          </a:p>
          <a:p>
            <a:endParaRPr lang="en-US" sz="2000" dirty="0"/>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What is Friend Function?</a:t>
            </a:r>
          </a:p>
          <a:p>
            <a:pPr fontAlgn="base"/>
            <a:r>
              <a:rPr lang="en-US" sz="2000" u="sng" dirty="0" smtClean="0">
                <a:latin typeface="Arial" pitchFamily="34" charset="0"/>
                <a:cs typeface="Arial" pitchFamily="34" charset="0"/>
              </a:rPr>
              <a:t>A friend function in C++ is a function that is declared outside </a:t>
            </a:r>
            <a:r>
              <a:rPr lang="en-US" sz="2000" u="sng" dirty="0" smtClean="0">
                <a:latin typeface="Arial" pitchFamily="34" charset="0"/>
                <a:cs typeface="Arial" pitchFamily="34" charset="0"/>
              </a:rPr>
              <a:t>(or inside) a </a:t>
            </a:r>
            <a:r>
              <a:rPr lang="en-US" sz="2000" u="sng" dirty="0" smtClean="0">
                <a:latin typeface="Arial" pitchFamily="34" charset="0"/>
                <a:cs typeface="Arial" pitchFamily="34" charset="0"/>
              </a:rPr>
              <a:t>class </a:t>
            </a:r>
            <a:r>
              <a:rPr lang="en-US" sz="2000" u="sng" dirty="0" smtClean="0">
                <a:latin typeface="Arial" pitchFamily="34" charset="0"/>
                <a:cs typeface="Arial" pitchFamily="34" charset="0"/>
              </a:rPr>
              <a:t>and</a:t>
            </a:r>
            <a:r>
              <a:rPr lang="en-US" sz="2000" u="sng" dirty="0" smtClean="0">
                <a:latin typeface="Arial" pitchFamily="34" charset="0"/>
                <a:cs typeface="Arial" pitchFamily="34" charset="0"/>
              </a:rPr>
              <a:t> </a:t>
            </a:r>
            <a:r>
              <a:rPr lang="en-US" sz="2000" u="sng" dirty="0" smtClean="0">
                <a:latin typeface="Arial" pitchFamily="34" charset="0"/>
                <a:cs typeface="Arial" pitchFamily="34" charset="0"/>
              </a:rPr>
              <a:t>is capable of accessing the private and protected members of the class</a:t>
            </a:r>
          </a:p>
          <a:p>
            <a:pPr fontAlgn="base"/>
            <a:endParaRPr lang="en-US" sz="2000" b="1" dirty="0" smtClean="0">
              <a:latin typeface="Arial" pitchFamily="34" charset="0"/>
              <a:cs typeface="Arial" pitchFamily="34" charset="0"/>
            </a:endParaRPr>
          </a:p>
          <a:p>
            <a:pPr fontAlgn="base"/>
            <a:r>
              <a:rPr lang="en-US" sz="2000" dirty="0" smtClean="0">
                <a:latin typeface="Arial" pitchFamily="34" charset="0"/>
                <a:cs typeface="Arial" pitchFamily="34" charset="0"/>
              </a:rPr>
              <a:t>There </a:t>
            </a:r>
            <a:r>
              <a:rPr lang="en-US" sz="2000" dirty="0" smtClean="0">
                <a:latin typeface="Arial" pitchFamily="34" charset="0"/>
                <a:cs typeface="Arial" pitchFamily="34" charset="0"/>
              </a:rPr>
              <a:t>could be situations in programming wherein </a:t>
            </a:r>
            <a:r>
              <a:rPr lang="en-US" sz="2000" u="sng" dirty="0" smtClean="0">
                <a:latin typeface="Arial" pitchFamily="34" charset="0"/>
                <a:cs typeface="Arial" pitchFamily="34" charset="0"/>
              </a:rPr>
              <a:t>we want two classes to share their members</a:t>
            </a:r>
            <a:r>
              <a:rPr lang="en-US" sz="2000" dirty="0" smtClean="0">
                <a:latin typeface="Arial" pitchFamily="34" charset="0"/>
                <a:cs typeface="Arial" pitchFamily="34" charset="0"/>
              </a:rPr>
              <a:t>. These members may be data members, class functions or function templates. In such cases, we make the desired function, a friend to both these classes which will allow accessing private and protected data of members of the class.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Generally, non-member functions cannot access the private members of a particular class. Once declared as a friend function, the function is able to access the private and the protected members of these classes.</a:t>
            </a:r>
          </a:p>
          <a:p>
            <a:pPr fontAlgn="base"/>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GB" sz="2400" b="1" dirty="0" smtClean="0"/>
              <a:t>anandms@yahoo.com</a:t>
            </a:r>
            <a:endParaRPr lang="en-IN" sz="2400" b="1" dirty="0"/>
          </a:p>
        </p:txBody>
      </p:sp>
      <p:grpSp>
        <p:nvGrpSpPr>
          <p:cNvPr id="2"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M S </a:t>
            </a:r>
            <a:r>
              <a:rPr lang="en-US" sz="2400" b="1" dirty="0" err="1" smtClean="0"/>
              <a:t>Anand</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 xmlns:p14="http://schemas.microsoft.com/office/powerpoint/2010/main" val="145950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Friend functions in C++ have the following types</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with no argument and no return value</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with no argument but with return value</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with argument but no return value</a:t>
            </a:r>
          </a:p>
          <a:p>
            <a:pPr marL="457200" indent="-457200" fontAlgn="base">
              <a:buFont typeface="+mj-lt"/>
              <a:buAutoNum type="arabicPeriod"/>
            </a:pPr>
            <a:endParaRPr lang="en-US" sz="2000" dirty="0" smtClean="0">
              <a:latin typeface="Arial" pitchFamily="34" charset="0"/>
              <a:cs typeface="Arial" pitchFamily="34" charset="0"/>
            </a:endParaRPr>
          </a:p>
          <a:p>
            <a:pPr marL="457200" indent="-457200" fontAlgn="base">
              <a:buFont typeface="+mj-lt"/>
              <a:buAutoNum type="arabicPeriod"/>
            </a:pPr>
            <a:r>
              <a:rPr lang="en-US" sz="2000" dirty="0" smtClean="0">
                <a:latin typeface="Arial" pitchFamily="34" charset="0"/>
                <a:cs typeface="Arial" pitchFamily="34" charset="0"/>
              </a:rPr>
              <a:t>Function with argument and return value</a:t>
            </a: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Declaration of a friend function in C++</a:t>
            </a:r>
          </a:p>
          <a:p>
            <a:pPr fontAlgn="base"/>
            <a:r>
              <a:rPr lang="en-US" sz="2000" dirty="0" smtClean="0">
                <a:latin typeface="Arial" pitchFamily="34" charset="0"/>
                <a:cs typeface="Arial" pitchFamily="34" charset="0"/>
              </a:rPr>
              <a:t>class </a:t>
            </a:r>
            <a:r>
              <a:rPr lang="en-US" sz="2000" dirty="0" err="1" smtClean="0">
                <a:latin typeface="Arial" pitchFamily="34" charset="0"/>
                <a:cs typeface="Arial" pitchFamily="34" charset="0"/>
              </a:rPr>
              <a:t>class_name</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   friend </a:t>
            </a:r>
            <a:r>
              <a:rPr lang="en-US" sz="2000" dirty="0" err="1" smtClean="0">
                <a:latin typeface="Arial" pitchFamily="34" charset="0"/>
                <a:cs typeface="Arial" pitchFamily="34" charset="0"/>
              </a:rPr>
              <a:t>data_type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function_name</a:t>
            </a:r>
            <a:r>
              <a:rPr lang="en-US" sz="2000" dirty="0" smtClean="0">
                <a:latin typeface="Arial" pitchFamily="34" charset="0"/>
                <a:cs typeface="Arial" pitchFamily="34" charset="0"/>
              </a:rPr>
              <a:t>(arguments/s); //syntax of friend function. </a:t>
            </a:r>
          </a:p>
          <a:p>
            <a:pPr fontAlgn="base"/>
            <a:r>
              <a:rPr lang="en-US" sz="2000" dirty="0" smtClean="0">
                <a:latin typeface="Arial" pitchFamily="34" charset="0"/>
                <a:cs typeface="Arial" pitchFamily="34" charset="0"/>
              </a:rPr>
              <a:t>};</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In the above declaration, the keyword </a:t>
            </a:r>
            <a:r>
              <a:rPr lang="en-US" sz="2000" b="1" dirty="0" smtClean="0">
                <a:latin typeface="Arial" pitchFamily="34" charset="0"/>
                <a:cs typeface="Arial" pitchFamily="34" charset="0"/>
              </a:rPr>
              <a:t>friend</a:t>
            </a:r>
            <a:r>
              <a:rPr lang="en-US" sz="2000" dirty="0" smtClean="0">
                <a:latin typeface="Arial" pitchFamily="34" charset="0"/>
                <a:cs typeface="Arial" pitchFamily="34" charset="0"/>
              </a:rPr>
              <a:t> precedes the function.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We can define the friend function anywhere in the program like a normal C++ function. A class’s function definition does not use either the keyword </a:t>
            </a:r>
            <a:r>
              <a:rPr lang="en-US" sz="2000" b="1" dirty="0" smtClean="0">
                <a:latin typeface="Arial" pitchFamily="34" charset="0"/>
                <a:cs typeface="Arial" pitchFamily="34" charset="0"/>
              </a:rPr>
              <a:t>friend or scope resolution operator.</a:t>
            </a:r>
            <a:endParaRPr lang="en-US" sz="2000" dirty="0" smtClean="0">
              <a:latin typeface="Arial" pitchFamily="34" charset="0"/>
              <a:cs typeface="Arial" pitchFamily="34" charset="0"/>
            </a:endParaRP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Friend function is called as </a:t>
            </a:r>
            <a:r>
              <a:rPr lang="en-US" sz="2000" dirty="0" err="1" smtClean="0">
                <a:latin typeface="Arial" pitchFamily="34" charset="0"/>
                <a:cs typeface="Arial" pitchFamily="34" charset="0"/>
              </a:rPr>
              <a:t>function_name</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class_name</a:t>
            </a:r>
            <a:r>
              <a:rPr lang="en-US" sz="2000" dirty="0" smtClean="0">
                <a:latin typeface="Arial" pitchFamily="34" charset="0"/>
                <a:cs typeface="Arial" pitchFamily="34" charset="0"/>
              </a:rPr>
              <a:t>) and member function is called as </a:t>
            </a:r>
            <a:r>
              <a:rPr lang="en-US" sz="2000" dirty="0" err="1" smtClean="0">
                <a:latin typeface="Arial" pitchFamily="34" charset="0"/>
                <a:cs typeface="Arial" pitchFamily="34" charset="0"/>
              </a:rPr>
              <a:t>class_name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function_name</a:t>
            </a:r>
            <a:r>
              <a:rPr lang="en-US" sz="2000" dirty="0" smtClean="0">
                <a:latin typeface="Arial" pitchFamily="34" charset="0"/>
                <a:cs typeface="Arial" pitchFamily="34" charset="0"/>
              </a:rPr>
              <a:t>.</a:t>
            </a:r>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anim calcmode="lin" valueType="num">
                                      <p:cBhvr additive="base">
                                        <p:cTn id="4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Use of Friend function in C++</a:t>
            </a:r>
          </a:p>
          <a:p>
            <a:pPr fontAlgn="base"/>
            <a:r>
              <a:rPr lang="en-US" sz="2000" dirty="0" smtClean="0">
                <a:latin typeface="Arial" pitchFamily="34" charset="0"/>
                <a:cs typeface="Arial" pitchFamily="34" charset="0"/>
              </a:rPr>
              <a:t>As discussed, we require friend functions whenever we have to access the private or protected members of a class. </a:t>
            </a:r>
            <a:r>
              <a:rPr lang="en-US" sz="2000" u="sng" dirty="0" smtClean="0">
                <a:latin typeface="Arial" pitchFamily="34" charset="0"/>
                <a:cs typeface="Arial" pitchFamily="34" charset="0"/>
              </a:rPr>
              <a:t>This is only the case when we do not want to use the objects of that class to access these private or protected members.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To understand this better, let us consider two classes: Tokyo and Rio. We might require a function, metro(), to access both these classes without any restrictions. </a:t>
            </a:r>
            <a:r>
              <a:rPr lang="en-US" sz="2000" u="sng" dirty="0" smtClean="0">
                <a:latin typeface="Arial" pitchFamily="34" charset="0"/>
                <a:cs typeface="Arial" pitchFamily="34" charset="0"/>
              </a:rPr>
              <a:t>Without the friend function, we will require the object of these classes to access all the members</a:t>
            </a:r>
            <a:r>
              <a:rPr lang="en-US" sz="2000" dirty="0" smtClean="0">
                <a:latin typeface="Arial" pitchFamily="34" charset="0"/>
                <a:cs typeface="Arial" pitchFamily="34" charset="0"/>
              </a:rPr>
              <a:t>. Friend functions in </a:t>
            </a:r>
            <a:r>
              <a:rPr lang="en-US" sz="2000" dirty="0" err="1" smtClean="0">
                <a:latin typeface="Arial" pitchFamily="34" charset="0"/>
                <a:cs typeface="Arial" pitchFamily="34" charset="0"/>
              </a:rPr>
              <a:t>c++</a:t>
            </a:r>
            <a:r>
              <a:rPr lang="en-US" sz="2000" dirty="0" smtClean="0">
                <a:latin typeface="Arial" pitchFamily="34" charset="0"/>
                <a:cs typeface="Arial" pitchFamily="34" charset="0"/>
              </a:rPr>
              <a:t> help us avoid the scenario where the function has to be a member of either of these classes for access.</a:t>
            </a:r>
            <a:endParaRPr lang="en-US" sz="2000" dirty="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Characteristics of Friend Function in C++</a:t>
            </a:r>
          </a:p>
          <a:p>
            <a:pPr marL="457200" indent="-457200" fontAlgn="base">
              <a:buFont typeface="+mj-lt"/>
              <a:buAutoNum type="arabicPeriod"/>
            </a:pPr>
            <a:r>
              <a:rPr lang="en-US" sz="2000" dirty="0" smtClean="0">
                <a:latin typeface="Arial" pitchFamily="34" charset="0"/>
                <a:cs typeface="Arial" pitchFamily="34" charset="0"/>
              </a:rPr>
              <a:t>The function is not in the ‘scope’ of the class to which it has been declared a friend.</a:t>
            </a:r>
          </a:p>
          <a:p>
            <a:pPr marL="457200" indent="-457200" fontAlgn="base">
              <a:buFont typeface="+mj-lt"/>
              <a:buAutoNum type="arabicPeriod"/>
            </a:pPr>
            <a:r>
              <a:rPr lang="en-US" sz="2000" dirty="0" smtClean="0">
                <a:latin typeface="Arial" pitchFamily="34" charset="0"/>
                <a:cs typeface="Arial" pitchFamily="34" charset="0"/>
              </a:rPr>
              <a:t>Friend functionality is not restricted to only one class</a:t>
            </a:r>
          </a:p>
          <a:p>
            <a:pPr marL="457200" indent="-457200" fontAlgn="base">
              <a:buFont typeface="+mj-lt"/>
              <a:buAutoNum type="arabicPeriod"/>
            </a:pPr>
            <a:r>
              <a:rPr lang="en-US" sz="2000" dirty="0" smtClean="0">
                <a:latin typeface="Arial" pitchFamily="34" charset="0"/>
                <a:cs typeface="Arial" pitchFamily="34" charset="0"/>
              </a:rPr>
              <a:t>Friend functions can be a member of a class or a function that is declared outside the scope of class.</a:t>
            </a:r>
          </a:p>
          <a:p>
            <a:pPr marL="457200" indent="-457200" fontAlgn="base">
              <a:buFont typeface="+mj-lt"/>
              <a:buAutoNum type="arabicPeriod"/>
            </a:pPr>
            <a:r>
              <a:rPr lang="en-US" sz="2000" dirty="0" smtClean="0">
                <a:latin typeface="Arial" pitchFamily="34" charset="0"/>
                <a:cs typeface="Arial" pitchFamily="34" charset="0"/>
              </a:rPr>
              <a:t>It cannot be invoked using the object as it is not in the scope of that class.</a:t>
            </a:r>
          </a:p>
          <a:p>
            <a:pPr marL="457200" indent="-457200" fontAlgn="base">
              <a:buFont typeface="+mj-lt"/>
              <a:buAutoNum type="arabicPeriod"/>
            </a:pPr>
            <a:r>
              <a:rPr lang="en-US" sz="2000" dirty="0" smtClean="0">
                <a:latin typeface="Arial" pitchFamily="34" charset="0"/>
                <a:cs typeface="Arial" pitchFamily="34" charset="0"/>
              </a:rPr>
              <a:t>We can invoke it like any normal function of the class.</a:t>
            </a:r>
          </a:p>
          <a:p>
            <a:pPr marL="457200" indent="-457200" fontAlgn="base">
              <a:buFont typeface="+mj-lt"/>
              <a:buAutoNum type="arabicPeriod"/>
            </a:pPr>
            <a:r>
              <a:rPr lang="en-US" sz="2000" dirty="0" smtClean="0">
                <a:latin typeface="Arial" pitchFamily="34" charset="0"/>
                <a:cs typeface="Arial" pitchFamily="34" charset="0"/>
              </a:rPr>
              <a:t>Friend functions </a:t>
            </a:r>
            <a:r>
              <a:rPr lang="en-US" sz="2000" u="sng" dirty="0" smtClean="0">
                <a:latin typeface="Arial" pitchFamily="34" charset="0"/>
                <a:cs typeface="Arial" pitchFamily="34" charset="0"/>
              </a:rPr>
              <a:t>have objects as arguments</a:t>
            </a:r>
            <a:r>
              <a:rPr lang="en-US" sz="2000" dirty="0" smtClean="0">
                <a:latin typeface="Arial" pitchFamily="34" charset="0"/>
                <a:cs typeface="Arial" pitchFamily="34" charset="0"/>
              </a:rPr>
              <a:t>.</a:t>
            </a:r>
          </a:p>
          <a:p>
            <a:pPr marL="457200" indent="-457200" fontAlgn="base">
              <a:buFont typeface="+mj-lt"/>
              <a:buAutoNum type="arabicPeriod"/>
            </a:pPr>
            <a:r>
              <a:rPr lang="en-US" sz="2000" dirty="0" smtClean="0">
                <a:latin typeface="Arial" pitchFamily="34" charset="0"/>
                <a:cs typeface="Arial" pitchFamily="34" charset="0"/>
              </a:rPr>
              <a:t>It cannot access the member names directly and has to use dot membership operator and use an object name with the member name.</a:t>
            </a:r>
          </a:p>
          <a:p>
            <a:pPr marL="457200" indent="-457200" fontAlgn="base">
              <a:buFont typeface="+mj-lt"/>
              <a:buAutoNum type="arabicPeriod"/>
            </a:pPr>
            <a:r>
              <a:rPr lang="en-US" sz="2000" dirty="0" smtClean="0">
                <a:latin typeface="Arial" pitchFamily="34" charset="0"/>
                <a:cs typeface="Arial" pitchFamily="34" charset="0"/>
              </a:rPr>
              <a:t>We can declare it either in the ‘public’ or the ‘private’ part.</a:t>
            </a: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functions</a:t>
            </a: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b="1" dirty="0" smtClean="0">
                <a:latin typeface="Arial" pitchFamily="34" charset="0"/>
                <a:cs typeface="Arial" pitchFamily="34" charset="0"/>
              </a:rPr>
              <a:t>Implementing Friend Functions</a:t>
            </a:r>
          </a:p>
          <a:p>
            <a:pPr fontAlgn="base"/>
            <a:r>
              <a:rPr lang="en-US" sz="2000" b="1" dirty="0" smtClean="0">
                <a:latin typeface="Arial" pitchFamily="34" charset="0"/>
                <a:cs typeface="Arial" pitchFamily="34" charset="0"/>
              </a:rPr>
              <a:t>Friend Functions can be implemented in two ways:</a:t>
            </a:r>
            <a:endParaRPr lang="en-US"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A method of another class:</a:t>
            </a:r>
          </a:p>
          <a:p>
            <a:pPr fontAlgn="base"/>
            <a:r>
              <a:rPr lang="en-US" sz="2000" dirty="0" smtClean="0">
                <a:latin typeface="Arial" pitchFamily="34" charset="0"/>
                <a:cs typeface="Arial" pitchFamily="34" charset="0"/>
              </a:rPr>
              <a:t>We declare a friend class when we want to access the non-public data members of a particular class.</a:t>
            </a:r>
          </a:p>
          <a:p>
            <a:pPr fontAlgn="base"/>
            <a:r>
              <a:rPr lang="en-US" sz="2000" b="1" dirty="0" smtClean="0">
                <a:latin typeface="Arial" pitchFamily="34" charset="0"/>
                <a:cs typeface="Arial" pitchFamily="34" charset="0"/>
              </a:rPr>
              <a:t>A Global function:</a:t>
            </a:r>
          </a:p>
          <a:p>
            <a:pPr fontAlgn="base"/>
            <a:r>
              <a:rPr lang="en-US" sz="2000" dirty="0" smtClean="0">
                <a:latin typeface="Arial" pitchFamily="34" charset="0"/>
                <a:cs typeface="Arial" pitchFamily="34" charset="0"/>
              </a:rPr>
              <a:t>A ‘global friend function’ allows you to access all the private and protected members of the global class declaration.</a:t>
            </a:r>
          </a:p>
          <a:p>
            <a:pPr fontAlgn="base"/>
            <a:r>
              <a:rPr lang="en-US" sz="2000" dirty="0" smtClean="0">
                <a:latin typeface="Arial" pitchFamily="34" charset="0"/>
                <a:cs typeface="Arial" pitchFamily="34" charset="0"/>
              </a:rPr>
              <a:t>A simple example of a C++ friend function used to print the length of the box:    </a:t>
            </a:r>
            <a:r>
              <a:rPr lang="en-US" sz="2000" dirty="0" smtClean="0">
                <a:latin typeface="Arial" pitchFamily="34" charset="0"/>
                <a:cs typeface="Arial" pitchFamily="34" charset="0"/>
                <a:hlinkClick r:id="rId3" action="ppaction://hlinkfile"/>
              </a:rPr>
              <a:t>friend1.cpp</a:t>
            </a:r>
            <a:endParaRPr lang="en-US"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One more example: </a:t>
            </a:r>
            <a:r>
              <a:rPr lang="en-GB" sz="2000" dirty="0" smtClean="0">
                <a:latin typeface="Arial" pitchFamily="34" charset="0"/>
                <a:cs typeface="Arial" pitchFamily="34" charset="0"/>
                <a:hlinkClick r:id="rId4" action="ppaction://hlinkfile"/>
              </a:rPr>
              <a:t>Friend2.cpp</a:t>
            </a:r>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In the above example, max () function is friendly to both class A and B, i.e., the max () function can access the private members of two classes. </a:t>
            </a:r>
            <a:endParaRPr lang="en-GB" sz="2000" dirty="0" smtClean="0">
              <a:latin typeface="Arial" pitchFamily="34" charset="0"/>
              <a:cs typeface="Arial" pitchFamily="34" charset="0"/>
            </a:endParaRPr>
          </a:p>
          <a:p>
            <a:pPr fontAlgn="base"/>
            <a:endParaRPr lang="en-US" sz="2000" dirty="0" smtClean="0"/>
          </a:p>
          <a:p>
            <a:pPr fontAlgn="base"/>
            <a:endParaRPr lang="en-US" sz="2000" dirty="0" smtClean="0"/>
          </a:p>
          <a:p>
            <a:endParaRPr lang="en-US"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Friend </a:t>
            </a:r>
            <a:r>
              <a:rPr lang="en-IN" sz="2400" b="1" dirty="0" smtClean="0">
                <a:solidFill>
                  <a:schemeClr val="accent2">
                    <a:lumMod val="75000"/>
                  </a:schemeClr>
                </a:solidFill>
                <a:latin typeface="Arial" pitchFamily="34" charset="0"/>
                <a:cs typeface="Arial" pitchFamily="34" charset="0"/>
              </a:rPr>
              <a:t>class</a:t>
            </a:r>
            <a:endParaRPr lang="en-IN" sz="2400" b="1" dirty="0" smtClean="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66591" y="1438971"/>
            <a:ext cx="7887909" cy="50046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fontAlgn="base"/>
            <a:r>
              <a:rPr lang="en-US" sz="2000" dirty="0" smtClean="0">
                <a:latin typeface="Arial" pitchFamily="34" charset="0"/>
                <a:cs typeface="Arial" pitchFamily="34" charset="0"/>
              </a:rPr>
              <a:t>A </a:t>
            </a:r>
            <a:r>
              <a:rPr lang="en-US" sz="2000" u="sng" dirty="0" smtClean="0">
                <a:latin typeface="Arial" pitchFamily="34" charset="0"/>
                <a:cs typeface="Arial" pitchFamily="34" charset="0"/>
              </a:rPr>
              <a:t>class cannot access the private members of another class</a:t>
            </a:r>
            <a:r>
              <a:rPr lang="en-US" sz="2000" dirty="0" smtClean="0">
                <a:latin typeface="Arial" pitchFamily="34" charset="0"/>
                <a:cs typeface="Arial" pitchFamily="34" charset="0"/>
              </a:rPr>
              <a:t>. Similarly, a class cannot access its protected members . We need a friend class in this case. </a:t>
            </a:r>
          </a:p>
          <a:p>
            <a:pPr fontAlgn="base"/>
            <a:r>
              <a:rPr lang="en-US" sz="2000" u="sng" dirty="0" smtClean="0">
                <a:latin typeface="Arial" pitchFamily="34" charset="0"/>
                <a:cs typeface="Arial" pitchFamily="34" charset="0"/>
              </a:rPr>
              <a:t>A friend class is used when we need to access private and protected members of the class in which it has been declared as a friend</a:t>
            </a:r>
            <a:r>
              <a:rPr lang="en-US" sz="2000" dirty="0" smtClean="0">
                <a:latin typeface="Arial" pitchFamily="34" charset="0"/>
                <a:cs typeface="Arial" pitchFamily="34" charset="0"/>
              </a:rPr>
              <a:t>. It is also possible to declare only one member function of another class to be a friend. </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Declaration </a:t>
            </a:r>
            <a:r>
              <a:rPr lang="en-US" sz="2000" b="1" dirty="0" smtClean="0">
                <a:latin typeface="Arial" pitchFamily="34" charset="0"/>
                <a:cs typeface="Arial" pitchFamily="34" charset="0"/>
              </a:rPr>
              <a:t>of friend class</a:t>
            </a:r>
          </a:p>
          <a:p>
            <a:pPr fontAlgn="base"/>
            <a:r>
              <a:rPr lang="en-US" sz="2000" dirty="0" smtClean="0">
                <a:latin typeface="Arial" pitchFamily="34" charset="0"/>
                <a:cs typeface="Arial" pitchFamily="34" charset="0"/>
              </a:rPr>
              <a:t>class </a:t>
            </a:r>
            <a:r>
              <a:rPr lang="en-US" sz="2000" dirty="0" err="1" smtClean="0">
                <a:latin typeface="Arial" pitchFamily="34" charset="0"/>
                <a:cs typeface="Arial" pitchFamily="34" charset="0"/>
              </a:rPr>
              <a:t>class_name</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      friend class </a:t>
            </a:r>
            <a:r>
              <a:rPr lang="en-US" sz="2000" dirty="0" err="1" smtClean="0">
                <a:latin typeface="Arial" pitchFamily="34" charset="0"/>
                <a:cs typeface="Arial" pitchFamily="34" charset="0"/>
              </a:rPr>
              <a:t>friend_class</a:t>
            </a:r>
            <a:r>
              <a:rPr lang="en-US" sz="2000" dirty="0" smtClean="0">
                <a:latin typeface="Arial" pitchFamily="34" charset="0"/>
                <a:cs typeface="Arial" pitchFamily="34" charset="0"/>
              </a:rPr>
              <a:t>;// declaring friend class</a:t>
            </a: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class </a:t>
            </a:r>
            <a:r>
              <a:rPr lang="en-US" sz="2000" dirty="0" err="1" smtClean="0">
                <a:latin typeface="Arial" pitchFamily="34" charset="0"/>
                <a:cs typeface="Arial" pitchFamily="34" charset="0"/>
              </a:rPr>
              <a:t>friend_class</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a:t>
            </a: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28/06/2023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 calcmode="lin" valueType="num">
                                      <p:cBhvr additive="base">
                                        <p:cTn id="6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15446</TotalTime>
  <Words>1497</Words>
  <Application>Microsoft Office PowerPoint</Application>
  <PresentationFormat>Custom</PresentationFormat>
  <Paragraphs>290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Anand</dc:creator>
  <cp:lastModifiedBy>Anand</cp:lastModifiedBy>
  <cp:revision>1425</cp:revision>
  <dcterms:created xsi:type="dcterms:W3CDTF">2020-06-03T14:19:11Z</dcterms:created>
  <dcterms:modified xsi:type="dcterms:W3CDTF">2023-06-27T23:38:36Z</dcterms:modified>
</cp:coreProperties>
</file>