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7" r:id="rId2"/>
    <p:sldId id="393" r:id="rId3"/>
    <p:sldId id="396" r:id="rId4"/>
    <p:sldId id="662" r:id="rId5"/>
    <p:sldId id="812" r:id="rId6"/>
    <p:sldId id="813" r:id="rId7"/>
    <p:sldId id="814" r:id="rId8"/>
    <p:sldId id="815" r:id="rId9"/>
    <p:sldId id="816" r:id="rId10"/>
    <p:sldId id="817" r:id="rId11"/>
    <p:sldId id="818" r:id="rId12"/>
    <p:sldId id="821" r:id="rId13"/>
    <p:sldId id="820" r:id="rId14"/>
    <p:sldId id="824" r:id="rId15"/>
    <p:sldId id="825" r:id="rId16"/>
    <p:sldId id="822" r:id="rId17"/>
    <p:sldId id="823" r:id="rId18"/>
    <p:sldId id="819" r:id="rId19"/>
    <p:sldId id="826" r:id="rId20"/>
    <p:sldId id="827" r:id="rId21"/>
    <p:sldId id="828" r:id="rId22"/>
    <p:sldId id="829" r:id="rId23"/>
    <p:sldId id="830" r:id="rId24"/>
    <p:sldId id="831" r:id="rId25"/>
    <p:sldId id="6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0D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843" autoAdjust="0"/>
    <p:restoredTop sz="91577" autoAdjust="0"/>
  </p:normalViewPr>
  <p:slideViewPr>
    <p:cSldViewPr snapToGrid="0">
      <p:cViewPr>
        <p:scale>
          <a:sx n="66" d="100"/>
          <a:sy n="66" d="100"/>
        </p:scale>
        <p:origin x="-1512" y="-114"/>
      </p:cViewPr>
      <p:guideLst>
        <p:guide orient="horz" pos="2160"/>
        <p:guide pos="3840"/>
      </p:guideLst>
    </p:cSldViewPr>
  </p:slideViewPr>
  <p:notesTextViewPr>
    <p:cViewPr>
      <p:scale>
        <a:sx n="1" d="1"/>
        <a:sy n="1" d="1"/>
      </p:scale>
      <p:origin x="0" y="0"/>
    </p:cViewPr>
  </p:notesTextViewPr>
  <p:sorterViewPr>
    <p:cViewPr>
      <p:scale>
        <a:sx n="100" d="100"/>
        <a:sy n="100" d="100"/>
      </p:scale>
      <p:origin x="0" y="44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29-06-2023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p14="http://schemas.microsoft.com/office/powerpoint/2010/main" xmlns=""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rograms/FunctionOverride1.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rograms/FunctionOverride2.cp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programs/FunctionOverride5.cpp" TargetMode="External"/><Relationship Id="rId5" Type="http://schemas.openxmlformats.org/officeDocument/2006/relationships/hyperlink" Target="programs/FunctionOverride4.cpp" TargetMode="External"/><Relationship Id="rId4" Type="http://schemas.openxmlformats.org/officeDocument/2006/relationships/hyperlink" Target="programs/FunctionOverride3.cp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rograms/WithoutVirtualFunction.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programs/WithVirtualFunction.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RealLifeExample.cp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programs/VirtualFunction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VirtualFunction2.cpp"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Virtual_method_tabl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rograms/PVF1.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rograms/AbstractClass1.cp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programs/AbstractClass4.cpp" TargetMode="External"/><Relationship Id="rId5" Type="http://schemas.openxmlformats.org/officeDocument/2006/relationships/hyperlink" Target="programs/AbstractClass3.cpp" TargetMode="External"/><Relationship Id="rId4" Type="http://schemas.openxmlformats.org/officeDocument/2006/relationships/hyperlink" Target="programs/AbstractClass2.cp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programs/VD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VD2.cpp"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classes-and-object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rograms/Inheritance1.cp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programs/Inheritance4.cpp" TargetMode="External"/><Relationship Id="rId5" Type="http://schemas.openxmlformats.org/officeDocument/2006/relationships/hyperlink" Target="programs/Inheritance3.cpp" TargetMode="External"/><Relationship Id="rId4" Type="http://schemas.openxmlformats.org/officeDocument/2006/relationships/hyperlink" Target="programs/Inheritance2.cp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grams/Inheritance5.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programs/CandDInheritance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CandDInheritance2.c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58694" y="2209329"/>
            <a:ext cx="4649467" cy="2062103"/>
          </a:xfrm>
          <a:prstGeom prst="rect">
            <a:avLst/>
          </a:prstGeom>
        </p:spPr>
        <p:txBody>
          <a:bodyPr wrap="square">
            <a:spAutoFit/>
          </a:bodyPr>
          <a:lstStyle/>
          <a:p>
            <a:pPr algn="ctr"/>
            <a:r>
              <a:rPr lang="en-US" sz="3200" b="1" dirty="0" smtClean="0">
                <a:solidFill>
                  <a:schemeClr val="accent2">
                    <a:lumMod val="75000"/>
                  </a:schemeClr>
                </a:solidFill>
                <a:latin typeface="Arial" pitchFamily="34" charset="0"/>
                <a:cs typeface="Arial" pitchFamily="34" charset="0"/>
              </a:rPr>
              <a:t>Object Oriented Programming with C++ Day 4</a:t>
            </a:r>
          </a:p>
          <a:p>
            <a:pPr algn="ctr"/>
            <a:endParaRPr lang="en-US" sz="3200" b="1" dirty="0" smtClean="0">
              <a:solidFill>
                <a:schemeClr val="accent2">
                  <a:lumMod val="75000"/>
                </a:schemeClr>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694786" y="3971365"/>
            <a:ext cx="4645157" cy="615553"/>
          </a:xfrm>
          <a:prstGeom prst="rect">
            <a:avLst/>
          </a:prstGeom>
        </p:spPr>
        <p:txBody>
          <a:bodyPr wrap="square">
            <a:spAutoFit/>
          </a:bodyPr>
          <a:lstStyle/>
          <a:p>
            <a:pPr algn="ctr"/>
            <a:r>
              <a:rPr lang="en-GB" sz="1400" b="1" dirty="0" smtClean="0">
                <a:latin typeface="Arial" pitchFamily="34" charset="0"/>
                <a:cs typeface="Arial" pitchFamily="34" charset="0"/>
              </a:rPr>
              <a:t>Compiled by</a:t>
            </a:r>
          </a:p>
          <a:p>
            <a:pPr algn="ctr"/>
            <a:r>
              <a:rPr lang="en-GB" sz="2000" b="1" dirty="0" smtClean="0">
                <a:latin typeface="Arial" pitchFamily="34" charset="0"/>
                <a:cs typeface="Arial" pitchFamily="34" charset="0"/>
              </a:rPr>
              <a:t>M S </a:t>
            </a:r>
            <a:r>
              <a:rPr lang="en-GB" sz="2000" b="1" dirty="0" err="1" smtClean="0">
                <a:latin typeface="Arial" pitchFamily="34" charset="0"/>
                <a:cs typeface="Arial" pitchFamily="34" charset="0"/>
              </a:rPr>
              <a:t>Anand</a:t>
            </a:r>
            <a:endParaRPr lang="en-IN" sz="2000" b="1" dirty="0">
              <a:latin typeface="Arial" pitchFamily="34" charset="0"/>
              <a:cs typeface="Arial" pitchFamily="34" charset="0"/>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18838" cy="400110"/>
          </a:xfrm>
          <a:prstGeom prst="rect">
            <a:avLst/>
          </a:prstGeom>
        </p:spPr>
        <p:txBody>
          <a:bodyPr wrap="square">
            <a:spAutoFit/>
          </a:bodyPr>
          <a:lstStyle/>
          <a:p>
            <a:pPr algn="ctr"/>
            <a:r>
              <a:rPr lang="en-US" sz="2000" dirty="0">
                <a:latin typeface="Arial" pitchFamily="34" charset="0"/>
                <a:cs typeface="Arial" pitchFamily="34" charset="0"/>
              </a:rPr>
              <a:t>Department of Computer Science</a:t>
            </a:r>
            <a:endParaRPr lang="en-IN" sz="2000" dirty="0">
              <a:latin typeface="Arial" pitchFamily="34" charset="0"/>
              <a:cs typeface="Arial" pitchFamily="34" charset="0"/>
            </a:endParaRPr>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55790" y="3785865"/>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smtClean="0">
                <a:latin typeface="Arial" pitchFamily="34" charset="0"/>
                <a:cs typeface="Arial" pitchFamily="34" charset="0"/>
              </a:rPr>
              <a:t>When an object of a derived class is created, the base class’ constructor will be called first, followed by the derived class’ constructor. When a derived object is destroyed, its destructor is called first, followed by the base class' destructor.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Put differently, constructors are executed in their order of derivation. Destructors are executed in reverse order of derivation. </a:t>
            </a:r>
            <a:r>
              <a:rPr lang="en-US" sz="2000" dirty="0" smtClean="0"/>
              <a:t/>
            </a:r>
            <a:br>
              <a:rPr lang="en-US" sz="2000" dirty="0" smtClean="0"/>
            </a:b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Function overriding</a:t>
            </a:r>
          </a:p>
          <a:p>
            <a:pPr fontAlgn="base"/>
            <a:r>
              <a:rPr lang="en-US" sz="2000" b="1" dirty="0" smtClean="0">
                <a:latin typeface="Arial" pitchFamily="34" charset="0"/>
                <a:cs typeface="Arial" pitchFamily="34" charset="0"/>
              </a:rPr>
              <a:t>Function overriding in C++</a:t>
            </a:r>
            <a:r>
              <a:rPr lang="en-US" sz="2000" dirty="0" smtClean="0">
                <a:latin typeface="Arial" pitchFamily="34" charset="0"/>
                <a:cs typeface="Arial" pitchFamily="34" charset="0"/>
              </a:rPr>
              <a:t> is termed as the redefinition of base class function in its derived class with the same signature i.e. return type and parameters. It falls under the category of </a:t>
            </a:r>
            <a:r>
              <a:rPr lang="en-US" sz="2000" u="sng" dirty="0" smtClean="0">
                <a:latin typeface="Arial" pitchFamily="34" charset="0"/>
                <a:cs typeface="Arial" pitchFamily="34" charset="0"/>
              </a:rPr>
              <a:t>Runtime Polymorphism.</a:t>
            </a:r>
          </a:p>
          <a:p>
            <a:pPr fontAlgn="base"/>
            <a:endParaRPr lang="en-GB" sz="2000" u="sng" dirty="0" smtClean="0">
              <a:latin typeface="Arial" pitchFamily="34" charset="0"/>
              <a:cs typeface="Arial" pitchFamily="34" charset="0"/>
            </a:endParaRPr>
          </a:p>
          <a:p>
            <a:pPr fontAlgn="base"/>
            <a:r>
              <a:rPr lang="en-GB" sz="2000" dirty="0" smtClean="0">
                <a:latin typeface="Arial" pitchFamily="34" charset="0"/>
                <a:cs typeface="Arial" pitchFamily="34" charset="0"/>
              </a:rPr>
              <a:t>A simple example:  </a:t>
            </a:r>
            <a:r>
              <a:rPr lang="en-GB" sz="2000" dirty="0" smtClean="0">
                <a:latin typeface="Arial" pitchFamily="34" charset="0"/>
                <a:cs typeface="Arial" pitchFamily="34" charset="0"/>
                <a:hlinkClick r:id="rId3" action="ppaction://hlinkfile"/>
              </a:rPr>
              <a:t>FunctionOverride1.cpp</a:t>
            </a: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u="sng" dirty="0" smtClean="0">
                <a:latin typeface="Arial" pitchFamily="34" charset="0"/>
                <a:cs typeface="Arial" pitchFamily="34" charset="0"/>
              </a:rPr>
              <a:t>Variations in Function overriding</a:t>
            </a:r>
          </a:p>
          <a:p>
            <a:pPr fontAlgn="base"/>
            <a:r>
              <a:rPr lang="en-US" sz="2000" b="1" dirty="0" smtClean="0">
                <a:latin typeface="Arial" pitchFamily="34" charset="0"/>
                <a:cs typeface="Arial" pitchFamily="34" charset="0"/>
              </a:rPr>
              <a:t>1. Call Overridden Function From Derived Class</a:t>
            </a:r>
          </a:p>
          <a:p>
            <a:pPr fontAlgn="base"/>
            <a:r>
              <a:rPr lang="en-GB" sz="2000" dirty="0" smtClean="0">
                <a:latin typeface="Arial" pitchFamily="34" charset="0"/>
                <a:cs typeface="Arial" pitchFamily="34" charset="0"/>
              </a:rPr>
              <a:t>A simple example:  </a:t>
            </a:r>
            <a:r>
              <a:rPr lang="en-GB" sz="2000" dirty="0" smtClean="0">
                <a:latin typeface="Arial" pitchFamily="34" charset="0"/>
                <a:cs typeface="Arial" pitchFamily="34" charset="0"/>
                <a:hlinkClick r:id="rId3" action="ppaction://hlinkfile"/>
              </a:rPr>
              <a:t>FunctionOverride2.cpp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2. </a:t>
            </a:r>
            <a:r>
              <a:rPr lang="en-US" sz="2000" b="1" dirty="0" smtClean="0">
                <a:latin typeface="Arial" pitchFamily="34" charset="0"/>
                <a:cs typeface="Arial" pitchFamily="34" charset="0"/>
              </a:rPr>
              <a:t>Call Overridden Function Using Pointer</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 example:  </a:t>
            </a:r>
            <a:r>
              <a:rPr lang="en-GB" sz="2000" dirty="0" smtClean="0">
                <a:latin typeface="Arial" pitchFamily="34" charset="0"/>
                <a:cs typeface="Arial" pitchFamily="34" charset="0"/>
                <a:hlinkClick r:id="rId4" action="ppaction://hlinkfile"/>
              </a:rPr>
              <a:t>FunctionOverride3.cpp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3. Access of Overridden Function to the Base Class</a:t>
            </a:r>
          </a:p>
          <a:p>
            <a:pPr fontAlgn="base"/>
            <a:endParaRPr lang="en-GB" sz="2000" b="1" dirty="0" smtClean="0">
              <a:latin typeface="Arial" pitchFamily="34" charset="0"/>
              <a:cs typeface="Arial" pitchFamily="34" charset="0"/>
            </a:endParaRP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5" action="ppaction://hlinkfile"/>
              </a:rPr>
              <a:t>FunctionOverride4.cpp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r>
              <a:rPr lang="en-GB" sz="2000" b="1" dirty="0" smtClean="0">
                <a:latin typeface="Arial" pitchFamily="34" charset="0"/>
                <a:cs typeface="Arial" pitchFamily="34" charset="0"/>
              </a:rPr>
              <a:t>4. </a:t>
            </a:r>
            <a:r>
              <a:rPr lang="en-US" sz="2000" b="1" dirty="0" smtClean="0">
                <a:latin typeface="Arial" pitchFamily="34" charset="0"/>
                <a:cs typeface="Arial" pitchFamily="34" charset="0"/>
              </a:rPr>
              <a:t>Access to Overridden Function</a:t>
            </a:r>
          </a:p>
          <a:p>
            <a:pPr fontAlgn="base"/>
            <a:endParaRPr lang="en-GB" sz="2000" b="1" dirty="0" smtClean="0">
              <a:latin typeface="Arial" pitchFamily="34" charset="0"/>
              <a:cs typeface="Arial" pitchFamily="34" charset="0"/>
            </a:endParaRP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6" action="ppaction://hlinkfile"/>
              </a:rPr>
              <a:t>FunctionOverride5.cpp</a:t>
            </a:r>
            <a:endParaRPr lang="en-GB" sz="2000" b="1" dirty="0" smtClean="0">
              <a:latin typeface="Arial" pitchFamily="34" charset="0"/>
              <a:cs typeface="Arial" pitchFamily="34" charset="0"/>
            </a:endParaRPr>
          </a:p>
          <a:p>
            <a:pPr fontAlgn="base"/>
            <a:endParaRPr lang="en-GB" sz="2000" b="1" dirty="0" smtClean="0"/>
          </a:p>
          <a:p>
            <a:pPr fontAlgn="base"/>
            <a:endParaRPr lang="en-US" sz="2000" b="1" dirty="0" smtClean="0"/>
          </a:p>
          <a:p>
            <a:pPr fontAlgn="base"/>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anim calcmode="lin" valueType="num">
                                      <p:cBhvr additive="base">
                                        <p:cTn id="4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2" end="12"/>
                                            </p:txEl>
                                          </p:spTgt>
                                        </p:tgtEl>
                                        <p:attrNameLst>
                                          <p:attrName>style.visibility</p:attrName>
                                        </p:attrNameLst>
                                      </p:cBhvr>
                                      <p:to>
                                        <p:strVal val="visible"/>
                                      </p:to>
                                    </p:set>
                                    <p:anim calcmode="lin" valueType="num">
                                      <p:cBhvr additive="base">
                                        <p:cTn id="4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4" end="14"/>
                                            </p:txEl>
                                          </p:spTgt>
                                        </p:tgtEl>
                                        <p:attrNameLst>
                                          <p:attrName>style.visibility</p:attrName>
                                        </p:attrNameLst>
                                      </p:cBhvr>
                                      <p:to>
                                        <p:strVal val="visible"/>
                                      </p:to>
                                    </p:set>
                                    <p:anim calcmode="lin" valueType="num">
                                      <p:cBhvr additive="base">
                                        <p:cTn id="5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Virtual functions</a:t>
            </a:r>
          </a:p>
          <a:p>
            <a:r>
              <a:rPr lang="en-US" sz="2000" dirty="0" smtClean="0">
                <a:latin typeface="Arial" pitchFamily="34" charset="0"/>
                <a:cs typeface="Arial" pitchFamily="34" charset="0"/>
              </a:rPr>
              <a:t>A virtual function is a member function in the base class that we expect to redefine in derived classes.</a:t>
            </a:r>
          </a:p>
          <a:p>
            <a:r>
              <a:rPr lang="en-US" sz="2000" dirty="0" smtClean="0">
                <a:latin typeface="Arial" pitchFamily="34" charset="0"/>
                <a:cs typeface="Arial" pitchFamily="34" charset="0"/>
              </a:rPr>
              <a:t>Basically, a virtual function is used in the base class in order to ensure that the function is </a:t>
            </a:r>
            <a:r>
              <a:rPr lang="en-US" sz="2000" b="1" dirty="0" smtClean="0">
                <a:latin typeface="Arial" pitchFamily="34" charset="0"/>
                <a:cs typeface="Arial" pitchFamily="34" charset="0"/>
              </a:rPr>
              <a:t>overridden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This especially applies to cases where a pointer of base class points to an object of a derived class.</a:t>
            </a:r>
          </a:p>
          <a:p>
            <a:endParaRPr lang="en-GB" sz="2000" dirty="0" smtClean="0">
              <a:latin typeface="Arial" pitchFamily="34" charset="0"/>
              <a:cs typeface="Arial" pitchFamily="34" charset="0"/>
            </a:endParaRPr>
          </a:p>
          <a:p>
            <a:r>
              <a:rPr lang="en-US" sz="2000" b="1" i="1" dirty="0" smtClean="0">
                <a:latin typeface="Arial" pitchFamily="34" charset="0"/>
                <a:cs typeface="Arial" pitchFamily="34" charset="0"/>
              </a:rPr>
              <a:t>Note</a:t>
            </a:r>
            <a:r>
              <a:rPr lang="en-US" sz="2000" i="1" dirty="0" smtClean="0">
                <a:latin typeface="Arial" pitchFamily="34" charset="0"/>
                <a:cs typeface="Arial" pitchFamily="34" charset="0"/>
              </a:rPr>
              <a:t>: In C++ what calling a virtual functions means is that; if we call a member function then it could cause a different function to be executed instead depending on what type of object invoked it.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i="1" dirty="0" smtClean="0">
                <a:latin typeface="Arial" pitchFamily="34" charset="0"/>
                <a:cs typeface="Arial" pitchFamily="34" charset="0"/>
              </a:rPr>
              <a:t>Because overriding from derived classes hasn’t happened yet, the virtual call mechanism is disallowed in constructors. Also to mention that objects are built from the ground up or follows a bottom to top approach.</a:t>
            </a:r>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dirty="0" smtClean="0">
                <a:latin typeface="Arial" pitchFamily="34" charset="0"/>
                <a:cs typeface="Arial" pitchFamily="34" charset="0"/>
              </a:rPr>
              <a:t>Sample program without virtual function:</a:t>
            </a:r>
          </a:p>
          <a:p>
            <a:pPr fontAlgn="base"/>
            <a:r>
              <a:rPr lang="en-GB" sz="2000" dirty="0" smtClean="0">
                <a:latin typeface="Arial" pitchFamily="34" charset="0"/>
                <a:cs typeface="Arial" pitchFamily="34" charset="0"/>
              </a:rPr>
              <a:t>                                   </a:t>
            </a:r>
            <a:r>
              <a:rPr lang="en-GB" sz="2000" dirty="0" smtClean="0">
                <a:latin typeface="Arial" pitchFamily="34" charset="0"/>
                <a:cs typeface="Arial" pitchFamily="34" charset="0"/>
                <a:hlinkClick r:id="rId3" action="ppaction://hlinkfile"/>
              </a:rPr>
              <a:t>WithoutVirtualFunction.cpp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We store the address of each child’s class </a:t>
            </a:r>
            <a:r>
              <a:rPr lang="en-US" sz="2000" b="1" dirty="0" smtClean="0">
                <a:latin typeface="Arial" pitchFamily="34" charset="0"/>
                <a:cs typeface="Arial" pitchFamily="34" charset="0"/>
              </a:rPr>
              <a:t>Rectangle</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Square</a:t>
            </a:r>
            <a:r>
              <a:rPr lang="en-US" sz="2000" dirty="0" smtClean="0">
                <a:latin typeface="Arial" pitchFamily="34" charset="0"/>
                <a:cs typeface="Arial" pitchFamily="34" charset="0"/>
              </a:rPr>
              <a:t> object in </a:t>
            </a:r>
            <a:r>
              <a:rPr lang="en-US" sz="2000" b="1" dirty="0" smtClean="0">
                <a:latin typeface="Arial" pitchFamily="34" charset="0"/>
                <a:cs typeface="Arial" pitchFamily="34" charset="0"/>
              </a:rPr>
              <a:t>s</a:t>
            </a:r>
            <a:r>
              <a:rPr lang="en-US" sz="2000" dirty="0" smtClean="0">
                <a:latin typeface="Arial" pitchFamily="34" charset="0"/>
                <a:cs typeface="Arial" pitchFamily="34" charset="0"/>
              </a:rPr>
              <a:t> and</a:t>
            </a:r>
          </a:p>
          <a:p>
            <a:pPr fontAlgn="base"/>
            <a:r>
              <a:rPr lang="en-US" sz="2000" dirty="0" smtClean="0">
                <a:latin typeface="Arial" pitchFamily="34" charset="0"/>
                <a:cs typeface="Arial" pitchFamily="34" charset="0"/>
              </a:rPr>
              <a:t>Then we call the </a:t>
            </a:r>
            <a:r>
              <a:rPr lang="en-US" sz="2000" b="1" dirty="0" err="1" smtClean="0">
                <a:latin typeface="Arial" pitchFamily="34" charset="0"/>
                <a:cs typeface="Arial" pitchFamily="34" charset="0"/>
              </a:rPr>
              <a:t>get_Area</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function on it,</a:t>
            </a:r>
          </a:p>
          <a:p>
            <a:pPr fontAlgn="base"/>
            <a:r>
              <a:rPr lang="en-US" sz="2000" dirty="0" smtClean="0">
                <a:latin typeface="Arial" pitchFamily="34" charset="0"/>
                <a:cs typeface="Arial" pitchFamily="34" charset="0"/>
              </a:rPr>
              <a:t>Ideally, it should have called the respective </a:t>
            </a:r>
            <a:r>
              <a:rPr lang="en-US" sz="2000" b="1" dirty="0" err="1" smtClean="0">
                <a:latin typeface="Arial" pitchFamily="34" charset="0"/>
                <a:cs typeface="Arial" pitchFamily="34" charset="0"/>
              </a:rPr>
              <a:t>get_Area</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functions of the child classes but</a:t>
            </a:r>
          </a:p>
          <a:p>
            <a:pPr fontAlgn="base"/>
            <a:r>
              <a:rPr lang="en-US" sz="2000" dirty="0" smtClean="0">
                <a:latin typeface="Arial" pitchFamily="34" charset="0"/>
                <a:cs typeface="Arial" pitchFamily="34" charset="0"/>
              </a:rPr>
              <a:t>Instead, it calls the </a:t>
            </a:r>
            <a:r>
              <a:rPr lang="en-US" sz="2000" b="1" dirty="0" err="1" smtClean="0">
                <a:latin typeface="Arial" pitchFamily="34" charset="0"/>
                <a:cs typeface="Arial" pitchFamily="34" charset="0"/>
              </a:rPr>
              <a:t>get_Area</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defined in the base class.</a:t>
            </a:r>
          </a:p>
          <a:p>
            <a:pPr fontAlgn="base"/>
            <a:r>
              <a:rPr lang="en-US" sz="2000" dirty="0" smtClean="0">
                <a:latin typeface="Arial" pitchFamily="34" charset="0"/>
                <a:cs typeface="Arial" pitchFamily="34" charset="0"/>
              </a:rPr>
              <a:t>This happens due to static linkage which means the call to</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get_Area</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is getting set only once by the compiler which is in the base class.</a:t>
            </a:r>
          </a:p>
          <a:p>
            <a:pPr fontAlgn="base"/>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dirty="0" smtClean="0">
                <a:latin typeface="Arial" pitchFamily="34" charset="0"/>
                <a:cs typeface="Arial" pitchFamily="34" charset="0"/>
              </a:rPr>
              <a:t>Sample program with virtual function:</a:t>
            </a:r>
          </a:p>
          <a:p>
            <a:pPr fontAlgn="base"/>
            <a:r>
              <a:rPr lang="en-GB" sz="2000" dirty="0" smtClean="0">
                <a:latin typeface="Arial" pitchFamily="34" charset="0"/>
                <a:cs typeface="Arial" pitchFamily="34" charset="0"/>
              </a:rPr>
              <a:t>                                   </a:t>
            </a:r>
            <a:r>
              <a:rPr lang="en-GB" sz="2000" dirty="0" smtClean="0">
                <a:latin typeface="Arial" pitchFamily="34" charset="0"/>
                <a:cs typeface="Arial" pitchFamily="34" charset="0"/>
                <a:hlinkClick r:id="rId3" action="ppaction://hlinkfile"/>
              </a:rPr>
              <a:t>WithVirtualFunction.cpp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What is the use?</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Virtual functions allow us to create a list of base class pointers and call methods of any of the derived classes without even knowing the kind of derived class object.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 real life example: </a:t>
            </a:r>
            <a:r>
              <a:rPr lang="en-GB" sz="2000" dirty="0" smtClean="0">
                <a:latin typeface="Arial" pitchFamily="34" charset="0"/>
                <a:cs typeface="Arial" pitchFamily="34" charset="0"/>
                <a:hlinkClick r:id="rId4" action="ppaction://hlinkfile"/>
              </a:rPr>
              <a:t>RealLife.cpp</a:t>
            </a:r>
            <a:r>
              <a:rPr lang="en-GB" sz="2000" dirty="0" smtClean="0">
                <a:latin typeface="Arial" pitchFamily="34" charset="0"/>
                <a:cs typeface="Arial" pitchFamily="34" charset="0"/>
              </a:rPr>
              <a:t> (not to be compiled)</a:t>
            </a: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VirtualFunction1.cpp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pPr fontAlgn="base"/>
            <a:r>
              <a:rPr lang="en-US" dirty="0" smtClean="0">
                <a:latin typeface="Arial" pitchFamily="34" charset="0"/>
                <a:cs typeface="Arial" pitchFamily="34" charset="0"/>
              </a:rPr>
              <a:t>Runtime polymorphism is achieved only through a pointer (or reference) of the base class type. Also, a base class pointer can point to the objects of the base class as well as to the objects of the derived class. In the above code, the base class pointer ‘</a:t>
            </a:r>
            <a:r>
              <a:rPr lang="en-US" dirty="0" err="1" smtClean="0">
                <a:latin typeface="Arial" pitchFamily="34" charset="0"/>
                <a:cs typeface="Arial" pitchFamily="34" charset="0"/>
              </a:rPr>
              <a:t>bptr</a:t>
            </a:r>
            <a:r>
              <a:rPr lang="en-US" dirty="0" smtClean="0">
                <a:latin typeface="Arial" pitchFamily="34" charset="0"/>
                <a:cs typeface="Arial" pitchFamily="34" charset="0"/>
              </a:rPr>
              <a:t>’ contains the address of object ‘d’ of the derived class.</a:t>
            </a:r>
          </a:p>
          <a:p>
            <a:pPr fontAlgn="base"/>
            <a:endParaRPr lang="en-US" dirty="0" smtClean="0">
              <a:latin typeface="Arial" pitchFamily="34" charset="0"/>
              <a:cs typeface="Arial" pitchFamily="34" charset="0"/>
            </a:endParaRPr>
          </a:p>
          <a:p>
            <a:pPr fontAlgn="base"/>
            <a:r>
              <a:rPr lang="en-US" dirty="0" smtClean="0">
                <a:latin typeface="Arial" pitchFamily="34" charset="0"/>
                <a:cs typeface="Arial" pitchFamily="34" charset="0"/>
              </a:rPr>
              <a:t>Late binding (Runtime) is done in accordance with the content of the pointer (i.e. location pointed to by pointer) and Early binding (Compile-time) is done according to the type of pointer since the print() function is declared with the virtual keyword so it will be bound at runtime (output is </a:t>
            </a:r>
            <a:r>
              <a:rPr lang="en-US" i="1" dirty="0" smtClean="0">
                <a:latin typeface="Arial" pitchFamily="34" charset="0"/>
                <a:cs typeface="Arial" pitchFamily="34" charset="0"/>
              </a:rPr>
              <a:t>print derived class</a:t>
            </a:r>
            <a:r>
              <a:rPr lang="en-US" dirty="0" smtClean="0">
                <a:latin typeface="Arial" pitchFamily="34" charset="0"/>
                <a:cs typeface="Arial" pitchFamily="34" charset="0"/>
              </a:rPr>
              <a:t> as the pointer is pointing to object of derived class) and show() is non-virtual so it will be bound during compile time (output is </a:t>
            </a:r>
            <a:r>
              <a:rPr lang="en-US" i="1" dirty="0" smtClean="0">
                <a:latin typeface="Arial" pitchFamily="34" charset="0"/>
                <a:cs typeface="Arial" pitchFamily="34" charset="0"/>
              </a:rPr>
              <a:t>show base class</a:t>
            </a:r>
            <a:r>
              <a:rPr lang="en-US" dirty="0" smtClean="0">
                <a:latin typeface="Arial" pitchFamily="34" charset="0"/>
                <a:cs typeface="Arial" pitchFamily="34" charset="0"/>
              </a:rPr>
              <a:t> as the pointer is of base type).</a:t>
            </a:r>
          </a:p>
          <a:p>
            <a:pPr fontAlgn="base"/>
            <a:endParaRPr lang="en-GB"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4" action="ppaction://hlinkfile"/>
              </a:rPr>
              <a:t>VirtualFunction2.cpp</a:t>
            </a:r>
            <a:endParaRPr lang="en-US"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smtClean="0">
              <a:latin typeface="Arial" pitchFamily="34" charset="0"/>
              <a:cs typeface="Arial" pitchFamily="34" charset="0"/>
            </a:endParaRP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Rules for Virtual Functions</a:t>
            </a:r>
          </a:p>
          <a:p>
            <a:pPr marL="457200" indent="-457200" fontAlgn="base">
              <a:buFont typeface="+mj-lt"/>
              <a:buAutoNum type="arabicPeriod"/>
            </a:pPr>
            <a:r>
              <a:rPr lang="en-US" sz="2000" dirty="0" smtClean="0">
                <a:latin typeface="Arial" pitchFamily="34" charset="0"/>
                <a:cs typeface="Arial" pitchFamily="34" charset="0"/>
              </a:rPr>
              <a:t>Virtual functions cannot be static.</a:t>
            </a:r>
          </a:p>
          <a:p>
            <a:pPr marL="457200" indent="-457200" fontAlgn="base">
              <a:buFont typeface="+mj-lt"/>
              <a:buAutoNum type="arabicPeriod"/>
            </a:pPr>
            <a:r>
              <a:rPr lang="en-US" sz="2000" dirty="0" smtClean="0">
                <a:latin typeface="Arial" pitchFamily="34" charset="0"/>
                <a:cs typeface="Arial" pitchFamily="34" charset="0"/>
              </a:rPr>
              <a:t>A virtual function can be a friend function of another class.</a:t>
            </a:r>
          </a:p>
          <a:p>
            <a:pPr marL="457200" indent="-457200" fontAlgn="base">
              <a:buFont typeface="+mj-lt"/>
              <a:buAutoNum type="arabicPeriod"/>
            </a:pPr>
            <a:r>
              <a:rPr lang="en-US" sz="2000" dirty="0" smtClean="0">
                <a:latin typeface="Arial" pitchFamily="34" charset="0"/>
                <a:cs typeface="Arial" pitchFamily="34" charset="0"/>
              </a:rPr>
              <a:t>Virtual functions should be accessed using a pointer or reference of base class type to achieve runtime polymorphism.</a:t>
            </a:r>
          </a:p>
          <a:p>
            <a:pPr marL="457200" indent="-457200" fontAlgn="base">
              <a:buFont typeface="+mj-lt"/>
              <a:buAutoNum type="arabicPeriod"/>
            </a:pPr>
            <a:r>
              <a:rPr lang="en-US" sz="2000" dirty="0" smtClean="0">
                <a:latin typeface="Arial" pitchFamily="34" charset="0"/>
                <a:cs typeface="Arial" pitchFamily="34" charset="0"/>
              </a:rPr>
              <a:t>The prototype of virtual functions should be the same in the base as well as the derived class.</a:t>
            </a:r>
          </a:p>
          <a:p>
            <a:pPr marL="457200" indent="-457200" fontAlgn="base">
              <a:buFont typeface="+mj-lt"/>
              <a:buAutoNum type="arabicPeriod"/>
            </a:pPr>
            <a:r>
              <a:rPr lang="en-US" sz="2000" dirty="0" smtClean="0">
                <a:latin typeface="Arial" pitchFamily="34" charset="0"/>
                <a:cs typeface="Arial" pitchFamily="34" charset="0"/>
              </a:rPr>
              <a:t>They are always defined in the base class and overridden in a derived class. It is not mandatory for the derived class to override (or re-define the virtual function), </a:t>
            </a:r>
            <a:r>
              <a:rPr lang="en-US" sz="2000" u="sng" dirty="0" smtClean="0">
                <a:latin typeface="Arial" pitchFamily="34" charset="0"/>
                <a:cs typeface="Arial" pitchFamily="34" charset="0"/>
              </a:rPr>
              <a:t>in that case, the base class version of the function is used</a:t>
            </a:r>
            <a:r>
              <a:rPr lang="en-US" sz="2000" dirty="0" smtClean="0">
                <a:latin typeface="Arial" pitchFamily="34" charset="0"/>
                <a:cs typeface="Arial" pitchFamily="34" charset="0"/>
              </a:rPr>
              <a:t>.</a:t>
            </a:r>
          </a:p>
          <a:p>
            <a:pPr marL="457200" indent="-457200" fontAlgn="base">
              <a:buFont typeface="+mj-lt"/>
              <a:buAutoNum type="arabicPeriod"/>
            </a:pPr>
            <a:r>
              <a:rPr lang="en-US" sz="2000" dirty="0" smtClean="0">
                <a:latin typeface="Arial" pitchFamily="34" charset="0"/>
                <a:cs typeface="Arial" pitchFamily="34" charset="0"/>
              </a:rPr>
              <a:t>A class may have a </a:t>
            </a:r>
            <a:r>
              <a:rPr lang="en-US" sz="2000" u="sng" dirty="0" smtClean="0">
                <a:latin typeface="Arial" pitchFamily="34" charset="0"/>
                <a:cs typeface="Arial" pitchFamily="34" charset="0"/>
              </a:rPr>
              <a:t>virtual destructor</a:t>
            </a:r>
            <a:r>
              <a:rPr lang="en-US" sz="2000" dirty="0" smtClean="0">
                <a:latin typeface="Arial" pitchFamily="34" charset="0"/>
                <a:cs typeface="Arial" pitchFamily="34" charset="0"/>
              </a:rPr>
              <a:t> but it cannot have a virtual constructor.</a:t>
            </a:r>
          </a:p>
          <a:p>
            <a:endParaRPr lang="en-GB" sz="2000" dirty="0" smtClean="0">
              <a:latin typeface="Arial" pitchFamily="34" charset="0"/>
              <a:cs typeface="Arial" pitchFamily="34" charset="0"/>
            </a:endParaRPr>
          </a:p>
          <a:p>
            <a:endParaRPr lang="en-US" sz="2000" dirty="0" smtClean="0">
              <a:latin typeface="Arial" pitchFamily="34" charset="0"/>
              <a:cs typeface="Arial" pitchFamily="34" charset="0"/>
            </a:endParaRP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16525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u="sng" dirty="0" smtClean="0">
                <a:latin typeface="Arial" pitchFamily="34" charset="0"/>
                <a:cs typeface="Arial" pitchFamily="34" charset="0"/>
              </a:rPr>
              <a:t>How does the compiler perform runtime resolution?</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 </a:t>
            </a:r>
            <a:r>
              <a:rPr lang="en-US" sz="2000" dirty="0" smtClean="0">
                <a:latin typeface="Arial" pitchFamily="34" charset="0"/>
                <a:cs typeface="Arial" pitchFamily="34" charset="0"/>
              </a:rPr>
              <a:t>compiler maintains two data </a:t>
            </a:r>
            <a:r>
              <a:rPr lang="en-US" sz="2000" dirty="0" smtClean="0">
                <a:latin typeface="Arial" pitchFamily="34" charset="0"/>
                <a:cs typeface="Arial" pitchFamily="34" charset="0"/>
              </a:rPr>
              <a:t>structures to </a:t>
            </a:r>
            <a:r>
              <a:rPr lang="en-US" sz="2000" dirty="0" smtClean="0">
                <a:latin typeface="Arial" pitchFamily="34" charset="0"/>
                <a:cs typeface="Arial" pitchFamily="34" charset="0"/>
              </a:rPr>
              <a:t>serve this purpose</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a:p>
            <a:pPr fontAlgn="base"/>
            <a:r>
              <a:rPr lang="en-US" sz="2000" b="1" i="1" u="sng" dirty="0" err="1" smtClean="0">
                <a:latin typeface="Arial" pitchFamily="34" charset="0"/>
                <a:cs typeface="Arial" pitchFamily="34" charset="0"/>
                <a:hlinkClick r:id="rId3"/>
              </a:rPr>
              <a:t>vtable</a:t>
            </a:r>
            <a:r>
              <a:rPr lang="en-US" sz="2000" b="1" i="1" u="sng" dirty="0" smtClean="0">
                <a:latin typeface="Arial" pitchFamily="34" charset="0"/>
                <a:cs typeface="Arial" pitchFamily="34" charset="0"/>
                <a:hlinkClick r:id="rId3"/>
              </a:rPr>
              <a:t>:</a:t>
            </a:r>
            <a:r>
              <a:rPr lang="en-US" sz="2000" dirty="0" smtClean="0">
                <a:latin typeface="Arial" pitchFamily="34" charset="0"/>
                <a:cs typeface="Arial" pitchFamily="34" charset="0"/>
              </a:rPr>
              <a:t> A table of function pointers, maintained per class. </a:t>
            </a:r>
          </a:p>
          <a:p>
            <a:pPr fontAlgn="base"/>
            <a:r>
              <a:rPr lang="en-US" sz="2000" b="1" i="1" u="sng" dirty="0" err="1" smtClean="0">
                <a:latin typeface="Arial" pitchFamily="34" charset="0"/>
                <a:cs typeface="Arial" pitchFamily="34" charset="0"/>
                <a:hlinkClick r:id="rId3"/>
              </a:rPr>
              <a:t>vptr</a:t>
            </a:r>
            <a:r>
              <a:rPr lang="en-US" sz="2000" b="1" i="1" u="sng" dirty="0" smtClean="0">
                <a:latin typeface="Arial" pitchFamily="34" charset="0"/>
                <a:cs typeface="Arial" pitchFamily="34" charset="0"/>
                <a:hlinkClick r:id="rId3"/>
              </a:rPr>
              <a:t>: </a:t>
            </a:r>
            <a:r>
              <a:rPr lang="en-US" sz="2000" dirty="0" smtClean="0">
                <a:latin typeface="Arial" pitchFamily="34" charset="0"/>
                <a:cs typeface="Arial" pitchFamily="34" charset="0"/>
              </a:rPr>
              <a:t>A pointer to </a:t>
            </a:r>
            <a:r>
              <a:rPr lang="en-US" sz="2000" dirty="0" err="1" smtClean="0">
                <a:latin typeface="Arial" pitchFamily="34" charset="0"/>
                <a:cs typeface="Arial" pitchFamily="34" charset="0"/>
              </a:rPr>
              <a:t>vtable</a:t>
            </a:r>
            <a:r>
              <a:rPr lang="en-US" sz="2000" dirty="0" smtClean="0">
                <a:latin typeface="Arial" pitchFamily="34" charset="0"/>
                <a:cs typeface="Arial" pitchFamily="34" charset="0"/>
              </a:rPr>
              <a:t>, maintained per object instance.</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pic>
        <p:nvPicPr>
          <p:cNvPr id="11266" name="Picture 2" descr="compiler perform runtime resolution"/>
          <p:cNvPicPr>
            <a:picLocks noChangeAspect="1" noChangeArrowheads="1"/>
          </p:cNvPicPr>
          <p:nvPr/>
        </p:nvPicPr>
        <p:blipFill>
          <a:blip r:embed="rId4" cstate="print"/>
          <a:srcRect/>
          <a:stretch>
            <a:fillRect/>
          </a:stretch>
        </p:blipFill>
        <p:spPr bwMode="auto">
          <a:xfrm>
            <a:off x="721632" y="3312205"/>
            <a:ext cx="6419850" cy="3362326"/>
          </a:xfrm>
          <a:prstGeom prst="rect">
            <a:avLst/>
          </a:prstGeom>
          <a:noFill/>
        </p:spPr>
      </p:pic>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The compiler adds additional code at two places to maintain and use </a:t>
            </a:r>
            <a:r>
              <a:rPr lang="en-US" sz="2000" i="1" dirty="0" err="1" smtClean="0">
                <a:latin typeface="Arial" pitchFamily="34" charset="0"/>
                <a:cs typeface="Arial" pitchFamily="34" charset="0"/>
              </a:rPr>
              <a:t>vptr</a:t>
            </a:r>
            <a:r>
              <a:rPr lang="en-US" sz="2000" dirty="0" smtClean="0">
                <a:latin typeface="Arial" pitchFamily="34" charset="0"/>
                <a:cs typeface="Arial" pitchFamily="34" charset="0"/>
              </a:rPr>
              <a:t>.</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1.</a:t>
            </a:r>
            <a:r>
              <a:rPr lang="en-US" sz="2000" dirty="0" smtClean="0">
                <a:latin typeface="Arial" pitchFamily="34" charset="0"/>
                <a:cs typeface="Arial" pitchFamily="34" charset="0"/>
              </a:rPr>
              <a:t> Code in every constructor. This code sets the </a:t>
            </a:r>
            <a:r>
              <a:rPr lang="en-US" sz="2000" i="1" dirty="0" err="1" smtClean="0">
                <a:latin typeface="Arial" pitchFamily="34" charset="0"/>
                <a:cs typeface="Arial" pitchFamily="34" charset="0"/>
              </a:rPr>
              <a:t>vptr</a:t>
            </a:r>
            <a:r>
              <a:rPr lang="en-US" sz="2000" dirty="0" smtClean="0">
                <a:latin typeface="Arial" pitchFamily="34" charset="0"/>
                <a:cs typeface="Arial" pitchFamily="34" charset="0"/>
              </a:rPr>
              <a:t> of the object being created. This code sets </a:t>
            </a:r>
            <a:r>
              <a:rPr lang="en-US" sz="2000" i="1" dirty="0" err="1" smtClean="0">
                <a:latin typeface="Arial" pitchFamily="34" charset="0"/>
                <a:cs typeface="Arial" pitchFamily="34" charset="0"/>
              </a:rPr>
              <a:t>vptr</a:t>
            </a:r>
            <a:r>
              <a:rPr lang="en-US" sz="2000" dirty="0" smtClean="0">
                <a:latin typeface="Arial" pitchFamily="34" charset="0"/>
                <a:cs typeface="Arial" pitchFamily="34" charset="0"/>
              </a:rPr>
              <a:t> to point to the </a:t>
            </a:r>
            <a:r>
              <a:rPr lang="en-US" sz="2000" i="1" dirty="0" err="1" smtClean="0">
                <a:latin typeface="Arial" pitchFamily="34" charset="0"/>
                <a:cs typeface="Arial" pitchFamily="34" charset="0"/>
              </a:rPr>
              <a:t>vtable</a:t>
            </a:r>
            <a:r>
              <a:rPr lang="en-US" sz="2000" dirty="0" smtClean="0">
                <a:latin typeface="Arial" pitchFamily="34" charset="0"/>
                <a:cs typeface="Arial" pitchFamily="34" charset="0"/>
              </a:rPr>
              <a:t> of the class. </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2.</a:t>
            </a:r>
            <a:r>
              <a:rPr lang="en-US" sz="2000" dirty="0" smtClean="0">
                <a:latin typeface="Arial" pitchFamily="34" charset="0"/>
                <a:cs typeface="Arial" pitchFamily="34" charset="0"/>
              </a:rPr>
              <a:t> Code with polymorphic function call (e.g. </a:t>
            </a:r>
            <a:r>
              <a:rPr lang="en-US" sz="2000" i="1" dirty="0" err="1" smtClean="0">
                <a:latin typeface="Arial" pitchFamily="34" charset="0"/>
                <a:cs typeface="Arial" pitchFamily="34" charset="0"/>
              </a:rPr>
              <a:t>bp</a:t>
            </a:r>
            <a:r>
              <a:rPr lang="en-US" sz="2000" i="1" dirty="0" smtClean="0">
                <a:latin typeface="Arial" pitchFamily="34" charset="0"/>
                <a:cs typeface="Arial" pitchFamily="34" charset="0"/>
              </a:rPr>
              <a:t>-&gt;show()</a:t>
            </a:r>
            <a:r>
              <a:rPr lang="en-US" sz="2000" dirty="0" smtClean="0">
                <a:latin typeface="Arial" pitchFamily="34" charset="0"/>
                <a:cs typeface="Arial" pitchFamily="34" charset="0"/>
              </a:rPr>
              <a:t> in above code). Wherever a polymorphic call is made, the compiler inserts code to first look for </a:t>
            </a:r>
            <a:r>
              <a:rPr lang="en-US" sz="2000" i="1" dirty="0" err="1" smtClean="0">
                <a:latin typeface="Arial" pitchFamily="34" charset="0"/>
                <a:cs typeface="Arial" pitchFamily="34" charset="0"/>
              </a:rPr>
              <a:t>vptr</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using a base class pointer or reference (In the above example, since the pointed or referred object is of a derived type, </a:t>
            </a:r>
            <a:r>
              <a:rPr lang="en-US" sz="2000" i="1" dirty="0" err="1" smtClean="0">
                <a:latin typeface="Arial" pitchFamily="34" charset="0"/>
                <a:cs typeface="Arial" pitchFamily="34" charset="0"/>
              </a:rPr>
              <a:t>vptr</a:t>
            </a:r>
            <a:r>
              <a:rPr lang="en-US" sz="2000" dirty="0" smtClean="0">
                <a:latin typeface="Arial" pitchFamily="34" charset="0"/>
                <a:cs typeface="Arial" pitchFamily="34" charset="0"/>
              </a:rPr>
              <a:t> of a derived class is accessed). Once </a:t>
            </a:r>
            <a:r>
              <a:rPr lang="en-US" sz="2000" i="1" dirty="0" err="1" smtClean="0">
                <a:latin typeface="Arial" pitchFamily="34" charset="0"/>
                <a:cs typeface="Arial" pitchFamily="34" charset="0"/>
              </a:rPr>
              <a:t>vptr</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is fetched, </a:t>
            </a:r>
            <a:r>
              <a:rPr lang="en-US" sz="2000" i="1" dirty="0" err="1" smtClean="0">
                <a:latin typeface="Arial" pitchFamily="34" charset="0"/>
                <a:cs typeface="Arial" pitchFamily="34" charset="0"/>
              </a:rPr>
              <a:t>vtable</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of derived class can be accessed. Using </a:t>
            </a:r>
            <a:r>
              <a:rPr lang="en-US" sz="2000" i="1" dirty="0" err="1" smtClean="0">
                <a:latin typeface="Arial" pitchFamily="34" charset="0"/>
                <a:cs typeface="Arial" pitchFamily="34" charset="0"/>
              </a:rPr>
              <a:t>vtable</a:t>
            </a:r>
            <a:r>
              <a:rPr lang="en-US" sz="2000" dirty="0" smtClean="0">
                <a:latin typeface="Arial" pitchFamily="34" charset="0"/>
                <a:cs typeface="Arial" pitchFamily="34" charset="0"/>
              </a:rPr>
              <a:t>, the address of the derived class function </a:t>
            </a:r>
            <a:r>
              <a:rPr lang="en-US" sz="2000" i="1" dirty="0" smtClean="0">
                <a:latin typeface="Arial" pitchFamily="34" charset="0"/>
                <a:cs typeface="Arial" pitchFamily="34" charset="0"/>
              </a:rPr>
              <a:t>show()</a:t>
            </a:r>
            <a:r>
              <a:rPr lang="en-US" sz="2000" dirty="0" smtClean="0">
                <a:latin typeface="Arial" pitchFamily="34" charset="0"/>
                <a:cs typeface="Arial" pitchFamily="34" charset="0"/>
              </a:rPr>
              <a:t> is accessed and called.</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Introduction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0879" y="1465097"/>
            <a:ext cx="7887909" cy="46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smtClean="0">
                <a:latin typeface="Arial" pitchFamily="34" charset="0"/>
                <a:cs typeface="Arial" pitchFamily="34" charset="0"/>
              </a:rPr>
              <a:t>Text Book(s):</a:t>
            </a:r>
          </a:p>
          <a:p>
            <a:pPr marL="457200" indent="-457200">
              <a:lnSpc>
                <a:spcPct val="100000"/>
              </a:lnSpc>
              <a:buFont typeface="+mj-lt"/>
              <a:buAutoNum type="arabicPeriod"/>
            </a:pPr>
            <a:r>
              <a:rPr lang="en-US" sz="2000" dirty="0" smtClean="0"/>
              <a:t> </a:t>
            </a:r>
            <a:r>
              <a:rPr lang="en-US" sz="2000" dirty="0" smtClean="0">
                <a:latin typeface="Arial" pitchFamily="34" charset="0"/>
                <a:cs typeface="Arial" pitchFamily="34" charset="0"/>
              </a:rPr>
              <a:t>“C++ Primer”, Stanley </a:t>
            </a:r>
            <a:r>
              <a:rPr lang="en-US" sz="2000" dirty="0" err="1" smtClean="0">
                <a:latin typeface="Arial" pitchFamily="34" charset="0"/>
                <a:cs typeface="Arial" pitchFamily="34" charset="0"/>
              </a:rPr>
              <a:t>Lippman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Josee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Lajoie</a:t>
            </a:r>
            <a:r>
              <a:rPr lang="en-US" sz="2000" dirty="0" smtClean="0">
                <a:latin typeface="Arial" pitchFamily="34" charset="0"/>
                <a:cs typeface="Arial" pitchFamily="34" charset="0"/>
              </a:rPr>
              <a:t>, Barbara E Moo, Addison-Wesley Professional, 5th Edition..</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Working of Virtual Functions (concept of VTABLE and VPTR)</a:t>
            </a:r>
          </a:p>
          <a:p>
            <a:pPr fontAlgn="base"/>
            <a:r>
              <a:rPr lang="en-US" sz="2000" dirty="0" smtClean="0">
                <a:latin typeface="Arial" pitchFamily="34" charset="0"/>
                <a:cs typeface="Arial" pitchFamily="34" charset="0"/>
              </a:rPr>
              <a:t>As discussed </a:t>
            </a:r>
            <a:r>
              <a:rPr lang="en-US" sz="2000" u="sng" dirty="0" smtClean="0">
                <a:latin typeface="Arial" pitchFamily="34" charset="0"/>
                <a:cs typeface="Arial" pitchFamily="34" charset="0"/>
              </a:rPr>
              <a:t>in the previous slide,</a:t>
            </a:r>
            <a:r>
              <a:rPr lang="en-US" sz="2000" dirty="0" smtClean="0">
                <a:latin typeface="Arial" pitchFamily="34" charset="0"/>
                <a:cs typeface="Arial" pitchFamily="34" charset="0"/>
              </a:rPr>
              <a:t> if a class contains a virtual function then the compiler itself does two things.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If an object of that class is created then a </a:t>
            </a:r>
            <a:r>
              <a:rPr lang="en-US" sz="2000" b="1" dirty="0" smtClean="0">
                <a:latin typeface="Arial" pitchFamily="34" charset="0"/>
                <a:cs typeface="Arial" pitchFamily="34" charset="0"/>
              </a:rPr>
              <a:t>virtual pointer (VPTR)</a:t>
            </a:r>
            <a:r>
              <a:rPr lang="en-US" sz="2000" dirty="0" smtClean="0">
                <a:latin typeface="Arial" pitchFamily="34" charset="0"/>
                <a:cs typeface="Arial" pitchFamily="34" charset="0"/>
              </a:rPr>
              <a:t> is inserted as a data member of the class to point to the VTABLE of that class. For each new object created, a new virtual pointer is inserted as a data member of that class.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Irrespective of whether the object is created or not, the class contains as a member </a:t>
            </a:r>
            <a:r>
              <a:rPr lang="en-US" sz="2000" b="1" dirty="0" smtClean="0">
                <a:latin typeface="Arial" pitchFamily="34" charset="0"/>
                <a:cs typeface="Arial" pitchFamily="34" charset="0"/>
              </a:rPr>
              <a:t>a static array of function pointers called VTABLE</a:t>
            </a:r>
            <a:r>
              <a:rPr lang="en-US" sz="2000" dirty="0" smtClean="0">
                <a:latin typeface="Arial" pitchFamily="34" charset="0"/>
                <a:cs typeface="Arial" pitchFamily="34" charset="0"/>
              </a:rPr>
              <a:t>. Cells of this table store the address of each virtual function contained in that class.</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Pure virtual functions</a:t>
            </a:r>
          </a:p>
          <a:p>
            <a:pPr fontAlgn="base"/>
            <a:r>
              <a:rPr lang="en-US" sz="2000" dirty="0" smtClean="0">
                <a:latin typeface="Arial" pitchFamily="34" charset="0"/>
                <a:cs typeface="Arial" pitchFamily="34" charset="0"/>
              </a:rPr>
              <a:t>Sometimes implementation of all functions cannot be provided in a base class because we don’t know the implementation. Such a class is called an </a:t>
            </a:r>
            <a:r>
              <a:rPr lang="en-US" sz="2000" b="1" dirty="0" smtClean="0">
                <a:latin typeface="Arial" pitchFamily="34" charset="0"/>
                <a:cs typeface="Arial" pitchFamily="34" charset="0"/>
              </a:rPr>
              <a:t>abstract class</a:t>
            </a:r>
            <a:r>
              <a:rPr lang="en-US" sz="2000" dirty="0" smtClean="0">
                <a:latin typeface="Arial" pitchFamily="34" charset="0"/>
                <a:cs typeface="Arial" pitchFamily="34" charset="0"/>
              </a:rPr>
              <a:t>. For example, let Shape be a base class. We cannot provide the implementation of function draw() in Shape, but we know every derived class must have an implementation of draw(). Similarly, an Animal class doesn’t have the implementation of move() (assuming that all animals move), but all animals must know how to move. We cannot create objects of abstract classes.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 pure virtual function is a function that must be overridden in a derived class and need not be </a:t>
            </a:r>
            <a:r>
              <a:rPr lang="en-US" sz="2000" dirty="0" smtClean="0">
                <a:latin typeface="Arial" pitchFamily="34" charset="0"/>
                <a:cs typeface="Arial" pitchFamily="34" charset="0"/>
              </a:rPr>
              <a:t>defined in the base class. </a:t>
            </a:r>
            <a:r>
              <a:rPr lang="en-US" sz="2000" dirty="0" smtClean="0">
                <a:latin typeface="Arial" pitchFamily="34" charset="0"/>
                <a:cs typeface="Arial" pitchFamily="34" charset="0"/>
              </a:rPr>
              <a:t>A virtual function is declared to be “pure” using the curious =0 syntax.</a:t>
            </a:r>
            <a:r>
              <a:rPr lang="en-US" sz="2000" dirty="0" smtClean="0">
                <a:latin typeface="Arial" pitchFamily="34" charset="0"/>
                <a:cs typeface="Arial" pitchFamily="34" charset="0"/>
              </a:rPr>
              <a:t>, </a:t>
            </a:r>
            <a:r>
              <a:rPr lang="en-US" sz="2000" dirty="0" smtClean="0">
                <a:latin typeface="Arial" pitchFamily="34" charset="0"/>
                <a:cs typeface="Arial" pitchFamily="34" charset="0"/>
              </a:rPr>
              <a:t>But we must override that function in the derived class, otherwise, the derived class will also become an abstract class. </a:t>
            </a: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An example of a pure virtual function</a:t>
            </a: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 An abstract class</a:t>
            </a:r>
          </a:p>
          <a:p>
            <a:pPr fontAlgn="base"/>
            <a:r>
              <a:rPr lang="en-US" sz="2000" dirty="0" smtClean="0">
                <a:latin typeface="Arial" pitchFamily="34" charset="0"/>
                <a:cs typeface="Arial" pitchFamily="34" charset="0"/>
              </a:rPr>
              <a:t>class Test </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 Data members of class</a:t>
            </a:r>
          </a:p>
          <a:p>
            <a:pPr fontAlgn="base"/>
            <a:r>
              <a:rPr lang="en-US" sz="2000" dirty="0" smtClean="0">
                <a:latin typeface="Arial" pitchFamily="34" charset="0"/>
                <a:cs typeface="Arial" pitchFamily="34" charset="0"/>
              </a:rPr>
              <a:t>public:</a:t>
            </a:r>
          </a:p>
          <a:p>
            <a:pPr fontAlgn="base"/>
            <a:r>
              <a:rPr lang="en-US" sz="2000" dirty="0" smtClean="0">
                <a:latin typeface="Arial" pitchFamily="34" charset="0"/>
                <a:cs typeface="Arial" pitchFamily="34" charset="0"/>
              </a:rPr>
              <a:t>	// Pure Virtual Function (This is the way to declare a PVF)</a:t>
            </a:r>
          </a:p>
          <a:p>
            <a:pPr fontAlgn="base"/>
            <a:r>
              <a:rPr lang="en-US" sz="2000" dirty="0" smtClean="0">
                <a:latin typeface="Arial" pitchFamily="34" charset="0"/>
                <a:cs typeface="Arial" pitchFamily="34" charset="0"/>
              </a:rPr>
              <a:t>	virtual void show() = 0;</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	/* Other members */</a:t>
            </a:r>
          </a:p>
          <a:p>
            <a:pPr fontAlgn="base"/>
            <a:r>
              <a:rPr lang="en-US" sz="2000" dirty="0" smtClean="0">
                <a:latin typeface="Arial" pitchFamily="34" charset="0"/>
                <a:cs typeface="Arial" pitchFamily="34" charset="0"/>
              </a:rPr>
              <a:t>};</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 pure virtual function is implemented by classes that are derived from an Abstract class.</a:t>
            </a:r>
          </a:p>
          <a:p>
            <a:pPr fontAlgn="base"/>
            <a:r>
              <a:rPr lang="en-GB" sz="2000" dirty="0" smtClean="0">
                <a:latin typeface="Arial" pitchFamily="34" charset="0"/>
                <a:cs typeface="Arial" pitchFamily="34" charset="0"/>
              </a:rPr>
              <a:t>An example: </a:t>
            </a:r>
            <a:r>
              <a:rPr lang="en-GB" sz="2000" dirty="0" smtClean="0">
                <a:latin typeface="Arial" pitchFamily="34" charset="0"/>
                <a:cs typeface="Arial" pitchFamily="34" charset="0"/>
                <a:hlinkClick r:id="rId3" action="ppaction://hlinkfile"/>
              </a:rPr>
              <a:t>PVF1.cpp</a:t>
            </a:r>
            <a:endParaRPr lang="en-US" sz="2000" dirty="0" smtClean="0">
              <a:latin typeface="Arial" pitchFamily="34" charset="0"/>
              <a:cs typeface="Arial" pitchFamily="34" charset="0"/>
            </a:endParaRP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anim calcmode="lin" valueType="num">
                                      <p:cBhvr additive="base">
                                        <p:cTn id="5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1" end="11"/>
                                            </p:txEl>
                                          </p:spTgt>
                                        </p:tgtEl>
                                        <p:attrNameLst>
                                          <p:attrName>style.visibility</p:attrName>
                                        </p:attrNameLst>
                                      </p:cBhvr>
                                      <p:to>
                                        <p:strVal val="visible"/>
                                      </p:to>
                                    </p:set>
                                    <p:anim calcmode="lin" valueType="num">
                                      <p:cBhvr additive="base">
                                        <p:cTn id="61"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3" end="13"/>
                                            </p:txEl>
                                          </p:spTgt>
                                        </p:tgtEl>
                                        <p:attrNameLst>
                                          <p:attrName>style.visibility</p:attrName>
                                        </p:attrNameLst>
                                      </p:cBhvr>
                                      <p:to>
                                        <p:strVal val="visible"/>
                                      </p:to>
                                    </p:set>
                                    <p:anim calcmode="lin" valueType="num">
                                      <p:cBhvr additive="base">
                                        <p:cTn id="67"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4" end="14"/>
                                            </p:txEl>
                                          </p:spTgt>
                                        </p:tgtEl>
                                        <p:attrNameLst>
                                          <p:attrName>style.visibility</p:attrName>
                                        </p:attrNameLst>
                                      </p:cBhvr>
                                      <p:to>
                                        <p:strVal val="visible"/>
                                      </p:to>
                                    </p:set>
                                    <p:anim calcmode="lin" valueType="num">
                                      <p:cBhvr additive="base">
                                        <p:cTn id="73"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Abstract class</a:t>
            </a:r>
          </a:p>
          <a:p>
            <a:pPr fontAlgn="base"/>
            <a:r>
              <a:rPr lang="en-US" sz="2000" dirty="0" smtClean="0">
                <a:latin typeface="Arial" pitchFamily="34" charset="0"/>
                <a:cs typeface="Arial" pitchFamily="34" charset="0"/>
              </a:rPr>
              <a:t>A class is abstract if it has </a:t>
            </a:r>
            <a:r>
              <a:rPr lang="en-US" sz="2000" u="sng" dirty="0" smtClean="0">
                <a:latin typeface="Arial" pitchFamily="34" charset="0"/>
                <a:cs typeface="Arial" pitchFamily="34" charset="0"/>
              </a:rPr>
              <a:t>at least one pure virtual function</a:t>
            </a:r>
            <a:r>
              <a:rPr lang="en-US" sz="2000" b="1" dirty="0" smtClean="0">
                <a:latin typeface="Arial" pitchFamily="34" charset="0"/>
                <a:cs typeface="Arial" pitchFamily="34" charset="0"/>
              </a:rPr>
              <a:t>.</a:t>
            </a:r>
          </a:p>
          <a:p>
            <a:pPr fontAlgn="base"/>
            <a:endParaRPr lang="en-GB" sz="2000" b="1" dirty="0" smtClean="0">
              <a:latin typeface="Arial" pitchFamily="34" charset="0"/>
              <a:cs typeface="Arial" pitchFamily="34" charset="0"/>
            </a:endParaRP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3" action="ppaction://hlinkfile"/>
              </a:rPr>
              <a:t>AbstractClass1.cpp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We can have pointers and references of abstract class type</a:t>
            </a:r>
            <a:r>
              <a:rPr lang="en-US" sz="2000" b="1" dirty="0" smtClean="0">
                <a:latin typeface="Arial" pitchFamily="34" charset="0"/>
                <a:cs typeface="Arial" pitchFamily="34" charset="0"/>
              </a:rPr>
              <a:t>.</a:t>
            </a: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4" action="ppaction://hlinkfile"/>
              </a:rPr>
              <a:t>AbstractClass2.cpp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If we do not override the pure virtual function in the derived class, then the derived class also becomes an abstract class.</a:t>
            </a: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5" action="ppaction://hlinkfile"/>
              </a:rPr>
              <a:t>AbstractClass3.cpp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An abstract class can have constructors</a:t>
            </a:r>
            <a:r>
              <a:rPr lang="en-US" sz="2000" b="1" dirty="0" smtClean="0">
                <a:latin typeface="Arial" pitchFamily="34" charset="0"/>
                <a:cs typeface="Arial" pitchFamily="34" charset="0"/>
              </a:rPr>
              <a:t>. </a:t>
            </a:r>
          </a:p>
          <a:p>
            <a:pPr fontAlgn="base"/>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6" action="ppaction://hlinkfile"/>
              </a:rPr>
              <a:t>AbstractClass4.cpp</a:t>
            </a:r>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endParaRPr lang="en-GB" sz="2000" b="1" dirty="0" smtClean="0">
              <a:latin typeface="Arial" pitchFamily="34" charset="0"/>
              <a:cs typeface="Arial" pitchFamily="34" charset="0"/>
            </a:endParaRP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anim calcmode="lin" valueType="num">
                                      <p:cBhvr additive="base">
                                        <p:cTn id="4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anim calcmode="lin" valueType="num">
                                      <p:cBhvr additive="base">
                                        <p:cTn id="5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Virtual Destructor</a:t>
            </a:r>
          </a:p>
          <a:p>
            <a:pPr fontAlgn="base"/>
            <a:r>
              <a:rPr lang="en-US" sz="2000" dirty="0" smtClean="0">
                <a:latin typeface="Arial" pitchFamily="34" charset="0"/>
                <a:cs typeface="Arial" pitchFamily="34" charset="0"/>
              </a:rPr>
              <a:t>Deleting a derived class object using a pointer of base class type that has a non-virtual destructor results in undefined behavior. To correct this situation, the base class should be defined with a virtual destructor. </a:t>
            </a:r>
            <a:br>
              <a:rPr lang="en-US" sz="2000" dirty="0" smtClean="0">
                <a:latin typeface="Arial" pitchFamily="34" charset="0"/>
                <a:cs typeface="Arial" pitchFamily="34" charset="0"/>
              </a:rPr>
            </a:br>
            <a:r>
              <a:rPr lang="en-US" sz="2000" dirty="0" smtClean="0">
                <a:latin typeface="Arial" pitchFamily="34" charset="0"/>
                <a:cs typeface="Arial" pitchFamily="34" charset="0"/>
              </a:rPr>
              <a:t>For example, the following program results in undefined behavior. </a:t>
            </a:r>
          </a:p>
          <a:p>
            <a:pPr fontAlgn="base"/>
            <a:r>
              <a:rPr lang="en-GB" sz="2000" dirty="0" smtClean="0">
                <a:latin typeface="Arial" pitchFamily="34" charset="0"/>
                <a:cs typeface="Arial" pitchFamily="34" charset="0"/>
              </a:rPr>
              <a:t>The program: </a:t>
            </a:r>
            <a:r>
              <a:rPr lang="en-GB" sz="2000" dirty="0" smtClean="0">
                <a:latin typeface="Arial" pitchFamily="34" charset="0"/>
                <a:cs typeface="Arial" pitchFamily="34" charset="0"/>
                <a:hlinkClick r:id="rId3" action="ppaction://hlinkfile"/>
              </a:rPr>
              <a:t>VD1.cpp</a:t>
            </a:r>
            <a:endParaRPr lang="en-US"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Making base class destructor virtual guarantees that the object of derived class is destructed properly, i.e., both base class and derived class destructors are called.</a:t>
            </a:r>
          </a:p>
          <a:p>
            <a:pPr fontAlgn="base"/>
            <a:r>
              <a:rPr lang="en-GB" sz="2000" dirty="0" smtClean="0">
                <a:latin typeface="Arial" pitchFamily="34" charset="0"/>
                <a:cs typeface="Arial" pitchFamily="34" charset="0"/>
              </a:rPr>
              <a:t>The program: </a:t>
            </a:r>
            <a:r>
              <a:rPr lang="en-GB" sz="2000" dirty="0" smtClean="0">
                <a:latin typeface="Arial" pitchFamily="34" charset="0"/>
                <a:cs typeface="Arial" pitchFamily="34" charset="0"/>
                <a:hlinkClick r:id="rId4" action="ppaction://hlinkfile"/>
              </a:rPr>
              <a:t>VD2.cpp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As a guideline, any time you have a virtual function in a class, you should immediately add a virtual destructor (even if it does nothing). This way, you ensure against any surprises later. </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GB" sz="2400" b="1" dirty="0" smtClean="0"/>
              <a:t>anandms@yahoo.com</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M S </a:t>
            </a:r>
            <a:r>
              <a:rPr lang="en-US" sz="2400" b="1" dirty="0" err="1" smtClean="0"/>
              <a:t>Anand</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pPr fontAlgn="base"/>
            <a:r>
              <a:rPr lang="en-US" sz="2000" dirty="0" smtClean="0">
                <a:latin typeface="Arial" pitchFamily="34" charset="0"/>
                <a:cs typeface="Arial" pitchFamily="34" charset="0"/>
              </a:rPr>
              <a:t>The capability of a </a:t>
            </a:r>
            <a:r>
              <a:rPr lang="en-US" sz="2000" u="sng" dirty="0" smtClean="0">
                <a:latin typeface="Arial" pitchFamily="34" charset="0"/>
                <a:cs typeface="Arial" pitchFamily="34" charset="0"/>
              </a:rPr>
              <a:t>class</a:t>
            </a:r>
            <a:r>
              <a:rPr lang="en-US" sz="2000" u="sng" dirty="0" smtClean="0">
                <a:latin typeface="Arial" pitchFamily="34" charset="0"/>
                <a:cs typeface="Arial" pitchFamily="34" charset="0"/>
                <a:hlinkClick r:id="rId3"/>
              </a:rPr>
              <a:t> </a:t>
            </a:r>
            <a:r>
              <a:rPr lang="en-US" sz="2000" dirty="0" smtClean="0">
                <a:latin typeface="Arial" pitchFamily="34" charset="0"/>
                <a:cs typeface="Arial" pitchFamily="34" charset="0"/>
              </a:rPr>
              <a:t>to derive properties and characteristics from another class is called </a:t>
            </a:r>
            <a:r>
              <a:rPr lang="en-US" sz="2000" b="1" dirty="0" smtClean="0">
                <a:latin typeface="Arial" pitchFamily="34" charset="0"/>
                <a:cs typeface="Arial" pitchFamily="34" charset="0"/>
              </a:rPr>
              <a:t>Inheritance</a:t>
            </a:r>
            <a:r>
              <a:rPr lang="en-US" sz="2000" dirty="0" smtClean="0">
                <a:latin typeface="Arial" pitchFamily="34" charset="0"/>
                <a:cs typeface="Arial" pitchFamily="34" charset="0"/>
              </a:rPr>
              <a:t>. Inheritance is one of the most important features of Object-Oriented Programming.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When we say derived class inherits the base class, it means, the derived class inherits all the properties of the base class, without changing the properties of base class and may add new features to its own. These new features in the derived class will not affect the base class.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b="1" dirty="0" smtClean="0">
                <a:latin typeface="Arial" pitchFamily="34" charset="0"/>
                <a:cs typeface="Arial" pitchFamily="34" charset="0"/>
              </a:rPr>
              <a:t>Implementing inheritance in C++</a:t>
            </a:r>
            <a:r>
              <a:rPr lang="en-US" dirty="0" smtClean="0">
                <a:latin typeface="Arial" pitchFamily="34" charset="0"/>
                <a:cs typeface="Arial" pitchFamily="34" charset="0"/>
              </a:rPr>
              <a:t>: For creating a sub-class  (derived class)that is inherited from the base class we have to follow the below syntax. </a:t>
            </a:r>
          </a:p>
          <a:p>
            <a:pPr fontAlgn="base"/>
            <a:r>
              <a:rPr lang="en-US" dirty="0" smtClean="0">
                <a:latin typeface="Arial" pitchFamily="34" charset="0"/>
                <a:cs typeface="Arial" pitchFamily="34" charset="0"/>
              </a:rPr>
              <a:t/>
            </a:r>
            <a:br>
              <a:rPr lang="en-US" dirty="0" smtClean="0">
                <a:latin typeface="Arial" pitchFamily="34" charset="0"/>
                <a:cs typeface="Arial" pitchFamily="34" charset="0"/>
              </a:rPr>
            </a:br>
            <a:r>
              <a:rPr lang="en-US" b="1" dirty="0" smtClean="0">
                <a:latin typeface="Arial" pitchFamily="34" charset="0"/>
                <a:cs typeface="Arial" pitchFamily="34" charset="0"/>
              </a:rPr>
              <a:t>Syntax</a:t>
            </a:r>
            <a:r>
              <a:rPr lang="en-US" dirty="0" smtClean="0">
                <a:latin typeface="Arial" pitchFamily="34" charset="0"/>
                <a:cs typeface="Arial" pitchFamily="34" charset="0"/>
              </a:rPr>
              <a:t>: </a:t>
            </a:r>
          </a:p>
          <a:p>
            <a:pPr fontAlgn="base"/>
            <a:r>
              <a:rPr lang="en-US" dirty="0" smtClean="0">
                <a:latin typeface="Arial" pitchFamily="34" charset="0"/>
                <a:cs typeface="Arial" pitchFamily="34" charset="0"/>
              </a:rPr>
              <a:t>class &lt;</a:t>
            </a:r>
            <a:r>
              <a:rPr lang="en-US" dirty="0" err="1" smtClean="0">
                <a:latin typeface="Arial" pitchFamily="34" charset="0"/>
                <a:cs typeface="Arial" pitchFamily="34" charset="0"/>
              </a:rPr>
              <a:t>derived_class_name</a:t>
            </a:r>
            <a:r>
              <a:rPr lang="en-US" dirty="0" smtClean="0">
                <a:latin typeface="Arial" pitchFamily="34" charset="0"/>
                <a:cs typeface="Arial" pitchFamily="34" charset="0"/>
              </a:rPr>
              <a:t>&gt; : &lt;access-</a:t>
            </a:r>
            <a:r>
              <a:rPr lang="en-US" dirty="0" err="1" smtClean="0">
                <a:latin typeface="Arial" pitchFamily="34" charset="0"/>
                <a:cs typeface="Arial" pitchFamily="34" charset="0"/>
              </a:rPr>
              <a:t>specifier</a:t>
            </a:r>
            <a:r>
              <a:rPr lang="en-US" dirty="0" smtClean="0">
                <a:latin typeface="Arial" pitchFamily="34" charset="0"/>
                <a:cs typeface="Arial" pitchFamily="34" charset="0"/>
              </a:rPr>
              <a:t>&gt; &lt;</a:t>
            </a:r>
            <a:r>
              <a:rPr lang="en-US" dirty="0" err="1" smtClean="0">
                <a:latin typeface="Arial" pitchFamily="34" charset="0"/>
                <a:cs typeface="Arial" pitchFamily="34" charset="0"/>
              </a:rPr>
              <a:t>base_class_name</a:t>
            </a:r>
            <a:r>
              <a:rPr lang="en-US" dirty="0" smtClean="0">
                <a:latin typeface="Arial" pitchFamily="34" charset="0"/>
                <a:cs typeface="Arial" pitchFamily="34" charset="0"/>
              </a:rPr>
              <a:t>&gt; { //body }Where</a:t>
            </a:r>
            <a:br>
              <a:rPr lang="en-US" dirty="0" smtClean="0">
                <a:latin typeface="Arial" pitchFamily="34" charset="0"/>
                <a:cs typeface="Arial" pitchFamily="34" charset="0"/>
              </a:rPr>
            </a:br>
            <a:r>
              <a:rPr lang="en-US" dirty="0" smtClean="0">
                <a:latin typeface="Arial" pitchFamily="34" charset="0"/>
                <a:cs typeface="Arial" pitchFamily="34" charset="0"/>
              </a:rPr>
              <a:t>class      — keyword to create a new class</a:t>
            </a:r>
            <a:br>
              <a:rPr lang="en-US" dirty="0" smtClean="0">
                <a:latin typeface="Arial" pitchFamily="34" charset="0"/>
                <a:cs typeface="Arial" pitchFamily="34" charset="0"/>
              </a:rPr>
            </a:br>
            <a:r>
              <a:rPr lang="en-US" dirty="0" err="1" smtClean="0">
                <a:latin typeface="Arial" pitchFamily="34" charset="0"/>
                <a:cs typeface="Arial" pitchFamily="34" charset="0"/>
              </a:rPr>
              <a:t>derived_class_name</a:t>
            </a:r>
            <a:r>
              <a:rPr lang="en-US" dirty="0" smtClean="0">
                <a:latin typeface="Arial" pitchFamily="34" charset="0"/>
                <a:cs typeface="Arial" pitchFamily="34" charset="0"/>
              </a:rPr>
              <a:t>   — name of the new class, which will inherit the base class</a:t>
            </a:r>
            <a:br>
              <a:rPr lang="en-US" dirty="0" smtClean="0">
                <a:latin typeface="Arial" pitchFamily="34" charset="0"/>
                <a:cs typeface="Arial" pitchFamily="34" charset="0"/>
              </a:rPr>
            </a:br>
            <a:r>
              <a:rPr lang="en-US" dirty="0" smtClean="0">
                <a:latin typeface="Arial" pitchFamily="34" charset="0"/>
                <a:cs typeface="Arial" pitchFamily="34" charset="0"/>
              </a:rPr>
              <a:t>access-</a:t>
            </a:r>
            <a:r>
              <a:rPr lang="en-US" dirty="0" err="1" smtClean="0">
                <a:latin typeface="Arial" pitchFamily="34" charset="0"/>
                <a:cs typeface="Arial" pitchFamily="34" charset="0"/>
              </a:rPr>
              <a:t>specifier</a:t>
            </a:r>
            <a:r>
              <a:rPr lang="en-US" dirty="0" smtClean="0">
                <a:latin typeface="Arial" pitchFamily="34" charset="0"/>
                <a:cs typeface="Arial" pitchFamily="34" charset="0"/>
              </a:rPr>
              <a:t>  — either of private, public or protected. If neither is specified, PRIVATE is taken as default</a:t>
            </a:r>
            <a:br>
              <a:rPr lang="en-US" dirty="0" smtClean="0">
                <a:latin typeface="Arial" pitchFamily="34" charset="0"/>
                <a:cs typeface="Arial" pitchFamily="34" charset="0"/>
              </a:rPr>
            </a:br>
            <a:r>
              <a:rPr lang="en-US" dirty="0" smtClean="0">
                <a:latin typeface="Arial" pitchFamily="34" charset="0"/>
                <a:cs typeface="Arial" pitchFamily="34" charset="0"/>
              </a:rPr>
              <a:t>base-class-name  — name of the base class</a:t>
            </a:r>
          </a:p>
          <a:p>
            <a:pPr fontAlgn="base"/>
            <a:endParaRPr lang="en-GB" dirty="0" smtClean="0">
              <a:latin typeface="Arial" pitchFamily="34" charset="0"/>
              <a:cs typeface="Arial" pitchFamily="34" charset="0"/>
            </a:endParaRPr>
          </a:p>
          <a:p>
            <a:pPr fontAlgn="base"/>
            <a:r>
              <a:rPr lang="en-US" b="1" dirty="0" smtClean="0">
                <a:latin typeface="Arial" pitchFamily="34" charset="0"/>
                <a:cs typeface="Arial" pitchFamily="34" charset="0"/>
              </a:rPr>
              <a:t>Note</a:t>
            </a:r>
            <a:r>
              <a:rPr lang="en-US" dirty="0" smtClean="0">
                <a:latin typeface="Arial" pitchFamily="34" charset="0"/>
                <a:cs typeface="Arial" pitchFamily="34" charset="0"/>
              </a:rPr>
              <a:t>: A derived class </a:t>
            </a:r>
            <a:r>
              <a:rPr lang="en-US" u="sng" dirty="0" smtClean="0">
                <a:latin typeface="Arial" pitchFamily="34" charset="0"/>
                <a:cs typeface="Arial" pitchFamily="34" charset="0"/>
              </a:rPr>
              <a:t>doesn’t inherit </a:t>
            </a:r>
            <a:r>
              <a:rPr lang="en-US" b="1" i="1" u="sng" dirty="0" smtClean="0">
                <a:latin typeface="Arial" pitchFamily="34" charset="0"/>
                <a:cs typeface="Arial" pitchFamily="34" charset="0"/>
              </a:rPr>
              <a:t>access</a:t>
            </a:r>
            <a:r>
              <a:rPr lang="en-US" u="sng" dirty="0" smtClean="0">
                <a:latin typeface="Arial" pitchFamily="34" charset="0"/>
                <a:cs typeface="Arial" pitchFamily="34" charset="0"/>
              </a:rPr>
              <a:t> to private data members</a:t>
            </a:r>
            <a:r>
              <a:rPr lang="en-US" dirty="0" smtClean="0">
                <a:latin typeface="Arial" pitchFamily="34" charset="0"/>
                <a:cs typeface="Arial" pitchFamily="34" charset="0"/>
              </a:rPr>
              <a:t>. However, it does inherit a full parent object, which contains any private members which that class declares.</a:t>
            </a:r>
            <a:endParaRPr lang="en-US"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b="1" dirty="0" smtClean="0">
                <a:latin typeface="Arial" pitchFamily="34" charset="0"/>
                <a:cs typeface="Arial" pitchFamily="34" charset="0"/>
              </a:rPr>
              <a:t>Example:</a:t>
            </a:r>
          </a:p>
          <a:p>
            <a:pPr fontAlgn="base"/>
            <a:r>
              <a:rPr lang="en-US" b="1" dirty="0" smtClean="0">
                <a:latin typeface="Arial" pitchFamily="34" charset="0"/>
                <a:cs typeface="Arial" pitchFamily="34" charset="0"/>
              </a:rPr>
              <a:t>1. class ABC : private XYZ              //private derivation</a:t>
            </a:r>
          </a:p>
          <a:p>
            <a:pPr fontAlgn="base"/>
            <a:r>
              <a:rPr lang="en-US" b="1" dirty="0" smtClean="0">
                <a:latin typeface="Arial" pitchFamily="34" charset="0"/>
                <a:cs typeface="Arial" pitchFamily="34" charset="0"/>
              </a:rPr>
              <a:t>            {                }</a:t>
            </a:r>
          </a:p>
          <a:p>
            <a:pPr fontAlgn="base"/>
            <a:r>
              <a:rPr lang="en-US" b="1" dirty="0" smtClean="0">
                <a:latin typeface="Arial" pitchFamily="34" charset="0"/>
                <a:cs typeface="Arial" pitchFamily="34" charset="0"/>
              </a:rPr>
              <a:t>2. class ABC : public XYZ              //public derivation</a:t>
            </a:r>
          </a:p>
          <a:p>
            <a:pPr fontAlgn="base"/>
            <a:r>
              <a:rPr lang="en-US" b="1" dirty="0" smtClean="0">
                <a:latin typeface="Arial" pitchFamily="34" charset="0"/>
                <a:cs typeface="Arial" pitchFamily="34" charset="0"/>
              </a:rPr>
              <a:t>            {               }</a:t>
            </a:r>
          </a:p>
          <a:p>
            <a:pPr fontAlgn="base"/>
            <a:r>
              <a:rPr lang="en-US" b="1" dirty="0" smtClean="0">
                <a:latin typeface="Arial" pitchFamily="34" charset="0"/>
                <a:cs typeface="Arial" pitchFamily="34" charset="0"/>
              </a:rPr>
              <a:t>3. class ABC : protected XYZ         //protected derivation</a:t>
            </a:r>
          </a:p>
          <a:p>
            <a:pPr fontAlgn="base"/>
            <a:r>
              <a:rPr lang="en-US" b="1" dirty="0" smtClean="0">
                <a:latin typeface="Arial" pitchFamily="34" charset="0"/>
                <a:cs typeface="Arial" pitchFamily="34" charset="0"/>
              </a:rPr>
              <a:t>            {              }</a:t>
            </a:r>
          </a:p>
          <a:p>
            <a:pPr fontAlgn="base"/>
            <a:r>
              <a:rPr lang="en-US" b="1" dirty="0" smtClean="0">
                <a:latin typeface="Arial" pitchFamily="34" charset="0"/>
                <a:cs typeface="Arial" pitchFamily="34" charset="0"/>
              </a:rPr>
              <a:t>4. class ABC: XYZ                            //private derivation by default</a:t>
            </a:r>
          </a:p>
          <a:p>
            <a:pPr fontAlgn="base"/>
            <a:r>
              <a:rPr lang="en-US" b="1"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Note:</a:t>
            </a:r>
          </a:p>
          <a:p>
            <a:pPr marL="457200" indent="-457200" fontAlgn="base">
              <a:buFont typeface="+mj-lt"/>
              <a:buAutoNum type="arabicPeriod"/>
            </a:pPr>
            <a:r>
              <a:rPr lang="en-US" sz="2000" dirty="0" smtClean="0">
                <a:latin typeface="Arial" pitchFamily="34" charset="0"/>
                <a:cs typeface="Arial" pitchFamily="34" charset="0"/>
              </a:rPr>
              <a:t>When a base class is privately inherited by the derived class, </a:t>
            </a:r>
            <a:r>
              <a:rPr lang="en-US" sz="2000" u="sng" dirty="0" smtClean="0">
                <a:latin typeface="Arial" pitchFamily="34" charset="0"/>
                <a:cs typeface="Arial" pitchFamily="34" charset="0"/>
              </a:rPr>
              <a:t>public members of the base class becomes the private members of the derived class and therefore, the public members of the base class can only be accessed by the member functions of the derived class</a:t>
            </a:r>
            <a:r>
              <a:rPr lang="en-US" sz="2000" dirty="0" smtClean="0">
                <a:latin typeface="Arial" pitchFamily="34" charset="0"/>
                <a:cs typeface="Arial" pitchFamily="34" charset="0"/>
              </a:rPr>
              <a:t>. They are inaccessible to the objects of the derived class.</a:t>
            </a:r>
          </a:p>
          <a:p>
            <a:pPr marL="457200" indent="-457200" fontAlgn="base">
              <a:buFont typeface="+mj-lt"/>
              <a:buAutoNum type="arabicPeriod"/>
            </a:pPr>
            <a:r>
              <a:rPr lang="en-US" sz="2000" dirty="0" smtClean="0">
                <a:latin typeface="Arial" pitchFamily="34" charset="0"/>
                <a:cs typeface="Arial" pitchFamily="34" charset="0"/>
              </a:rPr>
              <a:t>On the other hand, when the base class is publicly inherited by the derived class, public members of the base class also become the public members of the derived class. </a:t>
            </a:r>
            <a:r>
              <a:rPr lang="en-US" sz="2000" u="sng" dirty="0" smtClean="0">
                <a:latin typeface="Arial" pitchFamily="34" charset="0"/>
                <a:cs typeface="Arial" pitchFamily="34" charset="0"/>
              </a:rPr>
              <a:t>Therefore, the public members of the base class are accessible by the objects of the derived class as well as by the member functions of the derived class</a:t>
            </a:r>
            <a:r>
              <a:rPr lang="en-US" dirty="0" smtClean="0"/>
              <a:t>.</a:t>
            </a:r>
          </a:p>
          <a:p>
            <a:pPr marL="457200" indent="-457200" fontAlgn="base">
              <a:buFont typeface="+mj-lt"/>
              <a:buAutoNum type="arabicPeriod"/>
            </a:pPr>
            <a:endParaRPr lang="en-GB" dirty="0" smtClean="0"/>
          </a:p>
          <a:p>
            <a:pPr marL="457200" indent="-457200" fontAlgn="base"/>
            <a:r>
              <a:rPr lang="en-GB" sz="2000" dirty="0" smtClean="0">
                <a:latin typeface="Arial" pitchFamily="34" charset="0"/>
                <a:cs typeface="Arial" pitchFamily="34" charset="0"/>
              </a:rPr>
              <a:t>Sample programs:  </a:t>
            </a:r>
            <a:r>
              <a:rPr lang="en-GB" sz="2000" dirty="0" smtClean="0">
                <a:latin typeface="Arial" pitchFamily="34" charset="0"/>
                <a:cs typeface="Arial" pitchFamily="34" charset="0"/>
                <a:hlinkClick r:id="rId3" action="ppaction://hlinkfile"/>
              </a:rPr>
              <a:t>Inheritance1.cpp</a:t>
            </a:r>
            <a:r>
              <a:rPr lang="en-GB" sz="2000" dirty="0" smtClean="0">
                <a:latin typeface="Arial" pitchFamily="34" charset="0"/>
                <a:cs typeface="Arial" pitchFamily="34" charset="0"/>
              </a:rPr>
              <a:t>, </a:t>
            </a:r>
            <a:r>
              <a:rPr lang="en-GB" sz="2000" dirty="0" smtClean="0">
                <a:latin typeface="Arial" pitchFamily="34" charset="0"/>
                <a:cs typeface="Arial" pitchFamily="34" charset="0"/>
                <a:hlinkClick r:id="rId4" action="ppaction://hlinkfile"/>
              </a:rPr>
              <a:t>Inheritance2.cpp</a:t>
            </a:r>
            <a:endParaRPr lang="en-GB" sz="2000" dirty="0" smtClean="0">
              <a:latin typeface="Arial" pitchFamily="34" charset="0"/>
              <a:cs typeface="Arial" pitchFamily="34" charset="0"/>
            </a:endParaRPr>
          </a:p>
          <a:p>
            <a:pPr marL="457200" indent="-457200" fontAlgn="base"/>
            <a:r>
              <a:rPr lang="en-GB" sz="2000" dirty="0" smtClean="0">
                <a:latin typeface="Arial" pitchFamily="34" charset="0"/>
                <a:cs typeface="Arial" pitchFamily="34" charset="0"/>
              </a:rPr>
              <a:t>			</a:t>
            </a:r>
            <a:r>
              <a:rPr lang="en-GB" sz="2000" dirty="0" smtClean="0">
                <a:latin typeface="Arial" pitchFamily="34" charset="0"/>
                <a:cs typeface="Arial" pitchFamily="34" charset="0"/>
                <a:hlinkClick r:id="rId5" action="ppaction://hlinkfile"/>
              </a:rPr>
              <a:t>Inheritance3.cpp</a:t>
            </a:r>
            <a:r>
              <a:rPr lang="en-GB" sz="2000" dirty="0" smtClean="0">
                <a:latin typeface="Arial" pitchFamily="34" charset="0"/>
                <a:cs typeface="Arial" pitchFamily="34" charset="0"/>
              </a:rPr>
              <a:t>   </a:t>
            </a:r>
            <a:r>
              <a:rPr lang="en-GB" sz="2000" dirty="0" smtClean="0">
                <a:latin typeface="Arial" pitchFamily="34" charset="0"/>
                <a:cs typeface="Arial" pitchFamily="34" charset="0"/>
                <a:hlinkClick r:id="rId6" action="ppaction://hlinkfile"/>
              </a:rPr>
              <a:t>Inheritance4.cpp</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Modes of Inheritance: </a:t>
            </a:r>
            <a:r>
              <a:rPr lang="en-US" sz="2000" dirty="0" smtClean="0">
                <a:latin typeface="Arial" pitchFamily="34" charset="0"/>
                <a:cs typeface="Arial" pitchFamily="34" charset="0"/>
              </a:rPr>
              <a:t>There are 3 modes of inheritance.</a:t>
            </a:r>
          </a:p>
          <a:p>
            <a:pPr fontAlgn="base"/>
            <a:r>
              <a:rPr lang="en-US" sz="2000" b="1" dirty="0" smtClean="0">
                <a:latin typeface="Arial" pitchFamily="34" charset="0"/>
                <a:cs typeface="Arial" pitchFamily="34" charset="0"/>
              </a:rPr>
              <a:t>Public Mode</a:t>
            </a:r>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If we derive a subclass from a public base class. Then the public member of the base class will become public in the derived class and protected members of the base class will become protected in the derived class.</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Protected Mode</a:t>
            </a:r>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If we derive a subclass from a Protected base class. Then both public members and protected members of the base class will become protected in the derived class.</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Private Mode</a:t>
            </a:r>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If we derive a subclass from a Private base class. Then both public members and protected members of the base class will become Private in the derived class.</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198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b="1" dirty="0" smtClean="0">
                <a:latin typeface="Arial" pitchFamily="34" charset="0"/>
                <a:cs typeface="Arial" pitchFamily="34" charset="0"/>
              </a:rPr>
              <a:t>Program showing different modes of inheritance:</a:t>
            </a:r>
          </a:p>
          <a:p>
            <a:pPr fontAlgn="base"/>
            <a:r>
              <a:rPr lang="en-GB" sz="2000" b="1" dirty="0" smtClean="0">
                <a:latin typeface="Arial" pitchFamily="34" charset="0"/>
                <a:cs typeface="Arial" pitchFamily="34" charset="0"/>
                <a:hlinkClick r:id="rId3" action="ppaction://hlinkfile"/>
              </a:rPr>
              <a:t>Inheritance5.cpp</a:t>
            </a:r>
            <a:r>
              <a:rPr lang="en-GB" sz="2000" b="1" dirty="0" smtClean="0">
                <a:latin typeface="Arial" pitchFamily="34" charset="0"/>
                <a:cs typeface="Arial" pitchFamily="34" charset="0"/>
              </a:rPr>
              <a:t> (Not to be executed)</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  table below summarizes the above three modes and shows the access </a:t>
            </a:r>
            <a:r>
              <a:rPr lang="en-US" sz="2000" dirty="0" err="1" smtClean="0">
                <a:latin typeface="Arial" pitchFamily="34" charset="0"/>
                <a:cs typeface="Arial" pitchFamily="34" charset="0"/>
              </a:rPr>
              <a:t>specifier</a:t>
            </a:r>
            <a:r>
              <a:rPr lang="en-US" sz="2000" dirty="0" smtClean="0">
                <a:latin typeface="Arial" pitchFamily="34" charset="0"/>
                <a:cs typeface="Arial" pitchFamily="34" charset="0"/>
              </a:rPr>
              <a:t> of the members of the base class in the subclass when derived in public, protected and private modes:</a:t>
            </a:r>
            <a:r>
              <a:rPr lang="en-US" dirty="0" smtClean="0"/>
              <a:t> </a:t>
            </a:r>
            <a:endParaRPr lang="en-GB" b="1" dirty="0" smtClean="0">
              <a:latin typeface="Arial" pitchFamily="34" charset="0"/>
              <a:cs typeface="Arial" pitchFamily="34" charset="0"/>
            </a:endParaRPr>
          </a:p>
          <a:p>
            <a:pPr fontAlgn="base"/>
            <a:endParaRPr lang="en-GB" b="1" dirty="0" smtClean="0">
              <a:latin typeface="Arial" pitchFamily="34" charset="0"/>
              <a:cs typeface="Arial" pitchFamily="34" charset="0"/>
            </a:endParaRPr>
          </a:p>
          <a:p>
            <a:pPr fontAlgn="base"/>
            <a:endParaRPr lang="en-US"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pic>
        <p:nvPicPr>
          <p:cNvPr id="1026" name="Picture 2"/>
          <p:cNvPicPr>
            <a:picLocks noChangeAspect="1" noChangeArrowheads="1"/>
          </p:cNvPicPr>
          <p:nvPr/>
        </p:nvPicPr>
        <p:blipFill>
          <a:blip r:embed="rId4" cstate="print"/>
          <a:srcRect l="23315" t="36905" r="29275" b="29365"/>
          <a:stretch>
            <a:fillRect/>
          </a:stretch>
        </p:blipFill>
        <p:spPr bwMode="auto">
          <a:xfrm>
            <a:off x="493486" y="3410858"/>
            <a:ext cx="7728856" cy="3091543"/>
          </a:xfrm>
          <a:prstGeom prst="rect">
            <a:avLst/>
          </a:prstGeom>
          <a:noFill/>
          <a:ln w="9525">
            <a:noFill/>
            <a:miter lim="800000"/>
            <a:headEnd/>
            <a:tailEnd/>
          </a:ln>
        </p:spPr>
      </p:pic>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Inheritance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52077" y="1366400"/>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dirty="0" smtClean="0">
                <a:latin typeface="Arial" pitchFamily="34" charset="0"/>
                <a:cs typeface="Arial" pitchFamily="34" charset="0"/>
              </a:rPr>
              <a:t>Constructors and Destructors in Inheritance</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Parent class  constructors and destructors are accessible to the child class; hence when we create an object for the child class, constructors and destructors of both parent and child class get executed.</a:t>
            </a:r>
          </a:p>
          <a:p>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CandDInheritance1.cpp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US" sz="2000" b="1" dirty="0" smtClean="0">
                <a:latin typeface="Arial" pitchFamily="34" charset="0"/>
                <a:cs typeface="Arial" pitchFamily="34" charset="0"/>
              </a:rPr>
              <a:t>Inheritance in </a:t>
            </a:r>
            <a:r>
              <a:rPr lang="en-US" sz="2000" b="1" dirty="0" err="1" smtClean="0">
                <a:latin typeface="Arial" pitchFamily="34" charset="0"/>
                <a:cs typeface="Arial" pitchFamily="34" charset="0"/>
              </a:rPr>
              <a:t>Parametrized</a:t>
            </a:r>
            <a:r>
              <a:rPr lang="en-US" sz="2000" b="1" dirty="0" smtClean="0">
                <a:latin typeface="Arial" pitchFamily="34" charset="0"/>
                <a:cs typeface="Arial" pitchFamily="34" charset="0"/>
              </a:rPr>
              <a:t> Constructor/ Destructor</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 the case of the default constructor, it is implicitly accessible from parent to the child class but </a:t>
            </a:r>
            <a:r>
              <a:rPr lang="en-US" sz="2000" u="sng" dirty="0" smtClean="0">
                <a:latin typeface="Arial" pitchFamily="34" charset="0"/>
                <a:cs typeface="Arial" pitchFamily="34" charset="0"/>
              </a:rPr>
              <a:t>parameterized constructors are not accessible to the derived class automatically, for this reason, an explicit call has to be made in the child class constructor to access the parameterized constructor of the parent class to </a:t>
            </a:r>
            <a:r>
              <a:rPr lang="en-US" sz="2000" dirty="0" smtClean="0">
                <a:latin typeface="Arial" pitchFamily="34" charset="0"/>
                <a:cs typeface="Arial" pitchFamily="34" charset="0"/>
              </a:rPr>
              <a:t>the child class using the following syntax</a:t>
            </a:r>
          </a:p>
          <a:p>
            <a:r>
              <a:rPr lang="en-US" sz="2000" dirty="0" smtClean="0">
                <a:latin typeface="Arial" pitchFamily="34" charset="0"/>
                <a:cs typeface="Arial" pitchFamily="34" charset="0"/>
              </a:rPr>
              <a:t>&lt;</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&gt;:: constructor(arguments)</a:t>
            </a:r>
          </a:p>
          <a:p>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4" action="ppaction://hlinkfile"/>
              </a:rPr>
              <a:t>CandDInheritance2.cpp</a:t>
            </a: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16204</TotalTime>
  <Words>1105</Words>
  <Application>Microsoft Office PowerPoint</Application>
  <PresentationFormat>Custom</PresentationFormat>
  <Paragraphs>245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Anand</dc:creator>
  <cp:lastModifiedBy>Anand</cp:lastModifiedBy>
  <cp:revision>1412</cp:revision>
  <dcterms:created xsi:type="dcterms:W3CDTF">2020-06-03T14:19:11Z</dcterms:created>
  <dcterms:modified xsi:type="dcterms:W3CDTF">2023-06-29T12:29:28Z</dcterms:modified>
</cp:coreProperties>
</file>