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65" r:id="rId4"/>
    <p:sldId id="258" r:id="rId5"/>
    <p:sldId id="266" r:id="rId6"/>
    <p:sldId id="267" r:id="rId7"/>
    <p:sldId id="259" r:id="rId8"/>
    <p:sldId id="268" r:id="rId9"/>
    <p:sldId id="260" r:id="rId10"/>
    <p:sldId id="269" r:id="rId11"/>
    <p:sldId id="270" r:id="rId12"/>
    <p:sldId id="271" r:id="rId13"/>
    <p:sldId id="272" r:id="rId14"/>
    <p:sldId id="273"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E54D9E-A41A-4028-AE8B-642236E4658F}" v="474" dt="2024-01-31T16:31:54.020"/>
    <p1510:client id="{8A3C7929-3295-FAAF-1151-50E64115C3E6}" v="6" dt="2024-01-31T16:53:23.6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5B940F-ACD4-4137-8B34-18B7570E3BEC}" type="datetimeFigureOut">
              <a:t>1/31/2024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601A92-A2FE-4884-8508-DD1CE4C69B9F}" type="slidenum">
              <a:t>‹#›</a:t>
            </a:fld>
            <a:endParaRPr lang="en-GB"/>
          </a:p>
        </p:txBody>
      </p:sp>
    </p:spTree>
    <p:extLst>
      <p:ext uri="{BB962C8B-B14F-4D97-AF65-F5344CB8AC3E}">
        <p14:creationId xmlns:p14="http://schemas.microsoft.com/office/powerpoint/2010/main" val="160960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Welcome to our presentation on '</a:t>
            </a:r>
            <a:r>
              <a:rPr lang="en-GB" dirty="0"/>
              <a:t>Empowering Tomorrow: A Journey into Innovative AI/ML Website Integration</a:t>
            </a:r>
            <a:r>
              <a:rPr lang="en-US" dirty="0"/>
              <a:t>'. Today, we'll explore the exciting realm of integrating advanced artificial intelligence and machine learning features into a website to take the innovation at next level."</a:t>
            </a:r>
          </a:p>
        </p:txBody>
      </p:sp>
      <p:sp>
        <p:nvSpPr>
          <p:cNvPr id="4" name="Slide Number Placeholder 3"/>
          <p:cNvSpPr>
            <a:spLocks noGrp="1"/>
          </p:cNvSpPr>
          <p:nvPr>
            <p:ph type="sldNum" sz="quarter" idx="5"/>
          </p:nvPr>
        </p:nvSpPr>
        <p:spPr/>
        <p:txBody>
          <a:bodyPr/>
          <a:lstStyle/>
          <a:p>
            <a:fld id="{CE601A92-A2FE-4884-8508-DD1CE4C69B9F}" type="slidenum">
              <a:t>1</a:t>
            </a:fld>
            <a:endParaRPr lang="en-GB"/>
          </a:p>
        </p:txBody>
      </p:sp>
    </p:spTree>
    <p:extLst>
      <p:ext uri="{BB962C8B-B14F-4D97-AF65-F5344CB8AC3E}">
        <p14:creationId xmlns:p14="http://schemas.microsoft.com/office/powerpoint/2010/main" val="3427532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14D79-45D1-5C88-C8BD-574119539C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D7B480-2E59-334D-D2AD-366A18473D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24ACDA-2E77-BDA7-1EF2-FF63E0273330}"/>
              </a:ext>
            </a:extLst>
          </p:cNvPr>
          <p:cNvSpPr>
            <a:spLocks noGrp="1"/>
          </p:cNvSpPr>
          <p:nvPr>
            <p:ph type="body" idx="1"/>
          </p:nvPr>
        </p:nvSpPr>
        <p:spPr/>
        <p:txBody>
          <a:bodyPr/>
          <a:lstStyle/>
          <a:p>
            <a:r>
              <a:rPr lang="en-US" dirty="0"/>
              <a:t>"Moving on to the design phase, we'll create user interface wireframes and design mockups. The emphasis here is on ensuring a seamless and intuitive user experience. Design plays a pivotal role in how users interact with our security features and additional components."</a:t>
            </a:r>
          </a:p>
        </p:txBody>
      </p:sp>
      <p:sp>
        <p:nvSpPr>
          <p:cNvPr id="4" name="Slide Number Placeholder 3">
            <a:extLst>
              <a:ext uri="{FF2B5EF4-FFF2-40B4-BE49-F238E27FC236}">
                <a16:creationId xmlns:a16="http://schemas.microsoft.com/office/drawing/2014/main" id="{11FAE6E4-6094-CBAA-5175-9B4A92356310}"/>
              </a:ext>
            </a:extLst>
          </p:cNvPr>
          <p:cNvSpPr>
            <a:spLocks noGrp="1"/>
          </p:cNvSpPr>
          <p:nvPr>
            <p:ph type="sldNum" sz="quarter" idx="5"/>
          </p:nvPr>
        </p:nvSpPr>
        <p:spPr/>
        <p:txBody>
          <a:bodyPr/>
          <a:lstStyle/>
          <a:p>
            <a:fld id="{CE601A92-A2FE-4884-8508-DD1CE4C69B9F}" type="slidenum">
              <a:t>10</a:t>
            </a:fld>
            <a:endParaRPr lang="en-GB"/>
          </a:p>
        </p:txBody>
      </p:sp>
    </p:spTree>
    <p:extLst>
      <p:ext uri="{BB962C8B-B14F-4D97-AF65-F5344CB8AC3E}">
        <p14:creationId xmlns:p14="http://schemas.microsoft.com/office/powerpoint/2010/main" val="462742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D1C0A-087A-B4CC-56D8-DFA31BA25F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0B98AC-FED2-4430-CACE-C51C996687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269F49-8536-1DFF-ADFC-7A60C9AC556F}"/>
              </a:ext>
            </a:extLst>
          </p:cNvPr>
          <p:cNvSpPr>
            <a:spLocks noGrp="1"/>
          </p:cNvSpPr>
          <p:nvPr>
            <p:ph type="body" idx="1"/>
          </p:nvPr>
        </p:nvSpPr>
        <p:spPr/>
        <p:txBody>
          <a:bodyPr/>
          <a:lstStyle/>
          <a:p>
            <a:r>
              <a:rPr lang="en-US" dirty="0"/>
              <a:t>"With the planning and design in place, the development phase takes center stage. Here, we'll integrate our AI/ML features, including the chatbot, face mask detection, and FIR analysis, along with the subscription page and two-factor authentication. Rigorous testing will be conducted to ensure all functionalities are working seamlessly, and the website is responsive across various devices."</a:t>
            </a:r>
          </a:p>
        </p:txBody>
      </p:sp>
      <p:sp>
        <p:nvSpPr>
          <p:cNvPr id="4" name="Slide Number Placeholder 3">
            <a:extLst>
              <a:ext uri="{FF2B5EF4-FFF2-40B4-BE49-F238E27FC236}">
                <a16:creationId xmlns:a16="http://schemas.microsoft.com/office/drawing/2014/main" id="{40A4DC30-DBCC-E7BD-D135-7E2368947875}"/>
              </a:ext>
            </a:extLst>
          </p:cNvPr>
          <p:cNvSpPr>
            <a:spLocks noGrp="1"/>
          </p:cNvSpPr>
          <p:nvPr>
            <p:ph type="sldNum" sz="quarter" idx="5"/>
          </p:nvPr>
        </p:nvSpPr>
        <p:spPr/>
        <p:txBody>
          <a:bodyPr/>
          <a:lstStyle/>
          <a:p>
            <a:fld id="{CE601A92-A2FE-4884-8508-DD1CE4C69B9F}" type="slidenum">
              <a:t>11</a:t>
            </a:fld>
            <a:endParaRPr lang="en-GB"/>
          </a:p>
        </p:txBody>
      </p:sp>
    </p:spTree>
    <p:extLst>
      <p:ext uri="{BB962C8B-B14F-4D97-AF65-F5344CB8AC3E}">
        <p14:creationId xmlns:p14="http://schemas.microsoft.com/office/powerpoint/2010/main" val="3171373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54F72-1675-FF8F-27FB-872F55F129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3011A5-1F98-83F0-EAB1-48AFDCFC72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3DF84F-D55B-EF40-D433-0676D90E22B0}"/>
              </a:ext>
            </a:extLst>
          </p:cNvPr>
          <p:cNvSpPr>
            <a:spLocks noGrp="1"/>
          </p:cNvSpPr>
          <p:nvPr>
            <p:ph type="body" idx="1"/>
          </p:nvPr>
        </p:nvSpPr>
        <p:spPr/>
        <p:txBody>
          <a:bodyPr/>
          <a:lstStyle/>
          <a:p>
            <a:r>
              <a:rPr lang="en-US" dirty="0"/>
              <a:t>"Finally, the deployment phase. We'll launch our website, making it accessible to our users. Monitoring for any issues is critical during this phase. We'll also implement necessary security protocols to safeguard user data and ensure a secure online experience."</a:t>
            </a:r>
          </a:p>
        </p:txBody>
      </p:sp>
      <p:sp>
        <p:nvSpPr>
          <p:cNvPr id="4" name="Slide Number Placeholder 3">
            <a:extLst>
              <a:ext uri="{FF2B5EF4-FFF2-40B4-BE49-F238E27FC236}">
                <a16:creationId xmlns:a16="http://schemas.microsoft.com/office/drawing/2014/main" id="{E249E3D9-9C8F-F0B1-DA7E-F250DCEB11F5}"/>
              </a:ext>
            </a:extLst>
          </p:cNvPr>
          <p:cNvSpPr>
            <a:spLocks noGrp="1"/>
          </p:cNvSpPr>
          <p:nvPr>
            <p:ph type="sldNum" sz="quarter" idx="5"/>
          </p:nvPr>
        </p:nvSpPr>
        <p:spPr/>
        <p:txBody>
          <a:bodyPr/>
          <a:lstStyle/>
          <a:p>
            <a:fld id="{CE601A92-A2FE-4884-8508-DD1CE4C69B9F}" type="slidenum">
              <a:t>12</a:t>
            </a:fld>
            <a:endParaRPr lang="en-GB"/>
          </a:p>
        </p:txBody>
      </p:sp>
    </p:spTree>
    <p:extLst>
      <p:ext uri="{BB962C8B-B14F-4D97-AF65-F5344CB8AC3E}">
        <p14:creationId xmlns:p14="http://schemas.microsoft.com/office/powerpoint/2010/main" val="1546997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future of our integrated website lies in the continuous evolution of AI/ML technologies. We anticipate advancements in algorithms, improved accuracy in face mask detection and FIR analysis, and seamless integration with emerging technologies like edge computing and IoT devices. By fostering collaborations, embracing user feedback, and staying at the forefront of research, our website aims to remain innovative and user-centric, ensuring a dynamic and future-ready platform."</a:t>
            </a:r>
          </a:p>
        </p:txBody>
      </p:sp>
      <p:sp>
        <p:nvSpPr>
          <p:cNvPr id="4" name="Slide Number Placeholder 3"/>
          <p:cNvSpPr>
            <a:spLocks noGrp="1"/>
          </p:cNvSpPr>
          <p:nvPr>
            <p:ph type="sldNum" sz="quarter" idx="5"/>
          </p:nvPr>
        </p:nvSpPr>
        <p:spPr/>
        <p:txBody>
          <a:bodyPr/>
          <a:lstStyle/>
          <a:p>
            <a:fld id="{CE601A92-A2FE-4884-8508-DD1CE4C69B9F}" type="slidenum">
              <a:t>13</a:t>
            </a:fld>
            <a:endParaRPr lang="en-GB"/>
          </a:p>
        </p:txBody>
      </p:sp>
    </p:spTree>
    <p:extLst>
      <p:ext uri="{BB962C8B-B14F-4D97-AF65-F5344CB8AC3E}">
        <p14:creationId xmlns:p14="http://schemas.microsoft.com/office/powerpoint/2010/main" val="2088085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what lies ahead, let's delve into each aspect in detail. From AI/ML features to additional components and the development process, we have an exciting journey ahead."</a:t>
            </a:r>
          </a:p>
        </p:txBody>
      </p:sp>
      <p:sp>
        <p:nvSpPr>
          <p:cNvPr id="4" name="Slide Number Placeholder 3"/>
          <p:cNvSpPr>
            <a:spLocks noGrp="1"/>
          </p:cNvSpPr>
          <p:nvPr>
            <p:ph type="sldNum" sz="quarter" idx="5"/>
          </p:nvPr>
        </p:nvSpPr>
        <p:spPr/>
        <p:txBody>
          <a:bodyPr/>
          <a:lstStyle/>
          <a:p>
            <a:fld id="{CE601A92-A2FE-4884-8508-DD1CE4C69B9F}" type="slidenum">
              <a:t>2</a:t>
            </a:fld>
            <a:endParaRPr lang="en-GB"/>
          </a:p>
        </p:txBody>
      </p:sp>
    </p:spTree>
    <p:extLst>
      <p:ext uri="{BB962C8B-B14F-4D97-AF65-F5344CB8AC3E}">
        <p14:creationId xmlns:p14="http://schemas.microsoft.com/office/powerpoint/2010/main" val="2537100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today's digital landscape, the importance of security cannot be overstated. As we embark on our journey to build an advanced security website, our focus is on integrating cutting-edge AI/ML technologies. These technologies include a chatbot for real-time interaction, face mask detection for public health, and FIR analysis for law enforcement. Let's explore how these features, combined with a subscription page and two-factor authentication, will create a robust and secure online environment."</a:t>
            </a:r>
          </a:p>
        </p:txBody>
      </p:sp>
      <p:sp>
        <p:nvSpPr>
          <p:cNvPr id="4" name="Slide Number Placeholder 3"/>
          <p:cNvSpPr>
            <a:spLocks noGrp="1"/>
          </p:cNvSpPr>
          <p:nvPr>
            <p:ph type="sldNum" sz="quarter" idx="5"/>
          </p:nvPr>
        </p:nvSpPr>
        <p:spPr/>
        <p:txBody>
          <a:bodyPr/>
          <a:lstStyle/>
          <a:p>
            <a:fld id="{CE601A92-A2FE-4884-8508-DD1CE4C69B9F}" type="slidenum">
              <a:t>3</a:t>
            </a:fld>
            <a:endParaRPr lang="en-GB"/>
          </a:p>
        </p:txBody>
      </p:sp>
    </p:spTree>
    <p:extLst>
      <p:ext uri="{BB962C8B-B14F-4D97-AF65-F5344CB8AC3E}">
        <p14:creationId xmlns:p14="http://schemas.microsoft.com/office/powerpoint/2010/main" val="3130307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understanding our first AI/ML feature: the chatbot. This virtual assistant is powered by artificial intelligence, allowing it to engage with users in real time. Its purpose extends beyond mere conversation—it plays a crucial role in incident response, handling routine queries, and providing immediate assistance. Applications include incident reporting, status checks, and quick information retrieval, making it an integral part of our security framework."</a:t>
            </a:r>
          </a:p>
        </p:txBody>
      </p:sp>
      <p:sp>
        <p:nvSpPr>
          <p:cNvPr id="4" name="Slide Number Placeholder 3"/>
          <p:cNvSpPr>
            <a:spLocks noGrp="1"/>
          </p:cNvSpPr>
          <p:nvPr>
            <p:ph type="sldNum" sz="quarter" idx="5"/>
          </p:nvPr>
        </p:nvSpPr>
        <p:spPr/>
        <p:txBody>
          <a:bodyPr/>
          <a:lstStyle/>
          <a:p>
            <a:fld id="{CE601A92-A2FE-4884-8508-DD1CE4C69B9F}" type="slidenum">
              <a:t>4</a:t>
            </a:fld>
            <a:endParaRPr lang="en-GB"/>
          </a:p>
        </p:txBody>
      </p:sp>
    </p:spTree>
    <p:extLst>
      <p:ext uri="{BB962C8B-B14F-4D97-AF65-F5344CB8AC3E}">
        <p14:creationId xmlns:p14="http://schemas.microsoft.com/office/powerpoint/2010/main" val="611892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623A8-043C-350D-3836-F70D423C53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4B87C2-40A2-421B-5B0B-D2C9FCF445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D7C33E-A2CA-23F0-A623-E13C6D1C852A}"/>
              </a:ext>
            </a:extLst>
          </p:cNvPr>
          <p:cNvSpPr>
            <a:spLocks noGrp="1"/>
          </p:cNvSpPr>
          <p:nvPr>
            <p:ph type="body" idx="1"/>
          </p:nvPr>
        </p:nvSpPr>
        <p:spPr/>
        <p:txBody>
          <a:bodyPr/>
          <a:lstStyle/>
          <a:p>
            <a:r>
              <a:rPr lang="en-US" dirty="0"/>
              <a:t>"Now, let's move on to face mask detection. In the current context, the significance of this feature cannot be overstated. Beyond security, it contributes to public health and safety. Using advanced computer vision technology, our system can accurately detect the presence or absence of face masks. Applications include monitoring public spaces to ensure adherence to mask-wearing guidelines, contributing to a safer environment for everyone."</a:t>
            </a:r>
          </a:p>
        </p:txBody>
      </p:sp>
      <p:sp>
        <p:nvSpPr>
          <p:cNvPr id="4" name="Slide Number Placeholder 3">
            <a:extLst>
              <a:ext uri="{FF2B5EF4-FFF2-40B4-BE49-F238E27FC236}">
                <a16:creationId xmlns:a16="http://schemas.microsoft.com/office/drawing/2014/main" id="{7CDAA115-3895-9057-92F7-04C02A9F8B3A}"/>
              </a:ext>
            </a:extLst>
          </p:cNvPr>
          <p:cNvSpPr>
            <a:spLocks noGrp="1"/>
          </p:cNvSpPr>
          <p:nvPr>
            <p:ph type="sldNum" sz="quarter" idx="5"/>
          </p:nvPr>
        </p:nvSpPr>
        <p:spPr/>
        <p:txBody>
          <a:bodyPr/>
          <a:lstStyle/>
          <a:p>
            <a:fld id="{CE601A92-A2FE-4884-8508-DD1CE4C69B9F}" type="slidenum">
              <a:t>5</a:t>
            </a:fld>
            <a:endParaRPr lang="en-GB"/>
          </a:p>
        </p:txBody>
      </p:sp>
    </p:spTree>
    <p:extLst>
      <p:ext uri="{BB962C8B-B14F-4D97-AF65-F5344CB8AC3E}">
        <p14:creationId xmlns:p14="http://schemas.microsoft.com/office/powerpoint/2010/main" val="3594094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88E63-0C07-BFCD-852C-8DE9276163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E7A113-7FAA-5CA6-7EE5-783B6082F7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F3B911-8D8E-934E-C96B-0F7342230498}"/>
              </a:ext>
            </a:extLst>
          </p:cNvPr>
          <p:cNvSpPr>
            <a:spLocks noGrp="1"/>
          </p:cNvSpPr>
          <p:nvPr>
            <p:ph type="body" idx="1"/>
          </p:nvPr>
        </p:nvSpPr>
        <p:spPr/>
        <p:txBody>
          <a:bodyPr/>
          <a:lstStyle/>
          <a:p>
            <a:r>
              <a:rPr lang="en-US" dirty="0"/>
              <a:t>"Next, we have FIR analysis. Understanding the role of a First Information Report (FIR) in law enforcement, our system leverages advanced algorithms for efficient analysis. The goal is to ensure timely and accurate reporting, providing law enforcement agencies with the necessary information for effective intervention and maintaining public safety."</a:t>
            </a:r>
          </a:p>
        </p:txBody>
      </p:sp>
      <p:sp>
        <p:nvSpPr>
          <p:cNvPr id="4" name="Slide Number Placeholder 3">
            <a:extLst>
              <a:ext uri="{FF2B5EF4-FFF2-40B4-BE49-F238E27FC236}">
                <a16:creationId xmlns:a16="http://schemas.microsoft.com/office/drawing/2014/main" id="{56EFF247-E6D9-D9BA-ABB8-A51530CA60C1}"/>
              </a:ext>
            </a:extLst>
          </p:cNvPr>
          <p:cNvSpPr>
            <a:spLocks noGrp="1"/>
          </p:cNvSpPr>
          <p:nvPr>
            <p:ph type="sldNum" sz="quarter" idx="5"/>
          </p:nvPr>
        </p:nvSpPr>
        <p:spPr/>
        <p:txBody>
          <a:bodyPr/>
          <a:lstStyle/>
          <a:p>
            <a:fld id="{CE601A92-A2FE-4884-8508-DD1CE4C69B9F}" type="slidenum">
              <a:t>6</a:t>
            </a:fld>
            <a:endParaRPr lang="en-GB"/>
          </a:p>
        </p:txBody>
      </p:sp>
    </p:spTree>
    <p:extLst>
      <p:ext uri="{BB962C8B-B14F-4D97-AF65-F5344CB8AC3E}">
        <p14:creationId xmlns:p14="http://schemas.microsoft.com/office/powerpoint/2010/main" val="3738534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explored our AI/ML features, let's introduce additional components. The subscription page is designed to build a user community. With a user-friendly interface and personalized content delivery, this feature enhances user engagement and loyalty. Users can stay connected, receive regular updates, and be part of a community focused on our shared security goals."</a:t>
            </a:r>
            <a:br>
              <a:rPr lang="en-US" dirty="0"/>
            </a:br>
            <a:endParaRPr lang="en-US" dirty="0"/>
          </a:p>
        </p:txBody>
      </p:sp>
      <p:sp>
        <p:nvSpPr>
          <p:cNvPr id="4" name="Slide Number Placeholder 3"/>
          <p:cNvSpPr>
            <a:spLocks noGrp="1"/>
          </p:cNvSpPr>
          <p:nvPr>
            <p:ph type="sldNum" sz="quarter" idx="5"/>
          </p:nvPr>
        </p:nvSpPr>
        <p:spPr/>
        <p:txBody>
          <a:bodyPr/>
          <a:lstStyle/>
          <a:p>
            <a:fld id="{CE601A92-A2FE-4884-8508-DD1CE4C69B9F}" type="slidenum">
              <a:t>7</a:t>
            </a:fld>
            <a:endParaRPr lang="en-GB"/>
          </a:p>
        </p:txBody>
      </p:sp>
    </p:spTree>
    <p:extLst>
      <p:ext uri="{BB962C8B-B14F-4D97-AF65-F5344CB8AC3E}">
        <p14:creationId xmlns:p14="http://schemas.microsoft.com/office/powerpoint/2010/main" val="4228910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4C61B-7577-1DFB-C17C-14CD269AB4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57B9CE-3822-28F8-7F87-728DC86103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1F8A90-EACB-8518-BF69-71CF5175C3FA}"/>
              </a:ext>
            </a:extLst>
          </p:cNvPr>
          <p:cNvSpPr>
            <a:spLocks noGrp="1"/>
          </p:cNvSpPr>
          <p:nvPr>
            <p:ph type="body" idx="1"/>
          </p:nvPr>
        </p:nvSpPr>
        <p:spPr/>
        <p:txBody>
          <a:bodyPr/>
          <a:lstStyle/>
          <a:p>
            <a:r>
              <a:rPr lang="en-US" dirty="0"/>
              <a:t>"Another critical component is two-factor authentication. This feature is designed to strengthen user account security. By adding an additional layer of verification, we ensure that user data is protected, and unauthorized access is prevented. It's a crucial step towards creating a secure online environment for our users."</a:t>
            </a:r>
            <a:br>
              <a:rPr lang="en-US" dirty="0"/>
            </a:br>
            <a:endParaRPr lang="en-US" dirty="0"/>
          </a:p>
        </p:txBody>
      </p:sp>
      <p:sp>
        <p:nvSpPr>
          <p:cNvPr id="4" name="Slide Number Placeholder 3">
            <a:extLst>
              <a:ext uri="{FF2B5EF4-FFF2-40B4-BE49-F238E27FC236}">
                <a16:creationId xmlns:a16="http://schemas.microsoft.com/office/drawing/2014/main" id="{F14D673B-A067-F100-8422-06DE095436EA}"/>
              </a:ext>
            </a:extLst>
          </p:cNvPr>
          <p:cNvSpPr>
            <a:spLocks noGrp="1"/>
          </p:cNvSpPr>
          <p:nvPr>
            <p:ph type="sldNum" sz="quarter" idx="5"/>
          </p:nvPr>
        </p:nvSpPr>
        <p:spPr/>
        <p:txBody>
          <a:bodyPr/>
          <a:lstStyle/>
          <a:p>
            <a:fld id="{CE601A92-A2FE-4884-8508-DD1CE4C69B9F}" type="slidenum">
              <a:t>8</a:t>
            </a:fld>
            <a:endParaRPr lang="en-GB"/>
          </a:p>
        </p:txBody>
      </p:sp>
    </p:spTree>
    <p:extLst>
      <p:ext uri="{BB962C8B-B14F-4D97-AF65-F5344CB8AC3E}">
        <p14:creationId xmlns:p14="http://schemas.microsoft.com/office/powerpoint/2010/main" val="1065404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transition to the website development process, the planning stage becomes paramount. We need to define our website goals and understand our user personas. Knowing our target audience and their security requirements is crucial for tailoring our website to meet their needs effectively."</a:t>
            </a:r>
          </a:p>
        </p:txBody>
      </p:sp>
      <p:sp>
        <p:nvSpPr>
          <p:cNvPr id="4" name="Slide Number Placeholder 3"/>
          <p:cNvSpPr>
            <a:spLocks noGrp="1"/>
          </p:cNvSpPr>
          <p:nvPr>
            <p:ph type="sldNum" sz="quarter" idx="5"/>
          </p:nvPr>
        </p:nvSpPr>
        <p:spPr/>
        <p:txBody>
          <a:bodyPr/>
          <a:lstStyle/>
          <a:p>
            <a:fld id="{CE601A92-A2FE-4884-8508-DD1CE4C69B9F}" type="slidenum">
              <a:t>9</a:t>
            </a:fld>
            <a:endParaRPr lang="en-GB"/>
          </a:p>
        </p:txBody>
      </p:sp>
    </p:spTree>
    <p:extLst>
      <p:ext uri="{BB962C8B-B14F-4D97-AF65-F5344CB8AC3E}">
        <p14:creationId xmlns:p14="http://schemas.microsoft.com/office/powerpoint/2010/main" val="2111990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0239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75984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44062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65229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54367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1/31/2024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66311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1/31/2024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03208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32385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44875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16612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84944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57578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96142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1/31/2024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47144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1/31/2024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91212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1/31/2024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7683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72293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1/31/2024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90056119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p:cNvSpPr>
            <a:spLocks noGrp="1"/>
          </p:cNvSpPr>
          <p:nvPr>
            <p:ph type="subTitle" idx="1"/>
          </p:nvPr>
        </p:nvSpPr>
        <p:spPr>
          <a:xfrm>
            <a:off x="1154955" y="4777380"/>
            <a:ext cx="6974911" cy="861420"/>
          </a:xfrm>
        </p:spPr>
        <p:txBody>
          <a:bodyPr vert="horz" lIns="91440" tIns="45720" rIns="91440" bIns="45720" rtlCol="0">
            <a:normAutofit/>
          </a:bodyPr>
          <a:lstStyle/>
          <a:p>
            <a:r>
              <a:rPr lang="en-GB">
                <a:solidFill>
                  <a:schemeClr val="tx1">
                    <a:lumMod val="85000"/>
                    <a:lumOff val="15000"/>
                  </a:schemeClr>
                </a:solidFill>
                <a:ea typeface="+mn-lt"/>
                <a:cs typeface="+mn-lt"/>
              </a:rPr>
              <a:t>Leader Name: Anshul Bhardwaj</a:t>
            </a:r>
            <a:endParaRPr lang="en-US">
              <a:solidFill>
                <a:schemeClr val="tx1">
                  <a:lumMod val="85000"/>
                  <a:lumOff val="15000"/>
                </a:schemeClr>
              </a:solidFill>
            </a:endParaRPr>
          </a:p>
          <a:p>
            <a:r>
              <a:rPr lang="en-GB">
                <a:solidFill>
                  <a:schemeClr val="tx1">
                    <a:lumMod val="85000"/>
                    <a:lumOff val="15000"/>
                  </a:schemeClr>
                </a:solidFill>
                <a:ea typeface="+mn-lt"/>
                <a:cs typeface="+mn-lt"/>
              </a:rPr>
              <a:t>Team Member: Abhishek Singh Shekhawat</a:t>
            </a:r>
          </a:p>
        </p:txBody>
      </p:sp>
      <p:sp>
        <p:nvSpPr>
          <p:cNvPr id="2" name="Title 1"/>
          <p:cNvSpPr>
            <a:spLocks noGrp="1"/>
          </p:cNvSpPr>
          <p:nvPr>
            <p:ph type="ctrTitle"/>
          </p:nvPr>
        </p:nvSpPr>
        <p:spPr>
          <a:xfrm>
            <a:off x="1154955" y="1447800"/>
            <a:ext cx="6974915" cy="3329581"/>
          </a:xfrm>
        </p:spPr>
        <p:txBody>
          <a:bodyPr vert="horz" lIns="91440" tIns="45720" rIns="91440" bIns="45720" rtlCol="0">
            <a:normAutofit/>
          </a:bodyPr>
          <a:lstStyle/>
          <a:p>
            <a:pPr>
              <a:lnSpc>
                <a:spcPct val="90000"/>
              </a:lnSpc>
            </a:pPr>
            <a:r>
              <a:rPr lang="en-GB" sz="5000">
                <a:ea typeface="+mj-lt"/>
                <a:cs typeface="+mj-lt"/>
              </a:rPr>
              <a:t>Empowering Tomorrow: A Journey into Innovative AI/ML Website Integration</a:t>
            </a:r>
          </a:p>
        </p:txBody>
      </p:sp>
      <p:sp>
        <p:nvSpPr>
          <p:cNvPr id="14"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371FE-8B6D-C9D3-07E9-544A485B0C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77A7B3-4F0B-594B-049D-C6CE1F56E05C}"/>
              </a:ext>
            </a:extLst>
          </p:cNvPr>
          <p:cNvSpPr>
            <a:spLocks noGrp="1"/>
          </p:cNvSpPr>
          <p:nvPr>
            <p:ph type="title"/>
          </p:nvPr>
        </p:nvSpPr>
        <p:spPr/>
        <p:txBody>
          <a:bodyPr/>
          <a:lstStyle/>
          <a:p>
            <a:r>
              <a:rPr lang="en-GB" b="1" dirty="0"/>
              <a:t>Website Development Process</a:t>
            </a:r>
            <a:endParaRPr lang="en-US" dirty="0"/>
          </a:p>
        </p:txBody>
      </p:sp>
      <p:sp>
        <p:nvSpPr>
          <p:cNvPr id="3" name="Content Placeholder 2">
            <a:extLst>
              <a:ext uri="{FF2B5EF4-FFF2-40B4-BE49-F238E27FC236}">
                <a16:creationId xmlns:a16="http://schemas.microsoft.com/office/drawing/2014/main" id="{7A09570B-B353-4349-2652-22BBF0BEB589}"/>
              </a:ext>
            </a:extLst>
          </p:cNvPr>
          <p:cNvSpPr>
            <a:spLocks noGrp="1"/>
          </p:cNvSpPr>
          <p:nvPr>
            <p:ph idx="1"/>
          </p:nvPr>
        </p:nvSpPr>
        <p:spPr/>
        <p:txBody>
          <a:bodyPr vert="horz" lIns="91440" tIns="45720" rIns="91440" bIns="45720" rtlCol="0" anchor="t">
            <a:noAutofit/>
          </a:bodyPr>
          <a:lstStyle/>
          <a:p>
            <a:pPr>
              <a:buNone/>
            </a:pPr>
            <a:r>
              <a:rPr lang="en-GB" b="1" dirty="0"/>
              <a:t>6.2 Design</a:t>
            </a:r>
            <a:endParaRPr lang="en-US" dirty="0"/>
          </a:p>
          <a:p>
            <a:pPr lvl="1">
              <a:buFont typeface="Courier New"/>
              <a:buChar char="o"/>
            </a:pPr>
            <a:r>
              <a:rPr lang="en-GB" b="1" dirty="0">
                <a:ea typeface="+mn-lt"/>
                <a:cs typeface="+mn-lt"/>
              </a:rPr>
              <a:t>Key Steps:</a:t>
            </a:r>
            <a:r>
              <a:rPr lang="en-GB" dirty="0">
                <a:ea typeface="+mn-lt"/>
                <a:cs typeface="+mn-lt"/>
              </a:rPr>
              <a:t> Create user interface wireframes and design </a:t>
            </a:r>
            <a:r>
              <a:rPr lang="en-GB" dirty="0" err="1">
                <a:ea typeface="+mn-lt"/>
                <a:cs typeface="+mn-lt"/>
              </a:rPr>
              <a:t>mockups</a:t>
            </a:r>
            <a:r>
              <a:rPr lang="en-GB" dirty="0">
                <a:ea typeface="+mn-lt"/>
                <a:cs typeface="+mn-lt"/>
              </a:rPr>
              <a:t>.</a:t>
            </a:r>
          </a:p>
          <a:p>
            <a:pPr lvl="1">
              <a:buFont typeface="Courier New"/>
              <a:buChar char="o"/>
            </a:pPr>
            <a:r>
              <a:rPr lang="en-GB" b="1" dirty="0">
                <a:ea typeface="+mn-lt"/>
                <a:cs typeface="+mn-lt"/>
              </a:rPr>
              <a:t>Considerations:</a:t>
            </a:r>
            <a:r>
              <a:rPr lang="en-GB" dirty="0">
                <a:ea typeface="+mn-lt"/>
                <a:cs typeface="+mn-lt"/>
              </a:rPr>
              <a:t> Ensure a seamless and intuitive user experience.</a:t>
            </a:r>
          </a:p>
          <a:p>
            <a:pPr>
              <a:buNone/>
            </a:pPr>
            <a:endParaRPr lang="en-GB" b="1" dirty="0">
              <a:ea typeface="Calibri"/>
              <a:cs typeface="Calibri"/>
            </a:endParaRPr>
          </a:p>
        </p:txBody>
      </p:sp>
    </p:spTree>
    <p:extLst>
      <p:ext uri="{BB962C8B-B14F-4D97-AF65-F5344CB8AC3E}">
        <p14:creationId xmlns:p14="http://schemas.microsoft.com/office/powerpoint/2010/main" val="96969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D43F9-E76D-40B6-FEAF-AF669DAB2D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50638E-FB5A-2EBE-2F86-D9C5AC309745}"/>
              </a:ext>
            </a:extLst>
          </p:cNvPr>
          <p:cNvSpPr>
            <a:spLocks noGrp="1"/>
          </p:cNvSpPr>
          <p:nvPr>
            <p:ph type="title"/>
          </p:nvPr>
        </p:nvSpPr>
        <p:spPr/>
        <p:txBody>
          <a:bodyPr/>
          <a:lstStyle/>
          <a:p>
            <a:r>
              <a:rPr lang="en-GB" b="1" dirty="0"/>
              <a:t>Website Development Process</a:t>
            </a:r>
            <a:endParaRPr lang="en-US" dirty="0"/>
          </a:p>
        </p:txBody>
      </p:sp>
      <p:sp>
        <p:nvSpPr>
          <p:cNvPr id="3" name="Content Placeholder 2">
            <a:extLst>
              <a:ext uri="{FF2B5EF4-FFF2-40B4-BE49-F238E27FC236}">
                <a16:creationId xmlns:a16="http://schemas.microsoft.com/office/drawing/2014/main" id="{CD28F517-AB9E-1FE7-EE99-961CB493E494}"/>
              </a:ext>
            </a:extLst>
          </p:cNvPr>
          <p:cNvSpPr>
            <a:spLocks noGrp="1"/>
          </p:cNvSpPr>
          <p:nvPr>
            <p:ph idx="1"/>
          </p:nvPr>
        </p:nvSpPr>
        <p:spPr/>
        <p:txBody>
          <a:bodyPr vert="horz" lIns="91440" tIns="45720" rIns="91440" bIns="45720" rtlCol="0" anchor="t">
            <a:noAutofit/>
          </a:bodyPr>
          <a:lstStyle/>
          <a:p>
            <a:pPr>
              <a:buNone/>
            </a:pPr>
            <a:r>
              <a:rPr lang="en-GB" b="1" dirty="0"/>
              <a:t>6.3 Development</a:t>
            </a:r>
            <a:endParaRPr lang="en-US">
              <a:ea typeface="Calibri"/>
              <a:cs typeface="Calibri"/>
            </a:endParaRPr>
          </a:p>
          <a:p>
            <a:pPr lvl="1">
              <a:buFont typeface="Courier New"/>
              <a:buChar char="o"/>
            </a:pPr>
            <a:r>
              <a:rPr lang="en-GB" b="1" dirty="0">
                <a:ea typeface="+mn-lt"/>
                <a:cs typeface="+mn-lt"/>
              </a:rPr>
              <a:t>Key Steps:</a:t>
            </a:r>
            <a:r>
              <a:rPr lang="en-GB" dirty="0">
                <a:ea typeface="+mn-lt"/>
                <a:cs typeface="+mn-lt"/>
              </a:rPr>
              <a:t> Integrate AI/ML features and additional components.</a:t>
            </a:r>
            <a:endParaRPr lang="en-GB"/>
          </a:p>
          <a:p>
            <a:pPr lvl="1">
              <a:buFont typeface="Courier New"/>
              <a:buChar char="o"/>
            </a:pPr>
            <a:r>
              <a:rPr lang="en-GB" b="1" dirty="0">
                <a:ea typeface="+mn-lt"/>
                <a:cs typeface="+mn-lt"/>
              </a:rPr>
              <a:t>Considerations:</a:t>
            </a:r>
            <a:r>
              <a:rPr lang="en-GB" dirty="0">
                <a:ea typeface="+mn-lt"/>
                <a:cs typeface="+mn-lt"/>
              </a:rPr>
              <a:t> Test functionalities and ensure responsiveness.</a:t>
            </a:r>
            <a:endParaRPr lang="en-GB"/>
          </a:p>
          <a:p>
            <a:pPr>
              <a:buNone/>
            </a:pPr>
            <a:endParaRPr lang="en-GB" b="1" dirty="0">
              <a:ea typeface="Calibri"/>
              <a:cs typeface="Calibri"/>
            </a:endParaRPr>
          </a:p>
        </p:txBody>
      </p:sp>
    </p:spTree>
    <p:extLst>
      <p:ext uri="{BB962C8B-B14F-4D97-AF65-F5344CB8AC3E}">
        <p14:creationId xmlns:p14="http://schemas.microsoft.com/office/powerpoint/2010/main" val="1877827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5FE54-584E-ED16-ECA6-C9003581DD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1E5801-AABC-7FDB-318B-3A01B2A1457A}"/>
              </a:ext>
            </a:extLst>
          </p:cNvPr>
          <p:cNvSpPr>
            <a:spLocks noGrp="1"/>
          </p:cNvSpPr>
          <p:nvPr>
            <p:ph type="title"/>
          </p:nvPr>
        </p:nvSpPr>
        <p:spPr/>
        <p:txBody>
          <a:bodyPr/>
          <a:lstStyle/>
          <a:p>
            <a:r>
              <a:rPr lang="en-GB" b="1" dirty="0"/>
              <a:t>Website Development Process</a:t>
            </a:r>
            <a:endParaRPr lang="en-US" dirty="0"/>
          </a:p>
        </p:txBody>
      </p:sp>
      <p:sp>
        <p:nvSpPr>
          <p:cNvPr id="3" name="Content Placeholder 2">
            <a:extLst>
              <a:ext uri="{FF2B5EF4-FFF2-40B4-BE49-F238E27FC236}">
                <a16:creationId xmlns:a16="http://schemas.microsoft.com/office/drawing/2014/main" id="{DBD0A03A-4062-04F6-C663-74FB5B2586C8}"/>
              </a:ext>
            </a:extLst>
          </p:cNvPr>
          <p:cNvSpPr>
            <a:spLocks noGrp="1"/>
          </p:cNvSpPr>
          <p:nvPr>
            <p:ph idx="1"/>
          </p:nvPr>
        </p:nvSpPr>
        <p:spPr/>
        <p:txBody>
          <a:bodyPr vert="horz" lIns="91440" tIns="45720" rIns="91440" bIns="45720" rtlCol="0" anchor="t">
            <a:noAutofit/>
          </a:bodyPr>
          <a:lstStyle/>
          <a:p>
            <a:pPr>
              <a:buNone/>
            </a:pPr>
            <a:r>
              <a:rPr lang="en-GB" b="1" dirty="0"/>
              <a:t>6.4 Deployment</a:t>
            </a:r>
            <a:endParaRPr lang="en-US" dirty="0"/>
          </a:p>
          <a:p>
            <a:pPr lvl="1">
              <a:buFont typeface="Courier New"/>
              <a:buChar char="o"/>
            </a:pPr>
            <a:r>
              <a:rPr lang="en-GB" b="1" dirty="0">
                <a:ea typeface="+mn-lt"/>
                <a:cs typeface="+mn-lt"/>
              </a:rPr>
              <a:t>Key Steps:</a:t>
            </a:r>
            <a:r>
              <a:rPr lang="en-GB" dirty="0">
                <a:ea typeface="+mn-lt"/>
                <a:cs typeface="+mn-lt"/>
              </a:rPr>
              <a:t> Launch the website and monitor for any issues.</a:t>
            </a:r>
          </a:p>
          <a:p>
            <a:pPr lvl="1">
              <a:buFont typeface="Courier New"/>
              <a:buChar char="o"/>
            </a:pPr>
            <a:r>
              <a:rPr lang="en-GB" b="1" dirty="0">
                <a:ea typeface="+mn-lt"/>
                <a:cs typeface="+mn-lt"/>
              </a:rPr>
              <a:t>Considerations:</a:t>
            </a:r>
            <a:r>
              <a:rPr lang="en-GB" dirty="0">
                <a:ea typeface="+mn-lt"/>
                <a:cs typeface="+mn-lt"/>
              </a:rPr>
              <a:t> Implement necessary security protocols.</a:t>
            </a:r>
          </a:p>
          <a:p>
            <a:pPr>
              <a:buNone/>
            </a:pPr>
            <a:endParaRPr lang="en-GB" b="1" dirty="0">
              <a:ea typeface="Calibri"/>
              <a:cs typeface="Calibri"/>
            </a:endParaRPr>
          </a:p>
        </p:txBody>
      </p:sp>
    </p:spTree>
    <p:extLst>
      <p:ext uri="{BB962C8B-B14F-4D97-AF65-F5344CB8AC3E}">
        <p14:creationId xmlns:p14="http://schemas.microsoft.com/office/powerpoint/2010/main" val="1495173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750E2-C433-DBF6-F84A-4488FB775AF6}"/>
              </a:ext>
            </a:extLst>
          </p:cNvPr>
          <p:cNvSpPr>
            <a:spLocks noGrp="1"/>
          </p:cNvSpPr>
          <p:nvPr>
            <p:ph type="title"/>
          </p:nvPr>
        </p:nvSpPr>
        <p:spPr>
          <a:xfrm>
            <a:off x="838200" y="365125"/>
            <a:ext cx="10515600" cy="981098"/>
          </a:xfrm>
        </p:spPr>
        <p:txBody>
          <a:bodyPr/>
          <a:lstStyle/>
          <a:p>
            <a:r>
              <a:rPr lang="en-GB" b="1" dirty="0"/>
              <a:t>Future Scope</a:t>
            </a:r>
            <a:endParaRPr lang="en-US" dirty="0"/>
          </a:p>
        </p:txBody>
      </p:sp>
      <p:sp>
        <p:nvSpPr>
          <p:cNvPr id="3" name="Content Placeholder 2">
            <a:extLst>
              <a:ext uri="{FF2B5EF4-FFF2-40B4-BE49-F238E27FC236}">
                <a16:creationId xmlns:a16="http://schemas.microsoft.com/office/drawing/2014/main" id="{A711B583-FD3F-9257-7929-5ECE4B8E4A34}"/>
              </a:ext>
            </a:extLst>
          </p:cNvPr>
          <p:cNvSpPr>
            <a:spLocks noGrp="1"/>
          </p:cNvSpPr>
          <p:nvPr>
            <p:ph idx="1"/>
          </p:nvPr>
        </p:nvSpPr>
        <p:spPr>
          <a:xfrm>
            <a:off x="838200" y="1512475"/>
            <a:ext cx="10515600" cy="5178608"/>
          </a:xfrm>
        </p:spPr>
        <p:txBody>
          <a:bodyPr vert="horz" lIns="91440" tIns="45720" rIns="91440" bIns="45720" rtlCol="0" anchor="t">
            <a:noAutofit/>
          </a:bodyPr>
          <a:lstStyle/>
          <a:p>
            <a:pPr marL="0" indent="0">
              <a:lnSpc>
                <a:spcPct val="110000"/>
              </a:lnSpc>
              <a:buNone/>
            </a:pPr>
            <a:r>
              <a:rPr lang="en-GB" b="1" dirty="0"/>
              <a:t>10.1 Continuous Advancements in AI/ML</a:t>
            </a:r>
            <a:endParaRPr lang="en-GB" dirty="0">
              <a:ea typeface="Calibri"/>
              <a:cs typeface="Calibri"/>
            </a:endParaRPr>
          </a:p>
          <a:p>
            <a:pPr lvl="1">
              <a:lnSpc>
                <a:spcPct val="110000"/>
              </a:lnSpc>
              <a:buFont typeface="Courier New" panose="020B0604020202020204" pitchFamily="34" charset="0"/>
              <a:buChar char="o"/>
            </a:pPr>
            <a:r>
              <a:rPr lang="en-GB" sz="1600" b="1" dirty="0">
                <a:ea typeface="+mn-lt"/>
                <a:cs typeface="+mn-lt"/>
              </a:rPr>
              <a:t>Advancements in Algorithms:</a:t>
            </a:r>
            <a:r>
              <a:rPr lang="en-GB" sz="1600" dirty="0">
                <a:ea typeface="+mn-lt"/>
                <a:cs typeface="+mn-lt"/>
              </a:rPr>
              <a:t> Keeping pace with evolving algorithms for enhanced efficiency.</a:t>
            </a:r>
            <a:endParaRPr lang="en-GB" sz="1600">
              <a:ea typeface="Calibri"/>
              <a:cs typeface="Calibri"/>
            </a:endParaRPr>
          </a:p>
          <a:p>
            <a:pPr lvl="1">
              <a:lnSpc>
                <a:spcPct val="110000"/>
              </a:lnSpc>
              <a:buFont typeface="Courier New" panose="020B0604020202020204" pitchFamily="34" charset="0"/>
              <a:buChar char="o"/>
            </a:pPr>
            <a:r>
              <a:rPr lang="en-GB" sz="1600" b="1" dirty="0">
                <a:ea typeface="+mn-lt"/>
                <a:cs typeface="+mn-lt"/>
              </a:rPr>
              <a:t>Improved Accuracy:</a:t>
            </a:r>
            <a:r>
              <a:rPr lang="en-GB" sz="1600" dirty="0">
                <a:ea typeface="+mn-lt"/>
                <a:cs typeface="+mn-lt"/>
              </a:rPr>
              <a:t> Leveraging breakthroughs to enhance the accuracy of face mask detection and FIR analysis.</a:t>
            </a:r>
            <a:endParaRPr lang="en-GB" sz="1600">
              <a:ea typeface="Calibri"/>
              <a:cs typeface="Calibri"/>
            </a:endParaRPr>
          </a:p>
          <a:p>
            <a:pPr marL="0" indent="0">
              <a:lnSpc>
                <a:spcPct val="110000"/>
              </a:lnSpc>
              <a:buNone/>
            </a:pPr>
            <a:r>
              <a:rPr lang="en-GB" b="1" dirty="0"/>
              <a:t>10.2 Integration with Emerging Technologies</a:t>
            </a:r>
            <a:endParaRPr lang="en-GB">
              <a:ea typeface="Calibri" panose="020F0502020204030204"/>
              <a:cs typeface="Calibri" panose="020F0502020204030204"/>
            </a:endParaRPr>
          </a:p>
          <a:p>
            <a:pPr lvl="1">
              <a:lnSpc>
                <a:spcPct val="110000"/>
              </a:lnSpc>
              <a:buFont typeface="Courier New" panose="020B0604020202020204" pitchFamily="34" charset="0"/>
              <a:buChar char="o"/>
            </a:pPr>
            <a:r>
              <a:rPr lang="en-GB" sz="1600" b="1" dirty="0">
                <a:ea typeface="+mn-lt"/>
                <a:cs typeface="+mn-lt"/>
              </a:rPr>
              <a:t>Incorporating Edge Computing:</a:t>
            </a:r>
            <a:r>
              <a:rPr lang="en-GB" sz="1600" dirty="0">
                <a:ea typeface="+mn-lt"/>
                <a:cs typeface="+mn-lt"/>
              </a:rPr>
              <a:t> Exploring possibilities for decentralized processing, optimizing system performance.</a:t>
            </a:r>
            <a:endParaRPr lang="en-GB" sz="1600">
              <a:ea typeface="Calibri"/>
              <a:cs typeface="Calibri"/>
            </a:endParaRPr>
          </a:p>
          <a:p>
            <a:pPr lvl="1">
              <a:lnSpc>
                <a:spcPct val="110000"/>
              </a:lnSpc>
              <a:buFont typeface="Courier New" panose="020B0604020202020204" pitchFamily="34" charset="0"/>
              <a:buChar char="o"/>
            </a:pPr>
            <a:r>
              <a:rPr lang="en-GB" sz="1600" b="1" dirty="0">
                <a:ea typeface="+mn-lt"/>
                <a:cs typeface="+mn-lt"/>
              </a:rPr>
              <a:t>Enhanced User Experience:</a:t>
            </a:r>
            <a:r>
              <a:rPr lang="en-GB" sz="1600" dirty="0">
                <a:ea typeface="+mn-lt"/>
                <a:cs typeface="+mn-lt"/>
              </a:rPr>
              <a:t> Integrating natural language processing advancements for more intuitive chatbot interactions.</a:t>
            </a:r>
            <a:endParaRPr lang="en-GB" sz="1600">
              <a:ea typeface="Calibri"/>
              <a:cs typeface="Calibri"/>
            </a:endParaRPr>
          </a:p>
          <a:p>
            <a:pPr marL="0" indent="0">
              <a:lnSpc>
                <a:spcPct val="110000"/>
              </a:lnSpc>
              <a:buNone/>
            </a:pPr>
            <a:r>
              <a:rPr lang="en-GB" b="1" dirty="0"/>
              <a:t>10.3 User Feedback and Iterative Development</a:t>
            </a:r>
            <a:endParaRPr lang="en-GB" dirty="0">
              <a:ea typeface="Calibri"/>
              <a:cs typeface="Calibri"/>
            </a:endParaRPr>
          </a:p>
          <a:p>
            <a:pPr lvl="1">
              <a:lnSpc>
                <a:spcPct val="110000"/>
              </a:lnSpc>
              <a:buFont typeface="Courier New" panose="020B0604020202020204" pitchFamily="34" charset="0"/>
              <a:buChar char="o"/>
            </a:pPr>
            <a:r>
              <a:rPr lang="en-GB" sz="1600" b="1" dirty="0">
                <a:ea typeface="+mn-lt"/>
                <a:cs typeface="+mn-lt"/>
              </a:rPr>
              <a:t>User-Centric Approach:</a:t>
            </a:r>
            <a:r>
              <a:rPr lang="en-GB" sz="1600" dirty="0">
                <a:ea typeface="+mn-lt"/>
                <a:cs typeface="+mn-lt"/>
              </a:rPr>
              <a:t> Prioritizing user feedback for iterative development and continuous enhancement.</a:t>
            </a:r>
            <a:endParaRPr lang="en-GB" sz="1600">
              <a:ea typeface="Calibri"/>
              <a:cs typeface="Calibri"/>
            </a:endParaRPr>
          </a:p>
          <a:p>
            <a:pPr lvl="1">
              <a:lnSpc>
                <a:spcPct val="110000"/>
              </a:lnSpc>
              <a:buFont typeface="Courier New" panose="020B0604020202020204" pitchFamily="34" charset="0"/>
              <a:buChar char="o"/>
            </a:pPr>
            <a:r>
              <a:rPr lang="en-GB" sz="1600" b="1" dirty="0">
                <a:ea typeface="+mn-lt"/>
                <a:cs typeface="+mn-lt"/>
              </a:rPr>
              <a:t>Responsive Design:</a:t>
            </a:r>
            <a:r>
              <a:rPr lang="en-GB" sz="1600" dirty="0">
                <a:ea typeface="+mn-lt"/>
                <a:cs typeface="+mn-lt"/>
              </a:rPr>
              <a:t> Adapting to changing user needs and technological trends to ensure a dynamic and future-ready website.</a:t>
            </a:r>
            <a:endParaRPr lang="en-GB" sz="1600">
              <a:ea typeface="Calibri"/>
              <a:cs typeface="Calibri"/>
            </a:endParaRPr>
          </a:p>
          <a:p>
            <a:pPr>
              <a:lnSpc>
                <a:spcPct val="110000"/>
              </a:lnSpc>
            </a:pPr>
            <a:endParaRPr lang="en-GB" dirty="0">
              <a:ea typeface="Calibri"/>
              <a:cs typeface="Calibri"/>
            </a:endParaRPr>
          </a:p>
        </p:txBody>
      </p:sp>
    </p:spTree>
    <p:extLst>
      <p:ext uri="{BB962C8B-B14F-4D97-AF65-F5344CB8AC3E}">
        <p14:creationId xmlns:p14="http://schemas.microsoft.com/office/powerpoint/2010/main" val="9095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73F5B-1680-42E9-0224-CD85C5A774F7}"/>
              </a:ext>
            </a:extLst>
          </p:cNvPr>
          <p:cNvSpPr>
            <a:spLocks noGrp="1"/>
          </p:cNvSpPr>
          <p:nvPr>
            <p:ph type="title"/>
          </p:nvPr>
        </p:nvSpPr>
        <p:spPr>
          <a:xfrm>
            <a:off x="7385967" y="1325880"/>
            <a:ext cx="4158334" cy="3066507"/>
          </a:xfrm>
        </p:spPr>
        <p:txBody>
          <a:bodyPr vert="horz" lIns="91440" tIns="45720" rIns="91440" bIns="45720" rtlCol="0" anchor="b">
            <a:normAutofit/>
          </a:bodyPr>
          <a:lstStyle/>
          <a:p>
            <a:r>
              <a:rPr lang="en-US" sz="5400" b="0" i="0" kern="1200">
                <a:solidFill>
                  <a:srgbClr val="EBEBEB"/>
                </a:solidFill>
                <a:latin typeface="+mj-lt"/>
                <a:ea typeface="+mj-ea"/>
                <a:cs typeface="+mj-cs"/>
              </a:rPr>
              <a:t>Thank You</a:t>
            </a:r>
          </a:p>
        </p:txBody>
      </p:sp>
      <p:sp>
        <p:nvSpPr>
          <p:cNvPr id="23"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D8B22DE2-C518-4F77-BE90-E1B6B1909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8960" y="-68960"/>
            <a:ext cx="6858001" cy="6995918"/>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ln>
            <a:noFill/>
          </a:ln>
        </p:spPr>
      </p:sp>
      <p:sp>
        <p:nvSpPr>
          <p:cNvPr id="27" name="Rectangle 26">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Graphic 5" descr="Smiling Face with No Fill">
            <a:extLst>
              <a:ext uri="{FF2B5EF4-FFF2-40B4-BE49-F238E27FC236}">
                <a16:creationId xmlns:a16="http://schemas.microsoft.com/office/drawing/2014/main" id="{72CE3E11-4803-C00F-1ADD-98BA2C83CF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3854" y="703489"/>
            <a:ext cx="5450557" cy="5450557"/>
          </a:xfrm>
          <a:prstGeom prst="rect">
            <a:avLst/>
          </a:prstGeom>
          <a:effectLst/>
        </p:spPr>
      </p:pic>
    </p:spTree>
    <p:extLst>
      <p:ext uri="{BB962C8B-B14F-4D97-AF65-F5344CB8AC3E}">
        <p14:creationId xmlns:p14="http://schemas.microsoft.com/office/powerpoint/2010/main" val="244425803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60272-E287-8DFB-1C7C-C296834B10D4}"/>
              </a:ext>
            </a:extLst>
          </p:cNvPr>
          <p:cNvSpPr>
            <a:spLocks noGrp="1"/>
          </p:cNvSpPr>
          <p:nvPr>
            <p:ph type="title"/>
          </p:nvPr>
        </p:nvSpPr>
        <p:spPr/>
        <p:txBody>
          <a:bodyPr/>
          <a:lstStyle/>
          <a:p>
            <a:r>
              <a:rPr lang="en-GB" b="1" dirty="0"/>
              <a:t>Agenda</a:t>
            </a:r>
            <a:endParaRPr lang="en-US" dirty="0"/>
          </a:p>
        </p:txBody>
      </p:sp>
      <p:sp>
        <p:nvSpPr>
          <p:cNvPr id="3" name="Content Placeholder 2">
            <a:extLst>
              <a:ext uri="{FF2B5EF4-FFF2-40B4-BE49-F238E27FC236}">
                <a16:creationId xmlns:a16="http://schemas.microsoft.com/office/drawing/2014/main" id="{6DF06C08-2921-357C-70EA-5FEB24E8868A}"/>
              </a:ext>
            </a:extLst>
          </p:cNvPr>
          <p:cNvSpPr>
            <a:spLocks noGrp="1"/>
          </p:cNvSpPr>
          <p:nvPr>
            <p:ph idx="1"/>
          </p:nvPr>
        </p:nvSpPr>
        <p:spPr>
          <a:xfrm>
            <a:off x="838200" y="1710803"/>
            <a:ext cx="10515600" cy="5106545"/>
          </a:xfrm>
        </p:spPr>
        <p:txBody>
          <a:bodyPr vert="horz" lIns="91440" tIns="45720" rIns="91440" bIns="45720" rtlCol="0" anchor="t">
            <a:noAutofit/>
          </a:bodyPr>
          <a:lstStyle/>
          <a:p>
            <a:pPr>
              <a:buNone/>
            </a:pPr>
            <a:r>
              <a:rPr lang="en-GB" sz="2800" b="1" dirty="0"/>
              <a:t>2.1 Introduction</a:t>
            </a:r>
            <a:endParaRPr lang="en-US" sz="2800">
              <a:ea typeface="Calibri"/>
              <a:cs typeface="Calibri"/>
            </a:endParaRPr>
          </a:p>
          <a:p>
            <a:pPr lvl="1">
              <a:buFont typeface="Courier New"/>
              <a:buChar char="o"/>
            </a:pPr>
            <a:r>
              <a:rPr lang="en-GB" sz="1200" b="1" dirty="0">
                <a:ea typeface="+mn-lt"/>
                <a:cs typeface="+mn-lt"/>
              </a:rPr>
              <a:t>Context:</a:t>
            </a:r>
            <a:r>
              <a:rPr lang="en-GB" sz="1200" dirty="0">
                <a:ea typeface="+mn-lt"/>
                <a:cs typeface="+mn-lt"/>
              </a:rPr>
              <a:t> Discussing the increasing need for advanced security measures in the digital landscape.</a:t>
            </a:r>
          </a:p>
          <a:p>
            <a:pPr lvl="1">
              <a:buFont typeface="Courier New"/>
              <a:buChar char="o"/>
            </a:pPr>
            <a:r>
              <a:rPr lang="en-GB" sz="1200" b="1" dirty="0">
                <a:ea typeface="+mn-lt"/>
                <a:cs typeface="+mn-lt"/>
              </a:rPr>
              <a:t>Key Points:</a:t>
            </a:r>
            <a:r>
              <a:rPr lang="en-GB" sz="1200" dirty="0">
                <a:ea typeface="+mn-lt"/>
                <a:cs typeface="+mn-lt"/>
              </a:rPr>
              <a:t> Addressing the evolving nature of security threats and the importance of staying ahead through innovative solutions.</a:t>
            </a:r>
          </a:p>
          <a:p>
            <a:pPr marL="0" indent="0">
              <a:buNone/>
            </a:pPr>
            <a:r>
              <a:rPr lang="en-GB" sz="3200" b="1" dirty="0"/>
              <a:t>2.2 AI/ML Features</a:t>
            </a:r>
            <a:endParaRPr lang="en-GB" sz="3200">
              <a:ea typeface="Calibri"/>
              <a:cs typeface="Calibri"/>
            </a:endParaRPr>
          </a:p>
          <a:p>
            <a:pPr lvl="1">
              <a:buFont typeface="Courier New"/>
              <a:buChar char="o"/>
            </a:pPr>
            <a:r>
              <a:rPr lang="en-GB" sz="1200" b="1" dirty="0">
                <a:ea typeface="+mn-lt"/>
                <a:cs typeface="+mn-lt"/>
              </a:rPr>
              <a:t>Context:</a:t>
            </a:r>
            <a:r>
              <a:rPr lang="en-GB" sz="1200" dirty="0">
                <a:ea typeface="+mn-lt"/>
                <a:cs typeface="+mn-lt"/>
              </a:rPr>
              <a:t> Providing an overview of the AI/ML features that will be integrated into the website.</a:t>
            </a:r>
          </a:p>
          <a:p>
            <a:pPr lvl="1">
              <a:buFont typeface="Courier New"/>
              <a:buChar char="o"/>
            </a:pPr>
            <a:r>
              <a:rPr lang="en-GB" sz="1200" b="1" dirty="0">
                <a:ea typeface="+mn-lt"/>
                <a:cs typeface="+mn-lt"/>
              </a:rPr>
              <a:t>Key Points:</a:t>
            </a:r>
            <a:r>
              <a:rPr lang="en-GB" sz="1200" dirty="0">
                <a:ea typeface="+mn-lt"/>
                <a:cs typeface="+mn-lt"/>
              </a:rPr>
              <a:t> Highlighting the benefits and applications of chatbot, face mask detection, and FIR analysis.</a:t>
            </a:r>
            <a:endParaRPr lang="en-GB" sz="1200"/>
          </a:p>
          <a:p>
            <a:pPr marL="0" indent="0">
              <a:buNone/>
            </a:pPr>
            <a:r>
              <a:rPr lang="en-GB" sz="3200" b="1" dirty="0"/>
              <a:t>2.3 Additional Components</a:t>
            </a:r>
            <a:endParaRPr lang="en-GB" sz="3200">
              <a:ea typeface="Calibri"/>
              <a:cs typeface="Calibri"/>
            </a:endParaRPr>
          </a:p>
          <a:p>
            <a:pPr lvl="1">
              <a:buFont typeface="Courier New"/>
              <a:buChar char="o"/>
            </a:pPr>
            <a:r>
              <a:rPr lang="en-GB" sz="1200" b="1" dirty="0">
                <a:ea typeface="+mn-lt"/>
                <a:cs typeface="+mn-lt"/>
              </a:rPr>
              <a:t>Context:</a:t>
            </a:r>
            <a:r>
              <a:rPr lang="en-GB" sz="1200" dirty="0">
                <a:ea typeface="+mn-lt"/>
                <a:cs typeface="+mn-lt"/>
              </a:rPr>
              <a:t> Introducing the concept of a subscription page and two-factor authentication.</a:t>
            </a:r>
            <a:endParaRPr lang="en-GB" sz="1200">
              <a:ea typeface="Calibri"/>
              <a:cs typeface="Calibri"/>
            </a:endParaRPr>
          </a:p>
          <a:p>
            <a:pPr lvl="1">
              <a:buFont typeface="Courier New"/>
              <a:buChar char="o"/>
            </a:pPr>
            <a:r>
              <a:rPr lang="en-GB" sz="1200" b="1" dirty="0">
                <a:ea typeface="+mn-lt"/>
                <a:cs typeface="+mn-lt"/>
              </a:rPr>
              <a:t>Key Points:</a:t>
            </a:r>
            <a:r>
              <a:rPr lang="en-GB" sz="1200" dirty="0">
                <a:ea typeface="+mn-lt"/>
                <a:cs typeface="+mn-lt"/>
              </a:rPr>
              <a:t> Discussing how these components contribute to user engagement and heightened security.</a:t>
            </a:r>
            <a:endParaRPr lang="en-GB" sz="1200"/>
          </a:p>
          <a:p>
            <a:pPr marL="0" indent="0">
              <a:buNone/>
            </a:pPr>
            <a:r>
              <a:rPr lang="en-GB" sz="3200" b="1" dirty="0"/>
              <a:t>2.4 Website Development Process</a:t>
            </a:r>
            <a:endParaRPr lang="en-GB" sz="3200">
              <a:ea typeface="Calibri"/>
              <a:cs typeface="Calibri"/>
            </a:endParaRPr>
          </a:p>
          <a:p>
            <a:pPr lvl="1">
              <a:buFont typeface="Courier New"/>
              <a:buChar char="o"/>
            </a:pPr>
            <a:r>
              <a:rPr lang="en-GB" sz="1200" b="1" dirty="0">
                <a:ea typeface="+mn-lt"/>
                <a:cs typeface="+mn-lt"/>
              </a:rPr>
              <a:t>Context:</a:t>
            </a:r>
            <a:r>
              <a:rPr lang="en-GB" sz="1200" dirty="0">
                <a:ea typeface="+mn-lt"/>
                <a:cs typeface="+mn-lt"/>
              </a:rPr>
              <a:t> Outlining the steps involved in developing the website, from planning to implementation.</a:t>
            </a:r>
          </a:p>
          <a:p>
            <a:pPr lvl="1">
              <a:buFont typeface="Courier New"/>
              <a:buChar char="o"/>
            </a:pPr>
            <a:r>
              <a:rPr lang="en-GB" sz="1200" b="1" dirty="0">
                <a:ea typeface="+mn-lt"/>
                <a:cs typeface="+mn-lt"/>
              </a:rPr>
              <a:t>Key Points:</a:t>
            </a:r>
            <a:r>
              <a:rPr lang="en-GB" sz="1200" dirty="0">
                <a:ea typeface="+mn-lt"/>
                <a:cs typeface="+mn-lt"/>
              </a:rPr>
              <a:t> Emphasizing the importance of a seamless integration of features for optimal performance.</a:t>
            </a:r>
          </a:p>
          <a:p>
            <a:pPr marL="0" indent="0">
              <a:buNone/>
            </a:pPr>
            <a:endParaRPr lang="en-GB" sz="1600" b="1" dirty="0">
              <a:ea typeface="Calibri"/>
              <a:cs typeface="Calibri"/>
            </a:endParaRPr>
          </a:p>
        </p:txBody>
      </p:sp>
    </p:spTree>
    <p:extLst>
      <p:ext uri="{BB962C8B-B14F-4D97-AF65-F5344CB8AC3E}">
        <p14:creationId xmlns:p14="http://schemas.microsoft.com/office/powerpoint/2010/main" val="3170753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92B92-BDBF-6EB2-A34C-A53AC124D3A0}"/>
              </a:ext>
            </a:extLst>
          </p:cNvPr>
          <p:cNvSpPr>
            <a:spLocks noGrp="1"/>
          </p:cNvSpPr>
          <p:nvPr>
            <p:ph type="title"/>
          </p:nvPr>
        </p:nvSpPr>
        <p:spPr/>
        <p:txBody>
          <a:bodyPr/>
          <a:lstStyle/>
          <a:p>
            <a:r>
              <a:rPr lang="en-GB" b="1" dirty="0"/>
              <a:t>Introduction</a:t>
            </a:r>
            <a:endParaRPr lang="en-US" dirty="0"/>
          </a:p>
        </p:txBody>
      </p:sp>
      <p:sp>
        <p:nvSpPr>
          <p:cNvPr id="3" name="Content Placeholder 2">
            <a:extLst>
              <a:ext uri="{FF2B5EF4-FFF2-40B4-BE49-F238E27FC236}">
                <a16:creationId xmlns:a16="http://schemas.microsoft.com/office/drawing/2014/main" id="{1AC82F18-432B-4BAC-909E-06EDC9CBFBFE}"/>
              </a:ext>
            </a:extLst>
          </p:cNvPr>
          <p:cNvSpPr>
            <a:spLocks noGrp="1"/>
          </p:cNvSpPr>
          <p:nvPr>
            <p:ph idx="1"/>
          </p:nvPr>
        </p:nvSpPr>
        <p:spPr/>
        <p:txBody>
          <a:bodyPr vert="horz" lIns="91440" tIns="45720" rIns="91440" bIns="45720" rtlCol="0" anchor="t">
            <a:normAutofit/>
          </a:bodyPr>
          <a:lstStyle/>
          <a:p>
            <a:r>
              <a:rPr lang="en-GB" dirty="0">
                <a:ea typeface="+mn-lt"/>
                <a:cs typeface="+mn-lt"/>
              </a:rPr>
              <a:t>"In today's digital landscape, the importance of security cannot be overstated. As we embark on our journey to build an advanced security website, our focus is on integrating cutting-edge AI/ML technologies. These technologies include a chatbot for real-time interaction, face mask detection for public health, and FIR analysis for law enforcement. Let's explore how these features, combined with a subscription page and two-factor authentication, will create a robust and secure online environment."</a:t>
            </a:r>
          </a:p>
        </p:txBody>
      </p:sp>
    </p:spTree>
    <p:extLst>
      <p:ext uri="{BB962C8B-B14F-4D97-AF65-F5344CB8AC3E}">
        <p14:creationId xmlns:p14="http://schemas.microsoft.com/office/powerpoint/2010/main" val="100056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4C138-3931-9AA3-5C03-C83A26820E9F}"/>
              </a:ext>
            </a:extLst>
          </p:cNvPr>
          <p:cNvSpPr>
            <a:spLocks noGrp="1"/>
          </p:cNvSpPr>
          <p:nvPr>
            <p:ph type="title"/>
          </p:nvPr>
        </p:nvSpPr>
        <p:spPr/>
        <p:txBody>
          <a:bodyPr/>
          <a:lstStyle/>
          <a:p>
            <a:r>
              <a:rPr lang="en-GB" b="1" dirty="0"/>
              <a:t>AI/ML Features</a:t>
            </a:r>
            <a:endParaRPr lang="en-US" dirty="0"/>
          </a:p>
        </p:txBody>
      </p:sp>
      <p:sp>
        <p:nvSpPr>
          <p:cNvPr id="3" name="Content Placeholder 2">
            <a:extLst>
              <a:ext uri="{FF2B5EF4-FFF2-40B4-BE49-F238E27FC236}">
                <a16:creationId xmlns:a16="http://schemas.microsoft.com/office/drawing/2014/main" id="{A2ECFCAE-593D-5F3F-D8B0-32C86C74349D}"/>
              </a:ext>
            </a:extLst>
          </p:cNvPr>
          <p:cNvSpPr>
            <a:spLocks noGrp="1"/>
          </p:cNvSpPr>
          <p:nvPr>
            <p:ph idx="1"/>
          </p:nvPr>
        </p:nvSpPr>
        <p:spPr/>
        <p:txBody>
          <a:bodyPr vert="horz" lIns="91440" tIns="45720" rIns="91440" bIns="45720" rtlCol="0" anchor="t">
            <a:noAutofit/>
          </a:bodyPr>
          <a:lstStyle/>
          <a:p>
            <a:pPr>
              <a:buNone/>
            </a:pPr>
            <a:r>
              <a:rPr lang="en-GB" b="1" dirty="0"/>
              <a:t>4.1 Chatbot</a:t>
            </a:r>
            <a:endParaRPr lang="en-US" dirty="0"/>
          </a:p>
          <a:p>
            <a:pPr lvl="1">
              <a:buFont typeface="Courier New"/>
              <a:buChar char="o"/>
            </a:pPr>
            <a:r>
              <a:rPr lang="en-GB" b="1" dirty="0">
                <a:ea typeface="+mn-lt"/>
                <a:cs typeface="+mn-lt"/>
              </a:rPr>
              <a:t>Definition:</a:t>
            </a:r>
            <a:r>
              <a:rPr lang="en-GB" dirty="0">
                <a:ea typeface="+mn-lt"/>
                <a:cs typeface="+mn-lt"/>
              </a:rPr>
              <a:t> A virtual assistant using AI for real-time interaction.</a:t>
            </a:r>
          </a:p>
          <a:p>
            <a:pPr lvl="1">
              <a:buFont typeface="Courier New"/>
              <a:buChar char="o"/>
            </a:pPr>
            <a:r>
              <a:rPr lang="en-GB" b="1" dirty="0">
                <a:ea typeface="+mn-lt"/>
                <a:cs typeface="+mn-lt"/>
              </a:rPr>
              <a:t>Purpose:</a:t>
            </a:r>
            <a:r>
              <a:rPr lang="en-GB" dirty="0">
                <a:ea typeface="+mn-lt"/>
                <a:cs typeface="+mn-lt"/>
              </a:rPr>
              <a:t> Enhancing user engagement and incident response.</a:t>
            </a:r>
          </a:p>
          <a:p>
            <a:pPr lvl="1">
              <a:buFont typeface="Courier New"/>
              <a:buChar char="o"/>
            </a:pPr>
            <a:r>
              <a:rPr lang="en-GB" b="1" dirty="0">
                <a:ea typeface="+mn-lt"/>
                <a:cs typeface="+mn-lt"/>
              </a:rPr>
              <a:t>Applications:</a:t>
            </a:r>
            <a:r>
              <a:rPr lang="en-GB" dirty="0">
                <a:ea typeface="+mn-lt"/>
                <a:cs typeface="+mn-lt"/>
              </a:rPr>
              <a:t> Incident reporting, status checks, and information retrieval.</a:t>
            </a:r>
          </a:p>
          <a:p>
            <a:pPr marL="0" indent="0">
              <a:buNone/>
            </a:pPr>
            <a:endParaRPr lang="en-GB" b="1" dirty="0">
              <a:ea typeface="Calibri"/>
              <a:cs typeface="Calibri"/>
            </a:endParaRPr>
          </a:p>
        </p:txBody>
      </p:sp>
    </p:spTree>
    <p:extLst>
      <p:ext uri="{BB962C8B-B14F-4D97-AF65-F5344CB8AC3E}">
        <p14:creationId xmlns:p14="http://schemas.microsoft.com/office/powerpoint/2010/main" val="2037444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BBBDB-C914-EC57-39E4-CEA314D5FF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F29970-9532-DB17-F63C-AFB9538F6DA0}"/>
              </a:ext>
            </a:extLst>
          </p:cNvPr>
          <p:cNvSpPr>
            <a:spLocks noGrp="1"/>
          </p:cNvSpPr>
          <p:nvPr>
            <p:ph type="title"/>
          </p:nvPr>
        </p:nvSpPr>
        <p:spPr/>
        <p:txBody>
          <a:bodyPr/>
          <a:lstStyle/>
          <a:p>
            <a:r>
              <a:rPr lang="en-GB" b="1" dirty="0"/>
              <a:t>AI/ML Features</a:t>
            </a:r>
            <a:endParaRPr lang="en-US" dirty="0"/>
          </a:p>
        </p:txBody>
      </p:sp>
      <p:sp>
        <p:nvSpPr>
          <p:cNvPr id="3" name="Content Placeholder 2">
            <a:extLst>
              <a:ext uri="{FF2B5EF4-FFF2-40B4-BE49-F238E27FC236}">
                <a16:creationId xmlns:a16="http://schemas.microsoft.com/office/drawing/2014/main" id="{AE98FE17-D7F2-DCCC-29A2-9B62BA69127F}"/>
              </a:ext>
            </a:extLst>
          </p:cNvPr>
          <p:cNvSpPr>
            <a:spLocks noGrp="1"/>
          </p:cNvSpPr>
          <p:nvPr>
            <p:ph idx="1"/>
          </p:nvPr>
        </p:nvSpPr>
        <p:spPr/>
        <p:txBody>
          <a:bodyPr vert="horz" lIns="91440" tIns="45720" rIns="91440" bIns="45720" rtlCol="0" anchor="t">
            <a:noAutofit/>
          </a:bodyPr>
          <a:lstStyle/>
          <a:p>
            <a:pPr>
              <a:buNone/>
            </a:pPr>
            <a:r>
              <a:rPr lang="en-GB" b="1" dirty="0"/>
              <a:t>4.2 Face Mask Detection</a:t>
            </a:r>
            <a:endParaRPr lang="en-US" dirty="0"/>
          </a:p>
          <a:p>
            <a:pPr lvl="1">
              <a:buFont typeface="Courier New"/>
              <a:buChar char="o"/>
            </a:pPr>
            <a:r>
              <a:rPr lang="en-GB" b="1" dirty="0">
                <a:ea typeface="+mn-lt"/>
                <a:cs typeface="+mn-lt"/>
              </a:rPr>
              <a:t>Significance:</a:t>
            </a:r>
            <a:r>
              <a:rPr lang="en-GB" dirty="0">
                <a:ea typeface="+mn-lt"/>
                <a:cs typeface="+mn-lt"/>
              </a:rPr>
              <a:t> Contributing to public health and safety.</a:t>
            </a:r>
          </a:p>
          <a:p>
            <a:pPr lvl="1">
              <a:buFont typeface="Courier New"/>
              <a:buChar char="o"/>
            </a:pPr>
            <a:r>
              <a:rPr lang="en-GB" b="1" dirty="0">
                <a:ea typeface="+mn-lt"/>
                <a:cs typeface="+mn-lt"/>
              </a:rPr>
              <a:t>Technology:</a:t>
            </a:r>
            <a:r>
              <a:rPr lang="en-GB" dirty="0">
                <a:ea typeface="+mn-lt"/>
                <a:cs typeface="+mn-lt"/>
              </a:rPr>
              <a:t> Utilizing computer vision for accurate detection.</a:t>
            </a:r>
          </a:p>
          <a:p>
            <a:pPr lvl="1">
              <a:buFont typeface="Courier New"/>
              <a:buChar char="o"/>
            </a:pPr>
            <a:r>
              <a:rPr lang="en-GB" b="1" dirty="0">
                <a:ea typeface="+mn-lt"/>
                <a:cs typeface="+mn-lt"/>
              </a:rPr>
              <a:t>Applications:</a:t>
            </a:r>
            <a:r>
              <a:rPr lang="en-GB" dirty="0">
                <a:ea typeface="+mn-lt"/>
                <a:cs typeface="+mn-lt"/>
              </a:rPr>
              <a:t> Monitoring public spaces for adherence to mask-wearing guidelines.</a:t>
            </a:r>
          </a:p>
        </p:txBody>
      </p:sp>
    </p:spTree>
    <p:extLst>
      <p:ext uri="{BB962C8B-B14F-4D97-AF65-F5344CB8AC3E}">
        <p14:creationId xmlns:p14="http://schemas.microsoft.com/office/powerpoint/2010/main" val="1752839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2C0F4-F4EC-F244-9C09-723FC2CC74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BD13F5-7255-9F93-DC21-0DC6F21F1DC1}"/>
              </a:ext>
            </a:extLst>
          </p:cNvPr>
          <p:cNvSpPr>
            <a:spLocks noGrp="1"/>
          </p:cNvSpPr>
          <p:nvPr>
            <p:ph type="title"/>
          </p:nvPr>
        </p:nvSpPr>
        <p:spPr/>
        <p:txBody>
          <a:bodyPr/>
          <a:lstStyle/>
          <a:p>
            <a:r>
              <a:rPr lang="en-GB" b="1" dirty="0"/>
              <a:t>AI/ML Features</a:t>
            </a:r>
            <a:endParaRPr lang="en-US" dirty="0"/>
          </a:p>
        </p:txBody>
      </p:sp>
      <p:sp>
        <p:nvSpPr>
          <p:cNvPr id="3" name="Content Placeholder 2">
            <a:extLst>
              <a:ext uri="{FF2B5EF4-FFF2-40B4-BE49-F238E27FC236}">
                <a16:creationId xmlns:a16="http://schemas.microsoft.com/office/drawing/2014/main" id="{DB933F96-093B-7568-9C16-222363E1D202}"/>
              </a:ext>
            </a:extLst>
          </p:cNvPr>
          <p:cNvSpPr>
            <a:spLocks noGrp="1"/>
          </p:cNvSpPr>
          <p:nvPr>
            <p:ph idx="1"/>
          </p:nvPr>
        </p:nvSpPr>
        <p:spPr/>
        <p:txBody>
          <a:bodyPr vert="horz" lIns="91440" tIns="45720" rIns="91440" bIns="45720" rtlCol="0" anchor="t">
            <a:noAutofit/>
          </a:bodyPr>
          <a:lstStyle/>
          <a:p>
            <a:pPr>
              <a:buNone/>
            </a:pPr>
            <a:r>
              <a:rPr lang="en-GB" b="1" dirty="0"/>
              <a:t>4.3 FIR Analysis</a:t>
            </a:r>
            <a:endParaRPr lang="en-US" dirty="0"/>
          </a:p>
          <a:p>
            <a:pPr lvl="1">
              <a:buFont typeface="Courier New"/>
              <a:buChar char="o"/>
            </a:pPr>
            <a:r>
              <a:rPr lang="en-GB" b="1" dirty="0">
                <a:ea typeface="+mn-lt"/>
                <a:cs typeface="+mn-lt"/>
              </a:rPr>
              <a:t>Role:</a:t>
            </a:r>
            <a:r>
              <a:rPr lang="en-GB" dirty="0">
                <a:ea typeface="+mn-lt"/>
                <a:cs typeface="+mn-lt"/>
              </a:rPr>
              <a:t> Significance of FIR in law enforcement.</a:t>
            </a:r>
          </a:p>
          <a:p>
            <a:pPr lvl="1">
              <a:buFont typeface="Courier New"/>
              <a:buChar char="o"/>
            </a:pPr>
            <a:r>
              <a:rPr lang="en-GB" b="1" dirty="0">
                <a:ea typeface="+mn-lt"/>
                <a:cs typeface="+mn-lt"/>
              </a:rPr>
              <a:t>Technology:</a:t>
            </a:r>
            <a:r>
              <a:rPr lang="en-GB" dirty="0">
                <a:ea typeface="+mn-lt"/>
                <a:cs typeface="+mn-lt"/>
              </a:rPr>
              <a:t> Leveraging advanced algorithms for efficient analysis.</a:t>
            </a:r>
          </a:p>
          <a:p>
            <a:pPr lvl="1">
              <a:buFont typeface="Courier New"/>
              <a:buChar char="o"/>
            </a:pPr>
            <a:r>
              <a:rPr lang="en-GB" b="1" dirty="0">
                <a:ea typeface="+mn-lt"/>
                <a:cs typeface="+mn-lt"/>
              </a:rPr>
              <a:t>Applications:</a:t>
            </a:r>
            <a:r>
              <a:rPr lang="en-GB" dirty="0">
                <a:ea typeface="+mn-lt"/>
                <a:cs typeface="+mn-lt"/>
              </a:rPr>
              <a:t> Timely and accurate reporting for effective law enforcement.</a:t>
            </a:r>
          </a:p>
          <a:p>
            <a:pPr>
              <a:buNone/>
            </a:pPr>
            <a:endParaRPr lang="en-GB" b="1" dirty="0">
              <a:ea typeface="Calibri"/>
              <a:cs typeface="Calibri"/>
            </a:endParaRPr>
          </a:p>
        </p:txBody>
      </p:sp>
    </p:spTree>
    <p:extLst>
      <p:ext uri="{BB962C8B-B14F-4D97-AF65-F5344CB8AC3E}">
        <p14:creationId xmlns:p14="http://schemas.microsoft.com/office/powerpoint/2010/main" val="996391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5D3F-7F2A-7894-DD10-C0FBB19B6EE8}"/>
              </a:ext>
            </a:extLst>
          </p:cNvPr>
          <p:cNvSpPr>
            <a:spLocks noGrp="1"/>
          </p:cNvSpPr>
          <p:nvPr>
            <p:ph type="title"/>
          </p:nvPr>
        </p:nvSpPr>
        <p:spPr/>
        <p:txBody>
          <a:bodyPr/>
          <a:lstStyle/>
          <a:p>
            <a:r>
              <a:rPr lang="en-GB" b="1" dirty="0"/>
              <a:t>Additional Components</a:t>
            </a:r>
            <a:endParaRPr lang="en-US" dirty="0"/>
          </a:p>
        </p:txBody>
      </p:sp>
      <p:sp>
        <p:nvSpPr>
          <p:cNvPr id="3" name="Content Placeholder 2">
            <a:extLst>
              <a:ext uri="{FF2B5EF4-FFF2-40B4-BE49-F238E27FC236}">
                <a16:creationId xmlns:a16="http://schemas.microsoft.com/office/drawing/2014/main" id="{BCC502B7-FB0E-5EEE-9F33-48DCE7CBA65F}"/>
              </a:ext>
            </a:extLst>
          </p:cNvPr>
          <p:cNvSpPr>
            <a:spLocks noGrp="1"/>
          </p:cNvSpPr>
          <p:nvPr>
            <p:ph idx="1"/>
          </p:nvPr>
        </p:nvSpPr>
        <p:spPr/>
        <p:txBody>
          <a:bodyPr vert="horz" lIns="91440" tIns="45720" rIns="91440" bIns="45720" rtlCol="0" anchor="t">
            <a:normAutofit/>
          </a:bodyPr>
          <a:lstStyle/>
          <a:p>
            <a:pPr>
              <a:buNone/>
            </a:pPr>
            <a:r>
              <a:rPr lang="en-GB" b="1" dirty="0"/>
              <a:t>5.1 Subscription Page</a:t>
            </a:r>
            <a:endParaRPr lang="en-US" dirty="0"/>
          </a:p>
          <a:p>
            <a:pPr lvl="1">
              <a:buFont typeface="Courier New"/>
              <a:buChar char="o"/>
            </a:pPr>
            <a:r>
              <a:rPr lang="en-GB" b="1" dirty="0">
                <a:ea typeface="+mn-lt"/>
                <a:cs typeface="+mn-lt"/>
              </a:rPr>
              <a:t>Purpose:</a:t>
            </a:r>
            <a:r>
              <a:rPr lang="en-GB" dirty="0">
                <a:ea typeface="+mn-lt"/>
                <a:cs typeface="+mn-lt"/>
              </a:rPr>
              <a:t> Building a user community for regular updates.</a:t>
            </a:r>
          </a:p>
          <a:p>
            <a:pPr lvl="1">
              <a:buFont typeface="Courier New"/>
              <a:buChar char="o"/>
            </a:pPr>
            <a:r>
              <a:rPr lang="en-GB" b="1" dirty="0">
                <a:ea typeface="+mn-lt"/>
                <a:cs typeface="+mn-lt"/>
              </a:rPr>
              <a:t>Features:</a:t>
            </a:r>
            <a:r>
              <a:rPr lang="en-GB" dirty="0">
                <a:ea typeface="+mn-lt"/>
                <a:cs typeface="+mn-lt"/>
              </a:rPr>
              <a:t> User-friendly interface, personalized content delivery.</a:t>
            </a:r>
          </a:p>
          <a:p>
            <a:pPr lvl="1">
              <a:buFont typeface="Courier New"/>
              <a:buChar char="o"/>
            </a:pPr>
            <a:r>
              <a:rPr lang="en-GB" b="1" dirty="0">
                <a:ea typeface="+mn-lt"/>
                <a:cs typeface="+mn-lt"/>
              </a:rPr>
              <a:t>Benefits:</a:t>
            </a:r>
            <a:r>
              <a:rPr lang="en-GB" dirty="0">
                <a:ea typeface="+mn-lt"/>
                <a:cs typeface="+mn-lt"/>
              </a:rPr>
              <a:t> Enhancing user engagement and loyalty.</a:t>
            </a:r>
          </a:p>
          <a:p>
            <a:pPr marL="0" indent="0">
              <a:buNone/>
            </a:pPr>
            <a:endParaRPr lang="en-GB" b="1" dirty="0">
              <a:ea typeface="Calibri"/>
              <a:cs typeface="Calibri"/>
            </a:endParaRPr>
          </a:p>
        </p:txBody>
      </p:sp>
    </p:spTree>
    <p:extLst>
      <p:ext uri="{BB962C8B-B14F-4D97-AF65-F5344CB8AC3E}">
        <p14:creationId xmlns:p14="http://schemas.microsoft.com/office/powerpoint/2010/main" val="2174312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DAD4D-06D0-2AE1-B827-626BC5AD17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7F849E-8BBA-0EEC-6A22-38CAB39BB125}"/>
              </a:ext>
            </a:extLst>
          </p:cNvPr>
          <p:cNvSpPr>
            <a:spLocks noGrp="1"/>
          </p:cNvSpPr>
          <p:nvPr>
            <p:ph type="title"/>
          </p:nvPr>
        </p:nvSpPr>
        <p:spPr/>
        <p:txBody>
          <a:bodyPr/>
          <a:lstStyle/>
          <a:p>
            <a:r>
              <a:rPr lang="en-GB" b="1" dirty="0"/>
              <a:t>Additional Components</a:t>
            </a:r>
            <a:endParaRPr lang="en-US" dirty="0"/>
          </a:p>
        </p:txBody>
      </p:sp>
      <p:sp>
        <p:nvSpPr>
          <p:cNvPr id="3" name="Content Placeholder 2">
            <a:extLst>
              <a:ext uri="{FF2B5EF4-FFF2-40B4-BE49-F238E27FC236}">
                <a16:creationId xmlns:a16="http://schemas.microsoft.com/office/drawing/2014/main" id="{7F32CB2D-DFD8-5E68-339E-2A18AA71C36F}"/>
              </a:ext>
            </a:extLst>
          </p:cNvPr>
          <p:cNvSpPr>
            <a:spLocks noGrp="1"/>
          </p:cNvSpPr>
          <p:nvPr>
            <p:ph idx="1"/>
          </p:nvPr>
        </p:nvSpPr>
        <p:spPr/>
        <p:txBody>
          <a:bodyPr vert="horz" lIns="91440" tIns="45720" rIns="91440" bIns="45720" rtlCol="0" anchor="t">
            <a:normAutofit/>
          </a:bodyPr>
          <a:lstStyle/>
          <a:p>
            <a:pPr>
              <a:buNone/>
            </a:pPr>
            <a:r>
              <a:rPr lang="en-GB" b="1" dirty="0"/>
              <a:t>5.2 Two-Factor Authentication</a:t>
            </a:r>
            <a:endParaRPr lang="en-US" dirty="0"/>
          </a:p>
          <a:p>
            <a:pPr lvl="1">
              <a:buFont typeface="Courier New"/>
              <a:buChar char="o"/>
            </a:pPr>
            <a:r>
              <a:rPr lang="en-GB" b="1" dirty="0">
                <a:ea typeface="+mn-lt"/>
                <a:cs typeface="+mn-lt"/>
              </a:rPr>
              <a:t>Purpose:</a:t>
            </a:r>
            <a:r>
              <a:rPr lang="en-GB" dirty="0">
                <a:ea typeface="+mn-lt"/>
                <a:cs typeface="+mn-lt"/>
              </a:rPr>
              <a:t> Strengthening user account security.</a:t>
            </a:r>
          </a:p>
          <a:p>
            <a:pPr lvl="1">
              <a:buFont typeface="Courier New"/>
              <a:buChar char="o"/>
            </a:pPr>
            <a:r>
              <a:rPr lang="en-GB" b="1" dirty="0">
                <a:ea typeface="+mn-lt"/>
                <a:cs typeface="+mn-lt"/>
              </a:rPr>
              <a:t>Features:</a:t>
            </a:r>
            <a:r>
              <a:rPr lang="en-GB" dirty="0">
                <a:ea typeface="+mn-lt"/>
                <a:cs typeface="+mn-lt"/>
              </a:rPr>
              <a:t> Adding an additional layer of verification.</a:t>
            </a:r>
          </a:p>
          <a:p>
            <a:pPr lvl="1">
              <a:buFont typeface="Courier New"/>
              <a:buChar char="o"/>
            </a:pPr>
            <a:r>
              <a:rPr lang="en-GB" b="1" dirty="0">
                <a:ea typeface="+mn-lt"/>
                <a:cs typeface="+mn-lt"/>
              </a:rPr>
              <a:t>Benefits:</a:t>
            </a:r>
            <a:r>
              <a:rPr lang="en-GB" dirty="0">
                <a:ea typeface="+mn-lt"/>
                <a:cs typeface="+mn-lt"/>
              </a:rPr>
              <a:t> Protecting user data and preventing unauthorized access.</a:t>
            </a:r>
          </a:p>
          <a:p>
            <a:pPr>
              <a:buNone/>
            </a:pPr>
            <a:endParaRPr lang="en-GB" b="1" dirty="0">
              <a:ea typeface="Calibri"/>
              <a:cs typeface="Calibri"/>
            </a:endParaRPr>
          </a:p>
        </p:txBody>
      </p:sp>
    </p:spTree>
    <p:extLst>
      <p:ext uri="{BB962C8B-B14F-4D97-AF65-F5344CB8AC3E}">
        <p14:creationId xmlns:p14="http://schemas.microsoft.com/office/powerpoint/2010/main" val="1297779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B2409-C1A1-214D-2121-141FAB6566F9}"/>
              </a:ext>
            </a:extLst>
          </p:cNvPr>
          <p:cNvSpPr>
            <a:spLocks noGrp="1"/>
          </p:cNvSpPr>
          <p:nvPr>
            <p:ph type="title"/>
          </p:nvPr>
        </p:nvSpPr>
        <p:spPr/>
        <p:txBody>
          <a:bodyPr/>
          <a:lstStyle/>
          <a:p>
            <a:r>
              <a:rPr lang="en-GB" b="1" dirty="0"/>
              <a:t>Website Development Process</a:t>
            </a:r>
            <a:endParaRPr lang="en-US" dirty="0"/>
          </a:p>
        </p:txBody>
      </p:sp>
      <p:sp>
        <p:nvSpPr>
          <p:cNvPr id="3" name="Content Placeholder 2">
            <a:extLst>
              <a:ext uri="{FF2B5EF4-FFF2-40B4-BE49-F238E27FC236}">
                <a16:creationId xmlns:a16="http://schemas.microsoft.com/office/drawing/2014/main" id="{8F6A0B56-261A-6E88-E557-1E16E632DFB4}"/>
              </a:ext>
            </a:extLst>
          </p:cNvPr>
          <p:cNvSpPr>
            <a:spLocks noGrp="1"/>
          </p:cNvSpPr>
          <p:nvPr>
            <p:ph idx="1"/>
          </p:nvPr>
        </p:nvSpPr>
        <p:spPr/>
        <p:txBody>
          <a:bodyPr vert="horz" lIns="91440" tIns="45720" rIns="91440" bIns="45720" rtlCol="0" anchor="t">
            <a:noAutofit/>
          </a:bodyPr>
          <a:lstStyle/>
          <a:p>
            <a:pPr>
              <a:buNone/>
            </a:pPr>
            <a:r>
              <a:rPr lang="en-GB" b="1" dirty="0"/>
              <a:t>6.1 Planning</a:t>
            </a:r>
            <a:endParaRPr lang="en-US" dirty="0"/>
          </a:p>
          <a:p>
            <a:pPr lvl="1">
              <a:buFont typeface="Courier New"/>
              <a:buChar char="o"/>
            </a:pPr>
            <a:r>
              <a:rPr lang="en-GB" b="1" dirty="0">
                <a:ea typeface="+mn-lt"/>
                <a:cs typeface="+mn-lt"/>
              </a:rPr>
              <a:t>Key Steps:</a:t>
            </a:r>
            <a:r>
              <a:rPr lang="en-GB" dirty="0">
                <a:ea typeface="+mn-lt"/>
                <a:cs typeface="+mn-lt"/>
              </a:rPr>
              <a:t> Define website goals and user personas.</a:t>
            </a:r>
          </a:p>
          <a:p>
            <a:pPr lvl="1">
              <a:buFont typeface="Courier New"/>
              <a:buChar char="o"/>
            </a:pPr>
            <a:r>
              <a:rPr lang="en-GB" b="1" dirty="0">
                <a:ea typeface="+mn-lt"/>
                <a:cs typeface="+mn-lt"/>
              </a:rPr>
              <a:t>Considerations:</a:t>
            </a:r>
            <a:r>
              <a:rPr lang="en-GB" dirty="0">
                <a:ea typeface="+mn-lt"/>
                <a:cs typeface="+mn-lt"/>
              </a:rPr>
              <a:t> Understanding the target audience and security requirements.</a:t>
            </a:r>
          </a:p>
          <a:p>
            <a:pPr marL="0" indent="0">
              <a:buNone/>
            </a:pPr>
            <a:endParaRPr lang="en-GB" b="1" dirty="0">
              <a:ea typeface="Calibri"/>
              <a:cs typeface="Calibri"/>
            </a:endParaRPr>
          </a:p>
        </p:txBody>
      </p:sp>
    </p:spTree>
    <p:extLst>
      <p:ext uri="{BB962C8B-B14F-4D97-AF65-F5344CB8AC3E}">
        <p14:creationId xmlns:p14="http://schemas.microsoft.com/office/powerpoint/2010/main" val="1987015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vt:lpstr>
      <vt:lpstr>Empowering Tomorrow: A Journey into Innovative AI/ML Website Integration</vt:lpstr>
      <vt:lpstr>Agenda</vt:lpstr>
      <vt:lpstr>Introduction</vt:lpstr>
      <vt:lpstr>AI/ML Features</vt:lpstr>
      <vt:lpstr>AI/ML Features</vt:lpstr>
      <vt:lpstr>AI/ML Features</vt:lpstr>
      <vt:lpstr>Additional Components</vt:lpstr>
      <vt:lpstr>Additional Components</vt:lpstr>
      <vt:lpstr>Website Development Process</vt:lpstr>
      <vt:lpstr>Website Development Process</vt:lpstr>
      <vt:lpstr>Website Development Process</vt:lpstr>
      <vt:lpstr>Website Development Process</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155</cp:revision>
  <dcterms:created xsi:type="dcterms:W3CDTF">2024-01-31T15:44:27Z</dcterms:created>
  <dcterms:modified xsi:type="dcterms:W3CDTF">2024-01-31T16:53:36Z</dcterms:modified>
</cp:coreProperties>
</file>