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73" r:id="rId9"/>
    <p:sldId id="263" r:id="rId10"/>
    <p:sldId id="266" r:id="rId11"/>
    <p:sldId id="267" r:id="rId12"/>
    <p:sldId id="265"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12.png"/><Relationship Id="rId3" Type="http://schemas.openxmlformats.org/officeDocument/2006/relationships/image" Target="../media/image8.png"/><Relationship Id="rId12" Type="http://schemas.openxmlformats.org/officeDocument/2006/relationships/image" Target="../media/image30.png"/><Relationship Id="rId2" Type="http://schemas.openxmlformats.org/officeDocument/2006/relationships/image" Target="../media/image70.png"/><Relationship Id="rId1"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9.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jp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IN" sz="4400" dirty="0"/>
            </a:br>
            <a:br>
              <a:rPr lang="en-IN" sz="4400" dirty="0"/>
            </a:br>
            <a:br>
              <a:rPr lang="en-IN" sz="4400" dirty="0"/>
            </a:br>
            <a:r>
              <a:rPr lang="en-IN" sz="3200" dirty="0">
                <a:latin typeface="Tw Cen MT" panose="020B0602020104020603" pitchFamily="34" charset="0"/>
              </a:rPr>
              <a:t>All-Optical Digital-to-</a:t>
            </a:r>
            <a:r>
              <a:rPr lang="en-IN" sz="3200" dirty="0" err="1">
                <a:latin typeface="Tw Cen MT" panose="020B0602020104020603" pitchFamily="34" charset="0"/>
              </a:rPr>
              <a:t>Analog</a:t>
            </a:r>
            <a:r>
              <a:rPr lang="en-IN" sz="3200" dirty="0">
                <a:latin typeface="Tw Cen MT" panose="020B0602020104020603" pitchFamily="34" charset="0"/>
              </a:rPr>
              <a:t> Conversion Using Nonlinear Optical Loop Mirrors</a:t>
            </a:r>
          </a:p>
        </p:txBody>
      </p:sp>
      <p:sp>
        <p:nvSpPr>
          <p:cNvPr id="3" name="Subtitle 2"/>
          <p:cNvSpPr>
            <a:spLocks noGrp="1"/>
          </p:cNvSpPr>
          <p:nvPr>
            <p:ph type="subTitle" idx="1"/>
          </p:nvPr>
        </p:nvSpPr>
        <p:spPr/>
        <p:txBody>
          <a:bodyPr/>
          <a:lstStyle/>
          <a:p>
            <a:r>
              <a:rPr lang="en-IN" dirty="0"/>
              <a:t>ANSHUL SHAH</a:t>
            </a:r>
          </a:p>
        </p:txBody>
      </p:sp>
    </p:spTree>
    <p:extLst>
      <p:ext uri="{BB962C8B-B14F-4D97-AF65-F5344CB8AC3E}">
        <p14:creationId xmlns:p14="http://schemas.microsoft.com/office/powerpoint/2010/main" val="88062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21" y="1929448"/>
            <a:ext cx="5333999" cy="4000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200" y="1929448"/>
            <a:ext cx="5334000" cy="4000500"/>
          </a:xfrm>
          <a:prstGeom prst="rect">
            <a:avLst/>
          </a:prstGeom>
        </p:spPr>
      </p:pic>
      <p:sp>
        <p:nvSpPr>
          <p:cNvPr id="7" name="Title 1"/>
          <p:cNvSpPr>
            <a:spLocks noGrp="1"/>
          </p:cNvSpPr>
          <p:nvPr>
            <p:ph type="title"/>
          </p:nvPr>
        </p:nvSpPr>
        <p:spPr>
          <a:xfrm>
            <a:off x="646111" y="452718"/>
            <a:ext cx="9404723" cy="1400530"/>
          </a:xfrm>
        </p:spPr>
        <p:txBody>
          <a:bodyPr/>
          <a:lstStyle/>
          <a:p>
            <a:r>
              <a:rPr lang="en-IN" dirty="0"/>
              <a:t>Simulation Results for 3bit DAC</a:t>
            </a:r>
          </a:p>
        </p:txBody>
      </p:sp>
    </p:spTree>
    <p:extLst>
      <p:ext uri="{BB962C8B-B14F-4D97-AF65-F5344CB8AC3E}">
        <p14:creationId xmlns:p14="http://schemas.microsoft.com/office/powerpoint/2010/main" val="272991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bit DAC</a:t>
            </a:r>
          </a:p>
        </p:txBody>
      </p:sp>
      <p:sp>
        <p:nvSpPr>
          <p:cNvPr id="3" name="Content Placeholder 2"/>
          <p:cNvSpPr>
            <a:spLocks noGrp="1"/>
          </p:cNvSpPr>
          <p:nvPr>
            <p:ph idx="1"/>
          </p:nvPr>
        </p:nvSpPr>
        <p:spPr>
          <a:xfrm>
            <a:off x="1262860" y="1265518"/>
            <a:ext cx="8946541" cy="4195481"/>
          </a:xfrm>
        </p:spPr>
        <p:txBody>
          <a:bodyPr/>
          <a:lstStyle/>
          <a:p>
            <a:r>
              <a:rPr lang="en-IN" dirty="0"/>
              <a:t>Was implemented in a method similar to 2bit DAC.</a:t>
            </a:r>
          </a:p>
        </p:txBody>
      </p:sp>
      <p:pic>
        <p:nvPicPr>
          <p:cNvPr id="4" name="Picture 3"/>
          <p:cNvPicPr>
            <a:picLocks noChangeAspect="1"/>
          </p:cNvPicPr>
          <p:nvPr/>
        </p:nvPicPr>
        <p:blipFill>
          <a:blip r:embed="rId2"/>
          <a:stretch>
            <a:fillRect/>
          </a:stretch>
        </p:blipFill>
        <p:spPr>
          <a:xfrm>
            <a:off x="646111" y="1853248"/>
            <a:ext cx="5505450" cy="2647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853248"/>
            <a:ext cx="5334000" cy="4000500"/>
          </a:xfrm>
          <a:prstGeom prst="rect">
            <a:avLst/>
          </a:prstGeom>
        </p:spPr>
      </p:pic>
      <p:sp>
        <p:nvSpPr>
          <p:cNvPr id="6" name="TextBox 5"/>
          <p:cNvSpPr txBox="1"/>
          <p:nvPr/>
        </p:nvSpPr>
        <p:spPr>
          <a:xfrm>
            <a:off x="2757391" y="4787743"/>
            <a:ext cx="1943397" cy="1200329"/>
          </a:xfrm>
          <a:prstGeom prst="rect">
            <a:avLst/>
          </a:prstGeom>
          <a:noFill/>
        </p:spPr>
        <p:txBody>
          <a:bodyPr wrap="square" rtlCol="0">
            <a:spAutoFit/>
          </a:bodyPr>
          <a:lstStyle/>
          <a:p>
            <a:r>
              <a:rPr lang="en-IN" dirty="0"/>
              <a:t>110 </a:t>
            </a:r>
            <a:r>
              <a:rPr lang="en-IN" dirty="0">
                <a:sym typeface="Wingdings" panose="05000000000000000000" pitchFamily="2" charset="2"/>
              </a:rPr>
              <a:t> </a:t>
            </a:r>
            <a:r>
              <a:rPr lang="en-IN" dirty="0"/>
              <a:t>4 = 4 + 0</a:t>
            </a:r>
          </a:p>
          <a:p>
            <a:r>
              <a:rPr lang="en-IN" dirty="0"/>
              <a:t>111 </a:t>
            </a:r>
            <a:r>
              <a:rPr lang="en-IN" dirty="0">
                <a:sym typeface="Wingdings" panose="05000000000000000000" pitchFamily="2" charset="2"/>
              </a:rPr>
              <a:t> </a:t>
            </a:r>
            <a:r>
              <a:rPr lang="en-IN" dirty="0"/>
              <a:t>5 = 4 + 1</a:t>
            </a:r>
          </a:p>
          <a:p>
            <a:r>
              <a:rPr lang="en-IN" dirty="0"/>
              <a:t>101 </a:t>
            </a:r>
            <a:r>
              <a:rPr lang="en-IN" dirty="0">
                <a:sym typeface="Wingdings" panose="05000000000000000000" pitchFamily="2" charset="2"/>
              </a:rPr>
              <a:t> </a:t>
            </a:r>
            <a:r>
              <a:rPr lang="en-IN" dirty="0"/>
              <a:t>6 = 4 + 2</a:t>
            </a:r>
          </a:p>
          <a:p>
            <a:r>
              <a:rPr lang="en-IN" dirty="0"/>
              <a:t>100 </a:t>
            </a:r>
            <a:r>
              <a:rPr lang="en-IN" dirty="0">
                <a:sym typeface="Wingdings" panose="05000000000000000000" pitchFamily="2" charset="2"/>
              </a:rPr>
              <a:t> </a:t>
            </a:r>
            <a:r>
              <a:rPr lang="en-IN" dirty="0"/>
              <a:t>7 = 4 + 3</a:t>
            </a:r>
          </a:p>
        </p:txBody>
      </p:sp>
      <p:sp>
        <p:nvSpPr>
          <p:cNvPr id="7" name="TextBox 6"/>
          <p:cNvSpPr txBox="1"/>
          <p:nvPr/>
        </p:nvSpPr>
        <p:spPr>
          <a:xfrm>
            <a:off x="953992" y="4740569"/>
            <a:ext cx="1803400" cy="1200329"/>
          </a:xfrm>
          <a:prstGeom prst="rect">
            <a:avLst/>
          </a:prstGeom>
          <a:noFill/>
        </p:spPr>
        <p:txBody>
          <a:bodyPr wrap="square" rtlCol="0">
            <a:spAutoFit/>
          </a:bodyPr>
          <a:lstStyle/>
          <a:p>
            <a:r>
              <a:rPr lang="en-IN" dirty="0"/>
              <a:t>000 </a:t>
            </a:r>
            <a:r>
              <a:rPr lang="en-IN" dirty="0">
                <a:sym typeface="Wingdings" panose="05000000000000000000" pitchFamily="2" charset="2"/>
              </a:rPr>
              <a:t> </a:t>
            </a:r>
            <a:r>
              <a:rPr lang="en-IN" dirty="0"/>
              <a:t>0</a:t>
            </a:r>
          </a:p>
          <a:p>
            <a:r>
              <a:rPr lang="en-IN" dirty="0"/>
              <a:t>001 </a:t>
            </a:r>
            <a:r>
              <a:rPr lang="en-IN" dirty="0">
                <a:sym typeface="Wingdings" panose="05000000000000000000" pitchFamily="2" charset="2"/>
              </a:rPr>
              <a:t> 1</a:t>
            </a:r>
            <a:endParaRPr lang="en-IN" dirty="0"/>
          </a:p>
          <a:p>
            <a:r>
              <a:rPr lang="en-IN" dirty="0"/>
              <a:t>011 </a:t>
            </a:r>
            <a:r>
              <a:rPr lang="en-IN" dirty="0">
                <a:sym typeface="Wingdings" panose="05000000000000000000" pitchFamily="2" charset="2"/>
              </a:rPr>
              <a:t> 2</a:t>
            </a:r>
            <a:endParaRPr lang="en-IN" dirty="0"/>
          </a:p>
          <a:p>
            <a:r>
              <a:rPr lang="en-IN" dirty="0"/>
              <a:t>010 </a:t>
            </a:r>
            <a:r>
              <a:rPr lang="en-IN" dirty="0">
                <a:sym typeface="Wingdings" panose="05000000000000000000" pitchFamily="2" charset="2"/>
              </a:rPr>
              <a:t> 3</a:t>
            </a:r>
            <a:endParaRPr lang="en-IN" dirty="0"/>
          </a:p>
        </p:txBody>
      </p:sp>
    </p:spTree>
    <p:extLst>
      <p:ext uri="{BB962C8B-B14F-4D97-AF65-F5344CB8AC3E}">
        <p14:creationId xmlns:p14="http://schemas.microsoft.com/office/powerpoint/2010/main" val="285120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77389" cy="1400530"/>
          </a:xfrm>
        </p:spPr>
        <p:txBody>
          <a:bodyPr/>
          <a:lstStyle/>
          <a:p>
            <a:r>
              <a:rPr lang="en-IN" dirty="0"/>
              <a:t>Some design Considerations for Simulation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6111" y="2014818"/>
                <a:ext cx="7037389" cy="4195481"/>
              </a:xfrm>
            </p:spPr>
            <p:txBody>
              <a:bodyPr>
                <a:normAutofit fontScale="92500"/>
              </a:bodyPr>
              <a:lstStyle/>
              <a:p>
                <a:r>
                  <a:rPr lang="en-IN" dirty="0"/>
                  <a:t>The 10dB coupler : </a:t>
                </a:r>
                <a:r>
                  <a:rPr lang="el-GR" dirty="0"/>
                  <a:t>ρ</a:t>
                </a:r>
                <a:endParaRPr lang="en-IN" dirty="0"/>
              </a:p>
              <a:p>
                <a:pPr lvl="1"/>
                <a:r>
                  <a:rPr lang="en-IN" dirty="0"/>
                  <a:t>Influences the output powers in a drastic way due to 0.1/0.9 factor </a:t>
                </a:r>
              </a:p>
              <a:p>
                <a:pPr lvl="1"/>
                <a:r>
                  <a:rPr lang="en-IN" dirty="0"/>
                  <a:t>Also changes the required switching power by ~9 times</a:t>
                </a:r>
              </a:p>
              <a:p>
                <a:pPr lvl="1"/>
                <a:r>
                  <a:rPr lang="en-IN" dirty="0"/>
                  <a:t>Chose </a:t>
                </a:r>
                <a:r>
                  <a:rPr lang="el-GR" dirty="0"/>
                  <a:t>ρ</a:t>
                </a:r>
                <a:r>
                  <a:rPr lang="en-IN" dirty="0"/>
                  <a:t> = 0.9 for NOLM1 &amp; NOLM3 and </a:t>
                </a:r>
                <a:r>
                  <a:rPr lang="el-GR" dirty="0"/>
                  <a:t>ρ</a:t>
                </a:r>
                <a:r>
                  <a:rPr lang="en-IN" dirty="0"/>
                  <a:t> = 0.1 for NOLM2</a:t>
                </a:r>
              </a:p>
              <a:p>
                <a:r>
                  <a:rPr lang="en-IN" dirty="0"/>
                  <a:t>Effect of unbalanced phase due to input signal</a:t>
                </a:r>
              </a:p>
              <a:p>
                <a:pPr lvl="1"/>
                <a:r>
                  <a:rPr lang="en-IN" dirty="0"/>
                  <a:t>Self-phase modulation terms are slightly unbalanced </a:t>
                </a:r>
                <a14:m>
                  <m:oMath xmlns:m="http://schemas.openxmlformats.org/officeDocument/2006/math">
                    <m:r>
                      <a:rPr lang="en-IN" i="1">
                        <a:latin typeface="Cambria Math" panose="02040503050406030204" pitchFamily="18" charset="0"/>
                        <a:ea typeface="Cambria Math" panose="02040503050406030204" pitchFamily="18" charset="0"/>
                      </a:rPr>
                      <m:t>0.5∗</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r>
                          <a:rPr lang="en-IN" i="1">
                            <a:latin typeface="Cambria Math" panose="02040503050406030204" pitchFamily="18" charset="0"/>
                          </a:rPr>
                          <m:t>|</m:t>
                        </m:r>
                      </m:e>
                      <m:sup>
                        <m:r>
                          <a:rPr lang="en-IN" i="1">
                            <a:latin typeface="Cambria Math" panose="02040503050406030204" pitchFamily="18" charset="0"/>
                            <a:ea typeface="Cambria Math" panose="02040503050406030204" pitchFamily="18" charset="0"/>
                          </a:rPr>
                          <m:t>2</m:t>
                        </m:r>
                      </m:sup>
                    </m:sSup>
                  </m:oMath>
                </a14:m>
                <a:r>
                  <a:rPr lang="en-IN" dirty="0"/>
                  <a:t>    vs    </a:t>
                </a:r>
                <a14:m>
                  <m:oMath xmlns:m="http://schemas.openxmlformats.org/officeDocument/2006/math">
                    <m:r>
                      <a:rPr lang="en-IN" i="1">
                        <a:latin typeface="Cambria Math" panose="02040503050406030204" pitchFamily="18" charset="0"/>
                        <a:ea typeface="Cambria Math" panose="02040503050406030204" pitchFamily="18" charset="0"/>
                      </a:rPr>
                      <m:t>𝜌</m:t>
                    </m:r>
                    <m:r>
                      <a:rPr lang="en-IN" i="1">
                        <a:latin typeface="Cambria Math" panose="02040503050406030204" pitchFamily="18" charset="0"/>
                        <a:ea typeface="Cambria Math" panose="02040503050406030204" pitchFamily="18" charset="0"/>
                      </a:rPr>
                      <m:t>∗0.5∗|</m:t>
                    </m:r>
                    <m:sSup>
                      <m:sSupPr>
                        <m:ctrlPr>
                          <a:rPr lang="en-IN" i="1">
                            <a:latin typeface="Cambria Math" panose="02040503050406030204" pitchFamily="18" charset="0"/>
                            <a:ea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r>
                          <a:rPr lang="en-IN" i="1">
                            <a:latin typeface="Cambria Math" panose="02040503050406030204" pitchFamily="18" charset="0"/>
                          </a:rPr>
                          <m:t>|</m:t>
                        </m:r>
                      </m:e>
                      <m:sup>
                        <m:r>
                          <a:rPr lang="en-IN" i="1">
                            <a:latin typeface="Cambria Math" panose="02040503050406030204" pitchFamily="18" charset="0"/>
                            <a:ea typeface="Cambria Math" panose="02040503050406030204" pitchFamily="18" charset="0"/>
                          </a:rPr>
                          <m:t>2</m:t>
                        </m:r>
                      </m:sup>
                    </m:sSup>
                  </m:oMath>
                </a14:m>
                <a:r>
                  <a:rPr lang="en-IN" dirty="0"/>
                  <a:t> </a:t>
                </a:r>
              </a:p>
              <a:p>
                <a:pPr lvl="1"/>
                <a:r>
                  <a:rPr lang="en-IN" dirty="0"/>
                  <a:t>This leads to some phase mismatch even at 0 pump power and hence more noisy </a:t>
                </a:r>
                <a:r>
                  <a:rPr lang="en-IN" dirty="0" err="1"/>
                  <a:t>analog</a:t>
                </a:r>
                <a:r>
                  <a:rPr lang="en-IN" dirty="0"/>
                  <a:t> output</a:t>
                </a:r>
              </a:p>
              <a:p>
                <a:pPr lvl="1"/>
                <a:r>
                  <a:rPr lang="en-IN" dirty="0"/>
                  <a:t>To correct for this : offset the pump pulse signal by ~0.04W </a:t>
                </a:r>
              </a:p>
              <a:p>
                <a:pPr lvl="1"/>
                <a:endParaRPr lang="en-IN" dirty="0"/>
              </a:p>
              <a:p>
                <a:endParaRPr lang="en-IN" dirty="0"/>
              </a:p>
              <a:p>
                <a:pPr marL="457200" lvl="1" indent="0">
                  <a:buNone/>
                </a:pPr>
                <a:endParaRPr lang="en-IN" dirty="0"/>
              </a:p>
              <a:p>
                <a:pPr lvl="1"/>
                <a:endParaRPr lang="en-IN" dirty="0"/>
              </a:p>
              <a:p>
                <a:pPr lvl="1"/>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6111" y="2014818"/>
                <a:ext cx="7037389" cy="4195481"/>
              </a:xfrm>
              <a:blipFill rotWithShape="0">
                <a:blip r:embed="rId3"/>
                <a:stretch>
                  <a:fillRect l="-347" t="-727" r="-347"/>
                </a:stretch>
              </a:blipFill>
            </p:spPr>
            <p:txBody>
              <a:bodyPr/>
              <a:lstStyle/>
              <a:p>
                <a:r>
                  <a:rPr lang="en-IN">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758" y="2170264"/>
            <a:ext cx="3425551" cy="2569163"/>
          </a:xfrm>
          <a:prstGeom prst="rect">
            <a:avLst/>
          </a:prstGeom>
        </p:spPr>
      </p:pic>
    </p:spTree>
    <p:extLst>
      <p:ext uri="{BB962C8B-B14F-4D97-AF65-F5344CB8AC3E}">
        <p14:creationId xmlns:p14="http://schemas.microsoft.com/office/powerpoint/2010/main" val="111571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Comparisons with the paper</a:t>
            </a:r>
          </a:p>
        </p:txBody>
      </p:sp>
      <p:sp>
        <p:nvSpPr>
          <p:cNvPr id="3" name="Content Placeholder 2"/>
          <p:cNvSpPr>
            <a:spLocks noGrp="1"/>
          </p:cNvSpPr>
          <p:nvPr>
            <p:ph idx="1"/>
          </p:nvPr>
        </p:nvSpPr>
        <p:spPr>
          <a:xfrm>
            <a:off x="425004" y="2052918"/>
            <a:ext cx="11191740" cy="4195481"/>
          </a:xfrm>
        </p:spPr>
        <p:txBody>
          <a:bodyPr/>
          <a:lstStyle/>
          <a:p>
            <a:r>
              <a:rPr lang="en-IN" dirty="0"/>
              <a:t>Different power levels were used so the magnitudes differ, but the ratio comes out to be 0:1:2:3 for the 2bit DAC</a:t>
            </a:r>
          </a:p>
          <a:p>
            <a:r>
              <a:rPr lang="en-IN" dirty="0"/>
              <a:t>The paper uses EDFAs to apply gains for the input signals and used </a:t>
            </a:r>
            <a:r>
              <a:rPr lang="el-GR" dirty="0"/>
              <a:t>ρ</a:t>
            </a:r>
            <a:r>
              <a:rPr lang="en-IN" dirty="0"/>
              <a:t> = 0.1 for all NOLMs. This led to smaller pump powers but the need for </a:t>
            </a:r>
            <a:r>
              <a:rPr lang="en-IN"/>
              <a:t>many EDFAs.</a:t>
            </a:r>
            <a:endParaRPr lang="en-IN" dirty="0"/>
          </a:p>
          <a:p>
            <a:r>
              <a:rPr lang="en-IN" dirty="0"/>
              <a:t>Assumed circulator loss to be 3dB and its effect is included in the NOLM</a:t>
            </a:r>
          </a:p>
          <a:p>
            <a:r>
              <a:rPr lang="en-IN" dirty="0"/>
              <a:t>The paper does not clearly give the working principle of 3bit DAC. The approach used in simulation is one possible approach. </a:t>
            </a:r>
          </a:p>
          <a:p>
            <a:r>
              <a:rPr lang="en-IN" dirty="0"/>
              <a:t>The reflectance and transmittance in paper are not calculated with input power reference. Graphs in the presentation, take the effect of losses into account while calculating R and T</a:t>
            </a:r>
          </a:p>
          <a:p>
            <a:pPr marL="0" indent="0">
              <a:buNone/>
            </a:pPr>
            <a:endParaRPr lang="en-IN" dirty="0"/>
          </a:p>
          <a:p>
            <a:endParaRPr lang="en-IN" dirty="0"/>
          </a:p>
        </p:txBody>
      </p:sp>
    </p:spTree>
    <p:extLst>
      <p:ext uri="{BB962C8B-B14F-4D97-AF65-F5344CB8AC3E}">
        <p14:creationId xmlns:p14="http://schemas.microsoft.com/office/powerpoint/2010/main" val="1478988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Drawbacks of the design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26868" y="2798505"/>
                <a:ext cx="8946541" cy="4195481"/>
              </a:xfrm>
            </p:spPr>
            <p:txBody>
              <a:bodyPr/>
              <a:lstStyle/>
              <a:p>
                <a:r>
                  <a:rPr lang="en-IN" dirty="0"/>
                  <a:t>Practical aspects like matching the probe and pump pulse arrival time, NOLM output delays and use of polarization controllers have to be taken care of when actually performing the experiment</a:t>
                </a:r>
              </a:p>
              <a:p>
                <a:r>
                  <a:rPr lang="en-IN" dirty="0"/>
                  <a:t>The required number of NOLMs for n-bit DAC </a:t>
                </a:r>
                <a:r>
                  <a:rPr lang="en-IN" dirty="0">
                    <a:sym typeface="Wingdings" panose="05000000000000000000" pitchFamily="2" charset="2"/>
                  </a:rPr>
                  <a:t> </a:t>
                </a:r>
                <a14:m>
                  <m:oMath xmlns:m="http://schemas.openxmlformats.org/officeDocument/2006/math">
                    <m:sSup>
                      <m:sSupPr>
                        <m:ctrlPr>
                          <a:rPr lang="en-IN" b="0" i="1" smtClean="0">
                            <a:latin typeface="Cambria Math" panose="02040503050406030204" pitchFamily="18" charset="0"/>
                            <a:sym typeface="Wingdings" panose="05000000000000000000" pitchFamily="2" charset="2"/>
                          </a:rPr>
                        </m:ctrlPr>
                      </m:sSupPr>
                      <m:e>
                        <m:r>
                          <a:rPr lang="en-IN" b="0" i="1" smtClean="0">
                            <a:latin typeface="Cambria Math" panose="02040503050406030204" pitchFamily="18" charset="0"/>
                            <a:sym typeface="Wingdings" panose="05000000000000000000" pitchFamily="2" charset="2"/>
                          </a:rPr>
                          <m:t>2</m:t>
                        </m:r>
                      </m:e>
                      <m:sup>
                        <m:r>
                          <a:rPr lang="en-IN" b="0" i="1" smtClean="0">
                            <a:latin typeface="Cambria Math" panose="02040503050406030204" pitchFamily="18" charset="0"/>
                            <a:sym typeface="Wingdings" panose="05000000000000000000" pitchFamily="2" charset="2"/>
                          </a:rPr>
                          <m:t>𝑁</m:t>
                        </m:r>
                      </m:sup>
                    </m:sSup>
                    <m:r>
                      <a:rPr lang="en-IN" b="0" i="1" smtClean="0">
                        <a:latin typeface="Cambria Math" panose="02040503050406030204" pitchFamily="18" charset="0"/>
                        <a:sym typeface="Wingdings" panose="05000000000000000000" pitchFamily="2" charset="2"/>
                      </a:rPr>
                      <m:t>−1</m:t>
                    </m:r>
                  </m:oMath>
                </a14:m>
                <a:r>
                  <a:rPr lang="en-IN" dirty="0">
                    <a:sym typeface="Wingdings" panose="05000000000000000000" pitchFamily="2" charset="2"/>
                  </a:rPr>
                  <a:t> which grows up very quickly</a:t>
                </a:r>
              </a:p>
              <a:p>
                <a:r>
                  <a:rPr lang="en-IN" dirty="0">
                    <a:sym typeface="Wingdings" panose="05000000000000000000" pitchFamily="2" charset="2"/>
                  </a:rPr>
                  <a:t>Adjusting the gains and attenuations as more bits are added is not a trivial task</a:t>
                </a:r>
              </a:p>
              <a:p>
                <a:endParaRPr lang="en-IN" dirty="0">
                  <a:sym typeface="Wingdings" panose="05000000000000000000" pitchFamily="2" charset="2"/>
                </a:endParaRPr>
              </a:p>
              <a:p>
                <a:endParaRPr lang="en-IN" dirty="0">
                  <a:sym typeface="Wingdings" panose="05000000000000000000" pitchFamily="2" charset="2"/>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26868" y="2798505"/>
                <a:ext cx="8946541" cy="4195481"/>
              </a:xfrm>
              <a:blipFill rotWithShape="0">
                <a:blip r:embed="rId2"/>
                <a:stretch>
                  <a:fillRect l="-272" t="-727" r="-1362"/>
                </a:stretch>
              </a:blipFill>
            </p:spPr>
            <p:txBody>
              <a:bodyPr/>
              <a:lstStyle/>
              <a:p>
                <a:r>
                  <a:rPr lang="en-IN">
                    <a:noFill/>
                  </a:rPr>
                  <a:t> </a:t>
                </a:r>
              </a:p>
            </p:txBody>
          </p:sp>
        </mc:Fallback>
      </mc:AlternateContent>
    </p:spTree>
    <p:extLst>
      <p:ext uri="{BB962C8B-B14F-4D97-AF65-F5344CB8AC3E}">
        <p14:creationId xmlns:p14="http://schemas.microsoft.com/office/powerpoint/2010/main" val="335115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21" y="2295586"/>
            <a:ext cx="9404723" cy="1400530"/>
          </a:xfrm>
        </p:spPr>
        <p:txBody>
          <a:bodyPr/>
          <a:lstStyle/>
          <a:p>
            <a:r>
              <a:rPr lang="en-IN" sz="3200" dirty="0"/>
              <a:t>References</a:t>
            </a:r>
            <a:r>
              <a:rPr lang="en-IN" dirty="0"/>
              <a:t>	</a:t>
            </a:r>
          </a:p>
        </p:txBody>
      </p:sp>
      <p:sp>
        <p:nvSpPr>
          <p:cNvPr id="3" name="Content Placeholder 2"/>
          <p:cNvSpPr>
            <a:spLocks noGrp="1"/>
          </p:cNvSpPr>
          <p:nvPr>
            <p:ph idx="1"/>
          </p:nvPr>
        </p:nvSpPr>
        <p:spPr>
          <a:xfrm>
            <a:off x="1412802" y="3178334"/>
            <a:ext cx="8946541" cy="4530762"/>
          </a:xfrm>
        </p:spPr>
        <p:txBody>
          <a:bodyPr>
            <a:normAutofit lnSpcReduction="10000"/>
          </a:bodyPr>
          <a:lstStyle/>
          <a:p>
            <a:r>
              <a:rPr lang="en-US" b="1" dirty="0"/>
              <a:t>Integrated optical digital-to-analogue converter and its application to pulse pattern recognition</a:t>
            </a:r>
            <a:r>
              <a:rPr lang="en-US" dirty="0"/>
              <a:t> , </a:t>
            </a:r>
            <a:r>
              <a:rPr lang="en-US" dirty="0" err="1"/>
              <a:t>Saida</a:t>
            </a:r>
            <a:r>
              <a:rPr lang="en-US" dirty="0"/>
              <a:t> et. Al</a:t>
            </a:r>
          </a:p>
          <a:p>
            <a:r>
              <a:rPr lang="en-US" b="1" dirty="0"/>
              <a:t>All-optical analog-to-digital and digital-to-analog conversion</a:t>
            </a:r>
            <a:br>
              <a:rPr lang="en-US" b="1" dirty="0"/>
            </a:br>
            <a:r>
              <a:rPr lang="en-US" b="1" dirty="0"/>
              <a:t>implemented by a nonlinear fiber interferometer</a:t>
            </a:r>
            <a:r>
              <a:rPr lang="en-US" dirty="0"/>
              <a:t> , </a:t>
            </a:r>
            <a:r>
              <a:rPr lang="en-US" dirty="0" err="1"/>
              <a:t>Jeong</a:t>
            </a:r>
            <a:r>
              <a:rPr lang="en-US" dirty="0"/>
              <a:t> and </a:t>
            </a:r>
            <a:r>
              <a:rPr lang="en-US" dirty="0" err="1"/>
              <a:t>Marhic</a:t>
            </a:r>
            <a:endParaRPr lang="en-US" dirty="0"/>
          </a:p>
          <a:p>
            <a:r>
              <a:rPr lang="en-US" b="1" dirty="0"/>
              <a:t>Demonstration and Evaluation of All-optical </a:t>
            </a:r>
            <a:r>
              <a:rPr lang="en-US" b="1" dirty="0" err="1"/>
              <a:t>Digltal</a:t>
            </a:r>
            <a:r>
              <a:rPr lang="en-US" b="1" dirty="0"/>
              <a:t>-to-analog Conversion Using Pulse Pattern </a:t>
            </a:r>
            <a:r>
              <a:rPr lang="en-US" b="1" dirty="0" err="1"/>
              <a:t>Recogntltlon</a:t>
            </a:r>
            <a:r>
              <a:rPr lang="en-US" b="1" dirty="0"/>
              <a:t> Based on Optical </a:t>
            </a:r>
            <a:r>
              <a:rPr lang="en-US" b="1" dirty="0" err="1"/>
              <a:t>Correlatlon</a:t>
            </a:r>
            <a:r>
              <a:rPr lang="en-US" b="1" dirty="0"/>
              <a:t> Processing , </a:t>
            </a:r>
            <a:r>
              <a:rPr lang="en-US" dirty="0" err="1"/>
              <a:t>Nishitani</a:t>
            </a:r>
            <a:r>
              <a:rPr lang="en-US" dirty="0"/>
              <a:t> et. Al</a:t>
            </a:r>
          </a:p>
          <a:p>
            <a:r>
              <a:rPr lang="en-US" b="1" dirty="0"/>
              <a:t>Optical fiber loop mirror applications: A review</a:t>
            </a:r>
            <a:r>
              <a:rPr lang="en-US" dirty="0"/>
              <a:t> , Ahmad </a:t>
            </a:r>
            <a:r>
              <a:rPr lang="en-US" dirty="0" err="1"/>
              <a:t>Atieh</a:t>
            </a:r>
            <a:endParaRPr lang="en-US" dirty="0"/>
          </a:p>
          <a:p>
            <a:r>
              <a:rPr lang="en-US" b="1" dirty="0"/>
              <a:t>Nonlinear Fiber Optics , </a:t>
            </a:r>
            <a:r>
              <a:rPr lang="en-US" dirty="0" err="1"/>
              <a:t>Govind</a:t>
            </a:r>
            <a:r>
              <a:rPr lang="en-US" dirty="0"/>
              <a:t> Agrawal</a:t>
            </a:r>
            <a:endParaRPr lang="en-US" b="1" dirty="0"/>
          </a:p>
          <a:p>
            <a:pPr marL="0" indent="0">
              <a:buNone/>
            </a:pPr>
            <a:br>
              <a:rPr lang="en-US" dirty="0"/>
            </a:br>
            <a:br>
              <a:rPr lang="en-US" dirty="0"/>
            </a:br>
            <a:br>
              <a:rPr lang="en-US" dirty="0"/>
            </a:br>
            <a:endParaRPr lang="en-IN" dirty="0"/>
          </a:p>
        </p:txBody>
      </p:sp>
      <p:sp>
        <p:nvSpPr>
          <p:cNvPr id="4" name="Title 1"/>
          <p:cNvSpPr txBox="1">
            <a:spLocks/>
          </p:cNvSpPr>
          <p:nvPr/>
        </p:nvSpPr>
        <p:spPr>
          <a:xfrm>
            <a:off x="4132555" y="89505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t>Thank You!</a:t>
            </a:r>
          </a:p>
        </p:txBody>
      </p:sp>
    </p:spTree>
    <p:extLst>
      <p:ext uri="{BB962C8B-B14F-4D97-AF65-F5344CB8AC3E}">
        <p14:creationId xmlns:p14="http://schemas.microsoft.com/office/powerpoint/2010/main" val="15171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marL="0" indent="0">
              <a:buNone/>
            </a:pPr>
            <a:r>
              <a:rPr lang="en-IN" dirty="0"/>
              <a:t>Implementation of the paper </a:t>
            </a:r>
            <a:r>
              <a:rPr lang="en-IN" i="1" dirty="0"/>
              <a:t>All-Optical Digital-to-</a:t>
            </a:r>
            <a:r>
              <a:rPr lang="en-IN" i="1" dirty="0" err="1"/>
              <a:t>Analog</a:t>
            </a:r>
            <a:r>
              <a:rPr lang="en-IN" i="1" dirty="0"/>
              <a:t> Conversion Using Nonlinear Optical Loop Mirrors </a:t>
            </a:r>
            <a:r>
              <a:rPr lang="en-IN" dirty="0"/>
              <a:t>by </a:t>
            </a:r>
            <a:r>
              <a:rPr lang="en-IN" dirty="0" err="1"/>
              <a:t>Shoichiro</a:t>
            </a:r>
            <a:r>
              <a:rPr lang="en-IN" dirty="0"/>
              <a:t> </a:t>
            </a:r>
            <a:r>
              <a:rPr lang="en-IN" dirty="0" err="1"/>
              <a:t>Oda</a:t>
            </a:r>
            <a:r>
              <a:rPr lang="en-IN" dirty="0"/>
              <a:t> and </a:t>
            </a:r>
            <a:r>
              <a:rPr lang="en-IN" dirty="0" err="1"/>
              <a:t>Akhiro</a:t>
            </a:r>
            <a:r>
              <a:rPr lang="en-IN" dirty="0"/>
              <a:t> </a:t>
            </a:r>
            <a:r>
              <a:rPr lang="en-IN" dirty="0" err="1"/>
              <a:t>Maruta</a:t>
            </a:r>
            <a:r>
              <a:rPr lang="en-IN" dirty="0"/>
              <a:t> ( Osaka University )</a:t>
            </a:r>
          </a:p>
          <a:p>
            <a:pPr marL="0" indent="0">
              <a:buNone/>
            </a:pPr>
            <a:endParaRPr lang="en-IN" dirty="0"/>
          </a:p>
          <a:p>
            <a:pPr marL="0" indent="0">
              <a:buNone/>
            </a:pPr>
            <a:r>
              <a:rPr lang="en-IN" dirty="0"/>
              <a:t>Main Contributions of the paper : </a:t>
            </a:r>
          </a:p>
          <a:p>
            <a:pPr marL="0" indent="0">
              <a:buNone/>
            </a:pPr>
            <a:endParaRPr lang="en-IN" dirty="0"/>
          </a:p>
          <a:p>
            <a:r>
              <a:rPr lang="en-IN" dirty="0"/>
              <a:t>An all optical DAC using Nonlinear Loop Mirrors</a:t>
            </a:r>
          </a:p>
          <a:p>
            <a:r>
              <a:rPr lang="en-IN" dirty="0"/>
              <a:t>Can be applied to both standard and </a:t>
            </a:r>
            <a:r>
              <a:rPr lang="en-IN" dirty="0" err="1"/>
              <a:t>gray</a:t>
            </a:r>
            <a:r>
              <a:rPr lang="en-IN" dirty="0"/>
              <a:t> code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9540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t>
            </a:r>
            <a:r>
              <a:rPr lang="en-IN" i="1" dirty="0"/>
              <a:t>All Optical </a:t>
            </a:r>
            <a:r>
              <a:rPr lang="en-IN" dirty="0"/>
              <a:t>DAC ?</a:t>
            </a:r>
          </a:p>
        </p:txBody>
      </p:sp>
      <p:sp>
        <p:nvSpPr>
          <p:cNvPr id="3" name="Content Placeholder 2"/>
          <p:cNvSpPr>
            <a:spLocks noGrp="1"/>
          </p:cNvSpPr>
          <p:nvPr>
            <p:ph idx="1"/>
          </p:nvPr>
        </p:nvSpPr>
        <p:spPr/>
        <p:txBody>
          <a:bodyPr/>
          <a:lstStyle/>
          <a:p>
            <a:r>
              <a:rPr lang="en-IN" dirty="0"/>
              <a:t>Break the inherent limitation of electronics</a:t>
            </a:r>
          </a:p>
          <a:p>
            <a:endParaRPr lang="en-IN" dirty="0"/>
          </a:p>
          <a:p>
            <a:pPr marL="0" indent="0">
              <a:buNone/>
            </a:pPr>
            <a:endParaRPr lang="en-IN" dirty="0"/>
          </a:p>
          <a:p>
            <a:pPr marL="0" indent="0">
              <a:buNone/>
            </a:pPr>
            <a:r>
              <a:rPr lang="en-IN" dirty="0"/>
              <a:t>Benefits : </a:t>
            </a:r>
          </a:p>
          <a:p>
            <a:r>
              <a:rPr lang="en-IN" dirty="0"/>
              <a:t>Header Processing Techniques</a:t>
            </a:r>
          </a:p>
          <a:p>
            <a:pPr lvl="1"/>
            <a:r>
              <a:rPr lang="en-IN" dirty="0"/>
              <a:t>Provide ultra-high speed processing of optical labels</a:t>
            </a:r>
          </a:p>
          <a:p>
            <a:r>
              <a:rPr lang="en-IN" dirty="0"/>
              <a:t>Can avoid optical-electronic-optical convertors thus reducing latency</a:t>
            </a:r>
          </a:p>
          <a:p>
            <a:endParaRPr lang="en-IN" dirty="0"/>
          </a:p>
          <a:p>
            <a:pPr marL="0" indent="0">
              <a:buNone/>
            </a:pPr>
            <a:endParaRPr lang="en-IN" dirty="0"/>
          </a:p>
        </p:txBody>
      </p:sp>
    </p:spTree>
    <p:extLst>
      <p:ext uri="{BB962C8B-B14F-4D97-AF65-F5344CB8AC3E}">
        <p14:creationId xmlns:p14="http://schemas.microsoft.com/office/powerpoint/2010/main" val="43518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Methods</a:t>
            </a:r>
          </a:p>
        </p:txBody>
      </p:sp>
      <p:sp>
        <p:nvSpPr>
          <p:cNvPr id="3" name="Content Placeholder 2"/>
          <p:cNvSpPr>
            <a:spLocks noGrp="1"/>
          </p:cNvSpPr>
          <p:nvPr>
            <p:ph idx="1"/>
          </p:nvPr>
        </p:nvSpPr>
        <p:spPr/>
        <p:txBody>
          <a:bodyPr/>
          <a:lstStyle/>
          <a:p>
            <a:r>
              <a:rPr lang="en-IN" dirty="0" err="1"/>
              <a:t>Saida</a:t>
            </a:r>
            <a:r>
              <a:rPr lang="en-IN" dirty="0"/>
              <a:t> et .al : Thermo-optic switch based DAC</a:t>
            </a:r>
          </a:p>
          <a:p>
            <a:pPr lvl="1"/>
            <a:r>
              <a:rPr lang="en-IN" dirty="0"/>
              <a:t>Requires precise control of phase and time delays</a:t>
            </a:r>
          </a:p>
          <a:p>
            <a:pPr marL="457200" lvl="1" indent="0">
              <a:buNone/>
            </a:pPr>
            <a:endParaRPr lang="en-IN" dirty="0"/>
          </a:p>
          <a:p>
            <a:r>
              <a:rPr lang="en-IN" dirty="0" err="1"/>
              <a:t>Jeong</a:t>
            </a:r>
            <a:r>
              <a:rPr lang="en-IN" dirty="0"/>
              <a:t> and </a:t>
            </a:r>
            <a:r>
              <a:rPr lang="en-IN" dirty="0" err="1"/>
              <a:t>Marhic</a:t>
            </a:r>
            <a:r>
              <a:rPr lang="en-IN" dirty="0"/>
              <a:t> : NOLM based , using XPM</a:t>
            </a:r>
          </a:p>
          <a:p>
            <a:pPr lvl="1"/>
            <a:r>
              <a:rPr lang="en-IN" dirty="0"/>
              <a:t>Output has a sine square dependence. Not linear                                    for all </a:t>
            </a:r>
            <a:r>
              <a:rPr lang="el-GR" dirty="0"/>
              <a:t>ΔΦ</a:t>
            </a:r>
            <a:r>
              <a:rPr lang="en-IN" dirty="0"/>
              <a:t> and hence requires suitable biasing. </a:t>
            </a:r>
          </a:p>
          <a:p>
            <a:pPr lvl="1"/>
            <a:r>
              <a:rPr lang="en-IN" dirty="0"/>
              <a:t>Maximum Length is </a:t>
            </a:r>
            <a:r>
              <a:rPr lang="en-IN" dirty="0" err="1"/>
              <a:t>walkoff</a:t>
            </a:r>
            <a:r>
              <a:rPr lang="en-IN" dirty="0"/>
              <a:t> length</a:t>
            </a:r>
          </a:p>
          <a:p>
            <a:pPr marL="457200" lvl="1" indent="0">
              <a:buNone/>
            </a:pPr>
            <a:endParaRPr lang="en-IN" dirty="0"/>
          </a:p>
          <a:p>
            <a:r>
              <a:rPr lang="en-IN" dirty="0" err="1"/>
              <a:t>Nishitani</a:t>
            </a:r>
            <a:r>
              <a:rPr lang="en-IN" dirty="0"/>
              <a:t> : using Pulse pattern recognition</a:t>
            </a:r>
          </a:p>
          <a:p>
            <a:pPr lvl="1"/>
            <a:r>
              <a:rPr lang="en-IN" dirty="0"/>
              <a:t>Different correlation filter functions are applied to the duplicates. </a:t>
            </a:r>
          </a:p>
        </p:txBody>
      </p:sp>
      <p:pic>
        <p:nvPicPr>
          <p:cNvPr id="4" name="Picture 3"/>
          <p:cNvPicPr>
            <a:picLocks noChangeAspect="1"/>
          </p:cNvPicPr>
          <p:nvPr/>
        </p:nvPicPr>
        <p:blipFill>
          <a:blip r:embed="rId2"/>
          <a:stretch>
            <a:fillRect/>
          </a:stretch>
        </p:blipFill>
        <p:spPr>
          <a:xfrm>
            <a:off x="7748811" y="3016319"/>
            <a:ext cx="3507325" cy="1134339"/>
          </a:xfrm>
          <a:prstGeom prst="rect">
            <a:avLst/>
          </a:prstGeom>
        </p:spPr>
      </p:pic>
    </p:spTree>
    <p:extLst>
      <p:ext uri="{BB962C8B-B14F-4D97-AF65-F5344CB8AC3E}">
        <p14:creationId xmlns:p14="http://schemas.microsoft.com/office/powerpoint/2010/main" val="247099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93643" cy="1400530"/>
          </a:xfrm>
        </p:spPr>
        <p:txBody>
          <a:bodyPr/>
          <a:lstStyle/>
          <a:p>
            <a:r>
              <a:rPr lang="en-IN" dirty="0"/>
              <a:t>Non Linear Optical Loop Mirror Block</a:t>
            </a:r>
          </a:p>
        </p:txBody>
      </p:sp>
      <p:sp>
        <p:nvSpPr>
          <p:cNvPr id="3" name="Content Placeholder 2"/>
          <p:cNvSpPr>
            <a:spLocks noGrp="1"/>
          </p:cNvSpPr>
          <p:nvPr>
            <p:ph idx="1"/>
          </p:nvPr>
        </p:nvSpPr>
        <p:spPr/>
        <p:txBody>
          <a:bodyPr>
            <a:normAutofit fontScale="92500" lnSpcReduction="10000"/>
          </a:bodyPr>
          <a:lstStyle/>
          <a:p>
            <a:r>
              <a:rPr lang="en-IN" dirty="0"/>
              <a:t>Pulse : Gaussian Pulse @ 1559 nm of </a:t>
            </a:r>
            <a:r>
              <a:rPr lang="en-IN" dirty="0" err="1"/>
              <a:t>pulsewidth</a:t>
            </a:r>
            <a:r>
              <a:rPr lang="en-IN" dirty="0"/>
              <a:t> 7ns</a:t>
            </a:r>
          </a:p>
          <a:p>
            <a:r>
              <a:rPr lang="en-IN" dirty="0"/>
              <a:t>Pump : Trapezoid pulse @ 1553 nm of </a:t>
            </a:r>
            <a:r>
              <a:rPr lang="en-IN" dirty="0" err="1"/>
              <a:t>pulsewidth</a:t>
            </a:r>
            <a:r>
              <a:rPr lang="en-IN" dirty="0"/>
              <a:t> 20ns</a:t>
            </a:r>
          </a:p>
          <a:p>
            <a:r>
              <a:rPr lang="en-IN" dirty="0"/>
              <a:t>Zero dispersion wavelength : 1556 nm</a:t>
            </a:r>
          </a:p>
          <a:p>
            <a:r>
              <a:rPr lang="en-US" dirty="0"/>
              <a:t>If the wavelength allocations of the control and probe pulses are symmetric with respect to the zero dispersion point and are of the same absolute value with the opposite sign, the control and probe pulses travel with the same group velocities, and the walk-off problem does not exist. </a:t>
            </a:r>
          </a:p>
          <a:p>
            <a:r>
              <a:rPr lang="en-US" dirty="0"/>
              <a:t>For the simulation, I have neglected the effects of dispersion in the fiber</a:t>
            </a:r>
          </a:p>
          <a:p>
            <a:r>
              <a:rPr lang="en-US" dirty="0"/>
              <a:t>Clockwise pulse travels along with the injected pump. Hence the CW and CCW pulse see each other for a very short time. Thus neglecting the cross phase modulation term due to that.</a:t>
            </a:r>
            <a:endParaRPr lang="en-IN" dirty="0"/>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9868412" y="1853248"/>
            <a:ext cx="1533525" cy="1343025"/>
          </a:xfrm>
          <a:prstGeom prst="rect">
            <a:avLst/>
          </a:prstGeom>
        </p:spPr>
      </p:pic>
    </p:spTree>
    <p:extLst>
      <p:ext uri="{BB962C8B-B14F-4D97-AF65-F5344CB8AC3E}">
        <p14:creationId xmlns:p14="http://schemas.microsoft.com/office/powerpoint/2010/main" val="10009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Deriving the Transfer function of NOLM</a:t>
            </a:r>
          </a:p>
        </p:txBody>
      </p:sp>
      <p:sp>
        <p:nvSpPr>
          <p:cNvPr id="6" name="Oval 5"/>
          <p:cNvSpPr/>
          <p:nvPr/>
        </p:nvSpPr>
        <p:spPr>
          <a:xfrm>
            <a:off x="630179" y="3045637"/>
            <a:ext cx="1918952" cy="181592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p:cNvSpPr/>
          <p:nvPr/>
        </p:nvSpPr>
        <p:spPr>
          <a:xfrm>
            <a:off x="1448166" y="4603980"/>
            <a:ext cx="306947"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t>3</a:t>
            </a:r>
          </a:p>
          <a:p>
            <a:pPr algn="ctr"/>
            <a:r>
              <a:rPr lang="en-IN" sz="600" dirty="0"/>
              <a:t>dB</a:t>
            </a:r>
            <a:endParaRPr lang="en-IN" sz="500" dirty="0"/>
          </a:p>
          <a:p>
            <a:pPr algn="ctr"/>
            <a:endParaRPr lang="en-IN" sz="600" dirty="0"/>
          </a:p>
        </p:txBody>
      </p:sp>
      <p:sp>
        <p:nvSpPr>
          <p:cNvPr id="13" name="Rounded Rectangle 12"/>
          <p:cNvSpPr/>
          <p:nvPr/>
        </p:nvSpPr>
        <p:spPr>
          <a:xfrm rot="-1800000">
            <a:off x="650020" y="4239790"/>
            <a:ext cx="296214" cy="476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00" dirty="0"/>
              <a:t>10</a:t>
            </a:r>
          </a:p>
          <a:p>
            <a:pPr algn="ctr"/>
            <a:r>
              <a:rPr lang="en-IN" sz="500" dirty="0"/>
              <a:t>dB</a:t>
            </a:r>
            <a:endParaRPr lang="en-IN" dirty="0"/>
          </a:p>
        </p:txBody>
      </p:sp>
      <p:cxnSp>
        <p:nvCxnSpPr>
          <p:cNvPr id="22" name="Elbow Connector 21"/>
          <p:cNvCxnSpPr/>
          <p:nvPr/>
        </p:nvCxnSpPr>
        <p:spPr>
          <a:xfrm flipV="1">
            <a:off x="1045521" y="5016731"/>
            <a:ext cx="415345" cy="2286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1718443" y="5004835"/>
            <a:ext cx="415345" cy="2286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800000">
            <a:off x="429033" y="4501445"/>
            <a:ext cx="214916" cy="1957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36458" y="1757495"/>
                <a:ext cx="3020442" cy="63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𝑐𝑤</m:t>
                                    </m:r>
                                  </m:sub>
                                </m:sSub>
                              </m:e>
                            </m:mr>
                            <m:m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𝑐𝑐𝑤</m:t>
                                    </m:r>
                                  </m:sub>
                                </m:sSub>
                              </m:e>
                            </m:mr>
                          </m:m>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0.5</m:t>
                                </m:r>
                              </m:e>
                              <m:e>
                                <m:r>
                                  <a:rPr lang="en-IN" i="1">
                                    <a:latin typeface="Cambria Math" panose="02040503050406030204" pitchFamily="18" charset="0"/>
                                  </a:rPr>
                                  <m:t>𝑗</m:t>
                                </m:r>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0.5</m:t>
                                </m:r>
                              </m:e>
                            </m:mr>
                            <m:mr>
                              <m:e>
                                <m:r>
                                  <a:rPr lang="en-IN" i="1">
                                    <a:latin typeface="Cambria Math" panose="02040503050406030204" pitchFamily="18" charset="0"/>
                                  </a:rPr>
                                  <m:t>𝑗</m:t>
                                </m:r>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0.5</m:t>
                                </m:r>
                              </m:e>
                              <m:e>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0.5</m:t>
                                </m:r>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smtClean="0">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𝑖𝑛</m:t>
                                    </m:r>
                                  </m:sub>
                                </m:sSub>
                              </m:e>
                            </m:mr>
                            <m:mr>
                              <m:e>
                                <m:r>
                                  <a:rPr lang="en-IN" b="0" i="1" smtClean="0">
                                    <a:latin typeface="Cambria Math" panose="02040503050406030204" pitchFamily="18" charset="0"/>
                                  </a:rPr>
                                  <m:t>0</m:t>
                                </m:r>
                              </m:e>
                            </m:mr>
                          </m:m>
                        </m:e>
                      </m:d>
                    </m:oMath>
                  </m:oMathPara>
                </a14:m>
                <a:endParaRPr lang="en-IN" dirty="0"/>
              </a:p>
            </p:txBody>
          </p:sp>
        </mc:Choice>
        <mc:Fallback xmlns="">
          <p:sp>
            <p:nvSpPr>
              <p:cNvPr id="29" name="TextBox 28"/>
              <p:cNvSpPr txBox="1">
                <a:spLocks noRot="1" noChangeAspect="1" noMove="1" noResize="1" noEditPoints="1" noAdjustHandles="1" noChangeArrowheads="1" noChangeShapeType="1" noTextEdit="1"/>
              </p:cNvSpPr>
              <p:nvPr/>
            </p:nvSpPr>
            <p:spPr>
              <a:xfrm>
                <a:off x="5036458" y="1757495"/>
                <a:ext cx="3020442" cy="633187"/>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948058" y="1733765"/>
                <a:ext cx="2184400" cy="2976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𝑐𝑤</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√0.5</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oMath>
                  </m:oMathPara>
                </a14:m>
                <a:endParaRPr lang="en-IN" dirty="0"/>
              </a:p>
            </p:txBody>
          </p:sp>
        </mc:Choice>
        <mc:Fallback xmlns="">
          <p:sp>
            <p:nvSpPr>
              <p:cNvPr id="32" name="TextBox 31"/>
              <p:cNvSpPr txBox="1">
                <a:spLocks noRot="1" noChangeAspect="1" noMove="1" noResize="1" noEditPoints="1" noAdjustHandles="1" noChangeArrowheads="1" noChangeShapeType="1" noTextEdit="1"/>
              </p:cNvSpPr>
              <p:nvPr/>
            </p:nvSpPr>
            <p:spPr>
              <a:xfrm>
                <a:off x="8948058" y="1733765"/>
                <a:ext cx="2184400" cy="297646"/>
              </a:xfrm>
              <a:prstGeom prst="rect">
                <a:avLst/>
              </a:prstGeom>
              <a:blipFill rotWithShape="0">
                <a:blip r:embed="rId3"/>
                <a:stretch>
                  <a:fillRect t="-8163" b="-244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948058" y="2000113"/>
                <a:ext cx="2184400" cy="2976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𝑐</m:t>
                          </m:r>
                          <m:r>
                            <a:rPr lang="en-IN" i="1">
                              <a:latin typeface="Cambria Math" panose="02040503050406030204" pitchFamily="18" charset="0"/>
                            </a:rPr>
                            <m:t>𝑐𝑤</m:t>
                          </m:r>
                        </m:sub>
                      </m:sSub>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√0.5</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oMath>
                  </m:oMathPara>
                </a14:m>
                <a:endParaRPr lang="en-IN" dirty="0"/>
              </a:p>
            </p:txBody>
          </p:sp>
        </mc:Choice>
        <mc:Fallback xmlns="">
          <p:sp>
            <p:nvSpPr>
              <p:cNvPr id="33" name="TextBox 32"/>
              <p:cNvSpPr txBox="1">
                <a:spLocks noRot="1" noChangeAspect="1" noMove="1" noResize="1" noEditPoints="1" noAdjustHandles="1" noChangeArrowheads="1" noChangeShapeType="1" noTextEdit="1"/>
              </p:cNvSpPr>
              <p:nvPr/>
            </p:nvSpPr>
            <p:spPr>
              <a:xfrm>
                <a:off x="8948058" y="2000113"/>
                <a:ext cx="2184400" cy="297646"/>
              </a:xfrm>
              <a:prstGeom prst="rect">
                <a:avLst/>
              </a:prstGeom>
              <a:blipFill rotWithShape="0">
                <a:blip r:embed="rId4"/>
                <a:stretch>
                  <a:fillRect t="-10204" b="-3469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19564" y="1882588"/>
                <a:ext cx="2580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oMath>
                  </m:oMathPara>
                </a14:m>
                <a:endParaRPr lang="en-IN" dirty="0"/>
              </a:p>
            </p:txBody>
          </p:sp>
        </mc:Choice>
        <mc:Fallback xmlns="">
          <p:sp>
            <p:nvSpPr>
              <p:cNvPr id="34" name="TextBox 33"/>
              <p:cNvSpPr txBox="1">
                <a:spLocks noRot="1" noChangeAspect="1" noMove="1" noResize="1" noEditPoints="1" noAdjustHandles="1" noChangeArrowheads="1" noChangeShapeType="1" noTextEdit="1"/>
              </p:cNvSpPr>
              <p:nvPr/>
            </p:nvSpPr>
            <p:spPr>
              <a:xfrm>
                <a:off x="8419564" y="1882588"/>
                <a:ext cx="258083" cy="276999"/>
              </a:xfrm>
              <a:prstGeom prst="rect">
                <a:avLst/>
              </a:prstGeom>
              <a:blipFill rotWithShape="0">
                <a:blip r:embed="rId5"/>
                <a:stretch>
                  <a:fillRect l="-9524" r="-11905" b="-2222"/>
                </a:stretch>
              </a:blipFill>
            </p:spPr>
            <p:txBody>
              <a:bodyPr/>
              <a:lstStyle/>
              <a:p>
                <a:r>
                  <a:rPr lang="en-IN">
                    <a:noFill/>
                  </a:rPr>
                  <a:t> </a:t>
                </a:r>
              </a:p>
            </p:txBody>
          </p:sp>
        </mc:Fallback>
      </mc:AlternateContent>
      <p:sp>
        <p:nvSpPr>
          <p:cNvPr id="35" name="TextBox 34"/>
          <p:cNvSpPr txBox="1"/>
          <p:nvPr/>
        </p:nvSpPr>
        <p:spPr>
          <a:xfrm>
            <a:off x="5036458" y="2676305"/>
            <a:ext cx="2034531" cy="369332"/>
          </a:xfrm>
          <a:prstGeom prst="rect">
            <a:avLst/>
          </a:prstGeom>
          <a:noFill/>
        </p:spPr>
        <p:txBody>
          <a:bodyPr wrap="none" rtlCol="0">
            <a:spAutoFit/>
          </a:bodyPr>
          <a:lstStyle/>
          <a:p>
            <a:r>
              <a:rPr lang="en-IN" u="sng" dirty="0"/>
              <a:t>Clockwise Wave</a:t>
            </a:r>
          </a:p>
        </p:txBody>
      </p:sp>
      <mc:AlternateContent xmlns:mc="http://schemas.openxmlformats.org/markup-compatibility/2006" xmlns:a14="http://schemas.microsoft.com/office/drawing/2010/main">
        <mc:Choice Requires="a14">
          <p:sp>
            <p:nvSpPr>
              <p:cNvPr id="36" name="TextBox 35"/>
              <p:cNvSpPr txBox="1"/>
              <p:nvPr/>
            </p:nvSpPr>
            <p:spPr>
              <a:xfrm>
                <a:off x="5036458" y="3165304"/>
                <a:ext cx="4094134"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𝑜𝑢𝑡</m:t>
                                    </m:r>
                                    <m:r>
                                      <a:rPr lang="en-IN" b="0" i="1" smtClean="0">
                                        <a:latin typeface="Cambria Math" panose="02040503050406030204" pitchFamily="18" charset="0"/>
                                      </a:rPr>
                                      <m:t> 3</m:t>
                                    </m:r>
                                  </m:sub>
                                </m:sSub>
                              </m:e>
                            </m:mr>
                            <m:mr>
                              <m:e>
                                <m:sSub>
                                  <m:sSubPr>
                                    <m:ctrlPr>
                                      <a:rPr lang="en-IN" i="1" smtClean="0">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𝐸</m:t>
                                    </m:r>
                                  </m:e>
                                  <m:sub>
                                    <m:r>
                                      <a:rPr lang="en-IN" i="1" smtClean="0">
                                        <a:solidFill>
                                          <a:srgbClr val="FF0000"/>
                                        </a:solidFill>
                                        <a:latin typeface="Cambria Math" panose="02040503050406030204" pitchFamily="18" charset="0"/>
                                      </a:rPr>
                                      <m:t>𝑓</m:t>
                                    </m:r>
                                  </m:sub>
                                </m:sSub>
                              </m:e>
                            </m:mr>
                          </m:m>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𝜌</m:t>
                                </m:r>
                              </m:e>
                              <m:e>
                                <m:r>
                                  <a:rPr lang="en-IN" i="1">
                                    <a:latin typeface="Cambria Math" panose="02040503050406030204" pitchFamily="18" charset="0"/>
                                  </a:rPr>
                                  <m:t>𝑗</m:t>
                                </m:r>
                                <m:rad>
                                  <m:radPr>
                                    <m:degHide m:val="on"/>
                                    <m:ctrlPr>
                                      <a:rPr lang="en-IN" b="0" i="1">
                                        <a:latin typeface="Cambria Math" panose="02040503050406030204" pitchFamily="18" charset="0"/>
                                        <a:ea typeface="Cambria Math" panose="02040503050406030204" pitchFamily="18" charset="0"/>
                                      </a:rPr>
                                    </m:ctrlPr>
                                  </m:radPr>
                                  <m:deg/>
                                  <m:e>
                                    <m:r>
                                      <m:rPr>
                                        <m:brk m:alnAt="7"/>
                                      </m:rPr>
                                      <a:rPr lang="en-IN" b="0" i="1"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e>
                                </m:rad>
                              </m:e>
                            </m:mr>
                            <m:mr>
                              <m:e>
                                <m:r>
                                  <a:rPr lang="en-IN" i="1">
                                    <a:latin typeface="Cambria Math" panose="02040503050406030204" pitchFamily="18" charset="0"/>
                                  </a:rPr>
                                  <m:t>𝑗</m:t>
                                </m:r>
                                <m:rad>
                                  <m:radPr>
                                    <m:degHide m:val="on"/>
                                    <m:ctrlPr>
                                      <a:rPr lang="en-IN" i="1">
                                        <a:latin typeface="Cambria Math" panose="02040503050406030204" pitchFamily="18" charset="0"/>
                                        <a:ea typeface="Cambria Math" panose="02040503050406030204" pitchFamily="18" charset="0"/>
                                      </a:rPr>
                                    </m:ctrlPr>
                                  </m:radPr>
                                  <m:deg/>
                                  <m:e>
                                    <m:r>
                                      <m:rPr>
                                        <m:brk m:alnAt="7"/>
                                      </m:rP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e>
                                </m:rad>
                              </m:e>
                              <m:e>
                                <m:r>
                                  <m:rPr>
                                    <m:brk m:alnAt="7"/>
                                  </m:rPr>
                                  <a:rPr lang="en-IN" i="1">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𝜌</m:t>
                                </m:r>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𝑝</m:t>
                                    </m:r>
                                  </m:sub>
                                </m:sSub>
                              </m:e>
                            </m:mr>
                            <m:mr>
                              <m:e>
                                <m:r>
                                  <a:rPr lang="en-IN" i="1">
                                    <a:latin typeface="Cambria Math" panose="02040503050406030204" pitchFamily="18" charset="0"/>
                                    <a:ea typeface="Cambria Math" panose="02040503050406030204" pitchFamily="18" charset="0"/>
                                  </a:rPr>
                                  <m:t>√0.5</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e>
                            </m:mr>
                          </m:m>
                        </m:e>
                      </m:d>
                    </m:oMath>
                  </m:oMathPara>
                </a14:m>
                <a:endParaRPr lang="en-IN" dirty="0"/>
              </a:p>
            </p:txBody>
          </p:sp>
        </mc:Choice>
        <mc:Fallback xmlns="">
          <p:sp>
            <p:nvSpPr>
              <p:cNvPr id="36" name="TextBox 35"/>
              <p:cNvSpPr txBox="1">
                <a:spLocks noRot="1" noChangeAspect="1" noMove="1" noResize="1" noEditPoints="1" noAdjustHandles="1" noChangeArrowheads="1" noChangeShapeType="1" noTextEdit="1"/>
              </p:cNvSpPr>
              <p:nvPr/>
            </p:nvSpPr>
            <p:spPr>
              <a:xfrm>
                <a:off x="5036458" y="3165304"/>
                <a:ext cx="4094134" cy="718402"/>
              </a:xfrm>
              <a:prstGeom prst="rect">
                <a:avLst/>
              </a:prstGeom>
              <a:blipFill rotWithShape="0">
                <a:blip r:embed="rId10"/>
                <a:stretch>
                  <a:fillRect/>
                </a:stretch>
              </a:blipFill>
            </p:spPr>
            <p:txBody>
              <a:bodyPr/>
              <a:lstStyle/>
              <a:p>
                <a:r>
                  <a:rPr lang="en-IN">
                    <a:noFill/>
                  </a:rPr>
                  <a:t> </a:t>
                </a:r>
              </a:p>
            </p:txBody>
          </p:sp>
        </mc:Fallback>
      </mc:AlternateContent>
      <p:sp>
        <p:nvSpPr>
          <p:cNvPr id="37" name="TextBox 36"/>
          <p:cNvSpPr txBox="1"/>
          <p:nvPr/>
        </p:nvSpPr>
        <p:spPr>
          <a:xfrm>
            <a:off x="2804375" y="1911435"/>
            <a:ext cx="2044149" cy="338554"/>
          </a:xfrm>
          <a:prstGeom prst="rect">
            <a:avLst/>
          </a:prstGeom>
          <a:noFill/>
        </p:spPr>
        <p:txBody>
          <a:bodyPr wrap="none" rtlCol="0">
            <a:spAutoFit/>
          </a:bodyPr>
          <a:lstStyle/>
          <a:p>
            <a:r>
              <a:rPr lang="en-IN" sz="1600" dirty="0"/>
              <a:t>At the 3dB coupler</a:t>
            </a:r>
          </a:p>
        </p:txBody>
      </p:sp>
      <p:sp>
        <p:nvSpPr>
          <p:cNvPr id="38" name="TextBox 37"/>
          <p:cNvSpPr txBox="1"/>
          <p:nvPr/>
        </p:nvSpPr>
        <p:spPr>
          <a:xfrm>
            <a:off x="2804375" y="3283093"/>
            <a:ext cx="2157963" cy="338554"/>
          </a:xfrm>
          <a:prstGeom prst="rect">
            <a:avLst/>
          </a:prstGeom>
          <a:noFill/>
        </p:spPr>
        <p:txBody>
          <a:bodyPr wrap="none" rtlCol="0">
            <a:spAutoFit/>
          </a:bodyPr>
          <a:lstStyle/>
          <a:p>
            <a:r>
              <a:rPr lang="en-IN" sz="1600" dirty="0"/>
              <a:t>At the 10dB coupler</a:t>
            </a:r>
          </a:p>
        </p:txBody>
      </p:sp>
      <mc:AlternateContent xmlns:mc="http://schemas.openxmlformats.org/markup-compatibility/2006" xmlns:a14="http://schemas.microsoft.com/office/drawing/2010/main">
        <mc:Choice Requires="a14">
          <p:sp>
            <p:nvSpPr>
              <p:cNvPr id="39" name="TextBox 38"/>
              <p:cNvSpPr txBox="1"/>
              <p:nvPr/>
            </p:nvSpPr>
            <p:spPr>
              <a:xfrm>
                <a:off x="5036458" y="3985240"/>
                <a:ext cx="2909258" cy="339645"/>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𝐸</m:t>
                        </m:r>
                      </m:e>
                      <m:sub>
                        <m:r>
                          <a:rPr lang="en-IN" i="1" smtClean="0">
                            <a:latin typeface="Cambria Math" panose="02040503050406030204" pitchFamily="18" charset="0"/>
                          </a:rPr>
                          <m:t>𝑓</m:t>
                        </m:r>
                      </m:sub>
                    </m:sSub>
                    <m:r>
                      <a:rPr lang="en-IN" b="0" i="1" smtClean="0">
                        <a:latin typeface="Cambria Math" panose="02040503050406030204" pitchFamily="18" charset="0"/>
                      </a:rPr>
                      <m:t>=</m:t>
                    </m:r>
                  </m:oMath>
                </a14:m>
                <a:r>
                  <a:rPr lang="en-IN" dirty="0"/>
                  <a:t> </a:t>
                </a:r>
                <a14:m>
                  <m:oMath xmlns:m="http://schemas.openxmlformats.org/officeDocument/2006/math">
                    <m:r>
                      <a:rPr lang="en-IN" i="1">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𝑝</m:t>
                        </m:r>
                      </m:sub>
                    </m:sSub>
                    <m:rad>
                      <m:radPr>
                        <m:degHide m:val="on"/>
                        <m:ctrlPr>
                          <a:rPr lang="en-IN" i="1">
                            <a:latin typeface="Cambria Math" panose="02040503050406030204" pitchFamily="18" charset="0"/>
                            <a:ea typeface="Cambria Math" panose="02040503050406030204" pitchFamily="18" charset="0"/>
                          </a:rPr>
                        </m:ctrlPr>
                      </m:radPr>
                      <m:deg/>
                      <m:e>
                        <m:r>
                          <m:rPr>
                            <m:brk m:alnAt="7"/>
                          </m:rP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e>
                    </m:rad>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r>
                      <m:rPr>
                        <m:brk m:alnAt="7"/>
                      </m:rPr>
                      <a:rPr lang="en-IN" i="1">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𝜌</m:t>
                    </m:r>
                    <m:r>
                      <a:rPr lang="en-IN" i="1">
                        <a:latin typeface="Cambria Math" panose="02040503050406030204" pitchFamily="18" charset="0"/>
                        <a:ea typeface="Cambria Math" panose="02040503050406030204" pitchFamily="18" charset="0"/>
                      </a:rPr>
                      <m:t>√0.5</m:t>
                    </m:r>
                  </m:oMath>
                </a14:m>
                <a:endParaRPr lang="en-IN" dirty="0"/>
              </a:p>
            </p:txBody>
          </p:sp>
        </mc:Choice>
        <mc:Fallback xmlns="">
          <p:sp>
            <p:nvSpPr>
              <p:cNvPr id="39" name="TextBox 38"/>
              <p:cNvSpPr txBox="1">
                <a:spLocks noRot="1" noChangeAspect="1" noMove="1" noResize="1" noEditPoints="1" noAdjustHandles="1" noChangeArrowheads="1" noChangeShapeType="1" noTextEdit="1"/>
              </p:cNvSpPr>
              <p:nvPr/>
            </p:nvSpPr>
            <p:spPr>
              <a:xfrm>
                <a:off x="5036458" y="3985240"/>
                <a:ext cx="2909258" cy="339645"/>
              </a:xfrm>
              <a:prstGeom prst="rect">
                <a:avLst/>
              </a:prstGeom>
              <a:blipFill rotWithShape="0">
                <a:blip r:embed="rId11"/>
                <a:stretch>
                  <a:fillRect l="-2725" t="-5455" r="-2096" b="-25455"/>
                </a:stretch>
              </a:blipFill>
            </p:spPr>
            <p:txBody>
              <a:bodyPr/>
              <a:lstStyle/>
              <a:p>
                <a:r>
                  <a:rPr lang="en-IN">
                    <a:noFill/>
                  </a:rPr>
                  <a:t> </a:t>
                </a:r>
              </a:p>
            </p:txBody>
          </p:sp>
        </mc:Fallback>
      </mc:AlternateContent>
      <p:sp>
        <p:nvSpPr>
          <p:cNvPr id="43" name="TextBox 42"/>
          <p:cNvSpPr txBox="1"/>
          <p:nvPr/>
        </p:nvSpPr>
        <p:spPr>
          <a:xfrm>
            <a:off x="2804375" y="4861557"/>
            <a:ext cx="2005677" cy="584775"/>
          </a:xfrm>
          <a:prstGeom prst="rect">
            <a:avLst/>
          </a:prstGeom>
          <a:noFill/>
        </p:spPr>
        <p:txBody>
          <a:bodyPr wrap="none" rtlCol="0">
            <a:spAutoFit/>
          </a:bodyPr>
          <a:lstStyle/>
          <a:p>
            <a:r>
              <a:rPr lang="en-IN" sz="1600" dirty="0"/>
              <a:t>At the end of loop</a:t>
            </a:r>
          </a:p>
          <a:p>
            <a:r>
              <a:rPr lang="en-IN" sz="1600" dirty="0"/>
              <a:t>after OBPF</a:t>
            </a:r>
          </a:p>
        </p:txBody>
      </p:sp>
      <mc:AlternateContent xmlns:mc="http://schemas.openxmlformats.org/markup-compatibility/2006" xmlns:a14="http://schemas.microsoft.com/office/drawing/2010/main">
        <mc:Choice Requires="a14">
          <p:sp>
            <p:nvSpPr>
              <p:cNvPr id="44" name="TextBox 43"/>
              <p:cNvSpPr txBox="1"/>
              <p:nvPr/>
            </p:nvSpPr>
            <p:spPr>
              <a:xfrm>
                <a:off x="5036458" y="5130006"/>
                <a:ext cx="2717090" cy="302840"/>
              </a:xfrm>
              <a:prstGeom prst="rect">
                <a:avLst/>
              </a:prstGeom>
              <a:noFill/>
            </p:spPr>
            <p:txBody>
              <a:bodyPr wrap="none" lIns="0" tIns="0" rIns="0" bIns="0" rtlCol="0">
                <a:spAutoFit/>
              </a:bodyPr>
              <a:lstStyle/>
              <a:p>
                <a14:m>
                  <m:oMath xmlns:m="http://schemas.openxmlformats.org/officeDocument/2006/math">
                    <m:sSup>
                      <m:sSupPr>
                        <m:ctrlPr>
                          <a:rPr lang="en-IN" b="0" i="1" smtClean="0">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𝑓</m:t>
                            </m:r>
                          </m:sub>
                        </m:sSub>
                      </m:e>
                      <m:sup>
                        <m:r>
                          <a:rPr lang="en-IN" b="0" i="1" smtClean="0">
                            <a:latin typeface="Cambria Math" panose="02040503050406030204" pitchFamily="18" charset="0"/>
                          </a:rPr>
                          <m:t>′</m:t>
                        </m:r>
                      </m:sup>
                    </m:sSup>
                    <m:r>
                      <a:rPr lang="en-IN" b="0" i="1"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sSup>
                      <m:sSupPr>
                        <m:ctrlPr>
                          <a:rPr lang="en-IN"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𝑗</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rPr>
                              <m:t>1</m:t>
                            </m:r>
                          </m:sub>
                        </m:sSub>
                      </m:sup>
                    </m:sSup>
                    <m:sSup>
                      <m:sSupPr>
                        <m:ctrlPr>
                          <a:rPr lang="en-IN"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𝐿</m:t>
                        </m:r>
                        <m:r>
                          <a:rPr lang="en-IN" b="0" i="1" smtClean="0">
                            <a:latin typeface="Cambria Math" panose="02040503050406030204" pitchFamily="18" charset="0"/>
                            <a:ea typeface="Cambria Math" panose="02040503050406030204" pitchFamily="18" charset="0"/>
                          </a:rPr>
                          <m:t>/2</m:t>
                        </m:r>
                      </m:sup>
                    </m:sSup>
                    <m:r>
                      <m:rPr>
                        <m:brk m:alnAt="7"/>
                      </m:rPr>
                      <a:rPr lang="en-IN" i="1">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𝜌</m:t>
                    </m:r>
                    <m:r>
                      <a:rPr lang="en-IN" i="1">
                        <a:latin typeface="Cambria Math" panose="02040503050406030204" pitchFamily="18" charset="0"/>
                        <a:ea typeface="Cambria Math" panose="02040503050406030204" pitchFamily="18" charset="0"/>
                      </a:rPr>
                      <m:t>√0.5</m:t>
                    </m:r>
                  </m:oMath>
                </a14:m>
                <a:endParaRPr lang="en-IN" dirty="0"/>
              </a:p>
            </p:txBody>
          </p:sp>
        </mc:Choice>
        <mc:Fallback xmlns="">
          <p:sp>
            <p:nvSpPr>
              <p:cNvPr id="44" name="TextBox 43"/>
              <p:cNvSpPr txBox="1">
                <a:spLocks noRot="1" noChangeAspect="1" noMove="1" noResize="1" noEditPoints="1" noAdjustHandles="1" noChangeArrowheads="1" noChangeShapeType="1" noTextEdit="1"/>
              </p:cNvSpPr>
              <p:nvPr/>
            </p:nvSpPr>
            <p:spPr>
              <a:xfrm>
                <a:off x="5036458" y="5130006"/>
                <a:ext cx="2717090" cy="302840"/>
              </a:xfrm>
              <a:prstGeom prst="rect">
                <a:avLst/>
              </a:prstGeom>
              <a:blipFill rotWithShape="0">
                <a:blip r:embed="rId12"/>
                <a:stretch>
                  <a:fillRect l="-2915" t="-16327" r="-2242" b="-30612"/>
                </a:stretch>
              </a:blipFill>
            </p:spPr>
            <p:txBody>
              <a:bodyPr/>
              <a:lstStyle/>
              <a:p>
                <a:r>
                  <a:rPr lang="en-IN">
                    <a:noFill/>
                  </a:rPr>
                  <a:t> </a:t>
                </a:r>
              </a:p>
            </p:txBody>
          </p:sp>
        </mc:Fallback>
      </mc:AlternateContent>
      <p:sp>
        <p:nvSpPr>
          <p:cNvPr id="45" name="Rounded Rectangle 44"/>
          <p:cNvSpPr/>
          <p:nvPr/>
        </p:nvSpPr>
        <p:spPr>
          <a:xfrm>
            <a:off x="2030473" y="4441780"/>
            <a:ext cx="498542" cy="2597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500" dirty="0"/>
              <a:t>OBPF</a:t>
            </a:r>
            <a:endParaRPr lang="en-IN" dirty="0"/>
          </a:p>
        </p:txBody>
      </p:sp>
      <p:sp>
        <p:nvSpPr>
          <p:cNvPr id="46" name="TextBox 45"/>
          <p:cNvSpPr txBox="1"/>
          <p:nvPr/>
        </p:nvSpPr>
        <p:spPr>
          <a:xfrm>
            <a:off x="4962338" y="5784850"/>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sp>
            <p:nvSpPr>
              <p:cNvPr id="48" name="TextBox 47"/>
              <p:cNvSpPr txBox="1"/>
              <p:nvPr/>
            </p:nvSpPr>
            <p:spPr>
              <a:xfrm>
                <a:off x="4988652" y="5633380"/>
                <a:ext cx="5391861" cy="318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𝐿</m:t>
                      </m:r>
                      <m:d>
                        <m:dPr>
                          <m:ctrlPr>
                            <a:rPr lang="en-IN" b="0" i="1" smtClean="0">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∗0.5∗</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∗0.9+2</m:t>
                              </m:r>
                            </m:e>
                          </m:d>
                          <m:sSup>
                            <m:sSupPr>
                              <m:ctrlPr>
                                <a:rPr lang="en-IN" b="0" i="1" smtClean="0">
                                  <a:latin typeface="Cambria Math" panose="02040503050406030204" pitchFamily="18" charset="0"/>
                                  <a:ea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𝑝</m:t>
                                  </m:r>
                                </m:sub>
                              </m:sSub>
                              <m:r>
                                <a:rPr lang="en-IN" b="0" i="1" smtClean="0">
                                  <a:latin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r>
                                <m:rPr>
                                  <m:brk m:alnAt="7"/>
                                </m:rP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e>
                          </m:d>
                          <m:r>
                            <a:rPr lang="en-IN" b="0" i="1" smtClean="0">
                              <a:latin typeface="Cambria Math" panose="02040503050406030204" pitchFamily="18" charset="0"/>
                              <a:ea typeface="Cambria Math" panose="02040503050406030204" pitchFamily="18" charset="0"/>
                            </a:rPr>
                            <m:t>∗0.9</m:t>
                          </m:r>
                        </m:e>
                      </m:d>
                    </m:oMath>
                  </m:oMathPara>
                </a14:m>
                <a:endParaRPr lang="en-IN" dirty="0"/>
              </a:p>
            </p:txBody>
          </p:sp>
        </mc:Choice>
        <mc:Fallback xmlns="">
          <p:sp>
            <p:nvSpPr>
              <p:cNvPr id="48" name="TextBox 47"/>
              <p:cNvSpPr txBox="1">
                <a:spLocks noRot="1" noChangeAspect="1" noMove="1" noResize="1" noEditPoints="1" noAdjustHandles="1" noChangeArrowheads="1" noChangeShapeType="1" noTextEdit="1"/>
              </p:cNvSpPr>
              <p:nvPr/>
            </p:nvSpPr>
            <p:spPr>
              <a:xfrm>
                <a:off x="4988652" y="5633380"/>
                <a:ext cx="5391861" cy="318164"/>
              </a:xfrm>
              <a:prstGeom prst="rect">
                <a:avLst/>
              </a:prstGeom>
              <a:blipFill rotWithShape="0">
                <a:blip r:embed="rId13"/>
                <a:stretch>
                  <a:fillRect l="-678" b="-2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362269" y="6181591"/>
                <a:ext cx="1238609" cy="369332"/>
              </a:xfrm>
              <a:prstGeom prst="rect">
                <a:avLst/>
              </a:prstGeom>
            </p:spPr>
            <p:txBody>
              <a:bodyPr wrap="none">
                <a:spAutoFit/>
              </a:bodyPr>
              <a:lstStyle/>
              <a:p>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𝛼</m:t>
                        </m:r>
                        <m:r>
                          <a:rPr lang="en-IN" i="1">
                            <a:latin typeface="Cambria Math" panose="02040503050406030204" pitchFamily="18" charset="0"/>
                            <a:ea typeface="Cambria Math" panose="02040503050406030204" pitchFamily="18" charset="0"/>
                          </a:rPr>
                          <m:t>𝐿</m:t>
                        </m:r>
                      </m:sup>
                    </m:sSup>
                  </m:oMath>
                </a14:m>
                <a:r>
                  <a:rPr lang="en-IN" dirty="0"/>
                  <a:t> ~ 0.9</a:t>
                </a:r>
              </a:p>
            </p:txBody>
          </p:sp>
        </mc:Choice>
        <mc:Fallback xmlns="">
          <p:sp>
            <p:nvSpPr>
              <p:cNvPr id="3" name="Rectangle 2"/>
              <p:cNvSpPr>
                <a:spLocks noRot="1" noChangeAspect="1" noMove="1" noResize="1" noEditPoints="1" noAdjustHandles="1" noChangeArrowheads="1" noChangeShapeType="1" noTextEdit="1"/>
              </p:cNvSpPr>
              <p:nvPr/>
            </p:nvSpPr>
            <p:spPr>
              <a:xfrm>
                <a:off x="4362269" y="6181591"/>
                <a:ext cx="1238609" cy="369332"/>
              </a:xfrm>
              <a:prstGeom prst="rect">
                <a:avLst/>
              </a:prstGeom>
              <a:blipFill rotWithShape="0">
                <a:blip r:embed="rId14"/>
                <a:stretch>
                  <a:fillRect t="-8197" r="-3448" b="-24590"/>
                </a:stretch>
              </a:blipFill>
            </p:spPr>
            <p:txBody>
              <a:bodyPr/>
              <a:lstStyle/>
              <a:p>
                <a:r>
                  <a:rPr lang="en-IN">
                    <a:noFill/>
                  </a:rPr>
                  <a:t> </a:t>
                </a:r>
              </a:p>
            </p:txBody>
          </p:sp>
        </mc:Fallback>
      </mc:AlternateContent>
    </p:spTree>
    <p:extLst>
      <p:ext uri="{BB962C8B-B14F-4D97-AF65-F5344CB8AC3E}">
        <p14:creationId xmlns:p14="http://schemas.microsoft.com/office/powerpoint/2010/main" val="180912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Deriving the Transfer function of NOLM</a:t>
            </a:r>
          </a:p>
        </p:txBody>
      </p:sp>
      <p:sp>
        <p:nvSpPr>
          <p:cNvPr id="6" name="Oval 5"/>
          <p:cNvSpPr/>
          <p:nvPr/>
        </p:nvSpPr>
        <p:spPr>
          <a:xfrm>
            <a:off x="630179" y="3045637"/>
            <a:ext cx="1918952" cy="181592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p:cNvSpPr/>
          <p:nvPr/>
        </p:nvSpPr>
        <p:spPr>
          <a:xfrm>
            <a:off x="1448166" y="4603980"/>
            <a:ext cx="306947" cy="5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t>3</a:t>
            </a:r>
          </a:p>
          <a:p>
            <a:pPr algn="ctr"/>
            <a:r>
              <a:rPr lang="en-IN" sz="600" dirty="0"/>
              <a:t>dB</a:t>
            </a:r>
            <a:endParaRPr lang="en-IN" sz="500" dirty="0"/>
          </a:p>
          <a:p>
            <a:pPr algn="ctr"/>
            <a:endParaRPr lang="en-IN" sz="600" dirty="0"/>
          </a:p>
        </p:txBody>
      </p:sp>
      <p:sp>
        <p:nvSpPr>
          <p:cNvPr id="13" name="Rounded Rectangle 12"/>
          <p:cNvSpPr/>
          <p:nvPr/>
        </p:nvSpPr>
        <p:spPr>
          <a:xfrm rot="-1800000">
            <a:off x="650020" y="4239790"/>
            <a:ext cx="296214" cy="476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00" dirty="0"/>
              <a:t>10</a:t>
            </a:r>
          </a:p>
          <a:p>
            <a:pPr algn="ctr"/>
            <a:r>
              <a:rPr lang="en-IN" sz="500" dirty="0"/>
              <a:t>dB</a:t>
            </a:r>
            <a:endParaRPr lang="en-IN" dirty="0"/>
          </a:p>
        </p:txBody>
      </p:sp>
      <p:cxnSp>
        <p:nvCxnSpPr>
          <p:cNvPr id="22" name="Elbow Connector 21"/>
          <p:cNvCxnSpPr/>
          <p:nvPr/>
        </p:nvCxnSpPr>
        <p:spPr>
          <a:xfrm flipV="1">
            <a:off x="1045521" y="5016731"/>
            <a:ext cx="415345" cy="2286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1718443" y="5004835"/>
            <a:ext cx="415345" cy="2286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800000">
            <a:off x="429033" y="4501445"/>
            <a:ext cx="214916" cy="1957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62338" y="1596635"/>
            <a:ext cx="2433680" cy="369332"/>
          </a:xfrm>
          <a:prstGeom prst="rect">
            <a:avLst/>
          </a:prstGeom>
          <a:noFill/>
        </p:spPr>
        <p:txBody>
          <a:bodyPr wrap="none" rtlCol="0">
            <a:spAutoFit/>
          </a:bodyPr>
          <a:lstStyle/>
          <a:p>
            <a:r>
              <a:rPr lang="en-IN" dirty="0"/>
              <a:t>Anticlockwise</a:t>
            </a:r>
            <a:r>
              <a:rPr lang="en-IN" u="sng" dirty="0"/>
              <a:t> Wave</a:t>
            </a:r>
          </a:p>
        </p:txBody>
      </p:sp>
      <mc:AlternateContent xmlns:mc="http://schemas.openxmlformats.org/markup-compatibility/2006" xmlns:a14="http://schemas.microsoft.com/office/drawing/2010/main">
        <mc:Choice Requires="a14">
          <p:sp>
            <p:nvSpPr>
              <p:cNvPr id="36" name="TextBox 35"/>
              <p:cNvSpPr txBox="1"/>
              <p:nvPr/>
            </p:nvSpPr>
            <p:spPr>
              <a:xfrm>
                <a:off x="5036458" y="2170092"/>
                <a:ext cx="5238550"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p>
                                  <m:sSupPr>
                                    <m:ctrlPr>
                                      <a:rPr lang="en-IN" i="1">
                                        <a:latin typeface="Cambria Math" panose="02040503050406030204" pitchFamily="18" charset="0"/>
                                      </a:rPr>
                                    </m:ctrlPr>
                                  </m:sSupPr>
                                  <m:e>
                                    <m:sSub>
                                      <m:sSubPr>
                                        <m:ctrlPr>
                                          <a:rPr lang="en-IN" i="1">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𝐸</m:t>
                                        </m:r>
                                      </m:e>
                                      <m:sub>
                                        <m:r>
                                          <a:rPr lang="en-IN" i="1">
                                            <a:solidFill>
                                              <a:srgbClr val="FF0000"/>
                                            </a:solidFill>
                                            <a:latin typeface="Cambria Math" panose="02040503050406030204" pitchFamily="18" charset="0"/>
                                          </a:rPr>
                                          <m:t>𝑏</m:t>
                                        </m:r>
                                      </m:sub>
                                    </m:sSub>
                                  </m:e>
                                  <m:sup>
                                    <m:r>
                                      <a:rPr lang="en-IN" i="1">
                                        <a:solidFill>
                                          <a:srgbClr val="FF0000"/>
                                        </a:solidFill>
                                        <a:latin typeface="Cambria Math" panose="02040503050406030204" pitchFamily="18" charset="0"/>
                                      </a:rPr>
                                      <m:t>′</m:t>
                                    </m:r>
                                  </m:sup>
                                </m:sSup>
                              </m:e>
                            </m:mr>
                            <m:m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𝑜𝑢𝑡</m:t>
                                    </m:r>
                                    <m:r>
                                      <a:rPr lang="en-IN" i="1">
                                        <a:latin typeface="Cambria Math" panose="02040503050406030204" pitchFamily="18" charset="0"/>
                                      </a:rPr>
                                      <m:t> 2</m:t>
                                    </m:r>
                                  </m:sub>
                                </m:sSub>
                              </m:e>
                            </m:mr>
                          </m:m>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e>
                              <m:e>
                                <m:r>
                                  <a:rPr lang="en-IN" i="1">
                                    <a:latin typeface="Cambria Math" panose="02040503050406030204" pitchFamily="18" charset="0"/>
                                  </a:rPr>
                                  <m:t>𝑗</m:t>
                                </m:r>
                                <m:rad>
                                  <m:radPr>
                                    <m:degHide m:val="on"/>
                                    <m:ctrlPr>
                                      <a:rPr lang="en-IN" i="1">
                                        <a:latin typeface="Cambria Math" panose="02040503050406030204" pitchFamily="18" charset="0"/>
                                        <a:ea typeface="Cambria Math" panose="02040503050406030204" pitchFamily="18" charset="0"/>
                                      </a:rPr>
                                    </m:ctrlPr>
                                  </m:radPr>
                                  <m:deg/>
                                  <m:e>
                                    <m:r>
                                      <m:rPr>
                                        <m:brk m:alnAt="7"/>
                                      </m:rP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e>
                                </m:rad>
                              </m:e>
                            </m:mr>
                            <m:mr>
                              <m:e>
                                <m:r>
                                  <a:rPr lang="en-IN" i="1">
                                    <a:latin typeface="Cambria Math" panose="02040503050406030204" pitchFamily="18" charset="0"/>
                                  </a:rPr>
                                  <m:t>𝑗</m:t>
                                </m:r>
                                <m:rad>
                                  <m:radPr>
                                    <m:degHide m:val="on"/>
                                    <m:ctrlPr>
                                      <a:rPr lang="en-IN" i="1">
                                        <a:latin typeface="Cambria Math" panose="02040503050406030204" pitchFamily="18" charset="0"/>
                                        <a:ea typeface="Cambria Math" panose="02040503050406030204" pitchFamily="18" charset="0"/>
                                      </a:rPr>
                                    </m:ctrlPr>
                                  </m:radPr>
                                  <m:deg/>
                                  <m:e>
                                    <m:r>
                                      <m:rPr>
                                        <m:brk m:alnAt="7"/>
                                      </m:rP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e>
                                </m:rad>
                              </m:e>
                              <m:e>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𝜌</m:t>
                                </m:r>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a:rPr lang="en-IN" b="0" i="1" smtClean="0">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𝑗</m:t>
                                    </m:r>
                                    <m:sSub>
                                      <m:sSubPr>
                                        <m:ctrlPr>
                                          <a:rPr lang="en-IN" i="1" smtClean="0">
                                            <a:latin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2</m:t>
                                        </m:r>
                                      </m:sub>
                                    </m:sSub>
                                  </m:sup>
                                </m:sSup>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𝐿</m:t>
                                    </m:r>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√0.5</m:t>
                                </m:r>
                              </m:e>
                            </m:mr>
                            <m:mr>
                              <m:e>
                                <m:r>
                                  <a:rPr lang="en-IN" b="0" i="1" smtClean="0">
                                    <a:latin typeface="Cambria Math" panose="02040503050406030204" pitchFamily="18" charset="0"/>
                                    <a:ea typeface="Cambria Math" panose="02040503050406030204" pitchFamily="18" charset="0"/>
                                  </a:rPr>
                                  <m:t>0</m:t>
                                </m:r>
                              </m:e>
                            </m:mr>
                          </m:m>
                        </m:e>
                      </m:d>
                    </m:oMath>
                  </m:oMathPara>
                </a14:m>
                <a:endParaRPr lang="en-IN" dirty="0"/>
              </a:p>
            </p:txBody>
          </p:sp>
        </mc:Choice>
        <mc:Fallback xmlns="">
          <p:sp>
            <p:nvSpPr>
              <p:cNvPr id="36" name="TextBox 35"/>
              <p:cNvSpPr txBox="1">
                <a:spLocks noRot="1" noChangeAspect="1" noMove="1" noResize="1" noEditPoints="1" noAdjustHandles="1" noChangeArrowheads="1" noChangeShapeType="1" noTextEdit="1"/>
              </p:cNvSpPr>
              <p:nvPr/>
            </p:nvSpPr>
            <p:spPr>
              <a:xfrm>
                <a:off x="5036458" y="2170092"/>
                <a:ext cx="5238550" cy="718402"/>
              </a:xfrm>
              <a:prstGeom prst="rect">
                <a:avLst/>
              </a:prstGeom>
              <a:blipFill rotWithShape="0">
                <a:blip r:embed="rId6"/>
                <a:stretch>
                  <a:fillRect/>
                </a:stretch>
              </a:blipFill>
            </p:spPr>
            <p:txBody>
              <a:bodyPr/>
              <a:lstStyle/>
              <a:p>
                <a:r>
                  <a:rPr lang="en-IN">
                    <a:noFill/>
                  </a:rPr>
                  <a:t> </a:t>
                </a:r>
              </a:p>
            </p:txBody>
          </p:sp>
        </mc:Fallback>
      </mc:AlternateContent>
      <p:sp>
        <p:nvSpPr>
          <p:cNvPr id="38" name="TextBox 37"/>
          <p:cNvSpPr txBox="1"/>
          <p:nvPr/>
        </p:nvSpPr>
        <p:spPr>
          <a:xfrm>
            <a:off x="2804375" y="2227081"/>
            <a:ext cx="2157963" cy="338554"/>
          </a:xfrm>
          <a:prstGeom prst="rect">
            <a:avLst/>
          </a:prstGeom>
          <a:noFill/>
        </p:spPr>
        <p:txBody>
          <a:bodyPr wrap="none" rtlCol="0">
            <a:spAutoFit/>
          </a:bodyPr>
          <a:lstStyle/>
          <a:p>
            <a:r>
              <a:rPr lang="en-IN" sz="1600" dirty="0"/>
              <a:t>At the 10dB coupler</a:t>
            </a:r>
          </a:p>
        </p:txBody>
      </p:sp>
      <mc:AlternateContent xmlns:mc="http://schemas.openxmlformats.org/markup-compatibility/2006" xmlns:a14="http://schemas.microsoft.com/office/drawing/2010/main">
        <mc:Choice Requires="a14">
          <p:sp>
            <p:nvSpPr>
              <p:cNvPr id="39" name="TextBox 38"/>
              <p:cNvSpPr txBox="1"/>
              <p:nvPr/>
            </p:nvSpPr>
            <p:spPr>
              <a:xfrm>
                <a:off x="5036458" y="2990028"/>
                <a:ext cx="2923364" cy="297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chemeClr val="tx1"/>
                              </a:solidFill>
                              <a:latin typeface="Cambria Math" panose="02040503050406030204" pitchFamily="18" charset="0"/>
                            </a:rPr>
                          </m:ctrlPr>
                        </m:sSupPr>
                        <m:e>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𝐸</m:t>
                              </m:r>
                            </m:e>
                            <m:sub>
                              <m:r>
                                <a:rPr lang="en-IN" i="1">
                                  <a:solidFill>
                                    <a:schemeClr val="tx1"/>
                                  </a:solidFill>
                                  <a:latin typeface="Cambria Math" panose="02040503050406030204" pitchFamily="18" charset="0"/>
                                </a:rPr>
                                <m:t>𝑏</m:t>
                              </m:r>
                            </m:sub>
                          </m:sSub>
                        </m:e>
                        <m:sup>
                          <m:r>
                            <a:rPr lang="en-IN" i="1">
                              <a:solidFill>
                                <a:schemeClr val="tx1"/>
                              </a:solidFill>
                              <a:latin typeface="Cambria Math" panose="02040503050406030204" pitchFamily="18" charset="0"/>
                            </a:rPr>
                            <m:t>′</m:t>
                          </m:r>
                        </m:sup>
                      </m:sSup>
                      <m:r>
                        <a:rPr lang="en-IN" b="0" i="1" smtClean="0">
                          <a:solidFill>
                            <a:schemeClr val="tx1"/>
                          </a:solidFill>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𝑗</m:t>
                          </m:r>
                          <m:r>
                            <a:rPr lang="en-IN" i="1">
                              <a:latin typeface="Cambria Math" panose="02040503050406030204" pitchFamily="18" charset="0"/>
                            </a:rPr>
                            <m:t>𝐸</m:t>
                          </m:r>
                        </m:e>
                        <m:sub>
                          <m:r>
                            <a:rPr lang="en-IN" i="1">
                              <a:latin typeface="Cambria Math" panose="02040503050406030204" pitchFamily="18" charset="0"/>
                            </a:rPr>
                            <m:t>𝑖𝑛</m:t>
                          </m:r>
                        </m:sub>
                      </m:sSub>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2</m:t>
                              </m:r>
                            </m:sub>
                          </m:sSub>
                        </m:sup>
                      </m:sSup>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𝛼</m:t>
                          </m:r>
                          <m:r>
                            <a:rPr lang="en-IN" i="1">
                              <a:latin typeface="Cambria Math" panose="02040503050406030204" pitchFamily="18" charset="0"/>
                              <a:ea typeface="Cambria Math" panose="02040503050406030204" pitchFamily="18" charset="0"/>
                            </a:rPr>
                            <m:t>𝐿</m:t>
                          </m:r>
                          <m:r>
                            <a:rPr lang="en-IN" i="1">
                              <a:latin typeface="Cambria Math" panose="02040503050406030204" pitchFamily="18" charset="0"/>
                              <a:ea typeface="Cambria Math" panose="02040503050406030204" pitchFamily="18" charset="0"/>
                            </a:rPr>
                            <m:t>/2</m:t>
                          </m:r>
                        </m:sup>
                      </m:sSup>
                      <m:r>
                        <a:rPr lang="en-IN" i="1">
                          <a:latin typeface="Cambria Math" panose="02040503050406030204" pitchFamily="18" charset="0"/>
                          <a:ea typeface="Cambria Math" panose="02040503050406030204" pitchFamily="18" charset="0"/>
                        </a:rPr>
                        <m:t>√0.5√</m:t>
                      </m:r>
                      <m:r>
                        <a:rPr lang="en-IN" i="1" smtClean="0">
                          <a:latin typeface="Cambria Math" panose="02040503050406030204" pitchFamily="18" charset="0"/>
                          <a:ea typeface="Cambria Math" panose="02040503050406030204" pitchFamily="18" charset="0"/>
                        </a:rPr>
                        <m:t>𝜌</m:t>
                      </m:r>
                    </m:oMath>
                  </m:oMathPara>
                </a14:m>
                <a:endParaRPr lang="en-IN" dirty="0"/>
              </a:p>
            </p:txBody>
          </p:sp>
        </mc:Choice>
        <mc:Fallback xmlns="">
          <p:sp>
            <p:nvSpPr>
              <p:cNvPr id="39" name="TextBox 38"/>
              <p:cNvSpPr txBox="1">
                <a:spLocks noRot="1" noChangeAspect="1" noMove="1" noResize="1" noEditPoints="1" noAdjustHandles="1" noChangeArrowheads="1" noChangeShapeType="1" noTextEdit="1"/>
              </p:cNvSpPr>
              <p:nvPr/>
            </p:nvSpPr>
            <p:spPr>
              <a:xfrm>
                <a:off x="5036458" y="2990028"/>
                <a:ext cx="2923364" cy="297646"/>
              </a:xfrm>
              <a:prstGeom prst="rect">
                <a:avLst/>
              </a:prstGeom>
              <a:blipFill rotWithShape="0">
                <a:blip r:embed="rId7"/>
                <a:stretch>
                  <a:fillRect l="-417" t="-8163" r="-625" b="-34694"/>
                </a:stretch>
              </a:blipFill>
            </p:spPr>
            <p:txBody>
              <a:bodyPr/>
              <a:lstStyle/>
              <a:p>
                <a:r>
                  <a:rPr lang="en-IN">
                    <a:noFill/>
                  </a:rPr>
                  <a:t> </a:t>
                </a:r>
              </a:p>
            </p:txBody>
          </p:sp>
        </mc:Fallback>
      </mc:AlternateContent>
      <p:sp>
        <p:nvSpPr>
          <p:cNvPr id="43" name="TextBox 42"/>
          <p:cNvSpPr txBox="1"/>
          <p:nvPr/>
        </p:nvSpPr>
        <p:spPr>
          <a:xfrm>
            <a:off x="2771992" y="4083223"/>
            <a:ext cx="3102131" cy="338554"/>
          </a:xfrm>
          <a:prstGeom prst="rect">
            <a:avLst/>
          </a:prstGeom>
          <a:noFill/>
        </p:spPr>
        <p:txBody>
          <a:bodyPr wrap="none" rtlCol="0">
            <a:spAutoFit/>
          </a:bodyPr>
          <a:lstStyle/>
          <a:p>
            <a:r>
              <a:rPr lang="en-IN" sz="1600" dirty="0"/>
              <a:t>Output waves at 3dB coupler</a:t>
            </a:r>
          </a:p>
        </p:txBody>
      </p:sp>
      <p:sp>
        <p:nvSpPr>
          <p:cNvPr id="45" name="Rounded Rectangle 44"/>
          <p:cNvSpPr/>
          <p:nvPr/>
        </p:nvSpPr>
        <p:spPr>
          <a:xfrm>
            <a:off x="2030473" y="4441780"/>
            <a:ext cx="498542" cy="2597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500" dirty="0"/>
              <a:t>OBPF</a:t>
            </a:r>
            <a:endParaRPr lang="en-IN" dirty="0"/>
          </a:p>
        </p:txBody>
      </p:sp>
      <p:sp>
        <p:nvSpPr>
          <p:cNvPr id="46" name="TextBox 45"/>
          <p:cNvSpPr txBox="1"/>
          <p:nvPr/>
        </p:nvSpPr>
        <p:spPr>
          <a:xfrm>
            <a:off x="4962338" y="5784850"/>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sp>
            <p:nvSpPr>
              <p:cNvPr id="24" name="TextBox 23"/>
              <p:cNvSpPr txBox="1"/>
              <p:nvPr/>
            </p:nvSpPr>
            <p:spPr>
              <a:xfrm>
                <a:off x="5036458" y="3452972"/>
                <a:ext cx="26634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𝐿</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0.5∗</m:t>
                          </m:r>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𝑖𝑛</m:t>
                                      </m:r>
                                    </m:sub>
                                  </m:sSub>
                                </m:e>
                              </m:d>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∗0.9</m:t>
                          </m:r>
                        </m:e>
                      </m:d>
                    </m:oMath>
                  </m:oMathPara>
                </a14:m>
                <a:endParaRPr lang="en-IN" dirty="0"/>
              </a:p>
            </p:txBody>
          </p:sp>
        </mc:Choice>
        <mc:Fallback xmlns="">
          <p:sp>
            <p:nvSpPr>
              <p:cNvPr id="24" name="TextBox 23"/>
              <p:cNvSpPr txBox="1">
                <a:spLocks noRot="1" noChangeAspect="1" noMove="1" noResize="1" noEditPoints="1" noAdjustHandles="1" noChangeArrowheads="1" noChangeShapeType="1" noTextEdit="1"/>
              </p:cNvSpPr>
              <p:nvPr/>
            </p:nvSpPr>
            <p:spPr>
              <a:xfrm>
                <a:off x="5036458" y="3452972"/>
                <a:ext cx="2663486" cy="276999"/>
              </a:xfrm>
              <a:prstGeom prst="rect">
                <a:avLst/>
              </a:prstGeom>
              <a:blipFill rotWithShape="0">
                <a:blip r:embed="rId8"/>
                <a:stretch>
                  <a:fillRect l="-1831" b="-326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036458" y="4716660"/>
                <a:ext cx="3800206" cy="63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𝑟𝑒𝑓𝑙𝑒𝑐𝑡𝑒𝑑</m:t>
                                    </m:r>
                                  </m:sub>
                                </m:sSub>
                              </m:e>
                            </m:mr>
                            <m:mr>
                              <m:e>
                                <m:sSub>
                                  <m:sSubPr>
                                    <m:ctrlPr>
                                      <a:rPr lang="en-IN" i="1" smtClean="0">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𝑡𝑟𝑎𝑛𝑠𝑚𝑖𝑡𝑡𝑒𝑑</m:t>
                                    </m:r>
                                  </m:sub>
                                </m:sSub>
                              </m:e>
                            </m:mr>
                          </m:m>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r>
                                  <m:rPr>
                                    <m:brk m:alnAt="7"/>
                                  </m:rPr>
                                  <a:rPr lang="en-IN" b="0" i="1" smtClean="0">
                                    <a:latin typeface="Cambria Math" panose="02040503050406030204" pitchFamily="18" charset="0"/>
                                  </a:rPr>
                                  <m:t>𝑗</m:t>
                                </m:r>
                                <m:r>
                                  <a:rPr lang="en-IN" i="1">
                                    <a:latin typeface="Cambria Math" panose="02040503050406030204" pitchFamily="18" charset="0"/>
                                    <a:ea typeface="Cambria Math" panose="02040503050406030204" pitchFamily="18" charset="0"/>
                                  </a:rPr>
                                  <m:t>√0.5</m:t>
                                </m:r>
                              </m:e>
                              <m:e>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0.5</m:t>
                                </m:r>
                              </m:e>
                            </m:mr>
                            <m:mr>
                              <m:e>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0.5</m:t>
                                </m:r>
                              </m:e>
                              <m:e>
                                <m:r>
                                  <a:rPr lang="en-IN" b="0" i="1" smtClean="0">
                                    <a:latin typeface="Cambria Math" panose="02040503050406030204" pitchFamily="18" charset="0"/>
                                    <a:ea typeface="Cambria Math" panose="02040503050406030204" pitchFamily="18" charset="0"/>
                                  </a:rPr>
                                  <m:t>𝑗</m:t>
                                </m:r>
                                <m:r>
                                  <m:rPr>
                                    <m:brk m:alnAt="7"/>
                                  </m:rP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0.5</m:t>
                                </m:r>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𝑓</m:t>
                                        </m:r>
                                      </m:sub>
                                    </m:sSub>
                                  </m:e>
                                  <m:sup>
                                    <m:r>
                                      <a:rPr lang="en-IN" i="1">
                                        <a:latin typeface="Cambria Math" panose="02040503050406030204" pitchFamily="18" charset="0"/>
                                      </a:rPr>
                                      <m:t>′</m:t>
                                    </m:r>
                                  </m:sup>
                                </m:sSup>
                              </m:e>
                            </m:mr>
                            <m:mr>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𝑏</m:t>
                                        </m:r>
                                      </m:sub>
                                    </m:sSub>
                                  </m:e>
                                  <m:sup>
                                    <m:r>
                                      <a:rPr lang="en-IN" i="1">
                                        <a:latin typeface="Cambria Math" panose="02040503050406030204" pitchFamily="18" charset="0"/>
                                      </a:rPr>
                                      <m:t>′</m:t>
                                    </m:r>
                                  </m:sup>
                                </m:sSup>
                              </m:e>
                            </m:mr>
                          </m:m>
                        </m:e>
                      </m:d>
                    </m:oMath>
                  </m:oMathPara>
                </a14:m>
                <a:endParaRPr lang="en-IN" dirty="0"/>
              </a:p>
            </p:txBody>
          </p:sp>
        </mc:Choice>
        <mc:Fallback xmlns="">
          <p:sp>
            <p:nvSpPr>
              <p:cNvPr id="25" name="TextBox 24"/>
              <p:cNvSpPr txBox="1">
                <a:spLocks noRot="1" noChangeAspect="1" noMove="1" noResize="1" noEditPoints="1" noAdjustHandles="1" noChangeArrowheads="1" noChangeShapeType="1" noTextEdit="1"/>
              </p:cNvSpPr>
              <p:nvPr/>
            </p:nvSpPr>
            <p:spPr>
              <a:xfrm>
                <a:off x="5036458" y="4716660"/>
                <a:ext cx="3800206" cy="633187"/>
              </a:xfrm>
              <a:prstGeom prst="rect">
                <a:avLst/>
              </a:prstGeom>
              <a:blipFill rotWithShape="0">
                <a:blip r:embed="rId5"/>
                <a:stretch>
                  <a:fillRect/>
                </a:stretch>
              </a:blipFill>
            </p:spPr>
            <p:txBody>
              <a:bodyPr/>
              <a:lstStyle/>
              <a:p>
                <a:r>
                  <a:rPr lang="en-IN">
                    <a:noFill/>
                  </a:rPr>
                  <a:t> </a:t>
                </a:r>
              </a:p>
            </p:txBody>
          </p:sp>
        </mc:Fallback>
      </mc:AlternateContent>
      <p:sp>
        <p:nvSpPr>
          <p:cNvPr id="26" name="TextBox 25"/>
          <p:cNvSpPr txBox="1"/>
          <p:nvPr/>
        </p:nvSpPr>
        <p:spPr>
          <a:xfrm>
            <a:off x="2761837" y="5658798"/>
            <a:ext cx="5442516" cy="338554"/>
          </a:xfrm>
          <a:prstGeom prst="rect">
            <a:avLst/>
          </a:prstGeom>
          <a:noFill/>
        </p:spPr>
        <p:txBody>
          <a:bodyPr wrap="none" rtlCol="0">
            <a:spAutoFit/>
          </a:bodyPr>
          <a:lstStyle/>
          <a:p>
            <a:r>
              <a:rPr lang="en-IN" sz="1600" dirty="0"/>
              <a:t>Assuming an additional 3dB coupler Loss at reflected</a:t>
            </a:r>
          </a:p>
        </p:txBody>
      </p:sp>
    </p:spTree>
    <p:extLst>
      <p:ext uri="{BB962C8B-B14F-4D97-AF65-F5344CB8AC3E}">
        <p14:creationId xmlns:p14="http://schemas.microsoft.com/office/powerpoint/2010/main" val="391169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2bit DAC using </a:t>
            </a:r>
            <a:r>
              <a:rPr lang="en-IN" dirty="0" err="1"/>
              <a:t>Gray</a:t>
            </a:r>
            <a:r>
              <a:rPr lang="en-IN" dirty="0"/>
              <a:t> Code</a:t>
            </a:r>
          </a:p>
        </p:txBody>
      </p:sp>
      <p:pic>
        <p:nvPicPr>
          <p:cNvPr id="4" name="Content Placeholder 3"/>
          <p:cNvPicPr>
            <a:picLocks noGrp="1" noChangeAspect="1"/>
          </p:cNvPicPr>
          <p:nvPr>
            <p:ph idx="1"/>
          </p:nvPr>
        </p:nvPicPr>
        <p:blipFill>
          <a:blip r:embed="rId2"/>
          <a:stretch>
            <a:fillRect/>
          </a:stretch>
        </p:blipFill>
        <p:spPr>
          <a:xfrm>
            <a:off x="2098025" y="1360968"/>
            <a:ext cx="4156115" cy="2493669"/>
          </a:xfrm>
          <a:prstGeom prst="rect">
            <a:avLst/>
          </a:prstGeom>
        </p:spPr>
      </p:pic>
      <p:pic>
        <p:nvPicPr>
          <p:cNvPr id="5" name="Picture 4"/>
          <p:cNvPicPr>
            <a:picLocks noChangeAspect="1"/>
          </p:cNvPicPr>
          <p:nvPr/>
        </p:nvPicPr>
        <p:blipFill>
          <a:blip r:embed="rId3"/>
          <a:stretch>
            <a:fillRect/>
          </a:stretch>
        </p:blipFill>
        <p:spPr>
          <a:xfrm>
            <a:off x="1635732" y="3972939"/>
            <a:ext cx="8915035" cy="2668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025" y="1541208"/>
            <a:ext cx="2851809" cy="2138857"/>
          </a:xfrm>
          <a:prstGeom prst="rect">
            <a:avLst/>
          </a:prstGeom>
        </p:spPr>
      </p:pic>
    </p:spTree>
    <p:extLst>
      <p:ext uri="{BB962C8B-B14F-4D97-AF65-F5344CB8AC3E}">
        <p14:creationId xmlns:p14="http://schemas.microsoft.com/office/powerpoint/2010/main" val="268351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bit DAC using </a:t>
            </a:r>
            <a:r>
              <a:rPr lang="en-IN" dirty="0" err="1"/>
              <a:t>Gray</a:t>
            </a:r>
            <a:r>
              <a:rPr lang="en-IN" dirty="0"/>
              <a:t> Code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71" y="3782535"/>
            <a:ext cx="3575684" cy="268176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716" y="3782532"/>
            <a:ext cx="3575684" cy="268176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9161" y="3782531"/>
            <a:ext cx="3575684" cy="2681763"/>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658811" y="1621420"/>
                <a:ext cx="1821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=2.1</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𝑊</m:t>
                          </m:r>
                        </m:e>
                        <m:sup>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𝑘</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𝑚</m:t>
                          </m:r>
                        </m:e>
                        <m:sup>
                          <m:r>
                            <a:rPr lang="en-IN" b="0" i="1" smtClean="0">
                              <a:latin typeface="Cambria Math" panose="02040503050406030204" pitchFamily="18" charset="0"/>
                              <a:ea typeface="Cambria Math" panose="02040503050406030204" pitchFamily="18" charset="0"/>
                            </a:rPr>
                            <m:t>−1</m:t>
                          </m:r>
                        </m:sup>
                      </m:sSup>
                    </m:oMath>
                  </m:oMathPara>
                </a14:m>
                <a:endParaRPr lang="en-IN" dirty="0"/>
              </a:p>
            </p:txBody>
          </p:sp>
        </mc:Choice>
        <mc:Fallback xmlns="">
          <p:sp>
            <p:nvSpPr>
              <p:cNvPr id="12" name="TextBox 11"/>
              <p:cNvSpPr txBox="1">
                <a:spLocks noRot="1" noChangeAspect="1" noMove="1" noResize="1" noEditPoints="1" noAdjustHandles="1" noChangeArrowheads="1" noChangeShapeType="1" noTextEdit="1"/>
              </p:cNvSpPr>
              <p:nvPr/>
            </p:nvSpPr>
            <p:spPr>
              <a:xfrm>
                <a:off x="658811" y="1621420"/>
                <a:ext cx="1821781" cy="276999"/>
              </a:xfrm>
              <a:prstGeom prst="rect">
                <a:avLst/>
              </a:prstGeom>
              <a:blipFill rotWithShape="0">
                <a:blip r:embed="rId5"/>
                <a:stretch>
                  <a:fillRect l="-2007" r="-1003"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51537" y="2224873"/>
                <a:ext cx="1673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=0.21</m:t>
                      </m:r>
                      <m:r>
                        <a:rPr lang="en-IN" b="0" i="1" smtClean="0">
                          <a:latin typeface="Cambria Math" panose="02040503050406030204" pitchFamily="18" charset="0"/>
                          <a:ea typeface="Cambria Math" panose="02040503050406030204" pitchFamily="18" charset="0"/>
                        </a:rPr>
                        <m:t>𝑑𝐵</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𝑘𝑚</m:t>
                      </m:r>
                    </m:oMath>
                  </m:oMathPara>
                </a14:m>
                <a:endParaRPr lang="en-IN" dirty="0"/>
              </a:p>
            </p:txBody>
          </p:sp>
        </mc:Choice>
        <mc:Fallback xmlns="">
          <p:sp>
            <p:nvSpPr>
              <p:cNvPr id="15" name="TextBox 14"/>
              <p:cNvSpPr txBox="1">
                <a:spLocks noRot="1" noChangeAspect="1" noMove="1" noResize="1" noEditPoints="1" noAdjustHandles="1" noChangeArrowheads="1" noChangeShapeType="1" noTextEdit="1"/>
              </p:cNvSpPr>
              <p:nvPr/>
            </p:nvSpPr>
            <p:spPr>
              <a:xfrm>
                <a:off x="651537" y="2224873"/>
                <a:ext cx="1673087" cy="276999"/>
              </a:xfrm>
              <a:prstGeom prst="rect">
                <a:avLst/>
              </a:prstGeom>
              <a:blipFill rotWithShape="0">
                <a:blip r:embed="rId6"/>
                <a:stretch>
                  <a:fillRect l="-1460" r="-2920" b="-4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46111" y="2798293"/>
                <a:ext cx="9464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𝐿</m:t>
                      </m:r>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𝑘𝑚</m:t>
                      </m:r>
                    </m:oMath>
                  </m:oMathPara>
                </a14:m>
                <a:endParaRPr lang="en-IN" dirty="0"/>
              </a:p>
            </p:txBody>
          </p:sp>
        </mc:Choice>
        <mc:Fallback xmlns="">
          <p:sp>
            <p:nvSpPr>
              <p:cNvPr id="16" name="TextBox 15"/>
              <p:cNvSpPr txBox="1">
                <a:spLocks noRot="1" noChangeAspect="1" noMove="1" noResize="1" noEditPoints="1" noAdjustHandles="1" noChangeArrowheads="1" noChangeShapeType="1" noTextEdit="1"/>
              </p:cNvSpPr>
              <p:nvPr/>
            </p:nvSpPr>
            <p:spPr>
              <a:xfrm>
                <a:off x="646111" y="2798293"/>
                <a:ext cx="946478" cy="276999"/>
              </a:xfrm>
              <a:prstGeom prst="rect">
                <a:avLst/>
              </a:prstGeom>
              <a:blipFill rotWithShape="0">
                <a:blip r:embed="rId7"/>
                <a:stretch>
                  <a:fillRect l="-5161" r="-5806"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32098" y="1778749"/>
                <a:ext cx="352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𝑁𝑂𝐿𝑀</m:t>
                      </m:r>
                      <m:r>
                        <a:rPr lang="en-IN" b="0" i="1" smtClean="0">
                          <a:latin typeface="Cambria Math" panose="02040503050406030204" pitchFamily="18" charset="0"/>
                          <a:ea typeface="Cambria Math" panose="02040503050406030204" pitchFamily="18" charset="0"/>
                        </a:rPr>
                        <m:t>1 : </m:t>
                      </m:r>
                      <m:r>
                        <a:rPr lang="en-IN" b="0" i="1" smtClean="0">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=0.9 ;</m:t>
                      </m:r>
                      <m:r>
                        <a:rPr lang="en-IN" b="0" i="1" smtClean="0">
                          <a:latin typeface="Cambria Math" panose="02040503050406030204" pitchFamily="18" charset="0"/>
                          <a:ea typeface="Cambria Math" panose="02040503050406030204" pitchFamily="18" charset="0"/>
                        </a:rPr>
                        <m:t>𝑝𝑢𝑚𝑝</m:t>
                      </m:r>
                      <m:r>
                        <a:rPr lang="en-IN" b="0" i="1" smtClean="0">
                          <a:latin typeface="Cambria Math" panose="02040503050406030204" pitchFamily="18" charset="0"/>
                          <a:ea typeface="Cambria Math" panose="02040503050406030204" pitchFamily="18" charset="0"/>
                        </a:rPr>
                        <m:t>=3.74</m:t>
                      </m:r>
                      <m:r>
                        <a:rPr lang="en-IN" b="0" i="1" smtClean="0">
                          <a:latin typeface="Cambria Math" panose="02040503050406030204" pitchFamily="18" charset="0"/>
                          <a:ea typeface="Cambria Math" panose="02040503050406030204" pitchFamily="18" charset="0"/>
                        </a:rPr>
                        <m:t>𝑊</m:t>
                      </m:r>
                    </m:oMath>
                  </m:oMathPara>
                </a14:m>
                <a:endParaRPr lang="en-IN" dirty="0"/>
              </a:p>
            </p:txBody>
          </p:sp>
        </mc:Choice>
        <mc:Fallback xmlns="">
          <p:sp>
            <p:nvSpPr>
              <p:cNvPr id="18" name="TextBox 17"/>
              <p:cNvSpPr txBox="1">
                <a:spLocks noRot="1" noChangeAspect="1" noMove="1" noResize="1" noEditPoints="1" noAdjustHandles="1" noChangeArrowheads="1" noChangeShapeType="1" noTextEdit="1"/>
              </p:cNvSpPr>
              <p:nvPr/>
            </p:nvSpPr>
            <p:spPr>
              <a:xfrm>
                <a:off x="2832098" y="1778749"/>
                <a:ext cx="3525260" cy="276999"/>
              </a:xfrm>
              <a:prstGeom prst="rect">
                <a:avLst/>
              </a:prstGeom>
              <a:blipFill rotWithShape="0">
                <a:blip r:embed="rId8"/>
                <a:stretch>
                  <a:fillRect l="-1038" r="-865" b="-3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832098" y="2105680"/>
                <a:ext cx="352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𝑁𝑂𝐿𝑀</m:t>
                      </m:r>
                      <m:r>
                        <a:rPr lang="en-IN" b="0" i="1" smtClean="0">
                          <a:latin typeface="Cambria Math" panose="02040503050406030204" pitchFamily="18" charset="0"/>
                          <a:ea typeface="Cambria Math" panose="02040503050406030204" pitchFamily="18" charset="0"/>
                        </a:rPr>
                        <m:t>2 : </m:t>
                      </m:r>
                      <m:r>
                        <a:rPr lang="en-IN" b="0" i="1" smtClean="0">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=0.1 ;</m:t>
                      </m:r>
                      <m:r>
                        <a:rPr lang="en-IN" b="0" i="1" smtClean="0">
                          <a:latin typeface="Cambria Math" panose="02040503050406030204" pitchFamily="18" charset="0"/>
                          <a:ea typeface="Cambria Math" panose="02040503050406030204" pitchFamily="18" charset="0"/>
                        </a:rPr>
                        <m:t>𝑝𝑢𝑚𝑝</m:t>
                      </m:r>
                      <m:r>
                        <a:rPr lang="en-IN" b="0" i="1" smtClean="0">
                          <a:latin typeface="Cambria Math" panose="02040503050406030204" pitchFamily="18" charset="0"/>
                          <a:ea typeface="Cambria Math" panose="02040503050406030204" pitchFamily="18" charset="0"/>
                        </a:rPr>
                        <m:t>=0.43</m:t>
                      </m:r>
                      <m:r>
                        <a:rPr lang="en-IN" b="0" i="1" smtClean="0">
                          <a:latin typeface="Cambria Math" panose="02040503050406030204" pitchFamily="18" charset="0"/>
                          <a:ea typeface="Cambria Math" panose="02040503050406030204" pitchFamily="18" charset="0"/>
                        </a:rPr>
                        <m:t>𝑊</m:t>
                      </m:r>
                    </m:oMath>
                  </m:oMathPara>
                </a14:m>
                <a:endParaRPr lang="en-IN" dirty="0"/>
              </a:p>
            </p:txBody>
          </p:sp>
        </mc:Choice>
        <mc:Fallback xmlns="">
          <p:sp>
            <p:nvSpPr>
              <p:cNvPr id="19" name="TextBox 18"/>
              <p:cNvSpPr txBox="1">
                <a:spLocks noRot="1" noChangeAspect="1" noMove="1" noResize="1" noEditPoints="1" noAdjustHandles="1" noChangeArrowheads="1" noChangeShapeType="1" noTextEdit="1"/>
              </p:cNvSpPr>
              <p:nvPr/>
            </p:nvSpPr>
            <p:spPr>
              <a:xfrm>
                <a:off x="2832098" y="2105680"/>
                <a:ext cx="3525260" cy="276999"/>
              </a:xfrm>
              <a:prstGeom prst="rect">
                <a:avLst/>
              </a:prstGeom>
              <a:blipFill rotWithShape="0">
                <a:blip r:embed="rId9"/>
                <a:stretch>
                  <a:fillRect l="-1038" r="-865" b="-2826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832098" y="2432611"/>
                <a:ext cx="32206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𝑁𝑂𝐿𝑀</m:t>
                      </m:r>
                      <m:r>
                        <a:rPr lang="en-IN" b="0" i="1" smtClean="0">
                          <a:latin typeface="Cambria Math" panose="02040503050406030204" pitchFamily="18" charset="0"/>
                          <a:ea typeface="Cambria Math" panose="02040503050406030204" pitchFamily="18" charset="0"/>
                        </a:rPr>
                        <m:t>3 : </m:t>
                      </m:r>
                      <m:r>
                        <a:rPr lang="en-IN" b="0" i="1" smtClean="0">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=0.9 ;</m:t>
                      </m:r>
                      <m:r>
                        <a:rPr lang="en-IN" b="0" i="1" smtClean="0">
                          <a:latin typeface="Cambria Math" panose="02040503050406030204" pitchFamily="18" charset="0"/>
                          <a:ea typeface="Cambria Math" panose="02040503050406030204" pitchFamily="18" charset="0"/>
                        </a:rPr>
                        <m:t>𝑝𝑢𝑚𝑝</m:t>
                      </m:r>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𝑊</m:t>
                      </m:r>
                    </m:oMath>
                  </m:oMathPara>
                </a14:m>
                <a:endParaRPr lang="en-IN" dirty="0"/>
              </a:p>
            </p:txBody>
          </p:sp>
        </mc:Choice>
        <mc:Fallback xmlns="">
          <p:sp>
            <p:nvSpPr>
              <p:cNvPr id="20" name="TextBox 19"/>
              <p:cNvSpPr txBox="1">
                <a:spLocks noRot="1" noChangeAspect="1" noMove="1" noResize="1" noEditPoints="1" noAdjustHandles="1" noChangeArrowheads="1" noChangeShapeType="1" noTextEdit="1"/>
              </p:cNvSpPr>
              <p:nvPr/>
            </p:nvSpPr>
            <p:spPr>
              <a:xfrm>
                <a:off x="2832098" y="2432611"/>
                <a:ext cx="3220689" cy="276999"/>
              </a:xfrm>
              <a:prstGeom prst="rect">
                <a:avLst/>
              </a:prstGeom>
              <a:blipFill rotWithShape="0">
                <a:blip r:embed="rId10"/>
                <a:stretch>
                  <a:fillRect l="-1136" r="-758" b="-31111"/>
                </a:stretch>
              </a:blipFill>
            </p:spPr>
            <p:txBody>
              <a:bodyPr/>
              <a:lstStyle/>
              <a:p>
                <a:r>
                  <a:rPr lang="en-IN">
                    <a:noFill/>
                  </a:rPr>
                  <a:t> </a:t>
                </a:r>
              </a:p>
            </p:txBody>
          </p:sp>
        </mc:Fallback>
      </mc:AlternateContent>
      <p:sp>
        <p:nvSpPr>
          <p:cNvPr id="3" name="TextBox 2"/>
          <p:cNvSpPr txBox="1"/>
          <p:nvPr/>
        </p:nvSpPr>
        <p:spPr>
          <a:xfrm>
            <a:off x="7675790" y="1819658"/>
            <a:ext cx="3970959" cy="923330"/>
          </a:xfrm>
          <a:prstGeom prst="rect">
            <a:avLst/>
          </a:prstGeom>
          <a:noFill/>
        </p:spPr>
        <p:txBody>
          <a:bodyPr wrap="none" rtlCol="0">
            <a:spAutoFit/>
          </a:bodyPr>
          <a:lstStyle/>
          <a:p>
            <a:r>
              <a:rPr lang="en-IN" dirty="0"/>
              <a:t>Standard DAC is made by utilizing</a:t>
            </a:r>
          </a:p>
          <a:p>
            <a:r>
              <a:rPr lang="en-IN" dirty="0"/>
              <a:t>Loop unbalancing at zero pump </a:t>
            </a:r>
          </a:p>
          <a:p>
            <a:r>
              <a:rPr lang="en-IN" dirty="0"/>
              <a:t>Pump power. </a:t>
            </a:r>
          </a:p>
        </p:txBody>
      </p:sp>
    </p:spTree>
    <p:extLst>
      <p:ext uri="{BB962C8B-B14F-4D97-AF65-F5344CB8AC3E}">
        <p14:creationId xmlns:p14="http://schemas.microsoft.com/office/powerpoint/2010/main" val="2937817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408</TotalTime>
  <Words>854</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Cambria Math</vt:lpstr>
      <vt:lpstr>Century Gothic</vt:lpstr>
      <vt:lpstr>Tw Cen MT</vt:lpstr>
      <vt:lpstr>Wingdings</vt:lpstr>
      <vt:lpstr>Wingdings 3</vt:lpstr>
      <vt:lpstr>Ion</vt:lpstr>
      <vt:lpstr>   All-Optical Digital-to-Analog Conversion Using Nonlinear Optical Loop Mirrors</vt:lpstr>
      <vt:lpstr>Introduction</vt:lpstr>
      <vt:lpstr>Why All Optical DAC ?</vt:lpstr>
      <vt:lpstr>Other Methods</vt:lpstr>
      <vt:lpstr>Non Linear Optical Loop Mirror Block</vt:lpstr>
      <vt:lpstr>Deriving the Transfer function of NOLM</vt:lpstr>
      <vt:lpstr>Deriving the Transfer function of NOLM</vt:lpstr>
      <vt:lpstr>2bit DAC using Gray Code</vt:lpstr>
      <vt:lpstr>2 bit DAC using Gray Code</vt:lpstr>
      <vt:lpstr>Simulation Results for 3bit DAC</vt:lpstr>
      <vt:lpstr>3 bit DAC</vt:lpstr>
      <vt:lpstr>Some design Considerations for Simulation</vt:lpstr>
      <vt:lpstr>Comparisons with the paper</vt:lpstr>
      <vt:lpstr>Drawbacks of the design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EE6502 : Course Project   All-Optical Digital-to-Analog Conversion Using Nonlinear Optical Loop Mirrors</dc:title>
  <dc:creator>Anshul Shah</dc:creator>
  <cp:lastModifiedBy>Anshul Shah</cp:lastModifiedBy>
  <cp:revision>38</cp:revision>
  <dcterms:created xsi:type="dcterms:W3CDTF">2017-11-24T17:36:27Z</dcterms:created>
  <dcterms:modified xsi:type="dcterms:W3CDTF">2017-12-11T09:30:58Z</dcterms:modified>
</cp:coreProperties>
</file>