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2.png"/><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0.png"/><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0" y="1230630"/>
            <a:ext cx="9211945" cy="1553845"/>
          </a:xfrm>
        </p:spPr>
        <p:style>
          <a:lnRef idx="2">
            <a:schemeClr val="dk1"/>
          </a:lnRef>
          <a:fillRef idx="1">
            <a:schemeClr val="lt1"/>
          </a:fillRef>
          <a:effectRef idx="0">
            <a:schemeClr val="dk1"/>
          </a:effectRef>
          <a:fontRef idx="minor">
            <a:schemeClr val="dk1"/>
          </a:fontRef>
        </p:style>
        <p:txBody>
          <a:bodyPr/>
          <a:lstStyle/>
          <a:p>
            <a:r>
              <a:rPr lang="en-IN" altLang="en-US" dirty="0">
                <a:solidFill>
                  <a:schemeClr val="accent1"/>
                </a:solidFill>
              </a:rPr>
              <a:t>Flight Price Prediction Project</a:t>
            </a:r>
            <a:br>
              <a:rPr lang="en-IN" altLang="en-US" dirty="0">
                <a:solidFill>
                  <a:schemeClr val="accent1"/>
                </a:solidFill>
              </a:rPr>
            </a:br>
            <a:r>
              <a:rPr lang="en-IN" altLang="en-US" dirty="0">
                <a:solidFill>
                  <a:schemeClr val="accent1"/>
                </a:solidFill>
              </a:rPr>
              <a:t>submitted by: anshul dubey</a:t>
            </a:r>
            <a:br>
              <a:rPr lang="en-IN" altLang="en-US" dirty="0"/>
            </a:br>
            <a:endParaRPr lang="en-IN" alt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1"/>
          <a:stretch>
            <a:fillRect/>
          </a:stretch>
        </p:blipFill>
        <p:spPr>
          <a:xfrm>
            <a:off x="1803400" y="2992755"/>
            <a:ext cx="9926320" cy="30467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4" name="Title 3"/>
          <p:cNvSpPr>
            <a:spLocks noGrp="1"/>
          </p:cNvSpPr>
          <p:nvPr>
            <p:ph type="title"/>
          </p:nvPr>
        </p:nvSpPr>
        <p:spPr/>
        <p:txBody>
          <a:bodyPr/>
          <a:p>
            <a:r>
              <a:rPr lang="en-US" dirty="0">
                <a:solidFill>
                  <a:schemeClr val="tx1"/>
                </a:solidFill>
                <a:latin typeface="quicksand" panose="020B0604020202020204" charset="0"/>
                <a:sym typeface="+mn-ea"/>
              </a:rPr>
              <a:t>Putting Data in Proper Format</a:t>
            </a:r>
            <a:endParaRPr lang="en-US"/>
          </a:p>
        </p:txBody>
      </p:sp>
      <p:pic>
        <p:nvPicPr>
          <p:cNvPr id="7" name="Content Placeholder 6"/>
          <p:cNvPicPr>
            <a:picLocks noChangeAspect="1"/>
          </p:cNvPicPr>
          <p:nvPr>
            <p:ph sz="half" idx="1"/>
          </p:nvPr>
        </p:nvPicPr>
        <p:blipFill>
          <a:blip r:embed="rId1"/>
          <a:stretch>
            <a:fillRect/>
          </a:stretch>
        </p:blipFill>
        <p:spPr>
          <a:xfrm>
            <a:off x="609600" y="1174750"/>
            <a:ext cx="5384800" cy="4363085"/>
          </a:xfrm>
          <a:prstGeom prst="rect">
            <a:avLst/>
          </a:prstGeom>
        </p:spPr>
      </p:pic>
      <p:pic>
        <p:nvPicPr>
          <p:cNvPr id="8" name="Content Placeholder 7"/>
          <p:cNvPicPr>
            <a:picLocks noChangeAspect="1"/>
          </p:cNvPicPr>
          <p:nvPr>
            <p:ph sz="half" idx="2"/>
          </p:nvPr>
        </p:nvPicPr>
        <p:blipFill>
          <a:blip r:embed="rId2"/>
          <a:stretch>
            <a:fillRect/>
          </a:stretch>
        </p:blipFill>
        <p:spPr>
          <a:xfrm>
            <a:off x="6197600" y="1174115"/>
            <a:ext cx="5384800" cy="4444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dirty="0">
                <a:solidFill>
                  <a:schemeClr val="tx1"/>
                </a:solidFill>
                <a:latin typeface="quicksand" panose="020B0604020202020204" charset="0"/>
                <a:sym typeface="+mn-ea"/>
              </a:rPr>
              <a:t>CORRELATION FACTOR</a:t>
            </a:r>
            <a:endParaRPr lang="en-US"/>
          </a:p>
        </p:txBody>
      </p:sp>
      <p:sp>
        <p:nvSpPr>
          <p:cNvPr id="7" name="Text Placeholder 6"/>
          <p:cNvSpPr>
            <a:spLocks noGrp="1"/>
          </p:cNvSpPr>
          <p:nvPr>
            <p:ph type="body" sz="half" idx="2"/>
          </p:nvPr>
        </p:nvSpPr>
        <p:spPr/>
        <p:txBody>
          <a:bodyPr/>
          <a:p>
            <a:r>
              <a:rPr lang="en-US" dirty="0">
                <a:latin typeface="quicksand" panose="020B0604020202020204" charset="0"/>
                <a:sym typeface="+mn-ea"/>
              </a:rPr>
              <a:t>The statistical relationship between two variables is referred to as their correlation. The correlation factor represents the relation between columns in a given dataset. A correlation can be positive, meaning both variables are moving in the same direction or it can be negative, meaning that when one variable's value increasing, the other variable’s value is decreasing</a:t>
            </a:r>
            <a:endParaRPr lang="en-US"/>
          </a:p>
        </p:txBody>
      </p:sp>
      <p:pic>
        <p:nvPicPr>
          <p:cNvPr id="8" name="Content Placeholder 7"/>
          <p:cNvPicPr>
            <a:picLocks noChangeAspect="1"/>
          </p:cNvPicPr>
          <p:nvPr>
            <p:ph idx="1"/>
          </p:nvPr>
        </p:nvPicPr>
        <p:blipFill>
          <a:blip r:embed="rId1"/>
          <a:stretch>
            <a:fillRect/>
          </a:stretch>
        </p:blipFill>
        <p:spPr>
          <a:xfrm>
            <a:off x="5183505" y="1787525"/>
            <a:ext cx="6567170" cy="40817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olidFill>
                  <a:schemeClr val="tx1"/>
                </a:solidFill>
                <a:latin typeface="quicksand" panose="020B0604020202020204" charset="0"/>
                <a:sym typeface="+mn-ea"/>
              </a:rPr>
              <a:t>CORRELATION MATRIX AND ITS VISUALIZATION</a:t>
            </a:r>
            <a:endParaRPr lang="en-US"/>
          </a:p>
        </p:txBody>
      </p:sp>
      <p:sp>
        <p:nvSpPr>
          <p:cNvPr id="4" name="Text Placeholder 3"/>
          <p:cNvSpPr>
            <a:spLocks noGrp="1"/>
          </p:cNvSpPr>
          <p:nvPr>
            <p:ph type="body" sz="half" idx="2"/>
          </p:nvPr>
        </p:nvSpPr>
        <p:spPr/>
        <p:txBody>
          <a:bodyPr/>
          <a:p>
            <a:r>
              <a:rPr lang="en-US" dirty="0">
                <a:latin typeface="quicksand" panose="020B0604020202020204" charset="0"/>
                <a:sym typeface="+mn-ea"/>
              </a:rPr>
              <a:t>A correlation matrix is a tabular data representing the ‘correlations’ between pairs of variables in a given dataset. It is also a very important pre-processing step in Machine Learning pipelines. The Correlation matrix is a data analysis representation that is used to summarize data to understand the relationship between various different variables of the given dataset. </a:t>
            </a:r>
            <a:endParaRPr lang="en-IN" dirty="0">
              <a:solidFill>
                <a:schemeClr val="tx1"/>
              </a:solidFill>
              <a:latin typeface="quicksand" panose="020B0604020202020204" charset="0"/>
            </a:endParaRPr>
          </a:p>
          <a:p>
            <a:endParaRPr lang="en-US"/>
          </a:p>
        </p:txBody>
      </p:sp>
      <p:pic>
        <p:nvPicPr>
          <p:cNvPr id="5" name="Content Placeholder 4"/>
          <p:cNvPicPr>
            <a:picLocks noChangeAspect="1"/>
          </p:cNvPicPr>
          <p:nvPr>
            <p:ph idx="1"/>
          </p:nvPr>
        </p:nvPicPr>
        <p:blipFill>
          <a:blip r:embed="rId1"/>
          <a:stretch>
            <a:fillRect/>
          </a:stretch>
        </p:blipFill>
        <p:spPr>
          <a:xfrm>
            <a:off x="5769610" y="987425"/>
            <a:ext cx="4999355" cy="48736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olidFill>
                  <a:schemeClr val="tx1"/>
                </a:solidFill>
                <a:latin typeface="quicksand" panose="020B0604020202020204" charset="0"/>
                <a:sym typeface="+mn-ea"/>
              </a:rPr>
              <a:t>CORRELATION WITH TARGET VARIABLE</a:t>
            </a:r>
            <a:endParaRPr lang="en-US"/>
          </a:p>
        </p:txBody>
      </p:sp>
      <p:sp>
        <p:nvSpPr>
          <p:cNvPr id="4" name="Text Placeholder 3"/>
          <p:cNvSpPr>
            <a:spLocks noGrp="1"/>
          </p:cNvSpPr>
          <p:nvPr>
            <p:ph type="body" sz="half" idx="2"/>
          </p:nvPr>
        </p:nvSpPr>
        <p:spPr/>
        <p:txBody>
          <a:bodyPr/>
          <a:p>
            <a:r>
              <a:rPr lang="en-US" dirty="0">
                <a:latin typeface="quicksand" panose="020B0604020202020204" charset="0"/>
                <a:sym typeface="+mn-ea"/>
              </a:rPr>
              <a:t> </a:t>
            </a:r>
            <a:r>
              <a:rPr lang="en-IN" altLang="en-US" dirty="0">
                <a:latin typeface="quicksand" panose="020B0604020202020204" charset="0"/>
                <a:sym typeface="+mn-ea"/>
              </a:rPr>
              <a:t>1.</a:t>
            </a:r>
            <a:r>
              <a:rPr lang="en-US" dirty="0">
                <a:latin typeface="quicksand" panose="020B0604020202020204" charset="0"/>
                <a:sym typeface="+mn-ea"/>
              </a:rPr>
              <a:t>stops and travel_ hours ,these columns have good positive relationship with target column. </a:t>
            </a:r>
            <a:endParaRPr lang="en-US" dirty="0">
              <a:latin typeface="quicksand" panose="020B0604020202020204" charset="0"/>
              <a:sym typeface="+mn-ea"/>
            </a:endParaRPr>
          </a:p>
          <a:p>
            <a:r>
              <a:rPr lang="en-IN" altLang="en-US" dirty="0">
                <a:latin typeface="quicksand" panose="020B0604020202020204" charset="0"/>
                <a:sym typeface="+mn-ea"/>
              </a:rPr>
              <a:t>2.</a:t>
            </a:r>
            <a:r>
              <a:rPr lang="en-US" dirty="0">
                <a:latin typeface="quicksand" panose="020B0604020202020204" charset="0"/>
                <a:sym typeface="+mn-ea"/>
              </a:rPr>
              <a:t>destination, </a:t>
            </a:r>
            <a:r>
              <a:rPr lang="en-US" dirty="0" err="1">
                <a:latin typeface="quicksand" panose="020B0604020202020204" charset="0"/>
                <a:sym typeface="+mn-ea"/>
              </a:rPr>
              <a:t>arr_hour</a:t>
            </a:r>
            <a:r>
              <a:rPr lang="en-US" dirty="0">
                <a:latin typeface="quicksand" panose="020B0604020202020204" charset="0"/>
                <a:sym typeface="+mn-ea"/>
              </a:rPr>
              <a:t>, and </a:t>
            </a:r>
            <a:r>
              <a:rPr lang="en-US" dirty="0" err="1">
                <a:latin typeface="quicksand" panose="020B0604020202020204" charset="0"/>
                <a:sym typeface="+mn-ea"/>
              </a:rPr>
              <a:t>arr_minute</a:t>
            </a:r>
            <a:r>
              <a:rPr lang="en-US" dirty="0">
                <a:latin typeface="quicksand" panose="020B0604020202020204" charset="0"/>
                <a:sym typeface="+mn-ea"/>
              </a:rPr>
              <a:t> columns have very weak relationship with target column.</a:t>
            </a:r>
            <a:endParaRPr lang="en-US" dirty="0">
              <a:latin typeface="quicksand" panose="020B0604020202020204" charset="0"/>
              <a:sym typeface="+mn-ea"/>
            </a:endParaRPr>
          </a:p>
          <a:p>
            <a:r>
              <a:rPr lang="en-IN" altLang="en-US" dirty="0" err="1">
                <a:latin typeface="quicksand" panose="020B0604020202020204" charset="0"/>
                <a:sym typeface="+mn-ea"/>
              </a:rPr>
              <a:t>3.source</a:t>
            </a:r>
            <a:r>
              <a:rPr lang="en-US" dirty="0">
                <a:latin typeface="quicksand" panose="020B0604020202020204" charset="0"/>
                <a:sym typeface="+mn-ea"/>
              </a:rPr>
              <a:t> </a:t>
            </a:r>
            <a:r>
              <a:rPr lang="en-US" dirty="0" err="1">
                <a:latin typeface="quicksand" panose="020B0604020202020204" charset="0"/>
                <a:sym typeface="+mn-ea"/>
              </a:rPr>
              <a:t>co;umns</a:t>
            </a:r>
            <a:r>
              <a:rPr lang="en-US" dirty="0">
                <a:latin typeface="quicksand" panose="020B0604020202020204" charset="0"/>
                <a:sym typeface="+mn-ea"/>
              </a:rPr>
              <a:t> are negatively correlated with target column.</a:t>
            </a:r>
            <a:endParaRPr lang="en-US"/>
          </a:p>
        </p:txBody>
      </p:sp>
      <p:pic>
        <p:nvPicPr>
          <p:cNvPr id="5" name="Content Placeholder 4"/>
          <p:cNvPicPr>
            <a:picLocks noChangeAspect="1"/>
          </p:cNvPicPr>
          <p:nvPr>
            <p:ph idx="1"/>
          </p:nvPr>
        </p:nvPicPr>
        <p:blipFill>
          <a:blip r:embed="rId1"/>
          <a:stretch>
            <a:fillRect/>
          </a:stretch>
        </p:blipFill>
        <p:spPr>
          <a:xfrm>
            <a:off x="5464810" y="987425"/>
            <a:ext cx="5608955" cy="48736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dirty="0">
                <a:sym typeface="+mn-ea"/>
              </a:rPr>
              <a:t>Label Encoding</a:t>
            </a:r>
            <a:endParaRPr lang="en-US"/>
          </a:p>
        </p:txBody>
      </p:sp>
      <p:pic>
        <p:nvPicPr>
          <p:cNvPr id="7" name="Content Placeholder 6"/>
          <p:cNvPicPr>
            <a:picLocks noChangeAspect="1"/>
          </p:cNvPicPr>
          <p:nvPr>
            <p:ph idx="1"/>
          </p:nvPr>
        </p:nvPicPr>
        <p:blipFill>
          <a:blip r:embed="rId1"/>
          <a:stretch>
            <a:fillRect/>
          </a:stretch>
        </p:blipFill>
        <p:spPr>
          <a:xfrm>
            <a:off x="1595755" y="1356995"/>
            <a:ext cx="8999220" cy="45872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dirty="0">
                <a:solidFill>
                  <a:schemeClr val="tx1"/>
                </a:solidFill>
                <a:latin typeface="quicksand" panose="020B0604020202020204" charset="0"/>
                <a:sym typeface="+mn-ea"/>
              </a:rPr>
              <a:t>CHECKING</a:t>
            </a:r>
            <a:br>
              <a:rPr lang="en-US" dirty="0">
                <a:solidFill>
                  <a:schemeClr val="tx1"/>
                </a:solidFill>
                <a:latin typeface="quicksand" panose="020B0604020202020204" charset="0"/>
                <a:sym typeface="+mn-ea"/>
              </a:rPr>
            </a:br>
            <a:r>
              <a:rPr lang="en-US" dirty="0">
                <a:solidFill>
                  <a:schemeClr val="tx1"/>
                </a:solidFill>
                <a:latin typeface="quicksand" panose="020B0604020202020204" charset="0"/>
                <a:sym typeface="+mn-ea"/>
              </a:rPr>
              <a:t>SKEWNESS</a:t>
            </a:r>
            <a:endParaRPr lang="en-US"/>
          </a:p>
        </p:txBody>
      </p:sp>
      <p:sp>
        <p:nvSpPr>
          <p:cNvPr id="6" name="Text Placeholder 5"/>
          <p:cNvSpPr>
            <a:spLocks noGrp="1"/>
          </p:cNvSpPr>
          <p:nvPr>
            <p:ph type="body" sz="half" idx="2"/>
          </p:nvPr>
        </p:nvSpPr>
        <p:spPr/>
        <p:txBody>
          <a:bodyPr/>
          <a:p>
            <a:r>
              <a:rPr lang="en-US" dirty="0">
                <a:latin typeface="quicksand" panose="020B0604020202020204" charset="0"/>
                <a:sym typeface="+mn-ea"/>
              </a:rPr>
              <a:t>Skewness refers to distortion or asymmetry in a symmetrical bell curve, or normal distribution in a set of data. Besides positive and negative skew, distributions can also be said to have zero or undefined skew. The skewness value can be positive, zero, negative, or undefined. </a:t>
            </a:r>
            <a:endParaRPr lang="en-IN" dirty="0">
              <a:solidFill>
                <a:schemeClr val="tx1"/>
              </a:solidFill>
              <a:latin typeface="quicksand" panose="020B0604020202020204" charset="0"/>
            </a:endParaRPr>
          </a:p>
          <a:p>
            <a:endParaRPr lang="en-US"/>
          </a:p>
        </p:txBody>
      </p:sp>
      <p:pic>
        <p:nvPicPr>
          <p:cNvPr id="7" name="Content Placeholder 6"/>
          <p:cNvPicPr>
            <a:picLocks noChangeAspect="1"/>
          </p:cNvPicPr>
          <p:nvPr>
            <p:ph idx="1"/>
          </p:nvPr>
        </p:nvPicPr>
        <p:blipFill>
          <a:blip r:embed="rId1"/>
          <a:stretch>
            <a:fillRect/>
          </a:stretch>
        </p:blipFill>
        <p:spPr>
          <a:xfrm>
            <a:off x="5294630" y="1409065"/>
            <a:ext cx="5786120" cy="39884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1850" y="1152525"/>
            <a:ext cx="10515600" cy="2061210"/>
          </a:xfrm>
        </p:spPr>
        <p:txBody>
          <a:bodyPr/>
          <a:p>
            <a:r>
              <a:rPr lang="en-US" dirty="0">
                <a:solidFill>
                  <a:schemeClr val="tx1"/>
                </a:solidFill>
                <a:latin typeface="quicksand" panose="020B0604020202020204" charset="0"/>
                <a:sym typeface="+mn-ea"/>
              </a:rPr>
              <a:t>CHECKING OUTLIERS AND PLOTTING IT</a:t>
            </a:r>
            <a:endParaRPr lang="en-US"/>
          </a:p>
        </p:txBody>
      </p:sp>
      <p:sp>
        <p:nvSpPr>
          <p:cNvPr id="6" name="Text Placeholder 5"/>
          <p:cNvSpPr>
            <a:spLocks noGrp="1"/>
          </p:cNvSpPr>
          <p:nvPr>
            <p:ph type="body" idx="1"/>
          </p:nvPr>
        </p:nvSpPr>
        <p:spPr>
          <a:xfrm>
            <a:off x="831850" y="3342005"/>
            <a:ext cx="10515600" cy="2747645"/>
          </a:xfrm>
        </p:spPr>
        <p:txBody>
          <a:bodyPr/>
          <a:p>
            <a:pPr algn="just"/>
            <a:r>
              <a:rPr lang="en-US" sz="2000" dirty="0">
                <a:latin typeface="quicksand" panose="020B0604020202020204" charset="0"/>
                <a:sym typeface="+mn-ea"/>
              </a:rPr>
              <a:t>An outlier is a data point in a data set which is distant or far from all other observations available. It is a data point which lies outside the overall distribution which is available in the dataset. In statistics, an outlier is an observation point that is distant from other observations. </a:t>
            </a:r>
            <a:endParaRPr lang="en-US" sz="2000" dirty="0">
              <a:latin typeface="quicksand" panose="020B0604020202020204" charset="0"/>
              <a:sym typeface="+mn-ea"/>
            </a:endParaRPr>
          </a:p>
          <a:p>
            <a:pPr algn="just"/>
            <a:r>
              <a:rPr lang="en-US" sz="2000" dirty="0">
                <a:latin typeface="quicksand" panose="020B0604020202020204" charset="0"/>
                <a:sym typeface="+mn-ea"/>
              </a:rPr>
              <a:t>A box plot is a method or a process for graphically representing groups of numerical data through their quartiles. Outliers may also be plotted as an individual point. If there is an outlier it will plotted as point in box plot but other numerical data will be grouped together and displayed as boxes in the diagram. In most cases a threshold of 3 or -3 is used i.e., if the Z-score value is higher than or less than 3 or -3 respectively, that particular data point will be identified as outlier. </a:t>
            </a:r>
            <a:endParaRPr lang="en-IN" sz="2000" dirty="0">
              <a:solidFill>
                <a:schemeClr val="tx1"/>
              </a:solidFill>
              <a:latin typeface="quicksand" panose="020B0604020202020204" charset="0"/>
            </a:endParaRPr>
          </a:p>
          <a:p>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Outliers</a:t>
            </a:r>
            <a:endParaRPr lang="en-US"/>
          </a:p>
        </p:txBody>
      </p:sp>
      <p:pic>
        <p:nvPicPr>
          <p:cNvPr id="6" name="Content Placeholder 5"/>
          <p:cNvPicPr>
            <a:picLocks noChangeAspect="1"/>
          </p:cNvPicPr>
          <p:nvPr>
            <p:ph idx="1"/>
          </p:nvPr>
        </p:nvPicPr>
        <p:blipFill>
          <a:blip r:embed="rId1"/>
          <a:stretch>
            <a:fillRect/>
          </a:stretch>
        </p:blipFill>
        <p:spPr>
          <a:xfrm>
            <a:off x="1158875" y="1417955"/>
            <a:ext cx="8646160" cy="49917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3040"/>
            <a:ext cx="10972800" cy="966470"/>
          </a:xfrm>
        </p:spPr>
        <p:txBody>
          <a:bodyPr/>
          <a:p>
            <a:r>
              <a:rPr lang="en-US" sz="2800" dirty="0">
                <a:solidFill>
                  <a:schemeClr val="tx1"/>
                </a:solidFill>
                <a:latin typeface="quicksand" panose="020B0604020202020204" charset="0"/>
                <a:sym typeface="+mn-ea"/>
              </a:rPr>
              <a:t>MODEL/S DEVELOPMENT AND EVALUATION</a:t>
            </a:r>
            <a:r>
              <a:rPr lang="en-US" dirty="0">
                <a:solidFill>
                  <a:schemeClr val="tx1"/>
                </a:solidFill>
                <a:latin typeface="quicksand" panose="020B0604020202020204" charset="0"/>
                <a:sym typeface="+mn-ea"/>
              </a:rPr>
              <a:t> </a:t>
            </a:r>
            <a:endParaRPr lang="en-US"/>
          </a:p>
        </p:txBody>
      </p:sp>
      <p:sp>
        <p:nvSpPr>
          <p:cNvPr id="3" name="Content Placeholder 2"/>
          <p:cNvSpPr>
            <a:spLocks noGrp="1"/>
          </p:cNvSpPr>
          <p:nvPr>
            <p:ph idx="1"/>
          </p:nvPr>
        </p:nvSpPr>
        <p:spPr/>
        <p:txBody>
          <a:bodyPr/>
          <a:p>
            <a:pPr algn="just"/>
            <a:r>
              <a:rPr lang="en-US" sz="2400" dirty="0">
                <a:latin typeface="quicksand" panose="020B0604020202020204" charset="0"/>
                <a:sym typeface="+mn-ea"/>
              </a:rPr>
              <a:t>From the given dataset it can be concluded that it is a Regression problem as the output column “fare” has continuous output. So, for further analysis of the problem, I have to import or call out the Regression related libraries in Python work frame. </a:t>
            </a:r>
            <a:endParaRPr lang="en-US" sz="2400" dirty="0">
              <a:latin typeface="quicksand" panose="020B0604020202020204" charset="0"/>
              <a:sym typeface="+mn-ea"/>
            </a:endParaRPr>
          </a:p>
          <a:p>
            <a:pPr algn="just"/>
            <a:r>
              <a:rPr lang="en-US" sz="2400" dirty="0">
                <a:latin typeface="quicksand" panose="020B0604020202020204" charset="0"/>
                <a:sym typeface="+mn-ea"/>
              </a:rPr>
              <a:t>The different libraries used for the problem solving are: </a:t>
            </a:r>
            <a:endParaRPr lang="en-US" sz="2400" dirty="0">
              <a:latin typeface="quicksand" panose="020B0604020202020204" charset="0"/>
              <a:sym typeface="+mn-ea"/>
            </a:endParaRPr>
          </a:p>
          <a:p>
            <a:pPr marL="379730" indent="-342900" algn="just">
              <a:buFont typeface="+mj-lt"/>
              <a:buAutoNum type="arabicPeriod"/>
            </a:pPr>
            <a:r>
              <a:rPr lang="en-US" sz="2400" dirty="0" err="1">
                <a:latin typeface="quicksand" panose="020B0604020202020204" charset="0"/>
                <a:sym typeface="+mn-ea"/>
              </a:rPr>
              <a:t>Sklearn</a:t>
            </a:r>
            <a:endParaRPr lang="en-US" sz="2400" dirty="0">
              <a:solidFill>
                <a:schemeClr val="tx1"/>
              </a:solidFill>
              <a:latin typeface="quicksand" panose="020B0604020202020204" charset="0"/>
            </a:endParaRPr>
          </a:p>
          <a:p>
            <a:pPr marL="379730" indent="-342900" algn="just">
              <a:buFont typeface="+mj-lt"/>
              <a:buAutoNum type="arabicPeriod"/>
            </a:pPr>
            <a:r>
              <a:rPr lang="en-US" sz="2400" dirty="0" err="1">
                <a:latin typeface="quicksand" panose="020B0604020202020204" charset="0"/>
                <a:sym typeface="+mn-ea"/>
              </a:rPr>
              <a:t>Sklearn.linear_model</a:t>
            </a:r>
            <a:endParaRPr lang="en-US" sz="2400" dirty="0">
              <a:solidFill>
                <a:schemeClr val="tx1"/>
              </a:solidFill>
              <a:latin typeface="quicksand" panose="020B0604020202020204" charset="0"/>
            </a:endParaRPr>
          </a:p>
          <a:p>
            <a:pPr marL="379730" indent="-342900" algn="just">
              <a:buFont typeface="+mj-lt"/>
              <a:buAutoNum type="arabicPeriod"/>
            </a:pPr>
            <a:r>
              <a:rPr lang="en-US" sz="2400" dirty="0" err="1">
                <a:latin typeface="quicksand" panose="020B0604020202020204" charset="0"/>
                <a:sym typeface="+mn-ea"/>
              </a:rPr>
              <a:t>Sklearn.ensemble</a:t>
            </a:r>
            <a:endParaRPr lang="en-US" sz="2400" dirty="0">
              <a:solidFill>
                <a:schemeClr val="tx1"/>
              </a:solidFill>
              <a:latin typeface="quicksand" panose="020B0604020202020204" charset="0"/>
            </a:endParaRPr>
          </a:p>
          <a:p>
            <a:pPr marL="379730" indent="-342900" algn="just">
              <a:buFont typeface="+mj-lt"/>
              <a:buAutoNum type="arabicPeriod"/>
            </a:pPr>
            <a:r>
              <a:rPr lang="en-US" sz="2400" dirty="0" err="1">
                <a:latin typeface="quicksand" panose="020B0604020202020204" charset="0"/>
                <a:sym typeface="+mn-ea"/>
              </a:rPr>
              <a:t>Sklearn.metrics</a:t>
            </a:r>
            <a:endParaRPr lang="en-US" sz="2400" dirty="0">
              <a:solidFill>
                <a:schemeClr val="tx1"/>
              </a:solidFill>
              <a:latin typeface="quicksand" panose="020B0604020202020204" charset="0"/>
            </a:endParaRPr>
          </a:p>
          <a:p>
            <a:pPr marL="379730" indent="-342900" algn="just">
              <a:buFont typeface="+mj-lt"/>
              <a:buAutoNum type="arabicPeriod"/>
            </a:pPr>
            <a:r>
              <a:rPr lang="en-US" sz="2400" dirty="0" err="1">
                <a:latin typeface="quicksand" panose="020B0604020202020204" charset="0"/>
                <a:sym typeface="+mn-ea"/>
              </a:rPr>
              <a:t>Sklearn.model_selection</a:t>
            </a:r>
            <a:endParaRPr lang="en-US" sz="2400" dirty="0">
              <a:solidFill>
                <a:schemeClr val="tx1"/>
              </a:solidFill>
              <a:latin typeface="quicksand" panose="020B0604020202020204" charset="0"/>
            </a:endParaRPr>
          </a:p>
          <a:p>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2800" dirty="0">
                <a:solidFill>
                  <a:schemeClr val="tx1"/>
                </a:solidFill>
                <a:latin typeface="quicksand" panose="020B0604020202020204" charset="0"/>
                <a:sym typeface="+mn-ea"/>
              </a:rPr>
              <a:t>TESTING OF IDENTIFIED APPROACHES</a:t>
            </a:r>
            <a:endParaRPr lang="en-US" sz="2800"/>
          </a:p>
        </p:txBody>
      </p:sp>
      <p:sp>
        <p:nvSpPr>
          <p:cNvPr id="6" name="Text Placeholder 5"/>
          <p:cNvSpPr>
            <a:spLocks noGrp="1"/>
          </p:cNvSpPr>
          <p:nvPr>
            <p:ph type="body" sz="half" idx="2"/>
          </p:nvPr>
        </p:nvSpPr>
        <p:spPr/>
        <p:txBody>
          <a:bodyPr/>
          <a:p>
            <a:r>
              <a:rPr lang="en-US" sz="2400" dirty="0">
                <a:latin typeface="quicksand" panose="020B0604020202020204" charset="0"/>
                <a:sym typeface="+mn-ea"/>
              </a:rPr>
              <a:t>After completing the required pre-processing techniques for the model building data is separated as input and output columns before passing it to the </a:t>
            </a:r>
            <a:r>
              <a:rPr lang="en-US" sz="2400" dirty="0" err="1">
                <a:latin typeface="quicksand" panose="020B0604020202020204" charset="0"/>
                <a:sym typeface="+mn-ea"/>
              </a:rPr>
              <a:t>train_test_split</a:t>
            </a:r>
            <a:r>
              <a:rPr lang="en-US" sz="2400" dirty="0">
                <a:latin typeface="quicksand" panose="020B0604020202020204" charset="0"/>
                <a:sym typeface="+mn-ea"/>
              </a:rPr>
              <a:t>. </a:t>
            </a:r>
            <a:endParaRPr lang="en-IN" sz="2400" dirty="0">
              <a:solidFill>
                <a:schemeClr val="tx1"/>
              </a:solidFill>
              <a:latin typeface="quicksand" panose="020B0604020202020204" charset="0"/>
            </a:endParaRPr>
          </a:p>
          <a:p>
            <a:endParaRPr lang="en-US" sz="2400"/>
          </a:p>
        </p:txBody>
      </p:sp>
      <p:pic>
        <p:nvPicPr>
          <p:cNvPr id="7" name="Content Placeholder 6"/>
          <p:cNvPicPr>
            <a:picLocks noChangeAspect="1"/>
          </p:cNvPicPr>
          <p:nvPr>
            <p:ph idx="1"/>
          </p:nvPr>
        </p:nvPicPr>
        <p:blipFill>
          <a:blip r:embed="rId1"/>
          <a:stretch>
            <a:fillRect/>
          </a:stretch>
        </p:blipFill>
        <p:spPr>
          <a:xfrm>
            <a:off x="5448300" y="1459230"/>
            <a:ext cx="5053330" cy="36455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olidFill>
                  <a:schemeClr val="tx1"/>
                </a:solidFill>
                <a:latin typeface="quicksand" panose="020B0604020202020204" charset="0"/>
                <a:sym typeface="+mn-ea"/>
              </a:rPr>
              <a:t>INTRODUCTION</a:t>
            </a:r>
            <a:endParaRPr lang="en-US"/>
          </a:p>
        </p:txBody>
      </p:sp>
      <p:sp>
        <p:nvSpPr>
          <p:cNvPr id="3" name="Content Placeholder 2"/>
          <p:cNvSpPr>
            <a:spLocks noGrp="1"/>
          </p:cNvSpPr>
          <p:nvPr>
            <p:ph idx="1"/>
          </p:nvPr>
        </p:nvSpPr>
        <p:spPr/>
        <p:txBody>
          <a:bodyPr/>
          <a:p>
            <a:pPr marL="0" indent="0">
              <a:buNone/>
            </a:pPr>
            <a:r>
              <a:rPr lang="en-US" dirty="0">
                <a:latin typeface="quicksand" panose="020B0604020202020204" charset="0"/>
                <a:sym typeface="+mn-ea"/>
              </a:rPr>
              <a:t>BUSINESS PROBLEM FRAMING</a:t>
            </a:r>
            <a:endParaRPr lang="en-US" dirty="0">
              <a:latin typeface="quicksand" panose="020B0604020202020204" charset="0"/>
              <a:sym typeface="+mn-ea"/>
            </a:endParaRPr>
          </a:p>
          <a:p>
            <a:pPr marL="0" indent="0">
              <a:buNone/>
            </a:pPr>
            <a:r>
              <a:rPr lang="en-US" sz="2400" dirty="0">
                <a:sym typeface="+mn-ea"/>
              </a:rPr>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endParaRPr lang="en-US" sz="2400" dirty="0">
              <a:sym typeface="+mn-ea"/>
            </a:endParaRPr>
          </a:p>
          <a:p>
            <a:pPr marL="0" indent="0">
              <a:buNone/>
            </a:pPr>
            <a:r>
              <a:rPr lang="en-US" sz="2400" dirty="0">
                <a:sym typeface="+mn-ea"/>
              </a:rPr>
              <a:t>1. Time of purchase patterns (making sure last-minute purchases are expensive)</a:t>
            </a:r>
            <a:endParaRPr lang="en-US" sz="2400" dirty="0">
              <a:sym typeface="+mn-ea"/>
            </a:endParaRPr>
          </a:p>
          <a:p>
            <a:pPr marL="0" indent="0">
              <a:buNone/>
            </a:pPr>
            <a:r>
              <a:rPr lang="en-US" sz="2400" dirty="0">
                <a:sym typeface="+mn-ea"/>
              </a:rPr>
              <a:t>2. Keeping the flight as full as they want it (raising prices on a flight which is filling up in order to reduce sales and hold back inventory for those expensive last-minute expensive purchases)</a:t>
            </a:r>
            <a:endParaRPr lang="en-US" sz="2400" dirty="0">
              <a:sym typeface="+mn-ea"/>
            </a:endParaRPr>
          </a:p>
          <a:p>
            <a:pPr marL="0" indent="0">
              <a:buNone/>
            </a:pPr>
            <a:endParaRPr 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dirty="0">
                <a:solidFill>
                  <a:schemeClr val="tx1"/>
                </a:solidFill>
                <a:latin typeface="quicksand" panose="020B0604020202020204" charset="0"/>
                <a:sym typeface="+mn-ea"/>
              </a:rPr>
              <a:t>SCALING THE DATA USING STANDARD SCALER</a:t>
            </a:r>
            <a:endParaRPr lang="en-US" sz="2400"/>
          </a:p>
        </p:txBody>
      </p:sp>
      <p:sp>
        <p:nvSpPr>
          <p:cNvPr id="4" name="Text Placeholder 3"/>
          <p:cNvSpPr>
            <a:spLocks noGrp="1"/>
          </p:cNvSpPr>
          <p:nvPr>
            <p:ph type="body" sz="half" idx="2"/>
          </p:nvPr>
        </p:nvSpPr>
        <p:spPr/>
        <p:txBody>
          <a:bodyPr/>
          <a:p>
            <a:r>
              <a:rPr lang="en-IN" altLang="en-US" sz="2400" dirty="0">
                <a:latin typeface="Calibri" panose="020F0502020204030204" charset="0"/>
                <a:sym typeface="+mn-ea"/>
              </a:rPr>
              <a:t>F</a:t>
            </a:r>
            <a:r>
              <a:rPr lang="en-US" sz="2400" dirty="0">
                <a:latin typeface="Calibri" panose="020F0502020204030204" charset="0"/>
                <a:sym typeface="+mn-ea"/>
              </a:rPr>
              <a:t>or each value in a feature, </a:t>
            </a:r>
            <a:r>
              <a:rPr lang="en-US" sz="2400" dirty="0" err="1">
                <a:latin typeface="Calibri" panose="020F0502020204030204" charset="0"/>
                <a:sym typeface="+mn-ea"/>
              </a:rPr>
              <a:t>StandardScaler</a:t>
            </a:r>
            <a:r>
              <a:rPr lang="en-US" sz="2400" dirty="0">
                <a:latin typeface="Calibri" panose="020F0502020204030204" charset="0"/>
                <a:sym typeface="+mn-ea"/>
              </a:rPr>
              <a:t> subtracts the minimum value in the feature and then divides by the range. The range is the difference between the original maximum and original minimum. </a:t>
            </a:r>
            <a:r>
              <a:rPr lang="en-US" sz="2400" dirty="0" err="1">
                <a:latin typeface="Calibri" panose="020F0502020204030204" charset="0"/>
                <a:sym typeface="+mn-ea"/>
              </a:rPr>
              <a:t>StandardScaler</a:t>
            </a:r>
            <a:r>
              <a:rPr lang="en-US" sz="2400" dirty="0">
                <a:latin typeface="Calibri" panose="020F0502020204030204" charset="0"/>
                <a:sym typeface="+mn-ea"/>
              </a:rPr>
              <a:t> preserves the shape of the original distribution. </a:t>
            </a:r>
            <a:endParaRPr lang="en-IN" dirty="0">
              <a:solidFill>
                <a:schemeClr val="tx1"/>
              </a:solidFill>
            </a:endParaRPr>
          </a:p>
          <a:p>
            <a:endParaRPr lang="en-US"/>
          </a:p>
        </p:txBody>
      </p:sp>
      <p:pic>
        <p:nvPicPr>
          <p:cNvPr id="5" name="Content Placeholder 4"/>
          <p:cNvPicPr>
            <a:picLocks noChangeAspect="1"/>
          </p:cNvPicPr>
          <p:nvPr>
            <p:ph idx="1"/>
          </p:nvPr>
        </p:nvPicPr>
        <p:blipFill>
          <a:blip r:embed="rId1"/>
          <a:stretch>
            <a:fillRect/>
          </a:stretch>
        </p:blipFill>
        <p:spPr>
          <a:xfrm>
            <a:off x="5183505" y="1541780"/>
            <a:ext cx="6172200" cy="42310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olidFill>
                  <a:schemeClr val="tx1"/>
                </a:solidFill>
                <a:latin typeface="quicksand" panose="020B0604020202020204" charset="0"/>
                <a:sym typeface="+mn-ea"/>
              </a:rPr>
              <a:t>Multicollinearity check using VIF</a:t>
            </a:r>
            <a:endParaRPr lang="en-US"/>
          </a:p>
        </p:txBody>
      </p:sp>
      <p:sp>
        <p:nvSpPr>
          <p:cNvPr id="4" name="Text Placeholder 3"/>
          <p:cNvSpPr>
            <a:spLocks noGrp="1"/>
          </p:cNvSpPr>
          <p:nvPr>
            <p:ph type="body" sz="half" idx="2"/>
          </p:nvPr>
        </p:nvSpPr>
        <p:spPr>
          <a:xfrm>
            <a:off x="840105" y="2452370"/>
            <a:ext cx="3932555" cy="3416935"/>
          </a:xfrm>
        </p:spPr>
        <p:txBody>
          <a:bodyPr/>
          <a:p>
            <a:endParaRPr lang="en-US"/>
          </a:p>
        </p:txBody>
      </p:sp>
      <p:pic>
        <p:nvPicPr>
          <p:cNvPr id="7" name="Content Placeholder 6"/>
          <p:cNvPicPr>
            <a:picLocks noChangeAspect="1"/>
          </p:cNvPicPr>
          <p:nvPr>
            <p:ph idx="1"/>
          </p:nvPr>
        </p:nvPicPr>
        <p:blipFill>
          <a:blip r:embed="rId1"/>
          <a:stretch>
            <a:fillRect/>
          </a:stretch>
        </p:blipFill>
        <p:spPr>
          <a:xfrm>
            <a:off x="5183505" y="1508760"/>
            <a:ext cx="6172200" cy="42754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dirty="0">
                <a:solidFill>
                  <a:schemeClr val="tx1"/>
                </a:solidFill>
                <a:latin typeface="quicksand" panose="020B0604020202020204" charset="0"/>
                <a:sym typeface="+mn-ea"/>
              </a:rPr>
              <a:t>RUN AND EVALUATE SELECTED MODELS</a:t>
            </a:r>
            <a:endParaRPr lang="en-US" sz="2400"/>
          </a:p>
        </p:txBody>
      </p:sp>
      <p:sp>
        <p:nvSpPr>
          <p:cNvPr id="4" name="Text Placeholder 3"/>
          <p:cNvSpPr>
            <a:spLocks noGrp="1"/>
          </p:cNvSpPr>
          <p:nvPr>
            <p:ph type="body" sz="half" idx="2"/>
          </p:nvPr>
        </p:nvSpPr>
        <p:spPr/>
        <p:txBody>
          <a:bodyPr/>
          <a:p>
            <a:r>
              <a:rPr lang="en-US" dirty="0">
                <a:latin typeface="quicksand" panose="020B0604020202020204" charset="0"/>
                <a:sym typeface="+mn-ea"/>
              </a:rPr>
              <a:t>We will find the best random state value so that we can create our </a:t>
            </a:r>
            <a:r>
              <a:rPr lang="en-US" dirty="0" err="1">
                <a:latin typeface="quicksand" panose="020B0604020202020204" charset="0"/>
                <a:sym typeface="+mn-ea"/>
              </a:rPr>
              <a:t>train_test_split</a:t>
            </a:r>
            <a:r>
              <a:rPr lang="en-US" dirty="0">
                <a:latin typeface="quicksand" panose="020B0604020202020204" charset="0"/>
                <a:sym typeface="+mn-ea"/>
              </a:rPr>
              <a:t> </a:t>
            </a:r>
            <a:endParaRPr lang="en-IN" dirty="0">
              <a:solidFill>
                <a:schemeClr val="tx1"/>
              </a:solidFill>
              <a:latin typeface="quicksand" panose="020B0604020202020204" charset="0"/>
            </a:endParaRPr>
          </a:p>
          <a:p>
            <a:endParaRPr lang="en-US"/>
          </a:p>
        </p:txBody>
      </p:sp>
      <p:pic>
        <p:nvPicPr>
          <p:cNvPr id="5" name="Content Placeholder 4"/>
          <p:cNvPicPr>
            <a:picLocks noChangeAspect="1"/>
          </p:cNvPicPr>
          <p:nvPr>
            <p:ph idx="1"/>
          </p:nvPr>
        </p:nvPicPr>
        <p:blipFill>
          <a:blip r:embed="rId1"/>
          <a:stretch>
            <a:fillRect/>
          </a:stretch>
        </p:blipFill>
        <p:spPr>
          <a:xfrm>
            <a:off x="5183505" y="1525905"/>
            <a:ext cx="6172200" cy="36639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82550"/>
            <a:ext cx="3932555" cy="3140710"/>
          </a:xfrm>
        </p:spPr>
        <p:txBody>
          <a:bodyPr/>
          <a:p>
            <a:r>
              <a:rPr lang="en-US" sz="1400" dirty="0">
                <a:solidFill>
                  <a:schemeClr val="tx1"/>
                </a:solidFill>
                <a:latin typeface="quicksand" panose="020B0604020202020204" charset="0"/>
                <a:sym typeface="+mn-ea"/>
              </a:rPr>
              <a:t>As you can see above, I had called the algorithms, then I called the empty list with the name models [ ], and calling all the model one by one and storing the result in that</a:t>
            </a:r>
            <a:r>
              <a:rPr lang="en-US" dirty="0">
                <a:solidFill>
                  <a:schemeClr val="tx1"/>
                </a:solidFill>
                <a:latin typeface="quicksand" panose="020B0604020202020204" charset="0"/>
                <a:sym typeface="+mn-ea"/>
              </a:rPr>
              <a:t>. </a:t>
            </a:r>
            <a:br>
              <a:rPr lang="en-US" dirty="0">
                <a:solidFill>
                  <a:schemeClr val="tx1"/>
                </a:solidFill>
                <a:latin typeface="quicksand" panose="020B0604020202020204" charset="0"/>
                <a:sym typeface="+mn-ea"/>
              </a:rPr>
            </a:br>
            <a:endParaRPr lang="en-US"/>
          </a:p>
        </p:txBody>
      </p:sp>
      <p:sp>
        <p:nvSpPr>
          <p:cNvPr id="4" name="Text Placeholder 3"/>
          <p:cNvSpPr>
            <a:spLocks noGrp="1"/>
          </p:cNvSpPr>
          <p:nvPr>
            <p:ph type="body" sz="half" idx="2"/>
          </p:nvPr>
        </p:nvSpPr>
        <p:spPr>
          <a:xfrm>
            <a:off x="840105" y="3475990"/>
            <a:ext cx="3932555" cy="2393315"/>
          </a:xfrm>
        </p:spPr>
        <p:txBody>
          <a:bodyPr/>
          <a:p>
            <a:r>
              <a:rPr lang="en-US" dirty="0">
                <a:latin typeface="quicksand" panose="020B0604020202020204" charset="0"/>
                <a:sym typeface="+mn-ea"/>
              </a:rPr>
              <a:t>We can observe that I imported the metrics in order to interpret the model’s output. Then I also selected the model to find the </a:t>
            </a:r>
            <a:r>
              <a:rPr lang="en-US" dirty="0" err="1">
                <a:latin typeface="quicksand" panose="020B0604020202020204" charset="0"/>
                <a:sym typeface="+mn-ea"/>
              </a:rPr>
              <a:t>cross_validation_score</a:t>
            </a:r>
            <a:r>
              <a:rPr lang="en-US" dirty="0">
                <a:latin typeface="quicksand" panose="020B0604020202020204" charset="0"/>
                <a:sym typeface="+mn-ea"/>
              </a:rPr>
              <a:t> value. </a:t>
            </a:r>
            <a:endParaRPr lang="en-IN" dirty="0">
              <a:solidFill>
                <a:schemeClr val="tx1"/>
              </a:solidFill>
              <a:latin typeface="quicksand" panose="020B0604020202020204" charset="0"/>
            </a:endParaRPr>
          </a:p>
          <a:p>
            <a:endParaRPr lang="en-US"/>
          </a:p>
        </p:txBody>
      </p:sp>
      <p:pic>
        <p:nvPicPr>
          <p:cNvPr id="5" name="Content Placeholder 4"/>
          <p:cNvPicPr>
            <a:picLocks noChangeAspect="1"/>
          </p:cNvPicPr>
          <p:nvPr>
            <p:ph idx="1"/>
          </p:nvPr>
        </p:nvPicPr>
        <p:blipFill>
          <a:blip r:embed="rId1"/>
          <a:stretch>
            <a:fillRect/>
          </a:stretch>
        </p:blipFill>
        <p:spPr>
          <a:xfrm>
            <a:off x="5183505" y="2127885"/>
            <a:ext cx="6172200" cy="259207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olidFill>
                  <a:schemeClr val="tx1"/>
                </a:solidFill>
                <a:latin typeface="quicksand" panose="020B0604020202020204" charset="0"/>
                <a:sym typeface="+mn-ea"/>
              </a:rPr>
              <a:t>DATA VISUALIZATION</a:t>
            </a:r>
            <a:endParaRPr lang="en-US"/>
          </a:p>
        </p:txBody>
      </p:sp>
      <p:sp>
        <p:nvSpPr>
          <p:cNvPr id="4" name="Text Placeholder 3"/>
          <p:cNvSpPr>
            <a:spLocks noGrp="1"/>
          </p:cNvSpPr>
          <p:nvPr>
            <p:ph type="body" sz="half" idx="2"/>
          </p:nvPr>
        </p:nvSpPr>
        <p:spPr/>
        <p:txBody>
          <a:bodyPr/>
          <a:p>
            <a:r>
              <a:rPr lang="en-US" dirty="0">
                <a:latin typeface="quicksand" panose="020B0604020202020204" charset="0"/>
                <a:sym typeface="+mn-ea"/>
              </a:rPr>
              <a:t>Now, we will see the different plots done with this dataset in order to know the insight of the data present. Below are the codes given for the plots and the output obtained: </a:t>
            </a:r>
            <a:endParaRPr lang="en-US" dirty="0">
              <a:latin typeface="quicksand" panose="020B0604020202020204" charset="0"/>
              <a:sym typeface="+mn-ea"/>
            </a:endParaRPr>
          </a:p>
          <a:p>
            <a:endParaRPr lang="en-US"/>
          </a:p>
        </p:txBody>
      </p:sp>
      <p:pic>
        <p:nvPicPr>
          <p:cNvPr id="5" name="Content Placeholder 4"/>
          <p:cNvPicPr>
            <a:picLocks noChangeAspect="1"/>
          </p:cNvPicPr>
          <p:nvPr>
            <p:ph idx="1"/>
          </p:nvPr>
        </p:nvPicPr>
        <p:blipFill>
          <a:blip r:embed="rId1"/>
          <a:stretch>
            <a:fillRect/>
          </a:stretch>
        </p:blipFill>
        <p:spPr>
          <a:xfrm>
            <a:off x="5312410" y="1153160"/>
            <a:ext cx="5913120" cy="45415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dirty="0">
                <a:solidFill>
                  <a:schemeClr val="tx1"/>
                </a:solidFill>
                <a:latin typeface="quicksand" panose="020B0604020202020204" charset="0"/>
                <a:sym typeface="+mn-ea"/>
              </a:rPr>
              <a:t>PLOTTING GRAPHS FOR CATEGORICAL DATA</a:t>
            </a:r>
            <a:endParaRPr lang="en-US"/>
          </a:p>
        </p:txBody>
      </p:sp>
      <p:sp>
        <p:nvSpPr>
          <p:cNvPr id="6" name="Text Placeholder 5"/>
          <p:cNvSpPr>
            <a:spLocks noGrp="1"/>
          </p:cNvSpPr>
          <p:nvPr>
            <p:ph type="body" idx="1"/>
          </p:nvPr>
        </p:nvSpPr>
        <p:spPr/>
        <p:txBody>
          <a:bodyPr/>
          <a:p>
            <a:endParaRPr lang="en-US"/>
          </a:p>
        </p:txBody>
      </p:sp>
      <p:sp>
        <p:nvSpPr>
          <p:cNvPr id="8" name="Text Placeholder 7"/>
          <p:cNvSpPr>
            <a:spLocks noGrp="1"/>
          </p:cNvSpPr>
          <p:nvPr>
            <p:ph type="body" sz="quarter" idx="3"/>
          </p:nvPr>
        </p:nvSpPr>
        <p:spPr/>
        <p:txBody>
          <a:bodyPr/>
          <a:p>
            <a:endParaRPr lang="en-US"/>
          </a:p>
        </p:txBody>
      </p:sp>
      <p:pic>
        <p:nvPicPr>
          <p:cNvPr id="10" name="Content Placeholder 9"/>
          <p:cNvPicPr>
            <a:picLocks noChangeAspect="1"/>
          </p:cNvPicPr>
          <p:nvPr>
            <p:ph sz="half" idx="2"/>
          </p:nvPr>
        </p:nvPicPr>
        <p:blipFill>
          <a:blip r:embed="rId1"/>
          <a:stretch>
            <a:fillRect/>
          </a:stretch>
        </p:blipFill>
        <p:spPr>
          <a:xfrm>
            <a:off x="1628140" y="3352800"/>
            <a:ext cx="3581400" cy="1988820"/>
          </a:xfrm>
          <a:prstGeom prst="rect">
            <a:avLst/>
          </a:prstGeom>
        </p:spPr>
      </p:pic>
      <p:pic>
        <p:nvPicPr>
          <p:cNvPr id="11" name="Content Placeholder 10"/>
          <p:cNvPicPr>
            <a:picLocks noChangeAspect="1"/>
          </p:cNvPicPr>
          <p:nvPr>
            <p:ph sz="quarter" idx="4"/>
          </p:nvPr>
        </p:nvPicPr>
        <p:blipFill>
          <a:blip r:embed="rId2"/>
          <a:stretch>
            <a:fillRect/>
          </a:stretch>
        </p:blipFill>
        <p:spPr>
          <a:xfrm>
            <a:off x="7132955" y="2667000"/>
            <a:ext cx="3261360" cy="33604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IN" altLang="en-US"/>
              <a:t>Visulization</a:t>
            </a:r>
            <a:endParaRPr lang="en-IN" altLang="en-US"/>
          </a:p>
        </p:txBody>
      </p:sp>
      <p:pic>
        <p:nvPicPr>
          <p:cNvPr id="10" name="Content Placeholder 9"/>
          <p:cNvPicPr>
            <a:picLocks noChangeAspect="1"/>
          </p:cNvPicPr>
          <p:nvPr>
            <p:ph sz="half" idx="1"/>
          </p:nvPr>
        </p:nvPicPr>
        <p:blipFill>
          <a:blip r:embed="rId1"/>
          <a:stretch>
            <a:fillRect/>
          </a:stretch>
        </p:blipFill>
        <p:spPr>
          <a:xfrm>
            <a:off x="609600" y="1355090"/>
            <a:ext cx="5384800" cy="4591685"/>
          </a:xfrm>
          <a:prstGeom prst="rect">
            <a:avLst/>
          </a:prstGeom>
        </p:spPr>
      </p:pic>
      <p:pic>
        <p:nvPicPr>
          <p:cNvPr id="11" name="Content Placeholder 10"/>
          <p:cNvPicPr>
            <a:picLocks noChangeAspect="1"/>
          </p:cNvPicPr>
          <p:nvPr>
            <p:ph sz="half" idx="2"/>
          </p:nvPr>
        </p:nvPicPr>
        <p:blipFill>
          <a:blip r:embed="rId2"/>
          <a:stretch>
            <a:fillRect/>
          </a:stretch>
        </p:blipFill>
        <p:spPr>
          <a:xfrm>
            <a:off x="6197600" y="1506855"/>
            <a:ext cx="5384800" cy="42881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olidFill>
                  <a:schemeClr val="tx1"/>
                </a:solidFill>
                <a:latin typeface="quicksand" panose="020B0604020202020204" charset="0"/>
                <a:sym typeface="+mn-ea"/>
              </a:rPr>
              <a:t>TAKING ALL CONTINUOUS DATA AND PLOTTING HISTOGRAM</a:t>
            </a:r>
            <a:endParaRPr lang="en-US"/>
          </a:p>
        </p:txBody>
      </p:sp>
      <p:pic>
        <p:nvPicPr>
          <p:cNvPr id="5" name="Content Placeholder 4"/>
          <p:cNvPicPr>
            <a:picLocks noChangeAspect="1"/>
          </p:cNvPicPr>
          <p:nvPr>
            <p:ph sz="half" idx="1"/>
          </p:nvPr>
        </p:nvPicPr>
        <p:blipFill>
          <a:blip r:embed="rId1"/>
          <a:stretch>
            <a:fillRect/>
          </a:stretch>
        </p:blipFill>
        <p:spPr>
          <a:xfrm>
            <a:off x="609600" y="2344420"/>
            <a:ext cx="5384800" cy="2612390"/>
          </a:xfrm>
          <a:prstGeom prst="rect">
            <a:avLst/>
          </a:prstGeom>
        </p:spPr>
      </p:pic>
      <p:pic>
        <p:nvPicPr>
          <p:cNvPr id="6" name="Content Placeholder 5"/>
          <p:cNvPicPr>
            <a:picLocks noChangeAspect="1"/>
          </p:cNvPicPr>
          <p:nvPr>
            <p:ph sz="half" idx="2"/>
          </p:nvPr>
        </p:nvPicPr>
        <p:blipFill>
          <a:blip r:embed="rId2"/>
          <a:stretch>
            <a:fillRect/>
          </a:stretch>
        </p:blipFill>
        <p:spPr>
          <a:xfrm>
            <a:off x="6197600" y="2308225"/>
            <a:ext cx="5384800" cy="268541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dirty="0">
                <a:solidFill>
                  <a:schemeClr val="tx1"/>
                </a:solidFill>
                <a:latin typeface="quicksand" panose="020B0604020202020204" charset="0"/>
                <a:sym typeface="+mn-ea"/>
              </a:rPr>
              <a:t>BIVARIATE ANALYSIS WITH Prices FOR CATEGORICAL DATA</a:t>
            </a:r>
            <a:r>
              <a:rPr lang="en-US" dirty="0">
                <a:solidFill>
                  <a:schemeClr val="tx1"/>
                </a:solidFill>
                <a:latin typeface="quicksand" panose="020B0604020202020204" charset="0"/>
                <a:sym typeface="+mn-ea"/>
              </a:rPr>
              <a:t> </a:t>
            </a:r>
            <a:endParaRPr lang="en-US"/>
          </a:p>
        </p:txBody>
      </p:sp>
      <p:pic>
        <p:nvPicPr>
          <p:cNvPr id="5" name="Content Placeholder 4"/>
          <p:cNvPicPr>
            <a:picLocks noChangeAspect="1"/>
          </p:cNvPicPr>
          <p:nvPr>
            <p:ph sz="half" idx="1"/>
          </p:nvPr>
        </p:nvPicPr>
        <p:blipFill>
          <a:blip r:embed="rId1"/>
          <a:stretch>
            <a:fillRect/>
          </a:stretch>
        </p:blipFill>
        <p:spPr>
          <a:xfrm>
            <a:off x="609600" y="2875280"/>
            <a:ext cx="5384800" cy="1551305"/>
          </a:xfrm>
          <a:prstGeom prst="rect">
            <a:avLst/>
          </a:prstGeom>
        </p:spPr>
      </p:pic>
      <p:pic>
        <p:nvPicPr>
          <p:cNvPr id="6" name="Content Placeholder 5"/>
          <p:cNvPicPr>
            <a:picLocks noChangeAspect="1"/>
          </p:cNvPicPr>
          <p:nvPr>
            <p:ph sz="half" idx="2"/>
          </p:nvPr>
        </p:nvPicPr>
        <p:blipFill>
          <a:blip r:embed="rId2"/>
          <a:stretch>
            <a:fillRect/>
          </a:stretch>
        </p:blipFill>
        <p:spPr>
          <a:xfrm>
            <a:off x="6197600" y="2840355"/>
            <a:ext cx="5384800" cy="162115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olidFill>
                  <a:schemeClr val="tx1"/>
                </a:solidFill>
                <a:latin typeface="quicksand" panose="020B0604020202020204" charset="0"/>
                <a:sym typeface="+mn-ea"/>
              </a:rPr>
              <a:t>PLOTTING FOR CONTINUOUS DATA</a:t>
            </a:r>
            <a:endParaRPr lang="en-US"/>
          </a:p>
        </p:txBody>
      </p:sp>
      <p:pic>
        <p:nvPicPr>
          <p:cNvPr id="5" name="Content Placeholder 4"/>
          <p:cNvPicPr>
            <a:picLocks noChangeAspect="1"/>
          </p:cNvPicPr>
          <p:nvPr>
            <p:ph sz="half" idx="1"/>
          </p:nvPr>
        </p:nvPicPr>
        <p:blipFill>
          <a:blip r:embed="rId1"/>
          <a:stretch>
            <a:fillRect/>
          </a:stretch>
        </p:blipFill>
        <p:spPr>
          <a:xfrm>
            <a:off x="609600" y="2631440"/>
            <a:ext cx="5384800" cy="2038985"/>
          </a:xfrm>
          <a:prstGeom prst="rect">
            <a:avLst/>
          </a:prstGeom>
        </p:spPr>
      </p:pic>
      <p:pic>
        <p:nvPicPr>
          <p:cNvPr id="6" name="Content Placeholder 5"/>
          <p:cNvPicPr>
            <a:picLocks noChangeAspect="1"/>
          </p:cNvPicPr>
          <p:nvPr>
            <p:ph sz="half" idx="2"/>
          </p:nvPr>
        </p:nvPicPr>
        <p:blipFill>
          <a:blip r:embed="rId2"/>
          <a:stretch>
            <a:fillRect/>
          </a:stretch>
        </p:blipFill>
        <p:spPr>
          <a:xfrm>
            <a:off x="6197600" y="2624455"/>
            <a:ext cx="5384800" cy="20529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PHASES OF THE  GIVEN PROJECT</a:t>
            </a:r>
            <a:endParaRPr lang="en-US"/>
          </a:p>
        </p:txBody>
      </p:sp>
      <p:sp>
        <p:nvSpPr>
          <p:cNvPr id="3" name="Content Placeholder 2"/>
          <p:cNvSpPr>
            <a:spLocks noGrp="1"/>
          </p:cNvSpPr>
          <p:nvPr>
            <p:ph idx="1"/>
          </p:nvPr>
        </p:nvSpPr>
        <p:spPr/>
        <p:txBody>
          <a:bodyPr/>
          <a:p>
            <a:pPr marL="0" indent="0">
              <a:buNone/>
            </a:pPr>
            <a:r>
              <a:rPr lang="en-US" sz="2800" dirty="0">
                <a:sym typeface="+mn-ea"/>
              </a:rPr>
              <a:t>This project is done in three parts:</a:t>
            </a:r>
            <a:endParaRPr lang="en-US" sz="2800" dirty="0">
              <a:sym typeface="+mn-ea"/>
            </a:endParaRPr>
          </a:p>
          <a:p>
            <a:pPr marL="0" indent="0">
              <a:buNone/>
            </a:pPr>
            <a:r>
              <a:rPr lang="en-US" sz="2800" dirty="0">
                <a:sym typeface="+mn-ea"/>
              </a:rPr>
              <a:t>	- Data Collection</a:t>
            </a:r>
            <a:endParaRPr lang="en-US" sz="2800" dirty="0">
              <a:sym typeface="+mn-ea"/>
            </a:endParaRPr>
          </a:p>
          <a:p>
            <a:pPr marL="0" indent="0">
              <a:buNone/>
            </a:pPr>
            <a:r>
              <a:rPr lang="en-US" sz="2800" dirty="0">
                <a:sym typeface="+mn-ea"/>
              </a:rPr>
              <a:t>	- Data Analysis</a:t>
            </a:r>
            <a:endParaRPr lang="en-US" sz="2800" dirty="0">
              <a:sym typeface="+mn-ea"/>
            </a:endParaRPr>
          </a:p>
          <a:p>
            <a:pPr marL="0" indent="0">
              <a:buNone/>
            </a:pPr>
            <a:r>
              <a:rPr lang="en-US" sz="2800" dirty="0">
                <a:sym typeface="+mn-ea"/>
              </a:rPr>
              <a:t>	- Model Building</a:t>
            </a:r>
            <a:endParaRPr lang="en-US" sz="2800" dirty="0">
              <a:sym typeface="+mn-ea"/>
            </a:endParaRPr>
          </a:p>
          <a:p>
            <a:pPr marL="0" indent="0">
              <a:buNone/>
            </a:pPr>
            <a:r>
              <a:rPr lang="en-US" sz="2800" dirty="0">
                <a:sym typeface="+mn-ea"/>
              </a:rPr>
              <a:t>I created two different Jupyter Notebook files to performed the required actions.</a:t>
            </a:r>
            <a:endParaRPr lang="en-US" sz="2800" dirty="0">
              <a:sym typeface="+mn-ea"/>
            </a:endParaRPr>
          </a:p>
          <a:p>
            <a:pPr marL="0" indent="0">
              <a:buNone/>
            </a:pPr>
            <a:r>
              <a:rPr lang="en-US" sz="2800" dirty="0">
                <a:sym typeface="+mn-ea"/>
              </a:rPr>
              <a:t>As per the requirement of client, I have scrapped the data from online sites and based on that data I have performed analysis of data, So that one can understand </a:t>
            </a:r>
            <a:endParaRPr lang="en-US" sz="2800" dirty="0">
              <a:sym typeface="+mn-ea"/>
            </a:endParaRPr>
          </a:p>
          <a:p>
            <a:pPr marL="0" indent="0">
              <a:buNone/>
            </a:pPr>
            <a:r>
              <a:rPr lang="en-US" sz="2800" dirty="0">
                <a:sym typeface="+mn-ea"/>
              </a:rPr>
              <a:t>effect on flight prices with  respect to other independent features.</a:t>
            </a:r>
            <a:endParaRPr lang="en-US" sz="2800" dirty="0"/>
          </a:p>
          <a:p>
            <a:endParaRPr lang="en-US"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dirty="0">
                <a:solidFill>
                  <a:schemeClr val="tx1"/>
                </a:solidFill>
                <a:latin typeface="quicksand" panose="020B0604020202020204" charset="0"/>
                <a:sym typeface="+mn-ea"/>
              </a:rPr>
              <a:t>CONCLUSION</a:t>
            </a:r>
            <a:endParaRPr lang="en-US"/>
          </a:p>
        </p:txBody>
      </p:sp>
      <p:sp>
        <p:nvSpPr>
          <p:cNvPr id="6" name="Content Placeholder 5"/>
          <p:cNvSpPr>
            <a:spLocks noGrp="1"/>
          </p:cNvSpPr>
          <p:nvPr>
            <p:ph idx="1"/>
          </p:nvPr>
        </p:nvSpPr>
        <p:spPr/>
        <p:txBody>
          <a:bodyPr/>
          <a:p>
            <a:pPr algn="just"/>
            <a:r>
              <a:rPr lang="en-US" sz="2800" dirty="0">
                <a:latin typeface="quicksand" panose="020B0604020202020204" charset="0"/>
                <a:sym typeface="+mn-ea"/>
              </a:rPr>
              <a:t>Most No of Flights are available from Mumbai.</a:t>
            </a:r>
            <a:r>
              <a:rPr lang="en-IN" altLang="en-US" sz="2800" dirty="0">
                <a:latin typeface="quicksand" panose="020B0604020202020204" charset="0"/>
                <a:sym typeface="+mn-ea"/>
              </a:rPr>
              <a:t> and pune.</a:t>
            </a:r>
            <a:endParaRPr lang="en-US" sz="2800" dirty="0">
              <a:latin typeface="quicksand" panose="020B0604020202020204" charset="0"/>
              <a:sym typeface="+mn-ea"/>
            </a:endParaRPr>
          </a:p>
          <a:p>
            <a:pPr algn="just"/>
            <a:r>
              <a:rPr lang="en-US" sz="2800" dirty="0">
                <a:latin typeface="quicksand" panose="020B0604020202020204" charset="0"/>
                <a:sym typeface="+mn-ea"/>
              </a:rPr>
              <a:t>Among  Vistara, Air India, Indigo, Go First, Air Asia, SpiceJet flights, Air India flights are most expensive followed by Vistara flights.</a:t>
            </a:r>
            <a:endParaRPr lang="en-US" sz="2800" dirty="0">
              <a:latin typeface="quicksand" panose="020B0604020202020204" charset="0"/>
              <a:sym typeface="+mn-ea"/>
            </a:endParaRPr>
          </a:p>
          <a:p>
            <a:pPr algn="just"/>
            <a:r>
              <a:rPr lang="en-US" sz="2800" dirty="0">
                <a:latin typeface="quicksand" panose="020B0604020202020204" charset="0"/>
                <a:sym typeface="+mn-ea"/>
              </a:rPr>
              <a:t>Non Stop Flights are cheaper than flights including stops.</a:t>
            </a:r>
            <a:endParaRPr lang="en-US" sz="2800" dirty="0">
              <a:latin typeface="quicksand" panose="020B0604020202020204" charset="0"/>
              <a:sym typeface="+mn-ea"/>
            </a:endParaRPr>
          </a:p>
          <a:p>
            <a:pPr algn="just"/>
            <a:r>
              <a:rPr lang="en-US" sz="2800" dirty="0">
                <a:latin typeface="quicksand" panose="020B0604020202020204" charset="0"/>
                <a:sym typeface="+mn-ea"/>
              </a:rPr>
              <a:t>As Travel Hour increases, Fare Increases. </a:t>
            </a:r>
            <a:endParaRPr lang="en-US" sz="2800" dirty="0">
              <a:latin typeface="quicksand" panose="020B0604020202020204" charset="0"/>
              <a:sym typeface="+mn-ea"/>
            </a:endParaRPr>
          </a:p>
          <a:p>
            <a:pPr algn="just"/>
            <a:r>
              <a:rPr lang="en-US" sz="2800" dirty="0">
                <a:latin typeface="quicksand" panose="020B0604020202020204" charset="0"/>
                <a:sym typeface="+mn-ea"/>
              </a:rPr>
              <a:t>Vistara flights availability is more than any other airlines for different places.</a:t>
            </a:r>
            <a:endParaRPr lang="en-US" sz="2800" dirty="0">
              <a:latin typeface="quicksand" panose="020B0604020202020204" charset="0"/>
              <a:sym typeface="+mn-ea"/>
            </a:endParaRPr>
          </a:p>
          <a:p>
            <a:pPr algn="just"/>
            <a:r>
              <a:rPr lang="en-US" sz="2800" dirty="0">
                <a:latin typeface="quicksand" panose="020B0604020202020204" charset="0"/>
                <a:sym typeface="+mn-ea"/>
              </a:rPr>
              <a:t>Evening flights availability is more than morning flights.</a:t>
            </a:r>
            <a:endParaRPr lang="en-US" sz="2800" dirty="0">
              <a:latin typeface="quicksand" panose="020B0604020202020204" charset="0"/>
              <a:sym typeface="+mn-ea"/>
            </a:endParaRPr>
          </a:p>
          <a:p>
            <a:pPr algn="just"/>
            <a:r>
              <a:rPr lang="en-US" sz="2800" dirty="0">
                <a:latin typeface="quicksand" panose="020B0604020202020204" charset="0"/>
                <a:sym typeface="+mn-ea"/>
              </a:rPr>
              <a:t>Early morning and late nights flights are cheaper.</a:t>
            </a:r>
            <a:endParaRPr lang="en-US" sz="2800" dirty="0">
              <a:latin typeface="quicksand" panose="020B0604020202020204" charset="0"/>
              <a:sym typeface="+mn-ea"/>
            </a:endParaRPr>
          </a:p>
          <a:p>
            <a:endParaRPr lang="en-US" sz="2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noChangeArrowheads="1"/>
          </p:cNvSpPr>
          <p:nvPr>
            <p:ph type="ctrTitle"/>
          </p:nvPr>
        </p:nvSpPr>
        <p:spPr/>
        <p:txBody>
          <a:bodyPr/>
          <a:p>
            <a:r>
              <a:rPr lang="en-IN" altLang="en-US"/>
              <a:t>Thankyou</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dirty="0">
                <a:solidFill>
                  <a:schemeClr val="tx1"/>
                </a:solidFill>
                <a:latin typeface="quicksand" panose="020B0604020202020204" charset="0"/>
                <a:sym typeface="+mn-ea"/>
              </a:rPr>
              <a:t>MOTIVATION OF THE PROBLEM UNDERTAKEN</a:t>
            </a:r>
            <a:endParaRPr lang="en-US" sz="3200" dirty="0">
              <a:solidFill>
                <a:schemeClr val="tx1"/>
              </a:solidFill>
              <a:latin typeface="quicksand" panose="020B0604020202020204" charset="0"/>
              <a:sym typeface="+mn-ea"/>
            </a:endParaRPr>
          </a:p>
        </p:txBody>
      </p:sp>
      <p:sp>
        <p:nvSpPr>
          <p:cNvPr id="3" name="Content Placeholder 2"/>
          <p:cNvSpPr>
            <a:spLocks noGrp="1"/>
          </p:cNvSpPr>
          <p:nvPr>
            <p:ph idx="1"/>
          </p:nvPr>
        </p:nvSpPr>
        <p:spPr/>
        <p:txBody>
          <a:bodyPr/>
          <a:p>
            <a:pPr algn="just"/>
            <a:r>
              <a:rPr lang="en-US" sz="2400" dirty="0">
                <a:latin typeface="quicksand" panose="020B0604020202020204" charset="0"/>
                <a:sym typeface="+mn-ea"/>
              </a:rPr>
              <a:t>My main objective of doing this project is to build a model to predict the flight prices with the help of other supporting features. I am going to predict by using Machine Learning algorithms. </a:t>
            </a:r>
            <a:endParaRPr lang="en-US" sz="2400" dirty="0">
              <a:latin typeface="quicksand" panose="020B0604020202020204" charset="0"/>
              <a:sym typeface="+mn-ea"/>
            </a:endParaRPr>
          </a:p>
          <a:p>
            <a:pPr algn="just"/>
            <a:r>
              <a:rPr lang="en-US" sz="2400" dirty="0">
                <a:latin typeface="quicksand" panose="020B0604020202020204" charset="0"/>
                <a:sym typeface="+mn-ea"/>
              </a:rPr>
              <a:t>The sample data is collected by me from online travel sites. In order to improve the selection of flights, the client wants some predictions that could help customer  in saving by taking the least risk.</a:t>
            </a:r>
            <a:endParaRPr lang="en-US" sz="2400" dirty="0">
              <a:latin typeface="quicksand" panose="020B0604020202020204" charset="0"/>
              <a:sym typeface="+mn-ea"/>
            </a:endParaRPr>
          </a:p>
          <a:p>
            <a:pPr algn="just"/>
            <a:r>
              <a:rPr lang="en-US" sz="2400" dirty="0">
                <a:latin typeface="quicksand" panose="020B0604020202020204" charset="0"/>
                <a:sym typeface="+mn-ea"/>
              </a:rPr>
              <a:t>There has been a considerably large number of papers adopting traditional machine learning approaches to predict flight prices accurately, but they rarely concern themselves with the performance of individual models and neglect the less popular yet complex models. </a:t>
            </a:r>
            <a:endParaRPr lang="en-US" sz="2400" dirty="0">
              <a:latin typeface="quicksand" panose="020B0604020202020204" charset="0"/>
              <a:sym typeface="+mn-ea"/>
            </a:endParaRPr>
          </a:p>
          <a:p>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olidFill>
                  <a:schemeClr val="tx1"/>
                </a:solidFill>
                <a:latin typeface="quicksand" panose="020B0604020202020204" charset="0"/>
                <a:sym typeface="+mn-ea"/>
              </a:rPr>
              <a:t>ANALYTICAL PROBLEM FRAMING </a:t>
            </a:r>
            <a:endParaRPr lang="en-US"/>
          </a:p>
        </p:txBody>
      </p:sp>
      <p:sp>
        <p:nvSpPr>
          <p:cNvPr id="3" name="Content Placeholder 2"/>
          <p:cNvSpPr>
            <a:spLocks noGrp="1"/>
          </p:cNvSpPr>
          <p:nvPr>
            <p:ph idx="1"/>
          </p:nvPr>
        </p:nvSpPr>
        <p:spPr>
          <a:xfrm>
            <a:off x="609600" y="1174750"/>
            <a:ext cx="10972800" cy="5097780"/>
          </a:xfrm>
        </p:spPr>
        <p:txBody>
          <a:bodyPr/>
          <a:p>
            <a:pPr algn="just"/>
            <a:r>
              <a:rPr lang="en-US" sz="2000" dirty="0">
                <a:latin typeface="quicksand" panose="020B0604020202020204" charset="0"/>
                <a:sym typeface="+mn-ea"/>
              </a:rPr>
              <a:t>I am building a model in Machine Learning to</a:t>
            </a:r>
            <a:r>
              <a:rPr lang="en-US" dirty="0">
                <a:latin typeface="quicksand" panose="020B0604020202020204" charset="0"/>
                <a:sym typeface="+mn-ea"/>
              </a:rPr>
              <a:t> </a:t>
            </a:r>
            <a:r>
              <a:rPr lang="en-US" sz="1800" dirty="0">
                <a:latin typeface="quicksand" panose="020B0604020202020204" charset="0"/>
                <a:sym typeface="+mn-ea"/>
              </a:rPr>
              <a:t>predict the actual value of the prospective flight fares and decide whether to buy  that ticket or not. So, this model will help us to determine which variables are important to predict the price of variables &amp; also how do these variables describe the price of the flight ticket. This will help to determine the price of flight tickets with the available independent variables. </a:t>
            </a:r>
            <a:endParaRPr lang="en-US" sz="1800" dirty="0">
              <a:latin typeface="quicksand" panose="020B0604020202020204" charset="0"/>
              <a:sym typeface="+mn-ea"/>
            </a:endParaRPr>
          </a:p>
          <a:p>
            <a:pPr algn="just"/>
            <a:r>
              <a:rPr lang="en-US" sz="1800" dirty="0">
                <a:latin typeface="quicksand" panose="020B0604020202020204" charset="0"/>
                <a:sym typeface="+mn-ea"/>
              </a:rPr>
              <a:t>Regression analysis is a set of statistical processes for estimating the relationships between a dependent variable (often called the 'outcome variable') and one or more independent variables (often called 'predictors', 'covariates', or 'features'). The most common form of regression analysis is linear regression, in which one finds the line (or a more complex linear combination) that most closely fits the data according to a specific mathematical criterion. For specific mathematical reasons this allows the researcher to estimate the conditional expectation of the dependent variable when the independent variables take on a given set of values. </a:t>
            </a:r>
            <a:endParaRPr lang="en-US" sz="1800" dirty="0">
              <a:latin typeface="quicksand" panose="020B0604020202020204" charset="0"/>
              <a:sym typeface="+mn-ea"/>
            </a:endParaRPr>
          </a:p>
          <a:p>
            <a:pPr algn="just"/>
            <a:r>
              <a:rPr lang="en-US" sz="1800" dirty="0">
                <a:latin typeface="quicksand" panose="020B0604020202020204" charset="0"/>
                <a:sym typeface="+mn-ea"/>
              </a:rPr>
              <a:t>Regression analysis is also a form of predictive modelling technique which investigates the relationship between a dependent (target) and independent variable (predictor). This technique is used for forecasting, time series modelling and finding the causal effect relationship between the variables. </a:t>
            </a:r>
            <a:endParaRPr lang="en-US" sz="1800" dirty="0">
              <a:latin typeface="quicksand" panose="020B0604020202020204" charset="0"/>
              <a:sym typeface="+mn-ea"/>
            </a:endParaRPr>
          </a:p>
          <a:p>
            <a:endParaRPr 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lgn="just"/>
            <a:r>
              <a:rPr lang="en-US" sz="2800" dirty="0">
                <a:latin typeface="quicksand" panose="020B0604020202020204" charset="0"/>
                <a:sym typeface="+mn-ea"/>
              </a:rPr>
              <a:t>The different Mathematical/Analytical models that are used in this project are as below: </a:t>
            </a:r>
            <a:endParaRPr lang="en-US" sz="2800" dirty="0">
              <a:latin typeface="quicksand" panose="020B0604020202020204" charset="0"/>
              <a:sym typeface="+mn-ea"/>
            </a:endParaRPr>
          </a:p>
          <a:p>
            <a:pPr marL="36830" indent="0" algn="just">
              <a:buNone/>
            </a:pPr>
            <a:r>
              <a:rPr lang="en-US" sz="2800" dirty="0">
                <a:latin typeface="quicksand" panose="020B0604020202020204" charset="0"/>
                <a:sym typeface="+mn-ea"/>
              </a:rPr>
              <a:t>    Linear Regression, Lasso, Ridge,  </a:t>
            </a:r>
            <a:r>
              <a:rPr lang="en-US" sz="2800" dirty="0" err="1">
                <a:latin typeface="quicksand" panose="020B0604020202020204" charset="0"/>
                <a:sym typeface="+mn-ea"/>
              </a:rPr>
              <a:t>SupportVectorRegressor</a:t>
            </a:r>
            <a:r>
              <a:rPr lang="en-US" sz="2800" dirty="0">
                <a:latin typeface="quicksand" panose="020B0604020202020204" charset="0"/>
                <a:sym typeface="+mn-ea"/>
              </a:rPr>
              <a:t>, </a:t>
            </a:r>
            <a:r>
              <a:rPr lang="en-US" sz="2800" dirty="0" err="1">
                <a:latin typeface="quicksand" panose="020B0604020202020204" charset="0"/>
                <a:sym typeface="+mn-ea"/>
              </a:rPr>
              <a:t>KNeighborsRegressor</a:t>
            </a:r>
            <a:r>
              <a:rPr lang="en-US" sz="2800" dirty="0">
                <a:latin typeface="quicksand" panose="020B0604020202020204" charset="0"/>
                <a:sym typeface="+mn-ea"/>
              </a:rPr>
              <a:t>, Decision Tree Regressor, Random</a:t>
            </a:r>
            <a:endParaRPr lang="en-US" sz="2800" dirty="0">
              <a:latin typeface="quicksand" panose="020B0604020202020204" charset="0"/>
              <a:sym typeface="+mn-ea"/>
            </a:endParaRPr>
          </a:p>
          <a:p>
            <a:pPr marL="36830" indent="0" algn="just">
              <a:buNone/>
            </a:pPr>
            <a:r>
              <a:rPr lang="en-US" sz="2800" dirty="0">
                <a:latin typeface="quicksand" panose="020B0604020202020204" charset="0"/>
                <a:sym typeface="+mn-ea"/>
              </a:rPr>
              <a:t>    Forest Regressor, </a:t>
            </a:r>
            <a:r>
              <a:rPr lang="en-US" sz="2800" dirty="0" err="1">
                <a:latin typeface="quicksand" panose="020B0604020202020204" charset="0"/>
                <a:sym typeface="+mn-ea"/>
              </a:rPr>
              <a:t>Adaboost</a:t>
            </a:r>
            <a:r>
              <a:rPr lang="en-US" sz="2800" dirty="0">
                <a:latin typeface="quicksand" panose="020B0604020202020204" charset="0"/>
                <a:sym typeface="+mn-ea"/>
              </a:rPr>
              <a:t> Regressor, </a:t>
            </a:r>
            <a:r>
              <a:rPr lang="en-US" sz="2800" dirty="0" err="1">
                <a:latin typeface="quicksand" panose="020B0604020202020204" charset="0"/>
                <a:sym typeface="+mn-ea"/>
              </a:rPr>
              <a:t>GradientBoostingRegressor</a:t>
            </a:r>
            <a:r>
              <a:rPr lang="en-US" sz="2800" dirty="0">
                <a:latin typeface="quicksand" panose="020B0604020202020204" charset="0"/>
                <a:sym typeface="+mn-ea"/>
              </a:rPr>
              <a:t>.</a:t>
            </a:r>
            <a:endParaRPr lang="en-US" sz="2800" dirty="0">
              <a:latin typeface="quicksand" panose="020B0604020202020204" charset="0"/>
              <a:sym typeface="+mn-ea"/>
            </a:endParaRPr>
          </a:p>
          <a:p>
            <a:pPr algn="just"/>
            <a:r>
              <a:rPr lang="en-US" sz="2800" dirty="0">
                <a:latin typeface="quicksand" panose="020B0604020202020204" charset="0"/>
                <a:sym typeface="+mn-ea"/>
              </a:rPr>
              <a:t>I have used the collected dataset and do the EDA process, fitting the best model and saving the model.</a:t>
            </a:r>
            <a:r>
              <a:rPr lang="en-US" dirty="0">
                <a:latin typeface="quicksand" panose="020B0604020202020204" charset="0"/>
                <a:sym typeface="+mn-ea"/>
              </a:rPr>
              <a:t> </a:t>
            </a:r>
            <a:endParaRPr lang="en-US" dirty="0">
              <a:latin typeface="quicksand" panose="020B0604020202020204" charset="0"/>
              <a:sym typeface="+mn-ea"/>
            </a:endParaRPr>
          </a:p>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0"/>
            <a:ext cx="10972800" cy="773430"/>
          </a:xfrm>
        </p:spPr>
        <p:txBody>
          <a:bodyPr/>
          <a:p>
            <a:br>
              <a:rPr lang="en-US" sz="2400" dirty="0">
                <a:solidFill>
                  <a:schemeClr val="tx1"/>
                </a:solidFill>
                <a:latin typeface="quicksand" panose="020B0604020202020204" charset="0"/>
                <a:sym typeface="+mn-ea"/>
              </a:rPr>
            </a:br>
            <a:br>
              <a:rPr lang="en-US" sz="2400" dirty="0">
                <a:solidFill>
                  <a:schemeClr val="tx1"/>
                </a:solidFill>
                <a:latin typeface="quicksand" panose="020B0604020202020204" charset="0"/>
                <a:sym typeface="+mn-ea"/>
              </a:rPr>
            </a:br>
            <a:br>
              <a:rPr lang="en-US" sz="2400" dirty="0">
                <a:solidFill>
                  <a:schemeClr val="tx1"/>
                </a:solidFill>
                <a:latin typeface="quicksand" panose="020B0604020202020204" charset="0"/>
                <a:sym typeface="+mn-ea"/>
              </a:rPr>
            </a:br>
            <a:br>
              <a:rPr lang="en-US" sz="2400" dirty="0">
                <a:solidFill>
                  <a:schemeClr val="tx1"/>
                </a:solidFill>
                <a:latin typeface="quicksand" panose="020B0604020202020204" charset="0"/>
                <a:sym typeface="+mn-ea"/>
              </a:rPr>
            </a:br>
            <a:br>
              <a:rPr lang="en-US" sz="2400" dirty="0">
                <a:solidFill>
                  <a:schemeClr val="tx1"/>
                </a:solidFill>
                <a:latin typeface="quicksand" panose="020B0604020202020204" charset="0"/>
                <a:sym typeface="+mn-ea"/>
              </a:rPr>
            </a:br>
            <a:r>
              <a:rPr lang="en-US" sz="2400" dirty="0">
                <a:solidFill>
                  <a:schemeClr val="tx1"/>
                </a:solidFill>
                <a:latin typeface="quicksand" panose="020B0604020202020204" charset="0"/>
                <a:sym typeface="+mn-ea"/>
              </a:rPr>
              <a:t>DATA SOURCES AND THEIR FORMATS:-</a:t>
            </a:r>
            <a:br>
              <a:rPr lang="en-US" sz="2400" dirty="0">
                <a:solidFill>
                  <a:schemeClr val="tx1"/>
                </a:solidFill>
                <a:latin typeface="quicksand" panose="020B0604020202020204" charset="0"/>
                <a:sym typeface="+mn-ea"/>
              </a:rPr>
            </a:br>
            <a:r>
              <a:rPr lang="en-US" sz="2400" dirty="0">
                <a:solidFill>
                  <a:schemeClr val="tx1"/>
                </a:solidFill>
                <a:latin typeface="quicksand" panose="020B0604020202020204" charset="0"/>
                <a:sym typeface="+mn-ea"/>
              </a:rPr>
              <a:t>I have scrapped data from Paytm travel website and then saved that data into </a:t>
            </a:r>
            <a:r>
              <a:rPr lang="en-US" sz="2400" dirty="0" err="1">
                <a:solidFill>
                  <a:schemeClr val="tx1"/>
                </a:solidFill>
                <a:latin typeface="quicksand" panose="020B0604020202020204" charset="0"/>
                <a:sym typeface="+mn-ea"/>
              </a:rPr>
              <a:t>flight_data_paytm</a:t>
            </a:r>
            <a:r>
              <a:rPr lang="en-US" sz="2400" dirty="0">
                <a:solidFill>
                  <a:schemeClr val="tx1"/>
                </a:solidFill>
                <a:latin typeface="quicksand" panose="020B0604020202020204" charset="0"/>
                <a:sym typeface="+mn-ea"/>
              </a:rPr>
              <a:t> csv file.</a:t>
            </a:r>
            <a:br>
              <a:rPr lang="en-US" sz="2400" dirty="0">
                <a:solidFill>
                  <a:schemeClr val="tx1"/>
                </a:solidFill>
                <a:latin typeface="quicksand" panose="020B0604020202020204" charset="0"/>
                <a:sym typeface="+mn-ea"/>
              </a:rPr>
            </a:br>
            <a:endParaRPr lang="en-US" sz="2400"/>
          </a:p>
        </p:txBody>
      </p:sp>
      <p:pic>
        <p:nvPicPr>
          <p:cNvPr id="4" name="Content Placeholder 3"/>
          <p:cNvPicPr>
            <a:picLocks noChangeAspect="1"/>
          </p:cNvPicPr>
          <p:nvPr>
            <p:ph idx="1"/>
          </p:nvPr>
        </p:nvPicPr>
        <p:blipFill>
          <a:blip r:embed="rId1"/>
          <a:stretch>
            <a:fillRect/>
          </a:stretch>
        </p:blipFill>
        <p:spPr>
          <a:xfrm>
            <a:off x="2342515" y="2735580"/>
            <a:ext cx="7505700" cy="27584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dirty="0">
                <a:solidFill>
                  <a:schemeClr val="tx1"/>
                </a:solidFill>
                <a:latin typeface="quicksand" panose="020B0604020202020204" charset="0"/>
                <a:sym typeface="+mn-ea"/>
              </a:rPr>
              <a:t>CHECKING THE NUMBER OF NULL VALUES IN THE DATASET</a:t>
            </a:r>
            <a:endParaRPr lang="en-US" sz="2800"/>
          </a:p>
        </p:txBody>
      </p:sp>
      <p:pic>
        <p:nvPicPr>
          <p:cNvPr id="4" name="Content Placeholder 3"/>
          <p:cNvPicPr>
            <a:picLocks noChangeAspect="1"/>
          </p:cNvPicPr>
          <p:nvPr>
            <p:ph idx="1"/>
          </p:nvPr>
        </p:nvPicPr>
        <p:blipFill>
          <a:blip r:embed="rId1"/>
          <a:stretch>
            <a:fillRect/>
          </a:stretch>
        </p:blipFill>
        <p:spPr>
          <a:xfrm>
            <a:off x="1935480" y="1307465"/>
            <a:ext cx="8968105" cy="39357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olidFill>
                  <a:schemeClr val="tx1"/>
                </a:solidFill>
                <a:latin typeface="quicksand" panose="020B0604020202020204" charset="0"/>
                <a:sym typeface="+mn-ea"/>
              </a:rPr>
              <a:t>DATA PREPROCESSING</a:t>
            </a:r>
            <a:endParaRPr lang="en-US"/>
          </a:p>
        </p:txBody>
      </p:sp>
      <p:pic>
        <p:nvPicPr>
          <p:cNvPr id="4" name="Content Placeholder 3"/>
          <p:cNvPicPr>
            <a:picLocks noChangeAspect="1"/>
          </p:cNvPicPr>
          <p:nvPr>
            <p:ph idx="1"/>
          </p:nvPr>
        </p:nvPicPr>
        <p:blipFill>
          <a:blip r:embed="rId1"/>
          <a:stretch>
            <a:fillRect/>
          </a:stretch>
        </p:blipFill>
        <p:spPr>
          <a:xfrm>
            <a:off x="4201160" y="1174750"/>
            <a:ext cx="3788410" cy="4953000"/>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8461</Words>
  <Application>WPS Presentation</Application>
  <PresentationFormat>Widescreen</PresentationFormat>
  <Paragraphs>140</Paragraphs>
  <Slides>31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SimSun</vt:lpstr>
      <vt:lpstr>Wingdings</vt:lpstr>
      <vt:lpstr>Calibri Light</vt:lpstr>
      <vt:lpstr>Calibri</vt:lpstr>
      <vt:lpstr>Microsoft YaHei</vt:lpstr>
      <vt:lpstr>Arial Unicode MS</vt:lpstr>
      <vt:lpstr>quicksand</vt:lpstr>
      <vt:lpstr>Segoe Print</vt:lpstr>
      <vt:lpstr>Communications and Dialogues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 submitted by: anshul dubey </dc:title>
  <dc:creator/>
  <cp:lastModifiedBy>anshul dubey</cp:lastModifiedBy>
  <cp:revision>1</cp:revision>
  <dcterms:created xsi:type="dcterms:W3CDTF">2022-10-31T11:54:33Z</dcterms:created>
  <dcterms:modified xsi:type="dcterms:W3CDTF">2022-10-31T11:54:33Z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90E4ED6A85F44C4AABFE872FF7AF866D</vt:lpwstr>
  </property>
  <property fmtid="{D5CDD505-2E9C-101B-9397-08002B2CF9AE}" pid="3" name="KSOProductBuildVer">
    <vt:lpwstr>1033-11.2.0.11214</vt:lpwstr>
  </property>
</Properties>
</file>