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58" r:id="rId5"/>
    <p:sldId id="259"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906145"/>
            <a:ext cx="10942955" cy="1517015"/>
          </a:xfrm>
        </p:spPr>
        <p:txBody>
          <a:bodyPr/>
          <a:lstStyle/>
          <a:p>
            <a:r>
              <a:rPr lang="en-US" cap="all" spc="120" dirty="0">
                <a:effectLst/>
                <a:sym typeface="+mn-ea"/>
              </a:rPr>
              <a:t>Data science</a:t>
            </a:r>
            <a:br>
              <a:rPr lang="en-US" cap="all" spc="120" dirty="0">
                <a:effectLst/>
                <a:sym typeface="+mn-ea"/>
              </a:rPr>
            </a:br>
            <a:br>
              <a:rPr lang="en-US" cap="all" spc="120" dirty="0">
                <a:effectLst/>
                <a:sym typeface="+mn-ea"/>
              </a:rPr>
            </a:br>
            <a:r>
              <a:rPr lang="en-US" cap="all" spc="120" dirty="0">
                <a:effectLst/>
                <a:sym typeface="+mn-ea"/>
              </a:rPr>
              <a:t>Malignant Comments classification</a:t>
            </a:r>
            <a:endParaRPr lang="en-US" dirty="0"/>
          </a:p>
        </p:txBody>
      </p:sp>
      <p:sp>
        <p:nvSpPr>
          <p:cNvPr id="3" name="Subtitle 2"/>
          <p:cNvSpPr>
            <a:spLocks noGrp="1"/>
          </p:cNvSpPr>
          <p:nvPr>
            <p:ph type="subTitle" idx="1"/>
          </p:nvPr>
        </p:nvSpPr>
        <p:spPr/>
        <p:txBody>
          <a:bodyPr/>
          <a:lstStyle/>
          <a:p>
            <a:r>
              <a:rPr lang="en-US" dirty="0">
                <a:solidFill>
                  <a:schemeClr val="tx2"/>
                </a:solidFill>
                <a:effectLst/>
                <a:sym typeface="+mn-ea"/>
              </a:rPr>
              <a:t>Submitted by:</a:t>
            </a:r>
            <a:endParaRPr lang="en-US" dirty="0">
              <a:solidFill>
                <a:schemeClr val="tx2"/>
              </a:solidFill>
              <a:effectLst/>
              <a:sym typeface="+mn-ea"/>
            </a:endParaRPr>
          </a:p>
          <a:p>
            <a:r>
              <a:rPr lang="en-IN" altLang="en-US"/>
              <a:t>Anshul Dubey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ym typeface="+mn-ea"/>
              </a:rPr>
              <a:t>Added New Feature – Comment Label</a:t>
            </a:r>
            <a:endParaRPr lang="en-US" b="1"/>
          </a:p>
        </p:txBody>
      </p:sp>
      <p:pic>
        <p:nvPicPr>
          <p:cNvPr id="4" name="Content Placeholder 3"/>
          <p:cNvPicPr>
            <a:picLocks noChangeAspect="1"/>
          </p:cNvPicPr>
          <p:nvPr>
            <p:ph sz="half" idx="1"/>
          </p:nvPr>
        </p:nvPicPr>
        <p:blipFill>
          <a:blip r:embed="rId1"/>
          <a:stretch>
            <a:fillRect/>
          </a:stretch>
        </p:blipFill>
        <p:spPr>
          <a:xfrm>
            <a:off x="609600" y="1196975"/>
            <a:ext cx="9140825" cy="3623310"/>
          </a:xfrm>
          <a:prstGeom prst="rect">
            <a:avLst/>
          </a:prstGeom>
        </p:spPr>
      </p:pic>
      <p:pic>
        <p:nvPicPr>
          <p:cNvPr id="5" name="Content Placeholder 4"/>
          <p:cNvPicPr>
            <a:picLocks noChangeAspect="1"/>
          </p:cNvPicPr>
          <p:nvPr>
            <p:ph sz="half" idx="2"/>
          </p:nvPr>
        </p:nvPicPr>
        <p:blipFill>
          <a:blip r:embed="rId2"/>
          <a:stretch>
            <a:fillRect/>
          </a:stretch>
        </p:blipFill>
        <p:spPr>
          <a:xfrm>
            <a:off x="608965" y="5259070"/>
            <a:ext cx="7303770" cy="740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dirty="0">
                <a:sym typeface="+mn-ea"/>
              </a:rPr>
              <a:t>Pre-processing the comments for faster and accurate predictions</a:t>
            </a:r>
            <a:endParaRPr lang="en-US" sz="2800"/>
          </a:p>
        </p:txBody>
      </p:sp>
      <p:pic>
        <p:nvPicPr>
          <p:cNvPr id="5" name="Content Placeholder 4"/>
          <p:cNvPicPr>
            <a:picLocks noChangeAspect="1"/>
          </p:cNvPicPr>
          <p:nvPr>
            <p:ph sz="half" idx="1"/>
          </p:nvPr>
        </p:nvPicPr>
        <p:blipFill>
          <a:blip r:embed="rId1"/>
          <a:stretch>
            <a:fillRect/>
          </a:stretch>
        </p:blipFill>
        <p:spPr>
          <a:xfrm>
            <a:off x="608965" y="1153160"/>
            <a:ext cx="4928870" cy="4916805"/>
          </a:xfrm>
          <a:prstGeom prst="rect">
            <a:avLst/>
          </a:prstGeom>
        </p:spPr>
      </p:pic>
      <p:pic>
        <p:nvPicPr>
          <p:cNvPr id="6" name="Content Placeholder 5"/>
          <p:cNvPicPr>
            <a:picLocks noChangeAspect="1"/>
          </p:cNvPicPr>
          <p:nvPr>
            <p:ph sz="half" idx="2"/>
          </p:nvPr>
        </p:nvPicPr>
        <p:blipFill>
          <a:blip r:embed="rId2"/>
          <a:stretch>
            <a:fillRect/>
          </a:stretch>
        </p:blipFill>
        <p:spPr>
          <a:xfrm>
            <a:off x="6009640" y="913765"/>
            <a:ext cx="5572760" cy="51568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dirty="0">
                <a:sym typeface="+mn-ea"/>
              </a:rPr>
              <a:t>Final Processed Data</a:t>
            </a:r>
            <a:endParaRPr lang="en-US" b="1"/>
          </a:p>
        </p:txBody>
      </p:sp>
      <p:sp>
        <p:nvSpPr>
          <p:cNvPr id="7" name="Text Placeholder 6"/>
          <p:cNvSpPr>
            <a:spLocks noGrp="1"/>
          </p:cNvSpPr>
          <p:nvPr>
            <p:ph type="body" sz="half" idx="2"/>
          </p:nvPr>
        </p:nvSpPr>
        <p:spPr/>
        <p:txBody>
          <a:bodyPr/>
          <a:p>
            <a:r>
              <a:rPr lang="en-US" sz="2000" dirty="0">
                <a:solidFill>
                  <a:schemeClr val="tx1"/>
                </a:solidFill>
                <a:sym typeface="+mn-ea"/>
              </a:rPr>
              <a:t>The “clean comment text” feature has a notable reduction in the number of characters. </a:t>
            </a:r>
            <a:endParaRPr lang="en-IN" sz="2000" dirty="0">
              <a:solidFill>
                <a:schemeClr val="tx1"/>
              </a:solidFill>
            </a:endParaRPr>
          </a:p>
          <a:p>
            <a:endParaRPr lang="en-IN" sz="2000" dirty="0">
              <a:solidFill>
                <a:schemeClr val="tx1"/>
              </a:solidFill>
            </a:endParaRPr>
          </a:p>
        </p:txBody>
      </p:sp>
      <p:pic>
        <p:nvPicPr>
          <p:cNvPr id="8" name="Picture Placeholder 7"/>
          <p:cNvPicPr>
            <a:picLocks noChangeAspect="1"/>
          </p:cNvPicPr>
          <p:nvPr>
            <p:ph type="pic" idx="1"/>
          </p:nvPr>
        </p:nvPicPr>
        <p:blipFill>
          <a:blip r:embed="rId1"/>
          <a:stretch>
            <a:fillRect/>
          </a:stretch>
        </p:blipFill>
        <p:spPr>
          <a:xfrm>
            <a:off x="840740" y="3077210"/>
            <a:ext cx="10312400" cy="34232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dirty="0">
                <a:solidFill>
                  <a:schemeClr val="tx2"/>
                </a:solidFill>
                <a:sym typeface="+mn-ea"/>
              </a:rPr>
              <a:t>Word-Clouds</a:t>
            </a:r>
            <a:endParaRPr lang="en-US"/>
          </a:p>
        </p:txBody>
      </p:sp>
      <p:pic>
        <p:nvPicPr>
          <p:cNvPr id="8" name="Content Placeholder 7"/>
          <p:cNvPicPr>
            <a:picLocks noChangeAspect="1"/>
          </p:cNvPicPr>
          <p:nvPr>
            <p:ph sz="half" idx="1"/>
          </p:nvPr>
        </p:nvPicPr>
        <p:blipFill>
          <a:blip r:embed="rId1"/>
          <a:stretch>
            <a:fillRect/>
          </a:stretch>
        </p:blipFill>
        <p:spPr>
          <a:xfrm>
            <a:off x="706755" y="1727200"/>
            <a:ext cx="5189220" cy="4453255"/>
          </a:xfrm>
          <a:prstGeom prst="rect">
            <a:avLst/>
          </a:prstGeom>
        </p:spPr>
      </p:pic>
      <p:pic>
        <p:nvPicPr>
          <p:cNvPr id="9" name="Content Placeholder 8"/>
          <p:cNvPicPr>
            <a:picLocks noChangeAspect="1"/>
          </p:cNvPicPr>
          <p:nvPr>
            <p:ph sz="half" idx="2"/>
          </p:nvPr>
        </p:nvPicPr>
        <p:blipFill>
          <a:blip r:embed="rId2"/>
          <a:stretch>
            <a:fillRect/>
          </a:stretch>
        </p:blipFill>
        <p:spPr>
          <a:xfrm>
            <a:off x="6197600" y="1940560"/>
            <a:ext cx="5384800" cy="42405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4250"/>
          </a:xfrm>
        </p:spPr>
        <p:txBody>
          <a:bodyPr/>
          <a:p>
            <a:r>
              <a:rPr lang="en-US" dirty="0">
                <a:solidFill>
                  <a:schemeClr val="tx2"/>
                </a:solidFill>
                <a:sym typeface="+mn-ea"/>
              </a:rPr>
              <a:t>Preparing Dictionary &amp; </a:t>
            </a:r>
            <a:br>
              <a:rPr lang="en-US" dirty="0">
                <a:solidFill>
                  <a:schemeClr val="tx2"/>
                </a:solidFill>
                <a:sym typeface="+mn-ea"/>
              </a:rPr>
            </a:br>
            <a:r>
              <a:rPr lang="en-US" dirty="0">
                <a:solidFill>
                  <a:schemeClr val="tx2"/>
                </a:solidFill>
                <a:sym typeface="+mn-ea"/>
              </a:rPr>
              <a:t>Vectorization</a:t>
            </a:r>
            <a:endParaRPr lang="en-US"/>
          </a:p>
        </p:txBody>
      </p:sp>
      <p:pic>
        <p:nvPicPr>
          <p:cNvPr id="5" name="Content Placeholder 4"/>
          <p:cNvPicPr>
            <a:picLocks noChangeAspect="1"/>
          </p:cNvPicPr>
          <p:nvPr>
            <p:ph sz="half" idx="1"/>
          </p:nvPr>
        </p:nvPicPr>
        <p:blipFill>
          <a:blip r:embed="rId1"/>
          <a:stretch>
            <a:fillRect/>
          </a:stretch>
        </p:blipFill>
        <p:spPr>
          <a:xfrm>
            <a:off x="436245" y="1454150"/>
            <a:ext cx="5558155" cy="4378325"/>
          </a:xfrm>
          <a:prstGeom prst="rect">
            <a:avLst/>
          </a:prstGeom>
        </p:spPr>
      </p:pic>
      <p:pic>
        <p:nvPicPr>
          <p:cNvPr id="6" name="Content Placeholder 5"/>
          <p:cNvPicPr>
            <a:picLocks noChangeAspect="1"/>
          </p:cNvPicPr>
          <p:nvPr>
            <p:ph sz="half" idx="2"/>
          </p:nvPr>
        </p:nvPicPr>
        <p:blipFill>
          <a:blip r:embed="rId2"/>
          <a:stretch>
            <a:fillRect/>
          </a:stretch>
        </p:blipFill>
        <p:spPr>
          <a:xfrm>
            <a:off x="6214745" y="1041400"/>
            <a:ext cx="5349240" cy="41789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solidFill>
                  <a:schemeClr val="tx2"/>
                </a:solidFill>
                <a:sym typeface="+mn-ea"/>
              </a:rPr>
              <a:t>Model Building</a:t>
            </a:r>
            <a:endParaRPr lang="en-US" b="1">
              <a:solidFill>
                <a:schemeClr val="tx2"/>
              </a:solidFill>
              <a:sym typeface="+mn-ea"/>
            </a:endParaRPr>
          </a:p>
        </p:txBody>
      </p:sp>
      <p:pic>
        <p:nvPicPr>
          <p:cNvPr id="7" name="Content Placeholder 6"/>
          <p:cNvPicPr>
            <a:picLocks noChangeAspect="1"/>
          </p:cNvPicPr>
          <p:nvPr>
            <p:ph idx="1"/>
          </p:nvPr>
        </p:nvPicPr>
        <p:blipFill>
          <a:blip r:embed="rId1"/>
          <a:stretch>
            <a:fillRect/>
          </a:stretch>
        </p:blipFill>
        <p:spPr>
          <a:xfrm>
            <a:off x="368300" y="1056640"/>
            <a:ext cx="10226675" cy="44075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Logistic Regression</a:t>
            </a:r>
            <a:endParaRPr lang="en-IN" altLang="en-US"/>
          </a:p>
        </p:txBody>
      </p:sp>
      <p:pic>
        <p:nvPicPr>
          <p:cNvPr id="4" name="Content Placeholder 3"/>
          <p:cNvPicPr>
            <a:picLocks noChangeAspect="1"/>
          </p:cNvPicPr>
          <p:nvPr>
            <p:ph idx="1"/>
          </p:nvPr>
        </p:nvPicPr>
        <p:blipFill>
          <a:blip r:embed="rId1"/>
          <a:stretch>
            <a:fillRect/>
          </a:stretch>
        </p:blipFill>
        <p:spPr>
          <a:xfrm>
            <a:off x="391160" y="1174750"/>
            <a:ext cx="9906000" cy="5538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Multinomial NB</a:t>
            </a:r>
            <a:endParaRPr lang="en-IN" altLang="en-US" b="1"/>
          </a:p>
        </p:txBody>
      </p:sp>
      <p:pic>
        <p:nvPicPr>
          <p:cNvPr id="4" name="Content Placeholder 3"/>
          <p:cNvPicPr>
            <a:picLocks noChangeAspect="1"/>
          </p:cNvPicPr>
          <p:nvPr>
            <p:ph idx="1"/>
          </p:nvPr>
        </p:nvPicPr>
        <p:blipFill>
          <a:blip r:embed="rId1"/>
          <a:stretch>
            <a:fillRect/>
          </a:stretch>
        </p:blipFill>
        <p:spPr>
          <a:xfrm>
            <a:off x="347980" y="972185"/>
            <a:ext cx="9559290" cy="54292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Passive Aggressive Classifer</a:t>
            </a:r>
            <a:endParaRPr lang="en-IN" altLang="en-US" b="1"/>
          </a:p>
        </p:txBody>
      </p:sp>
      <p:pic>
        <p:nvPicPr>
          <p:cNvPr id="4" name="Content Placeholder 3"/>
          <p:cNvPicPr>
            <a:picLocks noChangeAspect="1"/>
          </p:cNvPicPr>
          <p:nvPr>
            <p:ph idx="1"/>
          </p:nvPr>
        </p:nvPicPr>
        <p:blipFill>
          <a:blip r:embed="rId1"/>
          <a:stretch>
            <a:fillRect/>
          </a:stretch>
        </p:blipFill>
        <p:spPr>
          <a:xfrm>
            <a:off x="609600" y="915670"/>
            <a:ext cx="10157460" cy="5572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Decision Tree Classifier</a:t>
            </a:r>
            <a:endParaRPr lang="en-IN" altLang="en-US" b="1"/>
          </a:p>
        </p:txBody>
      </p:sp>
      <p:pic>
        <p:nvPicPr>
          <p:cNvPr id="4" name="Content Placeholder 3"/>
          <p:cNvPicPr>
            <a:picLocks noChangeAspect="1"/>
          </p:cNvPicPr>
          <p:nvPr>
            <p:ph idx="1"/>
          </p:nvPr>
        </p:nvPicPr>
        <p:blipFill>
          <a:blip r:embed="rId1"/>
          <a:stretch>
            <a:fillRect/>
          </a:stretch>
        </p:blipFill>
        <p:spPr>
          <a:xfrm>
            <a:off x="913130" y="772795"/>
            <a:ext cx="8824595" cy="53835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333500"/>
          </a:xfrm>
        </p:spPr>
        <p:txBody>
          <a:bodyPr/>
          <a:p>
            <a:br>
              <a:rPr lang="en-US"/>
            </a:br>
            <a:r>
              <a:rPr lang="en-IN" dirty="0">
                <a:sym typeface="+mn-ea"/>
              </a:rPr>
              <a:t>Business Problem Framing &amp; </a:t>
            </a:r>
            <a:r>
              <a:rPr lang="en-US" dirty="0">
                <a:sym typeface="+mn-ea"/>
              </a:rPr>
              <a:t>Conceptual Background of the Domain Problem</a:t>
            </a:r>
            <a:endParaRPr lang="en-US"/>
          </a:p>
        </p:txBody>
      </p:sp>
      <p:sp>
        <p:nvSpPr>
          <p:cNvPr id="3" name="Content Placeholder 2"/>
          <p:cNvSpPr>
            <a:spLocks noGrp="1"/>
          </p:cNvSpPr>
          <p:nvPr>
            <p:ph idx="1"/>
          </p:nvPr>
        </p:nvSpPr>
        <p:spPr>
          <a:xfrm>
            <a:off x="609600" y="1970405"/>
            <a:ext cx="10972800" cy="6602095"/>
          </a:xfrm>
        </p:spPr>
        <p:txBody>
          <a:bodyPr/>
          <a:p>
            <a:r>
              <a:rPr lang="en-IN" sz="2400" dirty="0">
                <a:effectLst/>
                <a:latin typeface="Calibri" panose="020F0502020204030204" charset="0"/>
                <a:ea typeface="Calibri" panose="020F0502020204030204" charset="0"/>
                <a:cs typeface="Times New Roman" panose="02020603050405020304" pitchFamily="18" charset="0"/>
                <a:sym typeface="+mn-ea"/>
              </a:rPr>
              <a:t>Problem Statement: </a:t>
            </a:r>
            <a:r>
              <a:rPr lang="en-US" sz="2400" dirty="0">
                <a:effectLst/>
                <a:latin typeface="Calibri" panose="020F0502020204030204" charset="0"/>
                <a:ea typeface="Calibri" panose="020F0502020204030204" charset="0"/>
                <a:cs typeface="Times New Roman" panose="02020603050405020304" pitchFamily="18" charset="0"/>
                <a:sym typeface="+mn-ea"/>
              </a:rPr>
              <a:t>Our goal is to build a prototype of online hate and abuse comment classifier which can used to classify hate and offensive comments so that it can be controlled and restricted from spreading hatred and cyberbullying.</a:t>
            </a:r>
            <a:endParaRPr lang="en-IN" sz="2400" dirty="0">
              <a:effectLst/>
              <a:latin typeface="Calibri" panose="020F0502020204030204" charset="0"/>
              <a:ea typeface="Calibri" panose="020F0502020204030204" charset="0"/>
              <a:cs typeface="Times New Roman" panose="02020603050405020304" pitchFamily="18" charset="0"/>
            </a:endParaRPr>
          </a:p>
          <a:p>
            <a:r>
              <a:rPr lang="en-IN" sz="2400" dirty="0">
                <a:effectLst/>
                <a:latin typeface="Calibri" panose="020F0502020204030204" charset="0"/>
                <a:ea typeface="Calibri" panose="020F0502020204030204" charset="0"/>
                <a:cs typeface="Times New Roman" panose="02020603050405020304" pitchFamily="18" charset="0"/>
                <a:sym typeface="+mn-ea"/>
              </a:rPr>
              <a:t>Multilabel Classification: </a:t>
            </a:r>
            <a:r>
              <a:rPr lang="en-US" sz="2400" dirty="0">
                <a:effectLst/>
                <a:latin typeface="Calibri" panose="020F0502020204030204" charset="0"/>
                <a:ea typeface="Calibri" panose="020F0502020204030204" charset="0"/>
                <a:cs typeface="Times New Roman" panose="02020603050405020304" pitchFamily="18" charset="0"/>
                <a:sym typeface="+mn-ea"/>
              </a:rPr>
              <a:t>In multi-label classification, data can belong to more than one label simultaneously.</a:t>
            </a:r>
            <a:endParaRPr lang="en-US" sz="2400" dirty="0">
              <a:effectLst/>
              <a:latin typeface="Calibri" panose="020F0502020204030204" charset="0"/>
              <a:ea typeface="Calibri" panose="020F0502020204030204" charset="0"/>
              <a:cs typeface="Times New Roman" panose="02020603050405020304" pitchFamily="18" charset="0"/>
              <a:sym typeface="+mn-ea"/>
            </a:endParaRPr>
          </a:p>
          <a:p>
            <a:r>
              <a:rPr lang="en-US" sz="2400" dirty="0">
                <a:effectLst/>
                <a:latin typeface="Calibri" panose="020F0502020204030204" charset="0"/>
                <a:ea typeface="Calibri" panose="020F0502020204030204" charset="0"/>
                <a:cs typeface="Times New Roman" panose="02020603050405020304" pitchFamily="18" charset="0"/>
                <a:sym typeface="+mn-ea"/>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Random Forest Classifier</a:t>
            </a:r>
            <a:endParaRPr lang="en-IN" altLang="en-US" b="1"/>
          </a:p>
        </p:txBody>
      </p:sp>
      <p:pic>
        <p:nvPicPr>
          <p:cNvPr id="4" name="Content Placeholder 3"/>
          <p:cNvPicPr>
            <a:picLocks noChangeAspect="1"/>
          </p:cNvPicPr>
          <p:nvPr>
            <p:ph idx="1"/>
          </p:nvPr>
        </p:nvPicPr>
        <p:blipFill>
          <a:blip r:embed="rId1"/>
          <a:stretch>
            <a:fillRect/>
          </a:stretch>
        </p:blipFill>
        <p:spPr>
          <a:xfrm>
            <a:off x="609600" y="774065"/>
            <a:ext cx="8733155" cy="54406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Summary of all Models:</a:t>
            </a:r>
            <a:endParaRPr lang="en-US"/>
          </a:p>
        </p:txBody>
      </p:sp>
      <p:pic>
        <p:nvPicPr>
          <p:cNvPr id="4" name="Content Placeholder 3"/>
          <p:cNvPicPr>
            <a:picLocks noChangeAspect="1"/>
          </p:cNvPicPr>
          <p:nvPr>
            <p:ph idx="1"/>
          </p:nvPr>
        </p:nvPicPr>
        <p:blipFill>
          <a:blip r:embed="rId1"/>
          <a:stretch>
            <a:fillRect/>
          </a:stretch>
        </p:blipFill>
        <p:spPr>
          <a:xfrm>
            <a:off x="609600" y="2814320"/>
            <a:ext cx="10020300" cy="3495040"/>
          </a:xfrm>
          <a:prstGeom prst="rect">
            <a:avLst/>
          </a:prstGeom>
        </p:spPr>
      </p:pic>
      <p:sp>
        <p:nvSpPr>
          <p:cNvPr id="5" name="Text Box 4"/>
          <p:cNvSpPr txBox="1"/>
          <p:nvPr/>
        </p:nvSpPr>
        <p:spPr>
          <a:xfrm>
            <a:off x="-4634865" y="3244850"/>
            <a:ext cx="234315" cy="368300"/>
          </a:xfrm>
          <a:prstGeom prst="rect">
            <a:avLst/>
          </a:prstGeom>
          <a:noFill/>
        </p:spPr>
        <p:txBody>
          <a:bodyPr wrap="none" rtlCol="0" anchor="t">
            <a:spAutoFit/>
          </a:bodyPr>
          <a:p>
            <a:r>
              <a:rPr lang="en-US" dirty="0">
                <a:solidFill>
                  <a:schemeClr val="bg1"/>
                </a:solidFill>
                <a:latin typeface="Calibri" panose="020F0502020204030204" charset="0"/>
                <a:sym typeface="+mn-ea"/>
              </a:rPr>
              <a:t> </a:t>
            </a:r>
            <a:endParaRPr lang="en-US"/>
          </a:p>
        </p:txBody>
      </p:sp>
      <p:sp>
        <p:nvSpPr>
          <p:cNvPr id="6" name="Text Box 5"/>
          <p:cNvSpPr txBox="1"/>
          <p:nvPr/>
        </p:nvSpPr>
        <p:spPr>
          <a:xfrm rot="10800000" flipV="1">
            <a:off x="1087755" y="1615440"/>
            <a:ext cx="8364855" cy="1198880"/>
          </a:xfrm>
          <a:prstGeom prst="rect">
            <a:avLst/>
          </a:prstGeom>
          <a:noFill/>
        </p:spPr>
        <p:txBody>
          <a:bodyPr wrap="square" rtlCol="0" anchor="t">
            <a:spAutoFit/>
          </a:bodyPr>
          <a:p>
            <a:r>
              <a:rPr lang="en-US" dirty="0">
                <a:latin typeface="Calibri" panose="020F0502020204030204" charset="0"/>
                <a:sym typeface="+mn-ea"/>
              </a:rPr>
              <a:t>After having a look at all the 5-model performance, </a:t>
            </a:r>
            <a:endParaRPr lang="en-US" dirty="0">
              <a:solidFill>
                <a:schemeClr val="tx1"/>
              </a:solidFill>
              <a:latin typeface="Calibri" panose="020F0502020204030204" charset="0"/>
              <a:sym typeface="+mn-ea"/>
            </a:endParaRPr>
          </a:p>
          <a:p>
            <a:r>
              <a:rPr lang="en-US" dirty="0">
                <a:latin typeface="Calibri" panose="020F0502020204030204" charset="0"/>
                <a:sym typeface="+mn-ea"/>
              </a:rPr>
              <a:t>I have selected Random Forest Classifier as the final model </a:t>
            </a:r>
            <a:endParaRPr lang="en-US" dirty="0">
              <a:solidFill>
                <a:schemeClr val="tx1"/>
              </a:solidFill>
              <a:latin typeface="Calibri" panose="020F0502020204030204" charset="0"/>
              <a:sym typeface="+mn-ea"/>
            </a:endParaRPr>
          </a:p>
          <a:p>
            <a:r>
              <a:rPr lang="en-US" dirty="0">
                <a:latin typeface="Calibri" panose="020F0502020204030204" charset="0"/>
                <a:sym typeface="+mn-ea"/>
              </a:rPr>
              <a:t>as it has the minimum log loss and highest accuracy score.</a:t>
            </a:r>
            <a:endParaRPr lang="en-US" dirty="0">
              <a:solidFill>
                <a:schemeClr val="tx1"/>
              </a:solidFill>
              <a:latin typeface="Calibri" panose="020F0502020204030204" charset="0"/>
              <a:sym typeface="+mn-ea"/>
            </a:endParaRPr>
          </a:p>
          <a:p>
            <a:r>
              <a:rPr lang="en-US" dirty="0">
                <a:latin typeface="Calibri" panose="020F0502020204030204" charset="0"/>
                <a:sym typeface="+mn-ea"/>
              </a:rPr>
              <a:t> All other metrics are also good for Random Forest Classifier</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tx2"/>
                </a:solidFill>
                <a:sym typeface="+mn-ea"/>
              </a:rPr>
              <a:t>Final Model &lt;Random Forest&gt;</a:t>
            </a:r>
            <a:endParaRPr lang="en-US"/>
          </a:p>
        </p:txBody>
      </p:sp>
      <p:pic>
        <p:nvPicPr>
          <p:cNvPr id="4" name="Content Placeholder 3"/>
          <p:cNvPicPr>
            <a:picLocks noChangeAspect="1"/>
          </p:cNvPicPr>
          <p:nvPr>
            <p:ph idx="1"/>
          </p:nvPr>
        </p:nvPicPr>
        <p:blipFill>
          <a:blip r:embed="rId1"/>
          <a:stretch>
            <a:fillRect/>
          </a:stretch>
        </p:blipFill>
        <p:spPr>
          <a:xfrm>
            <a:off x="803910" y="1203960"/>
            <a:ext cx="9398635" cy="39973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US" b="1" dirty="0">
                <a:solidFill>
                  <a:schemeClr val="tx2"/>
                </a:solidFill>
                <a:sym typeface="+mn-ea"/>
              </a:rPr>
              <a:t>Model Performance</a:t>
            </a:r>
            <a:endParaRPr lang="en-US" b="1" dirty="0">
              <a:solidFill>
                <a:schemeClr val="tx2"/>
              </a:solidFill>
              <a:sym typeface="+mn-ea"/>
            </a:endParaRPr>
          </a:p>
        </p:txBody>
      </p:sp>
      <p:pic>
        <p:nvPicPr>
          <p:cNvPr id="12" name="Content Placeholder 11"/>
          <p:cNvPicPr>
            <a:picLocks noChangeAspect="1"/>
          </p:cNvPicPr>
          <p:nvPr>
            <p:ph sz="half" idx="1"/>
          </p:nvPr>
        </p:nvPicPr>
        <p:blipFill>
          <a:blip r:embed="rId1"/>
          <a:stretch>
            <a:fillRect/>
          </a:stretch>
        </p:blipFill>
        <p:spPr>
          <a:xfrm>
            <a:off x="422275" y="1356360"/>
            <a:ext cx="5325110" cy="3923030"/>
          </a:xfrm>
          <a:prstGeom prst="rect">
            <a:avLst/>
          </a:prstGeom>
        </p:spPr>
      </p:pic>
      <p:pic>
        <p:nvPicPr>
          <p:cNvPr id="13" name="Content Placeholder 12"/>
          <p:cNvPicPr>
            <a:picLocks noChangeAspect="1"/>
          </p:cNvPicPr>
          <p:nvPr>
            <p:ph sz="half" idx="2"/>
          </p:nvPr>
        </p:nvPicPr>
        <p:blipFill>
          <a:blip r:embed="rId2"/>
          <a:stretch>
            <a:fillRect/>
          </a:stretch>
        </p:blipFill>
        <p:spPr>
          <a:xfrm>
            <a:off x="6258560" y="381000"/>
            <a:ext cx="4453255" cy="59778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en-US" dirty="0">
                <a:sym typeface="+mn-ea"/>
              </a:rPr>
              <a:t>Conclusion</a:t>
            </a:r>
            <a:endParaRPr lang="en-US"/>
          </a:p>
        </p:txBody>
      </p:sp>
      <p:sp>
        <p:nvSpPr>
          <p:cNvPr id="11" name="Content Placeholder 10"/>
          <p:cNvSpPr>
            <a:spLocks noGrp="1"/>
          </p:cNvSpPr>
          <p:nvPr>
            <p:ph idx="1"/>
          </p:nvPr>
        </p:nvSpPr>
        <p:spPr>
          <a:xfrm>
            <a:off x="609600" y="1174750"/>
            <a:ext cx="10972800" cy="5415280"/>
          </a:xfrm>
        </p:spPr>
        <p:txBody>
          <a:bodyPr/>
          <a:p>
            <a:r>
              <a:rPr lang="en-US" dirty="0">
                <a:sym typeface="+mn-ea"/>
              </a:rPr>
              <a:t>Using a Random Forest Model, I have successfully predicted the comments given in the test data to be Negative vs Non-Negative (Positive and Neutral).</a:t>
            </a:r>
            <a:endParaRPr lang="en-US" dirty="0">
              <a:sym typeface="+mn-ea"/>
            </a:endParaRPr>
          </a:p>
          <a:p>
            <a:endParaRPr lang="en-US" dirty="0"/>
          </a:p>
          <a:p>
            <a:r>
              <a:rPr lang="en-US" dirty="0">
                <a:sym typeface="+mn-ea"/>
              </a:rPr>
              <a:t>Limitations:</a:t>
            </a:r>
            <a:endParaRPr lang="en-US" dirty="0">
              <a:sym typeface="+mn-ea"/>
            </a:endParaRPr>
          </a:p>
          <a:p>
            <a:pPr marL="0" indent="0">
              <a:buNone/>
            </a:pPr>
            <a:r>
              <a:rPr lang="en-IN" altLang="en-US" dirty="0">
                <a:sym typeface="+mn-ea"/>
              </a:rPr>
              <a:t>   </a:t>
            </a:r>
            <a:r>
              <a:rPr lang="en-US" dirty="0">
                <a:sym typeface="+mn-ea"/>
              </a:rPr>
              <a:t>Some of the limitations can be:</a:t>
            </a:r>
            <a:endParaRPr lang="en-US" dirty="0">
              <a:sym typeface="+mn-ea"/>
            </a:endParaRPr>
          </a:p>
          <a:p>
            <a:r>
              <a:rPr lang="en-US" dirty="0">
                <a:sym typeface="+mn-ea"/>
              </a:rPr>
              <a:t>The model might not be able to understand sarcasm.</a:t>
            </a:r>
            <a:endParaRPr lang="en-US" dirty="0">
              <a:sym typeface="+mn-ea"/>
            </a:endParaRPr>
          </a:p>
          <a:p>
            <a:r>
              <a:rPr lang="en-US" dirty="0">
                <a:sym typeface="+mn-ea"/>
              </a:rPr>
              <a:t>Sometimes non-negative comments can be wrongly classified as negative ones, leading to loss of constructive feedback or comments.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Analytical Problem Framing</a:t>
            </a:r>
            <a:endParaRPr lang="en-US"/>
          </a:p>
        </p:txBody>
      </p:sp>
      <p:sp>
        <p:nvSpPr>
          <p:cNvPr id="3" name="Content Placeholder 2"/>
          <p:cNvSpPr>
            <a:spLocks noGrp="1"/>
          </p:cNvSpPr>
          <p:nvPr>
            <p:ph idx="1"/>
          </p:nvPr>
        </p:nvSpPr>
        <p:spPr/>
        <p:txBody>
          <a:bodyPr/>
          <a:p>
            <a:r>
              <a:rPr lang="en-US" sz="2800" dirty="0">
                <a:effectLst/>
                <a:latin typeface="Calibri" panose="020F0502020204030204" charset="0"/>
                <a:ea typeface="Calibri" panose="020F0502020204030204" charset="0"/>
                <a:cs typeface="Times New Roman" panose="02020603050405020304" pitchFamily="18" charset="0"/>
                <a:sym typeface="+mn-ea"/>
              </a:rPr>
              <a:t>I have used the TF-IDF to vectorize the words so that machine can understand the words.</a:t>
            </a:r>
            <a:endParaRPr lang="en-US" sz="2800" dirty="0">
              <a:effectLst/>
              <a:latin typeface="Calibri" panose="020F0502020204030204" charset="0"/>
              <a:ea typeface="Calibri" panose="020F0502020204030204" charset="0"/>
              <a:cs typeface="Times New Roman" panose="02020603050405020304" pitchFamily="18" charset="0"/>
              <a:sym typeface="+mn-ea"/>
            </a:endParaRPr>
          </a:p>
          <a:p>
            <a:r>
              <a:rPr lang="en-US" sz="2800" dirty="0">
                <a:effectLst/>
                <a:latin typeface="Calibri" panose="020F0502020204030204" charset="0"/>
                <a:ea typeface="Calibri" panose="020F0502020204030204" charset="0"/>
                <a:cs typeface="Times New Roman" panose="02020603050405020304" pitchFamily="18" charset="0"/>
                <a:sym typeface="+mn-ea"/>
              </a:rPr>
              <a:t>1. TF – Term Frequency (the number of times the words/terms appear in a document.)</a:t>
            </a:r>
            <a:endParaRPr lang="en-US" sz="2800" dirty="0">
              <a:effectLst/>
              <a:latin typeface="Calibri" panose="020F0502020204030204" charset="0"/>
              <a:ea typeface="Calibri" panose="020F0502020204030204" charset="0"/>
              <a:cs typeface="Times New Roman" panose="02020603050405020304" pitchFamily="18" charset="0"/>
              <a:sym typeface="+mn-ea"/>
            </a:endParaRPr>
          </a:p>
          <a:p>
            <a:r>
              <a:rPr lang="en-US" sz="2800" dirty="0">
                <a:effectLst/>
                <a:latin typeface="Calibri" panose="020F0502020204030204" charset="0"/>
                <a:ea typeface="Calibri" panose="020F0502020204030204" charset="0"/>
                <a:cs typeface="Times New Roman" panose="02020603050405020304" pitchFamily="18" charset="0"/>
                <a:sym typeface="+mn-ea"/>
              </a:rPr>
              <a:t>2. IDF - Inverse Document Frequency. (If a word appears in all documents, then it may not play such a big part in differentiating between the documents. IDF is a way of identifying such words)</a:t>
            </a:r>
            <a:endParaRPr lang="en-US" sz="2800" dirty="0">
              <a:effectLst/>
              <a:latin typeface="Calibri" panose="020F0502020204030204" charset="0"/>
              <a:ea typeface="Calibri" panose="020F0502020204030204" charset="0"/>
              <a:cs typeface="Times New Roman" panose="02020603050405020304" pitchFamily="18" charset="0"/>
              <a:sym typeface="+mn-ea"/>
            </a:endParaRPr>
          </a:p>
          <a:p>
            <a:r>
              <a:rPr lang="en-US" sz="2800" dirty="0">
                <a:effectLst/>
                <a:latin typeface="Calibri" panose="020F0502020204030204" charset="0"/>
                <a:ea typeface="Calibri" panose="020F0502020204030204" charset="0"/>
                <a:cs typeface="Times New Roman" panose="02020603050405020304" pitchFamily="18" charset="0"/>
                <a:sym typeface="+mn-ea"/>
              </a:rPr>
              <a:t>Document Frequency(term t) = number of documents with the term t/ total number of documents = d(t)/n</a:t>
            </a:r>
            <a:endParaRPr lang="en-US" sz="2800" dirty="0">
              <a:effectLst/>
              <a:latin typeface="Calibri" panose="020F0502020204030204" charset="0"/>
              <a:ea typeface="Calibri" panose="020F0502020204030204" charset="0"/>
              <a:cs typeface="Times New Roman" panose="02020603050405020304" pitchFamily="18" charset="0"/>
              <a:sym typeface="+mn-ea"/>
            </a:endParaRPr>
          </a:p>
          <a:p>
            <a:r>
              <a:rPr lang="en-US" sz="2800" dirty="0">
                <a:effectLst/>
                <a:latin typeface="Calibri" panose="020F0502020204030204" charset="0"/>
                <a:ea typeface="Calibri" panose="020F0502020204030204" charset="0"/>
                <a:cs typeface="Times New Roman" panose="02020603050405020304" pitchFamily="18" charset="0"/>
                <a:sym typeface="+mn-ea"/>
              </a:rPr>
              <a:t>Inverse Document Frequency = total number of documents / number of documents with the term t = n / d(t)</a:t>
            </a:r>
            <a:endParaRPr lang="en-IN" sz="2800" dirty="0">
              <a:effectLst/>
              <a:latin typeface="Calibri" panose="020F0502020204030204" charset="0"/>
              <a:ea typeface="Calibri" panose="020F0502020204030204" charset="0"/>
              <a:cs typeface="Times New Roman" panose="02020603050405020304" pitchFamily="18" charset="0"/>
            </a:endParaRPr>
          </a:p>
          <a:p>
            <a:endParaRPr lang="en-IN" dirty="0">
              <a:effectLst/>
              <a:latin typeface="Calibri" panose="020F0502020204030204" charset="0"/>
              <a:ea typeface="Calibri" panose="020F0502020204030204" charset="0"/>
              <a:cs typeface="Times New Roman" panose="02020603050405020304" pitchFamily="18"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Data Set</a:t>
            </a:r>
            <a:endParaRPr lang="en-US"/>
          </a:p>
        </p:txBody>
      </p:sp>
      <p:sp>
        <p:nvSpPr>
          <p:cNvPr id="3" name="Content Placeholder 2"/>
          <p:cNvSpPr>
            <a:spLocks noGrp="1"/>
          </p:cNvSpPr>
          <p:nvPr>
            <p:ph idx="1"/>
          </p:nvPr>
        </p:nvSpPr>
        <p:spPr/>
        <p:txBody>
          <a:bodyPr/>
          <a:p>
            <a:r>
              <a:rPr lang="en-US" sz="3200" dirty="0">
                <a:sym typeface="+mn-ea"/>
              </a:rPr>
              <a:t>The data set includes:</a:t>
            </a:r>
            <a:endParaRPr lang="en-US" sz="3200" dirty="0">
              <a:sym typeface="+mn-ea"/>
            </a:endParaRPr>
          </a:p>
          <a:p>
            <a:pPr lvl="1"/>
            <a:r>
              <a:rPr lang="en-US" sz="2000" dirty="0">
                <a:sym typeface="+mn-ea"/>
              </a:rPr>
              <a:t>Malignant: It is the Label column, which includes values 0 and 1, denoting if the comment is malignant or not.</a:t>
            </a:r>
            <a:endParaRPr lang="en-US" sz="2000" dirty="0">
              <a:sym typeface="+mn-ea"/>
            </a:endParaRPr>
          </a:p>
          <a:p>
            <a:pPr lvl="1"/>
            <a:r>
              <a:rPr lang="en-US" sz="2000" dirty="0">
                <a:sym typeface="+mn-ea"/>
              </a:rPr>
              <a:t>Highly Malignant: It denotes comments that are highly malignant and hurtful.</a:t>
            </a:r>
            <a:endParaRPr lang="en-US" sz="2000" dirty="0">
              <a:sym typeface="+mn-ea"/>
            </a:endParaRPr>
          </a:p>
          <a:p>
            <a:pPr lvl="1"/>
            <a:r>
              <a:rPr lang="en-US" sz="2000" dirty="0">
                <a:sym typeface="+mn-ea"/>
              </a:rPr>
              <a:t>Rude: It denotes comments that are very rude and offensive.</a:t>
            </a:r>
            <a:endParaRPr lang="en-US" sz="2000" dirty="0">
              <a:sym typeface="+mn-ea"/>
            </a:endParaRPr>
          </a:p>
          <a:p>
            <a:pPr lvl="1"/>
            <a:r>
              <a:rPr lang="en-US" sz="2000" dirty="0">
                <a:sym typeface="+mn-ea"/>
              </a:rPr>
              <a:t>Threat: It contains indication of the comments that are giving any threat to someone.</a:t>
            </a:r>
            <a:endParaRPr lang="en-US" sz="2000" dirty="0">
              <a:sym typeface="+mn-ea"/>
            </a:endParaRPr>
          </a:p>
          <a:p>
            <a:pPr lvl="1"/>
            <a:r>
              <a:rPr lang="en-US" sz="2000" dirty="0">
                <a:sym typeface="+mn-ea"/>
              </a:rPr>
              <a:t>Abuse: It is for comments that are abusive in nature.</a:t>
            </a:r>
            <a:endParaRPr lang="en-US" sz="2000" dirty="0">
              <a:sym typeface="+mn-ea"/>
            </a:endParaRPr>
          </a:p>
          <a:p>
            <a:pPr lvl="1"/>
            <a:r>
              <a:rPr lang="en-US" sz="2000" dirty="0">
                <a:sym typeface="+mn-ea"/>
              </a:rPr>
              <a:t>Loathe: It describes the comments which are hateful and loathing in nature.</a:t>
            </a:r>
            <a:endParaRPr lang="en-US" sz="2000" dirty="0">
              <a:sym typeface="+mn-ea"/>
            </a:endParaRPr>
          </a:p>
          <a:p>
            <a:pPr lvl="1"/>
            <a:r>
              <a:rPr lang="en-US" sz="2000" dirty="0">
                <a:sym typeface="+mn-ea"/>
              </a:rPr>
              <a:t>ID: It includes unique Ids associated with each comment text given.</a:t>
            </a:r>
            <a:endParaRPr lang="en-US" sz="2000" dirty="0">
              <a:sym typeface="+mn-ea"/>
            </a:endParaRPr>
          </a:p>
          <a:p>
            <a:pPr lvl="1"/>
            <a:r>
              <a:rPr lang="en-US" sz="2000" dirty="0">
                <a:sym typeface="+mn-ea"/>
              </a:rPr>
              <a:t>Comment text: This column contains the comments extracted from various social media platforms.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878965"/>
          </a:xfrm>
        </p:spPr>
        <p:txBody>
          <a:bodyPr/>
          <a:p>
            <a:r>
              <a:rPr lang="en-US" dirty="0">
                <a:sym typeface="+mn-ea"/>
              </a:rPr>
              <a:t>Data Set</a:t>
            </a:r>
            <a:br>
              <a:rPr lang="en-US" dirty="0">
                <a:sym typeface="+mn-ea"/>
              </a:rPr>
            </a:br>
            <a:r>
              <a:rPr lang="en-US" sz="2000" dirty="0">
                <a:sym typeface="+mn-ea"/>
              </a:rPr>
              <a:t>This is a snapshot of the first 15 rows of the training set. </a:t>
            </a:r>
            <a:br>
              <a:rPr lang="en-US" sz="2000" dirty="0">
                <a:sym typeface="+mn-ea"/>
              </a:rPr>
            </a:br>
            <a:r>
              <a:rPr lang="en-US" sz="2000" dirty="0">
                <a:sym typeface="+mn-ea"/>
              </a:rPr>
              <a:t>There are 159571 such rows.</a:t>
            </a:r>
            <a:br>
              <a:rPr lang="en-IN" dirty="0"/>
            </a:br>
            <a:endParaRPr lang="en-US" dirty="0">
              <a:sym typeface="+mn-ea"/>
            </a:endParaRPr>
          </a:p>
        </p:txBody>
      </p:sp>
      <p:pic>
        <p:nvPicPr>
          <p:cNvPr id="4" name="Content Placeholder 3"/>
          <p:cNvPicPr>
            <a:picLocks noChangeAspect="1"/>
          </p:cNvPicPr>
          <p:nvPr>
            <p:ph idx="1"/>
          </p:nvPr>
        </p:nvPicPr>
        <p:blipFill>
          <a:blip r:embed="rId1"/>
          <a:stretch>
            <a:fillRect/>
          </a:stretch>
        </p:blipFill>
        <p:spPr>
          <a:xfrm>
            <a:off x="608965" y="2070100"/>
            <a:ext cx="9360535" cy="4057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BFB11"/>
            </a:gs>
            <a:gs pos="100000">
              <a:srgbClr val="838309"/>
            </a:gs>
          </a:gsLst>
          <a:lin scaled="0"/>
        </a:gradFill>
        <a:effectLst/>
      </p:bgPr>
    </p:bg>
    <p:spTree>
      <p:nvGrpSpPr>
        <p:cNvPr id="1" name=""/>
        <p:cNvGrpSpPr/>
        <p:nvPr/>
      </p:nvGrpSpPr>
      <p:grpSpPr/>
      <p:sp>
        <p:nvSpPr>
          <p:cNvPr id="2" name="Title 1"/>
          <p:cNvSpPr>
            <a:spLocks noGrp="1"/>
          </p:cNvSpPr>
          <p:nvPr>
            <p:ph type="title"/>
          </p:nvPr>
        </p:nvSpPr>
        <p:spPr>
          <a:xfrm>
            <a:off x="840105" y="-140335"/>
            <a:ext cx="3932555" cy="2197735"/>
          </a:xfrm>
        </p:spPr>
        <p:txBody>
          <a:bodyPr/>
          <a:p>
            <a:r>
              <a:rPr lang="en-US" sz="2800">
                <a:solidFill>
                  <a:schemeClr val="tx2"/>
                </a:solidFill>
                <a:sym typeface="+mn-ea"/>
              </a:rPr>
              <a:t>Checking for Null Values in the datase</a:t>
            </a:r>
            <a:r>
              <a:rPr lang="en-IN" altLang="en-US" sz="2800">
                <a:solidFill>
                  <a:schemeClr val="tx2"/>
                </a:solidFill>
                <a:sym typeface="+mn-ea"/>
              </a:rPr>
              <a:t>t</a:t>
            </a:r>
            <a:br>
              <a:rPr lang="en-US">
                <a:solidFill>
                  <a:schemeClr val="tx2"/>
                </a:solidFill>
                <a:sym typeface="+mn-ea"/>
              </a:rPr>
            </a:br>
            <a:endParaRPr lang="en-US"/>
          </a:p>
        </p:txBody>
      </p:sp>
      <p:sp>
        <p:nvSpPr>
          <p:cNvPr id="5" name="Text Placeholder 4"/>
          <p:cNvSpPr>
            <a:spLocks noGrp="1"/>
          </p:cNvSpPr>
          <p:nvPr>
            <p:ph type="body" sz="half" idx="2"/>
          </p:nvPr>
        </p:nvSpPr>
        <p:spPr/>
        <p:txBody>
          <a:bodyPr/>
          <a:p>
            <a:r>
              <a:rPr lang="en-US" sz="2000">
                <a:solidFill>
                  <a:schemeClr val="tx2"/>
                </a:solidFill>
                <a:sym typeface="+mn-ea"/>
              </a:rPr>
              <a:t>The  heatmap shows there are no null values in the collected dataset</a:t>
            </a:r>
            <a:endParaRPr lang="en-US" sz="2000"/>
          </a:p>
          <a:p>
            <a:endParaRPr lang="en-US" sz="2000"/>
          </a:p>
        </p:txBody>
      </p:sp>
      <p:pic>
        <p:nvPicPr>
          <p:cNvPr id="6" name="Content Placeholder 5"/>
          <p:cNvPicPr>
            <a:picLocks noChangeAspect="1"/>
          </p:cNvPicPr>
          <p:nvPr>
            <p:ph idx="1"/>
          </p:nvPr>
        </p:nvPicPr>
        <p:blipFill>
          <a:blip r:embed="rId1"/>
          <a:stretch>
            <a:fillRect/>
          </a:stretch>
        </p:blipFill>
        <p:spPr>
          <a:xfrm>
            <a:off x="5661025" y="527050"/>
            <a:ext cx="4646295" cy="5266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b="1" dirty="0">
                <a:sym typeface="+mn-ea"/>
              </a:rPr>
              <a:t>Exploratory Data </a:t>
            </a:r>
            <a:r>
              <a:rPr lang="en-IN" b="1" dirty="0">
                <a:sym typeface="+mn-ea"/>
              </a:rPr>
              <a:t>Analysis </a:t>
            </a:r>
            <a:r>
              <a:rPr lang="en-IN" dirty="0">
                <a:sym typeface="+mn-ea"/>
              </a:rPr>
              <a:t>(EDA)</a:t>
            </a:r>
            <a:endParaRPr lang="en-US"/>
          </a:p>
        </p:txBody>
      </p:sp>
      <p:pic>
        <p:nvPicPr>
          <p:cNvPr id="7" name="Content Placeholder 6"/>
          <p:cNvPicPr>
            <a:picLocks noChangeAspect="1"/>
          </p:cNvPicPr>
          <p:nvPr>
            <p:ph idx="1"/>
          </p:nvPr>
        </p:nvPicPr>
        <p:blipFill>
          <a:blip r:embed="rId1"/>
          <a:stretch>
            <a:fillRect/>
          </a:stretch>
        </p:blipFill>
        <p:spPr>
          <a:xfrm>
            <a:off x="609600" y="1174750"/>
            <a:ext cx="1053973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Placeholder 6"/>
          <p:cNvSpPr>
            <a:spLocks noGrp="1"/>
          </p:cNvSpPr>
          <p:nvPr>
            <p:ph type="body" sz="quarter" idx="3"/>
          </p:nvPr>
        </p:nvSpPr>
        <p:spPr/>
        <p:txBody>
          <a:bodyPr/>
          <a:p>
            <a:endParaRPr lang="en-US"/>
          </a:p>
        </p:txBody>
      </p:sp>
      <p:sp>
        <p:nvSpPr>
          <p:cNvPr id="10" name="Text Placeholder 9"/>
          <p:cNvSpPr/>
          <p:nvPr>
            <p:ph type="body" idx="1"/>
          </p:nvPr>
        </p:nvSpPr>
        <p:spPr/>
        <p:txBody>
          <a:bodyPr/>
          <a:p>
            <a:r>
              <a:rPr lang="en-IN" altLang="en-US" sz="3600"/>
              <a:t>EDA</a:t>
            </a:r>
            <a:endParaRPr lang="en-IN" altLang="en-US" sz="3600"/>
          </a:p>
          <a:p>
            <a:endParaRPr lang="en-IN" altLang="en-US" sz="3600"/>
          </a:p>
          <a:p>
            <a:endParaRPr lang="en-IN" altLang="en-US" sz="3600"/>
          </a:p>
        </p:txBody>
      </p:sp>
      <p:pic>
        <p:nvPicPr>
          <p:cNvPr id="11" name="Content Placeholder 10"/>
          <p:cNvPicPr>
            <a:picLocks noChangeAspect="1"/>
          </p:cNvPicPr>
          <p:nvPr>
            <p:ph sz="half" idx="2"/>
          </p:nvPr>
        </p:nvPicPr>
        <p:blipFill>
          <a:blip r:embed="rId1"/>
          <a:stretch>
            <a:fillRect/>
          </a:stretch>
        </p:blipFill>
        <p:spPr>
          <a:xfrm>
            <a:off x="840105" y="1532255"/>
            <a:ext cx="4095115" cy="4083685"/>
          </a:xfrm>
          <a:prstGeom prst="rect">
            <a:avLst/>
          </a:prstGeom>
        </p:spPr>
      </p:pic>
      <p:pic>
        <p:nvPicPr>
          <p:cNvPr id="12" name="Content Placeholder 11"/>
          <p:cNvPicPr>
            <a:picLocks noChangeAspect="1"/>
          </p:cNvPicPr>
          <p:nvPr>
            <p:ph sz="quarter" idx="4"/>
          </p:nvPr>
        </p:nvPicPr>
        <p:blipFill>
          <a:blip r:embed="rId2"/>
          <a:stretch>
            <a:fillRect/>
          </a:stretch>
        </p:blipFill>
        <p:spPr>
          <a:xfrm>
            <a:off x="5883275" y="829310"/>
            <a:ext cx="4655185" cy="5360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IN" altLang="en-US" b="1"/>
              <a:t>Categories </a:t>
            </a:r>
            <a:endParaRPr lang="en-IN" altLang="en-US" b="1"/>
          </a:p>
        </p:txBody>
      </p:sp>
      <p:pic>
        <p:nvPicPr>
          <p:cNvPr id="11" name="Content Placeholder 10"/>
          <p:cNvPicPr>
            <a:picLocks noChangeAspect="1"/>
          </p:cNvPicPr>
          <p:nvPr>
            <p:ph idx="1"/>
          </p:nvPr>
        </p:nvPicPr>
        <p:blipFill>
          <a:blip r:embed="rId1"/>
          <a:stretch>
            <a:fillRect/>
          </a:stretch>
        </p:blipFill>
        <p:spPr>
          <a:xfrm>
            <a:off x="791845" y="1225550"/>
            <a:ext cx="9639300" cy="473329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3456</Words>
  <Application>WPS Presentation</Application>
  <PresentationFormat>Widescreen</PresentationFormat>
  <Paragraphs>95</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Calibri Light</vt:lpstr>
      <vt:lpstr>Calibri</vt:lpstr>
      <vt:lpstr>Microsoft YaHei</vt:lpstr>
      <vt:lpstr>Arial Unicode MS</vt:lpstr>
      <vt:lpstr>Times New Roman</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Malignant Comments classification</dc:title>
  <dc:creator/>
  <cp:lastModifiedBy>anshul dubey</cp:lastModifiedBy>
  <cp:revision>1</cp:revision>
  <dcterms:created xsi:type="dcterms:W3CDTF">2022-10-06T05:25:46Z</dcterms:created>
  <dcterms:modified xsi:type="dcterms:W3CDTF">2022-10-06T05:25:46Z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4E0AB2F8AD554B82B70FD10CDF08F061</vt:lpwstr>
  </property>
  <property fmtid="{D5CDD505-2E9C-101B-9397-08002B2CF9AE}" pid="3" name="KSOProductBuildVer">
    <vt:lpwstr>1033-11.2.0.11210</vt:lpwstr>
  </property>
</Properties>
</file>