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598" autoAdjust="0"/>
  </p:normalViewPr>
  <p:slideViewPr>
    <p:cSldViewPr snapToGrid="0">
      <p:cViewPr varScale="1">
        <p:scale>
          <a:sx n="141" d="100"/>
          <a:sy n="141" d="100"/>
        </p:scale>
        <p:origin x="20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66330" TargetMode="External"/><Relationship Id="rId2" Type="http://schemas.openxmlformats.org/officeDocument/2006/relationships/hyperlink" Target="https://cse.buffalo.edu/faculty/miller/Courses/CSE633/Asmita-Gautam-Spring-2019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811.01201" TargetMode="External"/><Relationship Id="rId4" Type="http://schemas.openxmlformats.org/officeDocument/2006/relationships/hyperlink" Target="https://saadmahmud14.medium.com/parallel-programming-with-cuda-tutorial-part-4-the-floyd-warshall-algorithm-5e1281c46bf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US" sz="6000" dirty="0"/>
              <a:t>Floyd-</a:t>
            </a:r>
            <a:r>
              <a:rPr lang="en-US" sz="6000" dirty="0" err="1"/>
              <a:t>Warshall</a:t>
            </a:r>
            <a:r>
              <a:rPr lang="en-US" sz="6000" dirty="0"/>
              <a:t> Algorithm using CUDA and PyBind11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Anshul Devnani ECE 277 Fall 2023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08D5-D8EF-6CCA-C5C2-9A55183E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2" y="2319833"/>
            <a:ext cx="11921030" cy="42694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2"/>
              </a:rPr>
              <a:t>https://cse.buffalo.edu/faculty/miller/Courses/CSE633/Asmita-Gautam-Spring-2019.pdf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https://ieeexplore.ieee.org/document/9066330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4"/>
              </a:rPr>
              <a:t>https://saadmahmud14.medium.com/parallel-programming-with-cuda-tutorial-part-4-the-floyd-warshall-algorithm-5e1281c46bf6</a:t>
            </a:r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https://arxiv.org/abs/1811.01201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https://dl.acm.org/doi/pdf/10.1145/3431379.3460651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US" sz="6000" dirty="0"/>
              <a:t>Demo!</a:t>
            </a:r>
            <a:br>
              <a:rPr lang="en-US" sz="6000" dirty="0"/>
            </a:br>
            <a:r>
              <a:rPr lang="en-US" sz="6000" dirty="0"/>
              <a:t>* Please look at README to run code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017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5863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462784"/>
            <a:ext cx="11064240" cy="37207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an APSP algorithm. It's used for finding the shortest paths in a weighted graph. It considers all pairs of vertices in the graph and updates the shortest path between every pair if a shorter path is found. </a:t>
            </a:r>
          </a:p>
          <a:p>
            <a:pPr marL="1143000" lvl="1" indent="-457200"/>
            <a:r>
              <a:rPr lang="en-US" dirty="0"/>
              <a:t>O(n^3) runtime , O(n^2) – space complexity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Purpose: Investigate whether implementing the Floyd-</a:t>
            </a:r>
            <a:r>
              <a:rPr lang="en-US" dirty="0" err="1"/>
              <a:t>Warshall</a:t>
            </a:r>
            <a:r>
              <a:rPr lang="en-US" dirty="0"/>
              <a:t> algorithm on CUDA GPUs yields a speedup compared to a CPU implementation.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>
            <a:normAutofit/>
          </a:bodyPr>
          <a:lstStyle/>
          <a:p>
            <a:r>
              <a:rPr lang="en-US" sz="4000" dirty="0"/>
              <a:t>CPU 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462784"/>
            <a:ext cx="8173805" cy="464515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algorithm uses three nested loops to iterate over all pairs of vertices (</a:t>
            </a:r>
            <a:r>
              <a:rPr lang="en-US" sz="2800" dirty="0" err="1"/>
              <a:t>i</a:t>
            </a:r>
            <a:r>
              <a:rPr lang="en-US" sz="2800" dirty="0"/>
              <a:t>, j) and an intermediate vertex k.</a:t>
            </a:r>
          </a:p>
          <a:p>
            <a:pPr marL="1143000" lvl="1" indent="-457200"/>
            <a:r>
              <a:rPr lang="en-US" sz="2800" dirty="0"/>
              <a:t>The outer loop (for (int k = 0; k &lt; vertices; k++)) iterates over all vertices, considering each vertex as a potential intermediate vertex.</a:t>
            </a:r>
          </a:p>
          <a:p>
            <a:pPr marL="1143000" lvl="1" indent="-457200"/>
            <a:r>
              <a:rPr lang="en-US" sz="2800" dirty="0"/>
              <a:t>The middle loop (for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vertices; </a:t>
            </a:r>
            <a:r>
              <a:rPr lang="en-US" sz="2800" dirty="0" err="1"/>
              <a:t>i</a:t>
            </a:r>
            <a:r>
              <a:rPr lang="en-US" sz="2800" dirty="0"/>
              <a:t>++)) represents the source vertex.</a:t>
            </a:r>
          </a:p>
          <a:p>
            <a:pPr marL="1143000" lvl="1" indent="-457200"/>
            <a:r>
              <a:rPr lang="en-US" sz="2800" dirty="0"/>
              <a:t>The inner loop (for (int j = 0; j &lt; vertices; </a:t>
            </a:r>
            <a:r>
              <a:rPr lang="en-US" sz="2800" dirty="0" err="1"/>
              <a:t>j++</a:t>
            </a:r>
            <a:r>
              <a:rPr lang="en-US" sz="2800" dirty="0"/>
              <a:t>)) represents the destination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if statement checks whether there is a shorter path from vertex </a:t>
            </a:r>
            <a:r>
              <a:rPr lang="en-US" sz="2800" dirty="0" err="1"/>
              <a:t>i</a:t>
            </a:r>
            <a:r>
              <a:rPr lang="en-US" sz="2800" dirty="0"/>
              <a:t> to vertex j through the intermediate vertex 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algorithm continues to iterate through all possible pairs of vertices and intermediate vertices until all shortest paths have been found.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21D5C-BD66-4A7F-40EA-89DE277E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75725" cy="22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DB8506-2CB1-43CF-A8F9-2917BD9B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22283-50DA-4722-B849-CCC3BD8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59080"/>
            <a:ext cx="10322560" cy="670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spc="-40">
                <a:solidFill>
                  <a:srgbClr val="FFFFFF"/>
                </a:solidFill>
              </a:rPr>
              <a:t>Naïve GPU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B3BEB-E97F-7F29-C37D-F0D22C3A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3" y="1546802"/>
            <a:ext cx="4723351" cy="2243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A4A73-A8BB-48A2-498C-EFFC14C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3" y="4303035"/>
            <a:ext cx="5023476" cy="565141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564" y="1683327"/>
            <a:ext cx="6753468" cy="44936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028700" lvl="1">
              <a:lnSpc>
                <a:spcPct val="100000"/>
              </a:lnSpc>
            </a:pPr>
            <a:r>
              <a:rPr lang="en-US" b="1" dirty="0"/>
              <a:t>Not fully parallel</a:t>
            </a:r>
          </a:p>
          <a:p>
            <a:pPr marL="1485900" lvl="2">
              <a:lnSpc>
                <a:spcPct val="100000"/>
              </a:lnSpc>
            </a:pPr>
            <a:r>
              <a:rPr lang="en-US" dirty="0"/>
              <a:t>K+1 iteration of algorithm is dependent on the Kth iteration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Naïve approach</a:t>
            </a:r>
          </a:p>
          <a:p>
            <a:pPr marL="1485900" lvl="2">
              <a:lnSpc>
                <a:spcPct val="100000"/>
              </a:lnSpc>
            </a:pPr>
            <a:r>
              <a:rPr lang="en-US" dirty="0"/>
              <a:t>The algorithm is divided into a series of CUDA kernels, each responsible for updating a subset of the graph matrix.</a:t>
            </a:r>
          </a:p>
          <a:p>
            <a:pPr marL="1485900" lvl="2">
              <a:lnSpc>
                <a:spcPct val="100000"/>
              </a:lnSpc>
            </a:pPr>
            <a:r>
              <a:rPr lang="en-US" dirty="0"/>
              <a:t>Each thread within a block handles the computation for a specific pair of vertices.</a:t>
            </a:r>
          </a:p>
          <a:p>
            <a:pPr marL="1485900" lvl="2">
              <a:lnSpc>
                <a:spcPct val="100000"/>
              </a:lnSpc>
            </a:pPr>
            <a:r>
              <a:rPr lang="en-US" dirty="0"/>
              <a:t>The CUDA kernel is launched in a loop over all possible intermediate vertices.</a:t>
            </a:r>
          </a:p>
          <a:p>
            <a:pPr marL="1485900" lvl="2">
              <a:lnSpc>
                <a:spcPct val="100000"/>
              </a:lnSpc>
            </a:pPr>
            <a:r>
              <a:rPr lang="en-US" dirty="0"/>
              <a:t>Each iteration corresponds to one step in the Floyd-</a:t>
            </a:r>
            <a:r>
              <a:rPr lang="en-US" dirty="0" err="1"/>
              <a:t>Warshall</a:t>
            </a:r>
            <a:r>
              <a:rPr lang="en-US" dirty="0"/>
              <a:t> algorithm, updating distances through the chosen intermediate vertex.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This approach is faster than CPU implementation but not optimal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55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4964343" cy="16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chemeClr val="accent1"/>
                </a:solidFill>
              </a:rPr>
              <a:t>Blocked GPU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AB6583FE-B653-4C01-9ADF-EC8514A0B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46877" y="2324595"/>
                <a:ext cx="5677796" cy="389096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1028700" lvl="1">
                  <a:lnSpc>
                    <a:spcPct val="100000"/>
                  </a:lnSpc>
                </a:pPr>
                <a:r>
                  <a:rPr lang="en-US" sz="1300" dirty="0"/>
                  <a:t>Naïve approached can be optimized even further by using blocked approach – much better runtime</a:t>
                </a:r>
              </a:p>
              <a:p>
                <a:pPr marL="1485900" lvl="2">
                  <a:lnSpc>
                    <a:spcPct val="100000"/>
                  </a:lnSpc>
                </a:pPr>
                <a:r>
                  <a:rPr lang="en-US" sz="1300" dirty="0"/>
                  <a:t>Divide the adjacency matrix into blocks and iterate over:</a:t>
                </a:r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floor</m:t>
                    </m:r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𝑣𝑒𝑟𝑡𝑖𝑐𝑒𝑠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100" i="1" dirty="0" err="1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– 1) / 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100" i="1" dirty="0" err="1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1100" i="1" dirty="0" err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1100" dirty="0"/>
                  <a:t> times </a:t>
                </a:r>
              </a:p>
              <a:p>
                <a:pPr marL="2400300" lvl="4">
                  <a:lnSpc>
                    <a:spcPct val="100000"/>
                  </a:lnSpc>
                </a:pPr>
                <a:r>
                  <a:rPr lang="en-US" sz="1100" dirty="0"/>
                  <a:t>6 + 2 – 1 / 2 = floor(3.5) = 3 times</a:t>
                </a:r>
              </a:p>
              <a:p>
                <a:pPr marL="1028700" lvl="1">
                  <a:lnSpc>
                    <a:spcPct val="100000"/>
                  </a:lnSpc>
                </a:pPr>
                <a:r>
                  <a:rPr lang="en-US" sz="1500" dirty="0"/>
                  <a:t>3 phase approach</a:t>
                </a:r>
              </a:p>
              <a:p>
                <a:pPr marL="1485900" lvl="2">
                  <a:lnSpc>
                    <a:spcPct val="100000"/>
                  </a:lnSpc>
                </a:pPr>
                <a:r>
                  <a:rPr lang="en-US" sz="1300" dirty="0"/>
                  <a:t>Phase 1 –  Self Dependent Phase</a:t>
                </a:r>
              </a:p>
              <a:p>
                <a:pPr marL="1485900" lvl="2">
                  <a:lnSpc>
                    <a:spcPct val="100000"/>
                  </a:lnSpc>
                </a:pPr>
                <a:r>
                  <a:rPr lang="en-US" sz="1400" dirty="0"/>
                  <a:t>In the 𝐾-</a:t>
                </a:r>
                <a:r>
                  <a:rPr lang="en-US" sz="1400" dirty="0" err="1"/>
                  <a:t>th</a:t>
                </a:r>
                <a:r>
                  <a:rPr lang="en-US" sz="1400" dirty="0"/>
                  <a:t> iteration, the 1st phase is to compute 𝐵 × 𝐵 pivot block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b="0" dirty="0"/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dirty="0"/>
                  <a:t>Essentially </a:t>
                </a:r>
                <a:r>
                  <a:rPr lang="en-US" sz="1200" b="1" dirty="0"/>
                  <a:t>compute Floyd </a:t>
                </a:r>
                <a:r>
                  <a:rPr lang="en-US" sz="1200" b="1" dirty="0" err="1"/>
                  <a:t>Warshall</a:t>
                </a:r>
                <a:r>
                  <a:rPr lang="en-US" sz="1200" b="1" dirty="0"/>
                  <a:t> Algorithm for all blocks down the diagonal</a:t>
                </a:r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b="0" dirty="0"/>
                  <a:t>However, can't be done in parallel since need k iteration computed in order to do k+1 computation</a:t>
                </a:r>
              </a:p>
              <a:p>
                <a:pPr marL="342900">
                  <a:lnSpc>
                    <a:spcPct val="100000"/>
                  </a:lnSpc>
                </a:pPr>
                <a:endParaRPr lang="en-US" sz="1900" dirty="0"/>
              </a:p>
            </p:txBody>
          </p:sp>
        </mc:Choice>
        <mc:Fallback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AB6583FE-B653-4C01-9ADF-EC8514A0B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46877" y="2324595"/>
                <a:ext cx="5677796" cy="3890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6D3A6-3AB5-D2A3-BB5A-07215640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85" y="1004541"/>
            <a:ext cx="4210638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4C08A-EFE9-59AB-6AF8-AA71FE64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44" y="3368773"/>
            <a:ext cx="1895740" cy="1752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7EF04-5BCF-3ABE-4701-581A6D2B0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926" y="3243609"/>
            <a:ext cx="3629532" cy="2591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C0CA5-D0A7-DA5E-6376-F3F334C45E12}"/>
              </a:ext>
            </a:extLst>
          </p:cNvPr>
          <p:cNvSpPr txBox="1"/>
          <p:nvPr/>
        </p:nvSpPr>
        <p:spPr>
          <a:xfrm>
            <a:off x="0" y="6397040"/>
            <a:ext cx="5109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Images taken from https://ocw.nthu.edu.tw/ocw/upload/news_attach/482/10710%E5%91%A8%E5%BF%97%E9%81%A0%E6%95%99%E6%8E%88_%E5%B9%B3%E8%A1%8C%E7%A8%8B%E5%BC%8F%E8%A8%AD%E8%A8%88%E4%BD%9C%E6%A5%AD_HW4_rev3.pdf</a:t>
            </a:r>
          </a:p>
        </p:txBody>
      </p:sp>
    </p:spTree>
    <p:extLst>
      <p:ext uri="{BB962C8B-B14F-4D97-AF65-F5344CB8AC3E}">
        <p14:creationId xmlns:p14="http://schemas.microsoft.com/office/powerpoint/2010/main" val="658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4964343" cy="16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chemeClr val="accent1"/>
                </a:solidFill>
              </a:rPr>
              <a:t>Blocked GPU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AB6583FE-B653-4C01-9ADF-EC8514A0B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46877" y="2324595"/>
                <a:ext cx="5677796" cy="3019565"/>
              </a:xfr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1028700" lvl="1">
                  <a:lnSpc>
                    <a:spcPct val="100000"/>
                  </a:lnSpc>
                </a:pPr>
                <a:r>
                  <a:rPr lang="en-US" sz="1500" dirty="0"/>
                  <a:t>3 phase approach</a:t>
                </a:r>
              </a:p>
              <a:p>
                <a:pPr marL="1485900" lvl="2">
                  <a:lnSpc>
                    <a:spcPct val="100000"/>
                  </a:lnSpc>
                </a:pPr>
                <a:r>
                  <a:rPr lang="en-US" sz="1300" dirty="0"/>
                  <a:t>Phase 2 –  Compute Row and Column Blocks from the diagonal block</a:t>
                </a:r>
                <a:endParaRPr lang="en-US" sz="1400" b="0" dirty="0"/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dirty="0"/>
                  <a:t>In the 𝐾-</a:t>
                </a:r>
                <a:r>
                  <a:rPr lang="en-US" sz="1200" dirty="0" err="1"/>
                  <a:t>th</a:t>
                </a:r>
                <a:r>
                  <a:rPr lang="en-US" sz="1200" dirty="0"/>
                  <a:t> iteration, it computes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200" dirty="0"/>
                  <a:t> where ℎ ≠ 𝐾.</a:t>
                </a:r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dirty="0"/>
                  <a:t>Essentially </a:t>
                </a:r>
                <a:r>
                  <a:rPr lang="en-US" sz="1200" b="1" dirty="0"/>
                  <a:t>compute FW for the kth row and the kth column of blocks</a:t>
                </a:r>
              </a:p>
              <a:p>
                <a:pPr marL="1485900" lvl="2">
                  <a:lnSpc>
                    <a:spcPct val="100000"/>
                  </a:lnSpc>
                </a:pPr>
                <a:r>
                  <a:rPr lang="en-US" sz="1400" b="0" dirty="0"/>
                  <a:t>Phase 3 – Compute all other block</a:t>
                </a:r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dirty="0"/>
                  <a:t>In the 𝐾-</a:t>
                </a:r>
                <a:r>
                  <a:rPr lang="en-US" sz="1200" dirty="0" err="1"/>
                  <a:t>th</a:t>
                </a:r>
                <a:r>
                  <a:rPr lang="en-US" sz="1200" dirty="0"/>
                  <a:t> iteration, it computes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where ℎ_1 and h_2 ≠ 𝐾.</a:t>
                </a:r>
              </a:p>
              <a:p>
                <a:pPr marL="1943100" lvl="3">
                  <a:lnSpc>
                    <a:spcPct val="100000"/>
                  </a:lnSpc>
                </a:pPr>
                <a:r>
                  <a:rPr lang="en-US" sz="1200" dirty="0"/>
                  <a:t>Essentially </a:t>
                </a:r>
                <a:r>
                  <a:rPr lang="en-US" sz="1200" b="1" dirty="0"/>
                  <a:t>compute FW for all other blocks</a:t>
                </a:r>
                <a:endParaRPr lang="en-US" sz="1200" dirty="0"/>
              </a:p>
              <a:p>
                <a:pPr marL="1028700" lvl="1">
                  <a:lnSpc>
                    <a:spcPct val="100000"/>
                  </a:lnSpc>
                </a:pPr>
                <a:r>
                  <a:rPr lang="en-US" sz="1600" dirty="0"/>
                  <a:t>There are 3 total iterations in this example</a:t>
                </a:r>
              </a:p>
              <a:p>
                <a:pPr marL="1714500" lvl="3" indent="0">
                  <a:lnSpc>
                    <a:spcPct val="100000"/>
                  </a:lnSpc>
                  <a:buNone/>
                </a:pPr>
                <a:endParaRPr lang="en-US" sz="1200" b="0" dirty="0"/>
              </a:p>
              <a:p>
                <a:pPr marL="342900">
                  <a:lnSpc>
                    <a:spcPct val="100000"/>
                  </a:lnSpc>
                </a:pPr>
                <a:r>
                  <a:rPr lang="en-US" sz="1900" dirty="0"/>
                  <a:t>	</a:t>
                </a:r>
              </a:p>
            </p:txBody>
          </p:sp>
        </mc:Choice>
        <mc:Fallback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AB6583FE-B653-4C01-9ADF-EC8514A0B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46877" y="2324595"/>
                <a:ext cx="5677796" cy="3019565"/>
              </a:xfr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742D51-5988-9C85-60CD-48F42A37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99" y="0"/>
            <a:ext cx="4210638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856B8-16DA-4853-A460-F2506AF2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44" y="1895261"/>
            <a:ext cx="1781424" cy="1629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3EAB0-04F8-DF74-D4AC-2A341CBDC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765" y="3582302"/>
            <a:ext cx="1810003" cy="1629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347C4-2196-2420-7684-3EC3FF217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72" y="4736483"/>
            <a:ext cx="4301496" cy="1505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35408-E1A3-9ED5-93FE-26F625AF14C7}"/>
              </a:ext>
            </a:extLst>
          </p:cNvPr>
          <p:cNvSpPr txBox="1"/>
          <p:nvPr/>
        </p:nvSpPr>
        <p:spPr>
          <a:xfrm>
            <a:off x="404849" y="6355080"/>
            <a:ext cx="5109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Images taken from https://ocw.nthu.edu.tw/ocw/upload/news_attach/482/10710%E5%91%A8%E5%BF%97%E9%81%A0%E6%95%99%E6%8E%88_%E5%B9%B3%E8%A1%8C%E7%A8%8B%E5%BC%8F%E8%A8%AD%E8%A8%88%E4%BD%9C%E6%A5%AD_HW4_rev3.pdf</a:t>
            </a:r>
          </a:p>
        </p:txBody>
      </p:sp>
    </p:spTree>
    <p:extLst>
      <p:ext uri="{BB962C8B-B14F-4D97-AF65-F5344CB8AC3E}">
        <p14:creationId xmlns:p14="http://schemas.microsoft.com/office/powerpoint/2010/main" val="25126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4964343" cy="16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chemeClr val="accent1"/>
                </a:solidFill>
              </a:rPr>
              <a:t>Blocked GPU implementation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877" y="2324594"/>
            <a:ext cx="5677796" cy="6075694"/>
          </a:xfrm>
        </p:spPr>
        <p:txBody>
          <a:bodyPr vert="horz" lIns="91440" tIns="45720" rIns="91440" bIns="45720" rtlCol="0">
            <a:normAutofit/>
          </a:bodyPr>
          <a:lstStyle/>
          <a:p>
            <a:pPr marL="1028700" lvl="1">
              <a:lnSpc>
                <a:spcPct val="100000"/>
              </a:lnSpc>
            </a:pPr>
            <a:r>
              <a:rPr lang="en-US" sz="1500" dirty="0"/>
              <a:t>Kernel Call</a:t>
            </a:r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endParaRPr lang="en-US" sz="1600" dirty="0"/>
          </a:p>
          <a:p>
            <a:pPr marL="1028700" lvl="1">
              <a:lnSpc>
                <a:spcPct val="100000"/>
              </a:lnSpc>
            </a:pPr>
            <a:r>
              <a:rPr lang="en-US" sz="1600" dirty="0"/>
              <a:t>Additional optimizations</a:t>
            </a:r>
          </a:p>
          <a:p>
            <a:pPr marL="1485900" lvl="2">
              <a:lnSpc>
                <a:spcPct val="100000"/>
              </a:lnSpc>
            </a:pPr>
            <a:r>
              <a:rPr lang="en-US" sz="1400" dirty="0"/>
              <a:t>Because FW is a memory bound application, faster memory access is very beneficial</a:t>
            </a:r>
            <a:endParaRPr lang="en-US" sz="1600" dirty="0"/>
          </a:p>
          <a:p>
            <a:pPr marL="1943100" lvl="3">
              <a:lnSpc>
                <a:spcPct val="100000"/>
              </a:lnSpc>
            </a:pPr>
            <a:r>
              <a:rPr lang="en-US" sz="1200" b="1" dirty="0"/>
              <a:t>Shared memory </a:t>
            </a:r>
            <a:r>
              <a:rPr lang="en-US" sz="1200" dirty="0"/>
              <a:t>in all phases</a:t>
            </a:r>
          </a:p>
          <a:p>
            <a:pPr marL="2400300" lvl="4">
              <a:lnSpc>
                <a:spcPct val="100000"/>
              </a:lnSpc>
            </a:pPr>
            <a:r>
              <a:rPr lang="en-US" sz="1200" dirty="0"/>
              <a:t>Load each sub graph so all threads can have quick access to the data (TB/s vs GB/s)</a:t>
            </a:r>
          </a:p>
          <a:p>
            <a:pPr marL="2400300" lvl="4">
              <a:lnSpc>
                <a:spcPct val="100000"/>
              </a:lnSpc>
            </a:pPr>
            <a:r>
              <a:rPr lang="en-US" sz="1200" dirty="0"/>
              <a:t>Do computation with the shared memory object</a:t>
            </a:r>
          </a:p>
          <a:p>
            <a:pPr marL="2400300" lvl="4">
              <a:lnSpc>
                <a:spcPct val="100000"/>
              </a:lnSpc>
            </a:pPr>
            <a:r>
              <a:rPr lang="en-US" sz="1200" dirty="0"/>
              <a:t>Then copy back into global memory </a:t>
            </a:r>
          </a:p>
          <a:p>
            <a:pPr marL="1714500" lvl="3" indent="0">
              <a:lnSpc>
                <a:spcPct val="100000"/>
              </a:lnSpc>
              <a:buNone/>
            </a:pPr>
            <a:endParaRPr lang="en-US" sz="1200" b="0" dirty="0"/>
          </a:p>
          <a:p>
            <a:pPr marL="342900">
              <a:lnSpc>
                <a:spcPct val="100000"/>
              </a:lnSpc>
            </a:pPr>
            <a:r>
              <a:rPr lang="en-US" sz="1900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1D045-32AB-85E7-551D-089CE499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7" y="2690709"/>
            <a:ext cx="6115904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1DAAC1-CDD1-C922-A8A9-05D24CCA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69" y="587125"/>
            <a:ext cx="515374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6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>
            <a:normAutofit/>
          </a:bodyPr>
          <a:lstStyle/>
          <a:p>
            <a:r>
              <a:rPr lang="en-US" sz="4000" dirty="0"/>
              <a:t>Using Pybind11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08D5-D8EF-6CCA-C5C2-9A55183E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2" y="2319833"/>
            <a:ext cx="5610113" cy="417304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functions wrapped with pybind11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Profile.py</a:t>
            </a:r>
          </a:p>
          <a:p>
            <a:pPr marL="1028700" lvl="1" indent="-342900"/>
            <a:r>
              <a:rPr lang="en-US" dirty="0"/>
              <a:t>Python script to profile the CPU / Naive / Blocked approaches to FW Algo</a:t>
            </a:r>
          </a:p>
          <a:p>
            <a:pPr marL="1485900" lvl="2" indent="-342900"/>
            <a:r>
              <a:rPr lang="en-US" dirty="0"/>
              <a:t>Used to gather results in the next slides</a:t>
            </a:r>
          </a:p>
          <a:p>
            <a:pPr marL="1028700" lvl="1" indent="-342900"/>
            <a:r>
              <a:rPr lang="en-US" dirty="0"/>
              <a:t>Explained in depth in the Demo</a:t>
            </a:r>
          </a:p>
          <a:p>
            <a:pPr marL="1028700" lvl="1" indent="-34290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FE7B7-CF28-96F4-CE18-50B48A55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2" y="2796244"/>
            <a:ext cx="83545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>
            <a:normAutofit/>
          </a:bodyPr>
          <a:lstStyle/>
          <a:p>
            <a:r>
              <a:rPr lang="en-US" sz="4000" dirty="0"/>
              <a:t>Experiments /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08D5-D8EF-6CCA-C5C2-9A55183E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2" y="2319834"/>
            <a:ext cx="4474277" cy="4538166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2 Experiments</a:t>
            </a:r>
          </a:p>
          <a:p>
            <a:pPr marL="1028700" lvl="1" indent="-342900"/>
            <a:r>
              <a:rPr lang="en-US" sz="2500" dirty="0"/>
              <a:t>Measure speedup and runtime between the CPU approach vs the naïve/blocked GPU approach’s with </a:t>
            </a:r>
            <a:r>
              <a:rPr lang="en-US" sz="2500" b="1" dirty="0"/>
              <a:t>varying the number of vertices but keeping block size constant (16)</a:t>
            </a:r>
          </a:p>
          <a:p>
            <a:pPr marL="1028700" lvl="1" indent="-342900"/>
            <a:r>
              <a:rPr lang="en-US" sz="2500" dirty="0"/>
              <a:t>Measure speedup between the CPU approach vs the block GPU approach </a:t>
            </a:r>
            <a:r>
              <a:rPr lang="en-US" sz="2500" b="1" dirty="0"/>
              <a:t>with varying the block size but keeping number of vertices at 2048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How was time measured?</a:t>
            </a:r>
          </a:p>
          <a:p>
            <a:pPr marL="1028700" lvl="1" indent="-342900"/>
            <a:r>
              <a:rPr lang="en-US" sz="2500" dirty="0"/>
              <a:t>CPU – std::chrono</a:t>
            </a:r>
          </a:p>
          <a:p>
            <a:pPr marL="1028700" lvl="1" indent="-342900"/>
            <a:r>
              <a:rPr lang="en-US" sz="2500" dirty="0"/>
              <a:t>GPU – </a:t>
            </a:r>
            <a:r>
              <a:rPr lang="en-US" sz="2500" dirty="0" err="1"/>
              <a:t>cudaEvents</a:t>
            </a:r>
            <a:r>
              <a:rPr lang="en-US" sz="2500" dirty="0"/>
              <a:t> (start and stop)</a:t>
            </a:r>
          </a:p>
          <a:p>
            <a:pPr marL="1028700" lvl="1" indent="-342900"/>
            <a:r>
              <a:rPr lang="en-US" sz="2500" b="1" dirty="0"/>
              <a:t>Only measures computation time, does not consider memory transfer time on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Used ITS-E4309-02</a:t>
            </a:r>
          </a:p>
          <a:p>
            <a:pPr marL="1028700" lvl="1" indent="-342900"/>
            <a:r>
              <a:rPr lang="en-US" sz="2500" dirty="0"/>
              <a:t>GPU: NVIDIA RTX A2000</a:t>
            </a:r>
          </a:p>
          <a:p>
            <a:pPr marL="1028700" lvl="1" indent="-342900"/>
            <a:r>
              <a:rPr lang="en-US" sz="2500" dirty="0"/>
              <a:t>CPU: i7-11700k</a:t>
            </a:r>
          </a:p>
          <a:p>
            <a:pPr marL="342900" indent="-34290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CC69D-FD83-A0C4-95BC-AD65273D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59" y="2473397"/>
            <a:ext cx="7499069" cy="1394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98851A-14B5-6094-A4C4-7F2854F56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84037"/>
              </p:ext>
            </p:extLst>
          </p:nvPr>
        </p:nvGraphicFramePr>
        <p:xfrm>
          <a:off x="5038344" y="4021524"/>
          <a:ext cx="549148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096">
                  <a:extLst>
                    <a:ext uri="{9D8B030D-6E8A-4147-A177-3AD203B41FA5}">
                      <a16:colId xmlns:a16="http://schemas.microsoft.com/office/drawing/2014/main" val="3812336356"/>
                    </a:ext>
                  </a:extLst>
                </a:gridCol>
                <a:gridCol w="1705096">
                  <a:extLst>
                    <a:ext uri="{9D8B030D-6E8A-4147-A177-3AD203B41FA5}">
                      <a16:colId xmlns:a16="http://schemas.microsoft.com/office/drawing/2014/main" val="3881116435"/>
                    </a:ext>
                  </a:extLst>
                </a:gridCol>
                <a:gridCol w="2081289">
                  <a:extLst>
                    <a:ext uri="{9D8B030D-6E8A-4147-A177-3AD203B41FA5}">
                      <a16:colId xmlns:a16="http://schemas.microsoft.com/office/drawing/2014/main" val="2551030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Up over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4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~37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~98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~381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8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~558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27218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3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0594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{86DFF652-CC8E-47E4-8E80-20E015F4C26B}tf89117832_win32</Template>
  <TotalTime>1420</TotalTime>
  <Words>1061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Cambria Math</vt:lpstr>
      <vt:lpstr>Lato Extended</vt:lpstr>
      <vt:lpstr>ColorBlockVTI</vt:lpstr>
      <vt:lpstr>Floyd-Warshall Algorithm using CUDA and PyBind11</vt:lpstr>
      <vt:lpstr>Introduction</vt:lpstr>
      <vt:lpstr>CPU implementation</vt:lpstr>
      <vt:lpstr>Naïve GPU implementation</vt:lpstr>
      <vt:lpstr>Blocked GPU implementation</vt:lpstr>
      <vt:lpstr>Blocked GPU implementation</vt:lpstr>
      <vt:lpstr>Blocked GPU implementation</vt:lpstr>
      <vt:lpstr>Using Pybind11</vt:lpstr>
      <vt:lpstr>Experiments / Results</vt:lpstr>
      <vt:lpstr>References</vt:lpstr>
      <vt:lpstr>Demo! * Please look at README to run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Algorithm using CUDA and PyBind11</dc:title>
  <dc:creator>Anshul Devnani</dc:creator>
  <cp:lastModifiedBy>Anshul Devnani</cp:lastModifiedBy>
  <cp:revision>3</cp:revision>
  <dcterms:created xsi:type="dcterms:W3CDTF">2023-12-11T04:46:00Z</dcterms:created>
  <dcterms:modified xsi:type="dcterms:W3CDTF">2023-12-12T05:16:01Z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