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1"/>
  </p:notesMasterIdLst>
  <p:sldIdLst>
    <p:sldId id="266" r:id="rId5"/>
    <p:sldId id="4642" r:id="rId6"/>
    <p:sldId id="4685" r:id="rId7"/>
    <p:sldId id="4686" r:id="rId8"/>
    <p:sldId id="4682" r:id="rId9"/>
    <p:sldId id="4684" r:id="rId10"/>
    <p:sldId id="4683" r:id="rId11"/>
    <p:sldId id="4687" r:id="rId12"/>
    <p:sldId id="4688" r:id="rId13"/>
    <p:sldId id="4689" r:id="rId14"/>
    <p:sldId id="4690" r:id="rId15"/>
    <p:sldId id="4691" r:id="rId16"/>
    <p:sldId id="4692" r:id="rId17"/>
    <p:sldId id="4693" r:id="rId18"/>
    <p:sldId id="4694" r:id="rId19"/>
    <p:sldId id="4695" r:id="rId20"/>
    <p:sldId id="4696" r:id="rId21"/>
    <p:sldId id="4722" r:id="rId22"/>
    <p:sldId id="4723" r:id="rId23"/>
    <p:sldId id="4724" r:id="rId24"/>
    <p:sldId id="4725" r:id="rId25"/>
    <p:sldId id="4726" r:id="rId26"/>
    <p:sldId id="4727" r:id="rId27"/>
    <p:sldId id="4728" r:id="rId28"/>
    <p:sldId id="4729" r:id="rId29"/>
    <p:sldId id="4730" r:id="rId30"/>
    <p:sldId id="4731" r:id="rId31"/>
    <p:sldId id="4732" r:id="rId32"/>
    <p:sldId id="4733" r:id="rId33"/>
    <p:sldId id="4734" r:id="rId34"/>
    <p:sldId id="4735" r:id="rId35"/>
    <p:sldId id="4721" r:id="rId36"/>
    <p:sldId id="4737" r:id="rId37"/>
    <p:sldId id="4738" r:id="rId38"/>
    <p:sldId id="4739" r:id="rId39"/>
    <p:sldId id="4740" r:id="rId40"/>
    <p:sldId id="4744" r:id="rId41"/>
    <p:sldId id="4742" r:id="rId42"/>
    <p:sldId id="4743" r:id="rId43"/>
    <p:sldId id="4741" r:id="rId44"/>
    <p:sldId id="4736" r:id="rId45"/>
    <p:sldId id="4697" r:id="rId46"/>
    <p:sldId id="4698" r:id="rId47"/>
    <p:sldId id="4699" r:id="rId48"/>
    <p:sldId id="4700" r:id="rId49"/>
    <p:sldId id="4701" r:id="rId50"/>
    <p:sldId id="4702" r:id="rId51"/>
    <p:sldId id="4703" r:id="rId52"/>
    <p:sldId id="4704" r:id="rId53"/>
    <p:sldId id="4705" r:id="rId54"/>
    <p:sldId id="4706" r:id="rId55"/>
    <p:sldId id="4707" r:id="rId56"/>
    <p:sldId id="4708" r:id="rId57"/>
    <p:sldId id="4709" r:id="rId58"/>
    <p:sldId id="4710" r:id="rId59"/>
    <p:sldId id="4711" r:id="rId60"/>
    <p:sldId id="4712" r:id="rId61"/>
    <p:sldId id="4713" r:id="rId62"/>
    <p:sldId id="4714" r:id="rId63"/>
    <p:sldId id="4715" r:id="rId64"/>
    <p:sldId id="4716" r:id="rId65"/>
    <p:sldId id="4717" r:id="rId66"/>
    <p:sldId id="4718" r:id="rId67"/>
    <p:sldId id="4719" r:id="rId68"/>
    <p:sldId id="4720" r:id="rId69"/>
    <p:sldId id="27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A83303-6691-21C9-4F10-042A83B68483}" name="Sakshi Dhameja" initials="SD" userId="f509769fa22a549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CB2"/>
    <a:srgbClr val="6EBFC3"/>
    <a:srgbClr val="FBE5D6"/>
    <a:srgbClr val="EF8943"/>
    <a:srgbClr val="0D98C9"/>
    <a:srgbClr val="CD6599"/>
    <a:srgbClr val="3FAFAA"/>
    <a:srgbClr val="FFFFFF"/>
    <a:srgbClr val="FF7901"/>
    <a:srgbClr val="F0D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11" autoAdjust="0"/>
    <p:restoredTop sz="92857" autoAdjust="0"/>
  </p:normalViewPr>
  <p:slideViewPr>
    <p:cSldViewPr snapToGrid="0">
      <p:cViewPr varScale="1">
        <p:scale>
          <a:sx n="79" d="100"/>
          <a:sy n="79" d="100"/>
        </p:scale>
        <p:origin x="82" y="22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8703F-B534-4116-86AA-D2CD923BEFC5}"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F0B977C4-0B6C-43D0-B945-1AFB81984DDD}">
      <dgm:prSet phldrT="[Text]" custT="1"/>
      <dgm:spPr/>
      <dgm:t>
        <a:bodyPr/>
        <a:lstStyle/>
        <a:p>
          <a:r>
            <a:rPr lang="en-US" sz="2000">
              <a:latin typeface="Cambria" pitchFamily="18" charset="0"/>
            </a:rPr>
            <a:t>DDL – Data Definition Language</a:t>
          </a:r>
          <a:endParaRPr lang="en-US" sz="2000" dirty="0">
            <a:latin typeface="Cambria" pitchFamily="18" charset="0"/>
          </a:endParaRPr>
        </a:p>
      </dgm:t>
    </dgm:pt>
    <dgm:pt modelId="{62EF0938-F33D-4FBA-B2A5-9DF54A6672E9}" type="parTrans" cxnId="{A05722F4-7475-4894-BFEB-15BC497985D6}">
      <dgm:prSet/>
      <dgm:spPr/>
      <dgm:t>
        <a:bodyPr/>
        <a:lstStyle/>
        <a:p>
          <a:endParaRPr lang="en-US" sz="2000">
            <a:latin typeface="Cambria" pitchFamily="18" charset="0"/>
          </a:endParaRPr>
        </a:p>
      </dgm:t>
    </dgm:pt>
    <dgm:pt modelId="{655A4956-C76C-43ED-AD77-3964676E04C8}" type="sibTrans" cxnId="{A05722F4-7475-4894-BFEB-15BC497985D6}">
      <dgm:prSet/>
      <dgm:spPr/>
      <dgm:t>
        <a:bodyPr/>
        <a:lstStyle/>
        <a:p>
          <a:endParaRPr lang="en-US" sz="2000">
            <a:latin typeface="Cambria" pitchFamily="18" charset="0"/>
          </a:endParaRPr>
        </a:p>
      </dgm:t>
    </dgm:pt>
    <dgm:pt modelId="{A1C68A84-875B-4AA8-87F0-BFF869E0C013}">
      <dgm:prSet phldrT="[Text]" custT="1"/>
      <dgm:spPr/>
      <dgm:t>
        <a:bodyPr/>
        <a:lstStyle/>
        <a:p>
          <a:r>
            <a:rPr lang="en-US" sz="2000" dirty="0">
              <a:latin typeface="Cambria" pitchFamily="18" charset="0"/>
            </a:rPr>
            <a:t>DML – Data Manipulation Language</a:t>
          </a:r>
        </a:p>
      </dgm:t>
    </dgm:pt>
    <dgm:pt modelId="{1B843A34-AEAE-4D96-AA65-A6E32D5D75C7}" type="parTrans" cxnId="{1B730493-3651-4C09-9DB4-BAE023CB88A6}">
      <dgm:prSet/>
      <dgm:spPr/>
      <dgm:t>
        <a:bodyPr/>
        <a:lstStyle/>
        <a:p>
          <a:endParaRPr lang="en-US" sz="2000">
            <a:latin typeface="Cambria" pitchFamily="18" charset="0"/>
          </a:endParaRPr>
        </a:p>
      </dgm:t>
    </dgm:pt>
    <dgm:pt modelId="{1794F105-F262-4B1D-A98E-2A4008940E3A}" type="sibTrans" cxnId="{1B730493-3651-4C09-9DB4-BAE023CB88A6}">
      <dgm:prSet/>
      <dgm:spPr/>
      <dgm:t>
        <a:bodyPr/>
        <a:lstStyle/>
        <a:p>
          <a:endParaRPr lang="en-US" sz="2000">
            <a:latin typeface="Cambria" pitchFamily="18" charset="0"/>
          </a:endParaRPr>
        </a:p>
      </dgm:t>
    </dgm:pt>
    <dgm:pt modelId="{922DFCF8-912B-4DF1-B866-685C9CDA2EBD}">
      <dgm:prSet phldrT="[Text]" custT="1"/>
      <dgm:spPr/>
      <dgm:t>
        <a:bodyPr/>
        <a:lstStyle/>
        <a:p>
          <a:r>
            <a:rPr lang="en-US" sz="2000" dirty="0">
              <a:latin typeface="Cambria" pitchFamily="18" charset="0"/>
            </a:rPr>
            <a:t>DCL – Data Control Language</a:t>
          </a:r>
        </a:p>
      </dgm:t>
    </dgm:pt>
    <dgm:pt modelId="{6B29FDE0-9668-44DB-8C5A-C239D7E00939}" type="parTrans" cxnId="{15E67AA0-9E49-4298-8207-18C7AE8672BF}">
      <dgm:prSet/>
      <dgm:spPr/>
      <dgm:t>
        <a:bodyPr/>
        <a:lstStyle/>
        <a:p>
          <a:endParaRPr lang="en-US" sz="2000">
            <a:latin typeface="Cambria" pitchFamily="18" charset="0"/>
          </a:endParaRPr>
        </a:p>
      </dgm:t>
    </dgm:pt>
    <dgm:pt modelId="{C927F0BE-BF12-4B62-A660-86E78F2EB559}" type="sibTrans" cxnId="{15E67AA0-9E49-4298-8207-18C7AE8672BF}">
      <dgm:prSet/>
      <dgm:spPr/>
      <dgm:t>
        <a:bodyPr/>
        <a:lstStyle/>
        <a:p>
          <a:endParaRPr lang="en-US" sz="2000">
            <a:latin typeface="Cambria" pitchFamily="18" charset="0"/>
          </a:endParaRPr>
        </a:p>
      </dgm:t>
    </dgm:pt>
    <dgm:pt modelId="{5808DF3F-FBD6-414F-989E-62823267136B}">
      <dgm:prSet phldrT="[Text]" custT="1"/>
      <dgm:spPr/>
      <dgm:t>
        <a:bodyPr/>
        <a:lstStyle/>
        <a:p>
          <a:r>
            <a:rPr lang="en-US" sz="2000" dirty="0">
              <a:latin typeface="Cambria" pitchFamily="18" charset="0"/>
            </a:rPr>
            <a:t>TCL – Transactional Control Language</a:t>
          </a:r>
        </a:p>
      </dgm:t>
    </dgm:pt>
    <dgm:pt modelId="{EB9717C6-F215-4FC7-A2B9-FEF4EF47B036}" type="parTrans" cxnId="{C535B21A-1A08-4370-91CB-62CDD0B1E5F0}">
      <dgm:prSet/>
      <dgm:spPr/>
      <dgm:t>
        <a:bodyPr/>
        <a:lstStyle/>
        <a:p>
          <a:endParaRPr lang="en-US" sz="2000">
            <a:latin typeface="Cambria" pitchFamily="18" charset="0"/>
          </a:endParaRPr>
        </a:p>
      </dgm:t>
    </dgm:pt>
    <dgm:pt modelId="{0CC4CC05-CA35-4597-B3A8-84F5B8A19F19}" type="sibTrans" cxnId="{C535B21A-1A08-4370-91CB-62CDD0B1E5F0}">
      <dgm:prSet/>
      <dgm:spPr/>
      <dgm:t>
        <a:bodyPr/>
        <a:lstStyle/>
        <a:p>
          <a:endParaRPr lang="en-US" sz="2000">
            <a:latin typeface="Cambria" pitchFamily="18" charset="0"/>
          </a:endParaRPr>
        </a:p>
      </dgm:t>
    </dgm:pt>
    <dgm:pt modelId="{C493B029-4526-4EF0-9EE6-3F997D0DAD85}" type="pres">
      <dgm:prSet presAssocID="{D108703F-B534-4116-86AA-D2CD923BEFC5}" presName="linear" presStyleCnt="0">
        <dgm:presLayoutVars>
          <dgm:dir/>
          <dgm:animLvl val="lvl"/>
          <dgm:resizeHandles val="exact"/>
        </dgm:presLayoutVars>
      </dgm:prSet>
      <dgm:spPr/>
    </dgm:pt>
    <dgm:pt modelId="{0137A937-834B-4A43-9AFA-E26F56E20201}" type="pres">
      <dgm:prSet presAssocID="{F0B977C4-0B6C-43D0-B945-1AFB81984DDD}" presName="parentLin" presStyleCnt="0"/>
      <dgm:spPr/>
    </dgm:pt>
    <dgm:pt modelId="{CDDB1D6A-92A2-4A7A-8FC2-BD7A38DEAF1D}" type="pres">
      <dgm:prSet presAssocID="{F0B977C4-0B6C-43D0-B945-1AFB81984DDD}" presName="parentLeftMargin" presStyleLbl="node1" presStyleIdx="0" presStyleCnt="4"/>
      <dgm:spPr/>
    </dgm:pt>
    <dgm:pt modelId="{3F26045A-12F2-43E9-BBBE-5E76FE4BC8A4}" type="pres">
      <dgm:prSet presAssocID="{F0B977C4-0B6C-43D0-B945-1AFB81984DDD}" presName="parentText" presStyleLbl="node1" presStyleIdx="0" presStyleCnt="4">
        <dgm:presLayoutVars>
          <dgm:chMax val="0"/>
          <dgm:bulletEnabled val="1"/>
        </dgm:presLayoutVars>
      </dgm:prSet>
      <dgm:spPr/>
    </dgm:pt>
    <dgm:pt modelId="{76A08B59-288C-49A8-9FCA-6BA34F9656A2}" type="pres">
      <dgm:prSet presAssocID="{F0B977C4-0B6C-43D0-B945-1AFB81984DDD}" presName="negativeSpace" presStyleCnt="0"/>
      <dgm:spPr/>
    </dgm:pt>
    <dgm:pt modelId="{96F3CA34-B8CB-4D0F-95FA-9A24EEF7DAF7}" type="pres">
      <dgm:prSet presAssocID="{F0B977C4-0B6C-43D0-B945-1AFB81984DDD}" presName="childText" presStyleLbl="conFgAcc1" presStyleIdx="0" presStyleCnt="4">
        <dgm:presLayoutVars>
          <dgm:bulletEnabled val="1"/>
        </dgm:presLayoutVars>
      </dgm:prSet>
      <dgm:spPr/>
    </dgm:pt>
    <dgm:pt modelId="{4D68D0EB-AF2A-4DD4-A1E5-315FFBBD1AE2}" type="pres">
      <dgm:prSet presAssocID="{655A4956-C76C-43ED-AD77-3964676E04C8}" presName="spaceBetweenRectangles" presStyleCnt="0"/>
      <dgm:spPr/>
    </dgm:pt>
    <dgm:pt modelId="{43CA2DC8-7E2F-44C5-B966-C79C052EE3E1}" type="pres">
      <dgm:prSet presAssocID="{A1C68A84-875B-4AA8-87F0-BFF869E0C013}" presName="parentLin" presStyleCnt="0"/>
      <dgm:spPr/>
    </dgm:pt>
    <dgm:pt modelId="{3F5A39C4-8F34-4A15-89CA-9EFB96BCC3CA}" type="pres">
      <dgm:prSet presAssocID="{A1C68A84-875B-4AA8-87F0-BFF869E0C013}" presName="parentLeftMargin" presStyleLbl="node1" presStyleIdx="0" presStyleCnt="4"/>
      <dgm:spPr/>
    </dgm:pt>
    <dgm:pt modelId="{27B3EF14-39B0-4ABD-9CB0-6A4650752539}" type="pres">
      <dgm:prSet presAssocID="{A1C68A84-875B-4AA8-87F0-BFF869E0C013}" presName="parentText" presStyleLbl="node1" presStyleIdx="1" presStyleCnt="4">
        <dgm:presLayoutVars>
          <dgm:chMax val="0"/>
          <dgm:bulletEnabled val="1"/>
        </dgm:presLayoutVars>
      </dgm:prSet>
      <dgm:spPr/>
    </dgm:pt>
    <dgm:pt modelId="{DF912D0C-9F6D-4D34-865F-D1054120A8ED}" type="pres">
      <dgm:prSet presAssocID="{A1C68A84-875B-4AA8-87F0-BFF869E0C013}" presName="negativeSpace" presStyleCnt="0"/>
      <dgm:spPr/>
    </dgm:pt>
    <dgm:pt modelId="{17EDF215-0185-4961-91C0-93148395F66D}" type="pres">
      <dgm:prSet presAssocID="{A1C68A84-875B-4AA8-87F0-BFF869E0C013}" presName="childText" presStyleLbl="conFgAcc1" presStyleIdx="1" presStyleCnt="4">
        <dgm:presLayoutVars>
          <dgm:bulletEnabled val="1"/>
        </dgm:presLayoutVars>
      </dgm:prSet>
      <dgm:spPr/>
    </dgm:pt>
    <dgm:pt modelId="{B009A1E9-95BA-48B1-854B-02BFD271098A}" type="pres">
      <dgm:prSet presAssocID="{1794F105-F262-4B1D-A98E-2A4008940E3A}" presName="spaceBetweenRectangles" presStyleCnt="0"/>
      <dgm:spPr/>
    </dgm:pt>
    <dgm:pt modelId="{2B082642-8404-4C44-8519-8D472F9F0F5D}" type="pres">
      <dgm:prSet presAssocID="{922DFCF8-912B-4DF1-B866-685C9CDA2EBD}" presName="parentLin" presStyleCnt="0"/>
      <dgm:spPr/>
    </dgm:pt>
    <dgm:pt modelId="{5DFECABC-00D6-4BF9-B4AF-026C18BBC3A8}" type="pres">
      <dgm:prSet presAssocID="{922DFCF8-912B-4DF1-B866-685C9CDA2EBD}" presName="parentLeftMargin" presStyleLbl="node1" presStyleIdx="1" presStyleCnt="4"/>
      <dgm:spPr/>
    </dgm:pt>
    <dgm:pt modelId="{1170F032-D85A-49F1-9D93-C27AF3EB1A2B}" type="pres">
      <dgm:prSet presAssocID="{922DFCF8-912B-4DF1-B866-685C9CDA2EBD}" presName="parentText" presStyleLbl="node1" presStyleIdx="2" presStyleCnt="4">
        <dgm:presLayoutVars>
          <dgm:chMax val="0"/>
          <dgm:bulletEnabled val="1"/>
        </dgm:presLayoutVars>
      </dgm:prSet>
      <dgm:spPr/>
    </dgm:pt>
    <dgm:pt modelId="{397ED292-5186-42FE-A81A-81906D0BB833}" type="pres">
      <dgm:prSet presAssocID="{922DFCF8-912B-4DF1-B866-685C9CDA2EBD}" presName="negativeSpace" presStyleCnt="0"/>
      <dgm:spPr/>
    </dgm:pt>
    <dgm:pt modelId="{1A663145-F173-482B-821D-D1FAD3F4ED2B}" type="pres">
      <dgm:prSet presAssocID="{922DFCF8-912B-4DF1-B866-685C9CDA2EBD}" presName="childText" presStyleLbl="conFgAcc1" presStyleIdx="2" presStyleCnt="4">
        <dgm:presLayoutVars>
          <dgm:bulletEnabled val="1"/>
        </dgm:presLayoutVars>
      </dgm:prSet>
      <dgm:spPr/>
    </dgm:pt>
    <dgm:pt modelId="{DCDDEB61-367D-4ABC-AAEF-62513E4DE0B9}" type="pres">
      <dgm:prSet presAssocID="{C927F0BE-BF12-4B62-A660-86E78F2EB559}" presName="spaceBetweenRectangles" presStyleCnt="0"/>
      <dgm:spPr/>
    </dgm:pt>
    <dgm:pt modelId="{B726358C-972A-4CA1-A148-1CE6A9726FA9}" type="pres">
      <dgm:prSet presAssocID="{5808DF3F-FBD6-414F-989E-62823267136B}" presName="parentLin" presStyleCnt="0"/>
      <dgm:spPr/>
    </dgm:pt>
    <dgm:pt modelId="{E90DFFF2-2D0B-4878-8A7B-4B9E00A2D7E8}" type="pres">
      <dgm:prSet presAssocID="{5808DF3F-FBD6-414F-989E-62823267136B}" presName="parentLeftMargin" presStyleLbl="node1" presStyleIdx="2" presStyleCnt="4"/>
      <dgm:spPr/>
    </dgm:pt>
    <dgm:pt modelId="{17CCE21F-8D5C-474F-B368-C616FDF67B35}" type="pres">
      <dgm:prSet presAssocID="{5808DF3F-FBD6-414F-989E-62823267136B}" presName="parentText" presStyleLbl="node1" presStyleIdx="3" presStyleCnt="4">
        <dgm:presLayoutVars>
          <dgm:chMax val="0"/>
          <dgm:bulletEnabled val="1"/>
        </dgm:presLayoutVars>
      </dgm:prSet>
      <dgm:spPr/>
    </dgm:pt>
    <dgm:pt modelId="{748E591D-31FF-4B29-A6EB-A0C7C8C880E4}" type="pres">
      <dgm:prSet presAssocID="{5808DF3F-FBD6-414F-989E-62823267136B}" presName="negativeSpace" presStyleCnt="0"/>
      <dgm:spPr/>
    </dgm:pt>
    <dgm:pt modelId="{AB51A437-5ABB-4E85-9353-E9CCD3C64764}" type="pres">
      <dgm:prSet presAssocID="{5808DF3F-FBD6-414F-989E-62823267136B}" presName="childText" presStyleLbl="conFgAcc1" presStyleIdx="3" presStyleCnt="4">
        <dgm:presLayoutVars>
          <dgm:bulletEnabled val="1"/>
        </dgm:presLayoutVars>
      </dgm:prSet>
      <dgm:spPr/>
    </dgm:pt>
  </dgm:ptLst>
  <dgm:cxnLst>
    <dgm:cxn modelId="{6D72BB19-5118-46A5-9A22-9C428CFD3C8F}" type="presOf" srcId="{5808DF3F-FBD6-414F-989E-62823267136B}" destId="{E90DFFF2-2D0B-4878-8A7B-4B9E00A2D7E8}" srcOrd="0" destOrd="0" presId="urn:microsoft.com/office/officeart/2005/8/layout/list1"/>
    <dgm:cxn modelId="{C535B21A-1A08-4370-91CB-62CDD0B1E5F0}" srcId="{D108703F-B534-4116-86AA-D2CD923BEFC5}" destId="{5808DF3F-FBD6-414F-989E-62823267136B}" srcOrd="3" destOrd="0" parTransId="{EB9717C6-F215-4FC7-A2B9-FEF4EF47B036}" sibTransId="{0CC4CC05-CA35-4597-B3A8-84F5B8A19F19}"/>
    <dgm:cxn modelId="{3E61B12A-3F0D-4934-944F-A7E425BD5091}" type="presOf" srcId="{A1C68A84-875B-4AA8-87F0-BFF869E0C013}" destId="{3F5A39C4-8F34-4A15-89CA-9EFB96BCC3CA}" srcOrd="0" destOrd="0" presId="urn:microsoft.com/office/officeart/2005/8/layout/list1"/>
    <dgm:cxn modelId="{32A2215F-305A-4C1F-902D-FA14C4548E7A}" type="presOf" srcId="{5808DF3F-FBD6-414F-989E-62823267136B}" destId="{17CCE21F-8D5C-474F-B368-C616FDF67B35}" srcOrd="1" destOrd="0" presId="urn:microsoft.com/office/officeart/2005/8/layout/list1"/>
    <dgm:cxn modelId="{F4A7A942-5394-4AC8-B21E-0B327A92167D}" type="presOf" srcId="{922DFCF8-912B-4DF1-B866-685C9CDA2EBD}" destId="{5DFECABC-00D6-4BF9-B4AF-026C18BBC3A8}" srcOrd="0" destOrd="0" presId="urn:microsoft.com/office/officeart/2005/8/layout/list1"/>
    <dgm:cxn modelId="{CC17316B-70CC-4533-933A-39FC5B7E7FD0}" type="presOf" srcId="{F0B977C4-0B6C-43D0-B945-1AFB81984DDD}" destId="{3F26045A-12F2-43E9-BBBE-5E76FE4BC8A4}" srcOrd="1" destOrd="0" presId="urn:microsoft.com/office/officeart/2005/8/layout/list1"/>
    <dgm:cxn modelId="{1B730493-3651-4C09-9DB4-BAE023CB88A6}" srcId="{D108703F-B534-4116-86AA-D2CD923BEFC5}" destId="{A1C68A84-875B-4AA8-87F0-BFF869E0C013}" srcOrd="1" destOrd="0" parTransId="{1B843A34-AEAE-4D96-AA65-A6E32D5D75C7}" sibTransId="{1794F105-F262-4B1D-A98E-2A4008940E3A}"/>
    <dgm:cxn modelId="{15E67AA0-9E49-4298-8207-18C7AE8672BF}" srcId="{D108703F-B534-4116-86AA-D2CD923BEFC5}" destId="{922DFCF8-912B-4DF1-B866-685C9CDA2EBD}" srcOrd="2" destOrd="0" parTransId="{6B29FDE0-9668-44DB-8C5A-C239D7E00939}" sibTransId="{C927F0BE-BF12-4B62-A660-86E78F2EB559}"/>
    <dgm:cxn modelId="{C91E21C2-360C-446B-874D-4715D2928A68}" type="presOf" srcId="{F0B977C4-0B6C-43D0-B945-1AFB81984DDD}" destId="{CDDB1D6A-92A2-4A7A-8FC2-BD7A38DEAF1D}" srcOrd="0" destOrd="0" presId="urn:microsoft.com/office/officeart/2005/8/layout/list1"/>
    <dgm:cxn modelId="{511C54C2-DB24-445E-BF4E-5819AEAAB010}" type="presOf" srcId="{D108703F-B534-4116-86AA-D2CD923BEFC5}" destId="{C493B029-4526-4EF0-9EE6-3F997D0DAD85}" srcOrd="0" destOrd="0" presId="urn:microsoft.com/office/officeart/2005/8/layout/list1"/>
    <dgm:cxn modelId="{7C5F5FD8-BC38-4D4E-AC12-A7D65731E8C1}" type="presOf" srcId="{922DFCF8-912B-4DF1-B866-685C9CDA2EBD}" destId="{1170F032-D85A-49F1-9D93-C27AF3EB1A2B}" srcOrd="1" destOrd="0" presId="urn:microsoft.com/office/officeart/2005/8/layout/list1"/>
    <dgm:cxn modelId="{8A25ECED-0A1D-4985-A13B-6DCC6101E257}" type="presOf" srcId="{A1C68A84-875B-4AA8-87F0-BFF869E0C013}" destId="{27B3EF14-39B0-4ABD-9CB0-6A4650752539}" srcOrd="1" destOrd="0" presId="urn:microsoft.com/office/officeart/2005/8/layout/list1"/>
    <dgm:cxn modelId="{A05722F4-7475-4894-BFEB-15BC497985D6}" srcId="{D108703F-B534-4116-86AA-D2CD923BEFC5}" destId="{F0B977C4-0B6C-43D0-B945-1AFB81984DDD}" srcOrd="0" destOrd="0" parTransId="{62EF0938-F33D-4FBA-B2A5-9DF54A6672E9}" sibTransId="{655A4956-C76C-43ED-AD77-3964676E04C8}"/>
    <dgm:cxn modelId="{6E630FC7-29A4-4300-8622-7C0E7474ACDC}" type="presParOf" srcId="{C493B029-4526-4EF0-9EE6-3F997D0DAD85}" destId="{0137A937-834B-4A43-9AFA-E26F56E20201}" srcOrd="0" destOrd="0" presId="urn:microsoft.com/office/officeart/2005/8/layout/list1"/>
    <dgm:cxn modelId="{89EDE754-7082-4F4C-8B29-B9C4991D8182}" type="presParOf" srcId="{0137A937-834B-4A43-9AFA-E26F56E20201}" destId="{CDDB1D6A-92A2-4A7A-8FC2-BD7A38DEAF1D}" srcOrd="0" destOrd="0" presId="urn:microsoft.com/office/officeart/2005/8/layout/list1"/>
    <dgm:cxn modelId="{3BDD6CEB-9D6F-4F19-9217-84580243112D}" type="presParOf" srcId="{0137A937-834B-4A43-9AFA-E26F56E20201}" destId="{3F26045A-12F2-43E9-BBBE-5E76FE4BC8A4}" srcOrd="1" destOrd="0" presId="urn:microsoft.com/office/officeart/2005/8/layout/list1"/>
    <dgm:cxn modelId="{03282E4A-ED33-4976-B086-30F0FC604E3F}" type="presParOf" srcId="{C493B029-4526-4EF0-9EE6-3F997D0DAD85}" destId="{76A08B59-288C-49A8-9FCA-6BA34F9656A2}" srcOrd="1" destOrd="0" presId="urn:microsoft.com/office/officeart/2005/8/layout/list1"/>
    <dgm:cxn modelId="{7D67B747-808E-4789-A994-3A1303CA3409}" type="presParOf" srcId="{C493B029-4526-4EF0-9EE6-3F997D0DAD85}" destId="{96F3CA34-B8CB-4D0F-95FA-9A24EEF7DAF7}" srcOrd="2" destOrd="0" presId="urn:microsoft.com/office/officeart/2005/8/layout/list1"/>
    <dgm:cxn modelId="{006726FA-5623-4173-8252-B722F63488BD}" type="presParOf" srcId="{C493B029-4526-4EF0-9EE6-3F997D0DAD85}" destId="{4D68D0EB-AF2A-4DD4-A1E5-315FFBBD1AE2}" srcOrd="3" destOrd="0" presId="urn:microsoft.com/office/officeart/2005/8/layout/list1"/>
    <dgm:cxn modelId="{69F67CD4-E25E-4D4C-A9AF-4D92156E9D87}" type="presParOf" srcId="{C493B029-4526-4EF0-9EE6-3F997D0DAD85}" destId="{43CA2DC8-7E2F-44C5-B966-C79C052EE3E1}" srcOrd="4" destOrd="0" presId="urn:microsoft.com/office/officeart/2005/8/layout/list1"/>
    <dgm:cxn modelId="{653C57F5-F2C0-4658-9E11-C5AE3D2A806B}" type="presParOf" srcId="{43CA2DC8-7E2F-44C5-B966-C79C052EE3E1}" destId="{3F5A39C4-8F34-4A15-89CA-9EFB96BCC3CA}" srcOrd="0" destOrd="0" presId="urn:microsoft.com/office/officeart/2005/8/layout/list1"/>
    <dgm:cxn modelId="{742FD05B-DF26-4CCC-ABA5-2C8900392700}" type="presParOf" srcId="{43CA2DC8-7E2F-44C5-B966-C79C052EE3E1}" destId="{27B3EF14-39B0-4ABD-9CB0-6A4650752539}" srcOrd="1" destOrd="0" presId="urn:microsoft.com/office/officeart/2005/8/layout/list1"/>
    <dgm:cxn modelId="{653AFDA9-3FF9-48CF-BB7B-5FCD0E8A04B7}" type="presParOf" srcId="{C493B029-4526-4EF0-9EE6-3F997D0DAD85}" destId="{DF912D0C-9F6D-4D34-865F-D1054120A8ED}" srcOrd="5" destOrd="0" presId="urn:microsoft.com/office/officeart/2005/8/layout/list1"/>
    <dgm:cxn modelId="{88839AAF-CFC3-41CC-A228-2324605B6B48}" type="presParOf" srcId="{C493B029-4526-4EF0-9EE6-3F997D0DAD85}" destId="{17EDF215-0185-4961-91C0-93148395F66D}" srcOrd="6" destOrd="0" presId="urn:microsoft.com/office/officeart/2005/8/layout/list1"/>
    <dgm:cxn modelId="{85B287FD-0631-48E4-B717-863D42D2F050}" type="presParOf" srcId="{C493B029-4526-4EF0-9EE6-3F997D0DAD85}" destId="{B009A1E9-95BA-48B1-854B-02BFD271098A}" srcOrd="7" destOrd="0" presId="urn:microsoft.com/office/officeart/2005/8/layout/list1"/>
    <dgm:cxn modelId="{11DAF8D6-5587-4C2E-A379-B95465E1CCE9}" type="presParOf" srcId="{C493B029-4526-4EF0-9EE6-3F997D0DAD85}" destId="{2B082642-8404-4C44-8519-8D472F9F0F5D}" srcOrd="8" destOrd="0" presId="urn:microsoft.com/office/officeart/2005/8/layout/list1"/>
    <dgm:cxn modelId="{CBF05EC4-026A-4D43-AECA-515C427D4AB9}" type="presParOf" srcId="{2B082642-8404-4C44-8519-8D472F9F0F5D}" destId="{5DFECABC-00D6-4BF9-B4AF-026C18BBC3A8}" srcOrd="0" destOrd="0" presId="urn:microsoft.com/office/officeart/2005/8/layout/list1"/>
    <dgm:cxn modelId="{C0269FC7-CD19-4FF9-9E47-2F368A0EE4A7}" type="presParOf" srcId="{2B082642-8404-4C44-8519-8D472F9F0F5D}" destId="{1170F032-D85A-49F1-9D93-C27AF3EB1A2B}" srcOrd="1" destOrd="0" presId="urn:microsoft.com/office/officeart/2005/8/layout/list1"/>
    <dgm:cxn modelId="{E138F316-B158-472B-B731-6F60DE6F42DF}" type="presParOf" srcId="{C493B029-4526-4EF0-9EE6-3F997D0DAD85}" destId="{397ED292-5186-42FE-A81A-81906D0BB833}" srcOrd="9" destOrd="0" presId="urn:microsoft.com/office/officeart/2005/8/layout/list1"/>
    <dgm:cxn modelId="{D3C9A03A-FA35-44F2-8316-04B8BCA12289}" type="presParOf" srcId="{C493B029-4526-4EF0-9EE6-3F997D0DAD85}" destId="{1A663145-F173-482B-821D-D1FAD3F4ED2B}" srcOrd="10" destOrd="0" presId="urn:microsoft.com/office/officeart/2005/8/layout/list1"/>
    <dgm:cxn modelId="{55D0F668-69B4-444B-B12F-A81D0A9C39F3}" type="presParOf" srcId="{C493B029-4526-4EF0-9EE6-3F997D0DAD85}" destId="{DCDDEB61-367D-4ABC-AAEF-62513E4DE0B9}" srcOrd="11" destOrd="0" presId="urn:microsoft.com/office/officeart/2005/8/layout/list1"/>
    <dgm:cxn modelId="{9D2E80B1-AD5F-4942-9D14-F491E891B126}" type="presParOf" srcId="{C493B029-4526-4EF0-9EE6-3F997D0DAD85}" destId="{B726358C-972A-4CA1-A148-1CE6A9726FA9}" srcOrd="12" destOrd="0" presId="urn:microsoft.com/office/officeart/2005/8/layout/list1"/>
    <dgm:cxn modelId="{3F7867BD-E391-47EF-A92B-86BF41E33850}" type="presParOf" srcId="{B726358C-972A-4CA1-A148-1CE6A9726FA9}" destId="{E90DFFF2-2D0B-4878-8A7B-4B9E00A2D7E8}" srcOrd="0" destOrd="0" presId="urn:microsoft.com/office/officeart/2005/8/layout/list1"/>
    <dgm:cxn modelId="{95684307-85B5-483B-8B26-6749BADEEA27}" type="presParOf" srcId="{B726358C-972A-4CA1-A148-1CE6A9726FA9}" destId="{17CCE21F-8D5C-474F-B368-C616FDF67B35}" srcOrd="1" destOrd="0" presId="urn:microsoft.com/office/officeart/2005/8/layout/list1"/>
    <dgm:cxn modelId="{893F5592-EF4C-4424-8FCD-B64C75004C45}" type="presParOf" srcId="{C493B029-4526-4EF0-9EE6-3F997D0DAD85}" destId="{748E591D-31FF-4B29-A6EB-A0C7C8C880E4}" srcOrd="13" destOrd="0" presId="urn:microsoft.com/office/officeart/2005/8/layout/list1"/>
    <dgm:cxn modelId="{D6BA5B12-080C-4211-8E88-A53864CE3A3B}" type="presParOf" srcId="{C493B029-4526-4EF0-9EE6-3F997D0DAD85}" destId="{AB51A437-5ABB-4E85-9353-E9CCD3C6476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3CA34-B8CB-4D0F-95FA-9A24EEF7DAF7}">
      <dsp:nvSpPr>
        <dsp:cNvPr id="0" name=""/>
        <dsp:cNvSpPr/>
      </dsp:nvSpPr>
      <dsp:spPr>
        <a:xfrm>
          <a:off x="0" y="437585"/>
          <a:ext cx="9081214"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26045A-12F2-43E9-BBBE-5E76FE4BC8A4}">
      <dsp:nvSpPr>
        <dsp:cNvPr id="0" name=""/>
        <dsp:cNvSpPr/>
      </dsp:nvSpPr>
      <dsp:spPr>
        <a:xfrm>
          <a:off x="454060" y="53825"/>
          <a:ext cx="6356849"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274" tIns="0" rIns="240274" bIns="0" numCol="1" spcCol="1270" anchor="ctr" anchorCtr="0">
          <a:noAutofit/>
        </a:bodyPr>
        <a:lstStyle/>
        <a:p>
          <a:pPr marL="0" lvl="0" indent="0" algn="l" defTabSz="889000">
            <a:lnSpc>
              <a:spcPct val="90000"/>
            </a:lnSpc>
            <a:spcBef>
              <a:spcPct val="0"/>
            </a:spcBef>
            <a:spcAft>
              <a:spcPct val="35000"/>
            </a:spcAft>
            <a:buNone/>
          </a:pPr>
          <a:r>
            <a:rPr lang="en-US" sz="2000" kern="1200">
              <a:latin typeface="Cambria" pitchFamily="18" charset="0"/>
            </a:rPr>
            <a:t>DDL – Data Definition Language</a:t>
          </a:r>
          <a:endParaRPr lang="en-US" sz="2000" kern="1200" dirty="0">
            <a:latin typeface="Cambria" pitchFamily="18" charset="0"/>
          </a:endParaRPr>
        </a:p>
      </dsp:txBody>
      <dsp:txXfrm>
        <a:off x="491527" y="91292"/>
        <a:ext cx="6281915" cy="692586"/>
      </dsp:txXfrm>
    </dsp:sp>
    <dsp:sp modelId="{17EDF215-0185-4961-91C0-93148395F66D}">
      <dsp:nvSpPr>
        <dsp:cNvPr id="0" name=""/>
        <dsp:cNvSpPr/>
      </dsp:nvSpPr>
      <dsp:spPr>
        <a:xfrm>
          <a:off x="0" y="1616945"/>
          <a:ext cx="9081214" cy="655200"/>
        </a:xfrm>
        <a:prstGeom prst="rect">
          <a:avLst/>
        </a:prstGeom>
        <a:solidFill>
          <a:schemeClr val="lt1">
            <a:alpha val="90000"/>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B3EF14-39B0-4ABD-9CB0-6A4650752539}">
      <dsp:nvSpPr>
        <dsp:cNvPr id="0" name=""/>
        <dsp:cNvSpPr/>
      </dsp:nvSpPr>
      <dsp:spPr>
        <a:xfrm>
          <a:off x="454060" y="1233185"/>
          <a:ext cx="6356849" cy="767520"/>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274" tIns="0" rIns="24027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pitchFamily="18" charset="0"/>
            </a:rPr>
            <a:t>DML – Data Manipulation Language</a:t>
          </a:r>
        </a:p>
      </dsp:txBody>
      <dsp:txXfrm>
        <a:off x="491527" y="1270652"/>
        <a:ext cx="6281915" cy="692586"/>
      </dsp:txXfrm>
    </dsp:sp>
    <dsp:sp modelId="{1A663145-F173-482B-821D-D1FAD3F4ED2B}">
      <dsp:nvSpPr>
        <dsp:cNvPr id="0" name=""/>
        <dsp:cNvSpPr/>
      </dsp:nvSpPr>
      <dsp:spPr>
        <a:xfrm>
          <a:off x="0" y="2796305"/>
          <a:ext cx="9081214" cy="655200"/>
        </a:xfrm>
        <a:prstGeom prst="rect">
          <a:avLst/>
        </a:prstGeom>
        <a:solidFill>
          <a:schemeClr val="lt1">
            <a:alpha val="90000"/>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70F032-D85A-49F1-9D93-C27AF3EB1A2B}">
      <dsp:nvSpPr>
        <dsp:cNvPr id="0" name=""/>
        <dsp:cNvSpPr/>
      </dsp:nvSpPr>
      <dsp:spPr>
        <a:xfrm>
          <a:off x="454060" y="2412545"/>
          <a:ext cx="6356849" cy="767520"/>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274" tIns="0" rIns="24027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pitchFamily="18" charset="0"/>
            </a:rPr>
            <a:t>DCL – Data Control Language</a:t>
          </a:r>
        </a:p>
      </dsp:txBody>
      <dsp:txXfrm>
        <a:off x="491527" y="2450012"/>
        <a:ext cx="6281915" cy="692586"/>
      </dsp:txXfrm>
    </dsp:sp>
    <dsp:sp modelId="{AB51A437-5ABB-4E85-9353-E9CCD3C64764}">
      <dsp:nvSpPr>
        <dsp:cNvPr id="0" name=""/>
        <dsp:cNvSpPr/>
      </dsp:nvSpPr>
      <dsp:spPr>
        <a:xfrm>
          <a:off x="0" y="3975665"/>
          <a:ext cx="9081214" cy="6552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CCE21F-8D5C-474F-B368-C616FDF67B35}">
      <dsp:nvSpPr>
        <dsp:cNvPr id="0" name=""/>
        <dsp:cNvSpPr/>
      </dsp:nvSpPr>
      <dsp:spPr>
        <a:xfrm>
          <a:off x="454060" y="3591905"/>
          <a:ext cx="6356849" cy="76752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274" tIns="0" rIns="24027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pitchFamily="18" charset="0"/>
            </a:rPr>
            <a:t>TCL – Transactional Control Language</a:t>
          </a:r>
        </a:p>
      </dsp:txBody>
      <dsp:txXfrm>
        <a:off x="491527" y="3629372"/>
        <a:ext cx="628191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0C347-D783-4476-BAAF-2ACCE107EC08}"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AC9DD-C4FC-45A9-B5F0-30D686A9414B}" type="slidenum">
              <a:rPr lang="en-IN" smtClean="0"/>
              <a:t>‹#›</a:t>
            </a:fld>
            <a:endParaRPr lang="en-IN"/>
          </a:p>
        </p:txBody>
      </p:sp>
    </p:spTree>
    <p:extLst>
      <p:ext uri="{BB962C8B-B14F-4D97-AF65-F5344CB8AC3E}">
        <p14:creationId xmlns:p14="http://schemas.microsoft.com/office/powerpoint/2010/main" val="42963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1</a:t>
            </a:fld>
            <a:endParaRPr lang="en-IN"/>
          </a:p>
        </p:txBody>
      </p:sp>
    </p:spTree>
    <p:extLst>
      <p:ext uri="{BB962C8B-B14F-4D97-AF65-F5344CB8AC3E}">
        <p14:creationId xmlns:p14="http://schemas.microsoft.com/office/powerpoint/2010/main" val="320474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32</a:t>
            </a:fld>
            <a:endParaRPr lang="en-IN"/>
          </a:p>
        </p:txBody>
      </p:sp>
    </p:spTree>
    <p:extLst>
      <p:ext uri="{BB962C8B-B14F-4D97-AF65-F5344CB8AC3E}">
        <p14:creationId xmlns:p14="http://schemas.microsoft.com/office/powerpoint/2010/main" val="377918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35</a:t>
            </a:fld>
            <a:endParaRPr lang="en-IN"/>
          </a:p>
        </p:txBody>
      </p:sp>
    </p:spTree>
    <p:extLst>
      <p:ext uri="{BB962C8B-B14F-4D97-AF65-F5344CB8AC3E}">
        <p14:creationId xmlns:p14="http://schemas.microsoft.com/office/powerpoint/2010/main" val="226335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41</a:t>
            </a:fld>
            <a:endParaRPr lang="en-IN"/>
          </a:p>
        </p:txBody>
      </p:sp>
    </p:spTree>
    <p:extLst>
      <p:ext uri="{BB962C8B-B14F-4D97-AF65-F5344CB8AC3E}">
        <p14:creationId xmlns:p14="http://schemas.microsoft.com/office/powerpoint/2010/main" val="234493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44</a:t>
            </a:fld>
            <a:endParaRPr lang="en-IN"/>
          </a:p>
        </p:txBody>
      </p:sp>
    </p:spTree>
    <p:extLst>
      <p:ext uri="{BB962C8B-B14F-4D97-AF65-F5344CB8AC3E}">
        <p14:creationId xmlns:p14="http://schemas.microsoft.com/office/powerpoint/2010/main" val="2248525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47</a:t>
            </a:fld>
            <a:endParaRPr lang="en-IN"/>
          </a:p>
        </p:txBody>
      </p:sp>
    </p:spTree>
    <p:extLst>
      <p:ext uri="{BB962C8B-B14F-4D97-AF65-F5344CB8AC3E}">
        <p14:creationId xmlns:p14="http://schemas.microsoft.com/office/powerpoint/2010/main" val="257865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56</a:t>
            </a:fld>
            <a:endParaRPr lang="en-IN"/>
          </a:p>
        </p:txBody>
      </p:sp>
    </p:spTree>
    <p:extLst>
      <p:ext uri="{BB962C8B-B14F-4D97-AF65-F5344CB8AC3E}">
        <p14:creationId xmlns:p14="http://schemas.microsoft.com/office/powerpoint/2010/main" val="105176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60</a:t>
            </a:fld>
            <a:endParaRPr lang="en-IN"/>
          </a:p>
        </p:txBody>
      </p:sp>
    </p:spTree>
    <p:extLst>
      <p:ext uri="{BB962C8B-B14F-4D97-AF65-F5344CB8AC3E}">
        <p14:creationId xmlns:p14="http://schemas.microsoft.com/office/powerpoint/2010/main" val="321407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4</a:t>
            </a:fld>
            <a:endParaRPr lang="en-IN"/>
          </a:p>
        </p:txBody>
      </p:sp>
    </p:spTree>
    <p:extLst>
      <p:ext uri="{BB962C8B-B14F-4D97-AF65-F5344CB8AC3E}">
        <p14:creationId xmlns:p14="http://schemas.microsoft.com/office/powerpoint/2010/main" val="164430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6</a:t>
            </a:fld>
            <a:endParaRPr lang="en-IN"/>
          </a:p>
        </p:txBody>
      </p:sp>
    </p:spTree>
    <p:extLst>
      <p:ext uri="{BB962C8B-B14F-4D97-AF65-F5344CB8AC3E}">
        <p14:creationId xmlns:p14="http://schemas.microsoft.com/office/powerpoint/2010/main" val="139779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8</a:t>
            </a:fld>
            <a:endParaRPr lang="en-IN"/>
          </a:p>
        </p:txBody>
      </p:sp>
    </p:spTree>
    <p:extLst>
      <p:ext uri="{BB962C8B-B14F-4D97-AF65-F5344CB8AC3E}">
        <p14:creationId xmlns:p14="http://schemas.microsoft.com/office/powerpoint/2010/main" val="216105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10</a:t>
            </a:fld>
            <a:endParaRPr lang="en-IN"/>
          </a:p>
        </p:txBody>
      </p:sp>
    </p:spTree>
    <p:extLst>
      <p:ext uri="{BB962C8B-B14F-4D97-AF65-F5344CB8AC3E}">
        <p14:creationId xmlns:p14="http://schemas.microsoft.com/office/powerpoint/2010/main" val="224665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12</a:t>
            </a:fld>
            <a:endParaRPr lang="en-IN"/>
          </a:p>
        </p:txBody>
      </p:sp>
    </p:spTree>
    <p:extLst>
      <p:ext uri="{BB962C8B-B14F-4D97-AF65-F5344CB8AC3E}">
        <p14:creationId xmlns:p14="http://schemas.microsoft.com/office/powerpoint/2010/main" val="21868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14</a:t>
            </a:fld>
            <a:endParaRPr lang="en-IN"/>
          </a:p>
        </p:txBody>
      </p:sp>
    </p:spTree>
    <p:extLst>
      <p:ext uri="{BB962C8B-B14F-4D97-AF65-F5344CB8AC3E}">
        <p14:creationId xmlns:p14="http://schemas.microsoft.com/office/powerpoint/2010/main" val="224967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17</a:t>
            </a:fld>
            <a:endParaRPr lang="en-IN"/>
          </a:p>
        </p:txBody>
      </p:sp>
    </p:spTree>
    <p:extLst>
      <p:ext uri="{BB962C8B-B14F-4D97-AF65-F5344CB8AC3E}">
        <p14:creationId xmlns:p14="http://schemas.microsoft.com/office/powerpoint/2010/main" val="328211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3AC9DD-C4FC-45A9-B5F0-30D686A9414B}" type="slidenum">
              <a:rPr lang="en-IN" smtClean="0"/>
              <a:t>20</a:t>
            </a:fld>
            <a:endParaRPr lang="en-IN"/>
          </a:p>
        </p:txBody>
      </p:sp>
    </p:spTree>
    <p:extLst>
      <p:ext uri="{BB962C8B-B14F-4D97-AF65-F5344CB8AC3E}">
        <p14:creationId xmlns:p14="http://schemas.microsoft.com/office/powerpoint/2010/main" val="130261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F18-760D-4BD5-99EC-87986DE15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538E07-5B30-4962-8F47-2DC950AD5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45ABF7-C2C9-424A-8746-A3038EB6C3D7}"/>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DD82B29F-9D23-46B9-BDB1-98B6EC3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ECF57-5EA6-48E9-895F-68F1C1946F7E}"/>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90857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5DE2-1785-4E92-A584-040B50B3F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AC55D-53DD-4847-BDEB-4C7192CFA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C10DD-FE02-41CB-A50D-BFF98C66842C}"/>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47942C47-31A5-4027-8368-6637EB40E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A35D5-4321-4F9F-9D4B-C0BACF25E34D}"/>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23669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4D609-3361-4B6C-AC9D-37B3D267C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3676BB-1E32-4618-9101-040E31116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FBC0C-15DF-4857-86EF-A3103410F5CA}"/>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67412A8B-6C2A-4F87-991F-5090A5A1E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089FE-A1BF-42C9-9657-7DD8571EE222}"/>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85215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83B-7208-4894-8219-C95C8E7CE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07B85-7298-44C5-9C0F-61139E02FD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A8D01-6F82-4707-A65B-CE6037F21902}"/>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862AE477-20FB-4040-8886-7D429DA93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CECA1-5102-42CA-8B9E-06B3411E5595}"/>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51652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CFBD-2BF6-41F3-916D-B9D8F1BBF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365BAE-E937-48C8-A85E-A1F6F067C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F3BBA-0D3E-4B26-9D34-C8ABE9A451AE}"/>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24F57B46-1F0E-43C5-945A-2777C6ED3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EB13B-19EE-412A-A37D-704525A4051F}"/>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93655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8BDB-DB2A-44A9-AFF9-CBDFFF0CA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AB810-C154-4C08-B347-ECC5E317B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65EA65-A36E-401A-872E-A50C9CD1B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84CB2E-24A7-4512-B4F1-C116DFD40F95}"/>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6" name="Footer Placeholder 5">
            <a:extLst>
              <a:ext uri="{FF2B5EF4-FFF2-40B4-BE49-F238E27FC236}">
                <a16:creationId xmlns:a16="http://schemas.microsoft.com/office/drawing/2014/main" id="{78C1EDF1-5AF8-44A1-AD4E-F696E07932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E00360-AC86-45B5-9FC7-E84231200625}"/>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222822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77A7-4E05-4314-A0F0-F8E48B96D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B193E4-C393-415F-9AA6-7600108C8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8DBC8-6B1D-428B-9CCE-3ED3B226E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DC39FD-3D2D-491F-AC80-D154544EB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E1D99-DE62-43E3-AA17-0FAAA3BDF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5772A2-7FED-4EAD-BC37-545F29CD3F6C}"/>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8" name="Footer Placeholder 7">
            <a:extLst>
              <a:ext uri="{FF2B5EF4-FFF2-40B4-BE49-F238E27FC236}">
                <a16:creationId xmlns:a16="http://schemas.microsoft.com/office/drawing/2014/main" id="{7F9CD79F-32AC-422A-9421-7435ABE1BD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B8E3EF-F972-4820-84CE-6B53FFBA3737}"/>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176814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8A04-05C2-4E60-9928-3C84FB86F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5D6A3A-B69F-4763-91EB-BE831726E1BA}"/>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4" name="Footer Placeholder 3">
            <a:extLst>
              <a:ext uri="{FF2B5EF4-FFF2-40B4-BE49-F238E27FC236}">
                <a16:creationId xmlns:a16="http://schemas.microsoft.com/office/drawing/2014/main" id="{CF4A699F-7892-4EA6-89C7-A94E9A5FFD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EA970E-798C-4E96-91A4-92ADC60E9314}"/>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145006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2E9C3-BED6-4289-BC58-F05A9DDD992D}"/>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3" name="Footer Placeholder 2">
            <a:extLst>
              <a:ext uri="{FF2B5EF4-FFF2-40B4-BE49-F238E27FC236}">
                <a16:creationId xmlns:a16="http://schemas.microsoft.com/office/drawing/2014/main" id="{BCB255AB-F4FC-488F-B261-40F932F151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164077-98CC-43E9-AD35-FE0F6CEB176E}"/>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95379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4F02-6C8C-4F5D-BEEB-F279E17A9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53F8E3-3AD0-42EE-9F10-0CDBBFDC7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E17A6-8930-4843-A42F-AB3A1FDBC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8B85E-252E-45C6-A156-48E85666759D}"/>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6" name="Footer Placeholder 5">
            <a:extLst>
              <a:ext uri="{FF2B5EF4-FFF2-40B4-BE49-F238E27FC236}">
                <a16:creationId xmlns:a16="http://schemas.microsoft.com/office/drawing/2014/main" id="{2799D044-1BDC-433C-B803-B4FCAB278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9C18E-4FE8-41DA-9660-4A4335CFDB3D}"/>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387545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3B6F-5B4C-4F48-A7C3-A678062B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9B7F67-1F68-4033-87DF-4669E2165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42B0BB-E70E-4416-8CD9-DF1EDB4C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A88E9-5465-416A-9193-88FEDBDD1628}"/>
              </a:ext>
            </a:extLst>
          </p:cNvPr>
          <p:cNvSpPr>
            <a:spLocks noGrp="1"/>
          </p:cNvSpPr>
          <p:nvPr>
            <p:ph type="dt" sz="half" idx="10"/>
          </p:nvPr>
        </p:nvSpPr>
        <p:spPr/>
        <p:txBody>
          <a:bodyPr/>
          <a:lstStyle/>
          <a:p>
            <a:fld id="{063AC1E7-3E8A-412C-92BC-9E870387031A}" type="datetimeFigureOut">
              <a:rPr lang="en-IN" smtClean="0"/>
              <a:t>15-11-2022</a:t>
            </a:fld>
            <a:endParaRPr lang="en-IN"/>
          </a:p>
        </p:txBody>
      </p:sp>
      <p:sp>
        <p:nvSpPr>
          <p:cNvPr id="6" name="Footer Placeholder 5">
            <a:extLst>
              <a:ext uri="{FF2B5EF4-FFF2-40B4-BE49-F238E27FC236}">
                <a16:creationId xmlns:a16="http://schemas.microsoft.com/office/drawing/2014/main" id="{8600ECDF-720B-4B0E-AED2-B01A5D849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A134C-4CDF-48A9-8400-2B8EEDCE9AF2}"/>
              </a:ext>
            </a:extLst>
          </p:cNvPr>
          <p:cNvSpPr>
            <a:spLocks noGrp="1"/>
          </p:cNvSpPr>
          <p:nvPr>
            <p:ph type="sldNum" sz="quarter" idx="12"/>
          </p:nvPr>
        </p:nvSpPr>
        <p:spPr/>
        <p:txBody>
          <a:bodyPr/>
          <a:lstStyle/>
          <a:p>
            <a:fld id="{931CEE09-C5E6-45D3-8603-3E9F30D3B392}" type="slidenum">
              <a:rPr lang="en-IN" smtClean="0"/>
              <a:t>‹#›</a:t>
            </a:fld>
            <a:endParaRPr lang="en-IN"/>
          </a:p>
        </p:txBody>
      </p:sp>
    </p:spTree>
    <p:extLst>
      <p:ext uri="{BB962C8B-B14F-4D97-AF65-F5344CB8AC3E}">
        <p14:creationId xmlns:p14="http://schemas.microsoft.com/office/powerpoint/2010/main" val="53160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74E0B-D65F-4F7C-A0BE-EE3B10B27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BF823-3E51-4C67-9435-D7AF093CF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EBFF3-0D94-4697-B8FD-CBCF7827B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AC1E7-3E8A-412C-92BC-9E870387031A}" type="datetimeFigureOut">
              <a:rPr lang="en-IN" smtClean="0"/>
              <a:t>15-11-2022</a:t>
            </a:fld>
            <a:endParaRPr lang="en-IN"/>
          </a:p>
        </p:txBody>
      </p:sp>
      <p:sp>
        <p:nvSpPr>
          <p:cNvPr id="5" name="Footer Placeholder 4">
            <a:extLst>
              <a:ext uri="{FF2B5EF4-FFF2-40B4-BE49-F238E27FC236}">
                <a16:creationId xmlns:a16="http://schemas.microsoft.com/office/drawing/2014/main" id="{53438D06-C571-4193-BE79-5D9FCC85F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91A87D-7DBB-42B3-91BA-BEBD7007A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CEE09-C5E6-45D3-8603-3E9F30D3B392}" type="slidenum">
              <a:rPr lang="en-IN" smtClean="0"/>
              <a:t>‹#›</a:t>
            </a:fld>
            <a:endParaRPr lang="en-IN"/>
          </a:p>
        </p:txBody>
      </p:sp>
    </p:spTree>
    <p:extLst>
      <p:ext uri="{BB962C8B-B14F-4D97-AF65-F5344CB8AC3E}">
        <p14:creationId xmlns:p14="http://schemas.microsoft.com/office/powerpoint/2010/main" val="235026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functional-dependency-and-attribute-closure/"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What is RDBMS?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205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938992"/>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 Control Language</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364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a:latin typeface="Cambria" panose="02040503050406030204" pitchFamily="18" charset="0"/>
                <a:ea typeface="Cambria" panose="02040503050406030204" pitchFamily="18" charset="0"/>
              </a:rPr>
              <a:t>ata Control Language</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11</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1054CFD-73F8-41D0-993D-FF10BB0CE5B7}"/>
              </a:ext>
            </a:extLst>
          </p:cNvPr>
          <p:cNvSpPr txBox="1">
            <a:spLocks/>
          </p:cNvSpPr>
          <p:nvPr/>
        </p:nvSpPr>
        <p:spPr>
          <a:xfrm>
            <a:off x="698813" y="1262280"/>
            <a:ext cx="10972800" cy="32353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DCL is abbreviation of Data Control Language. </a:t>
            </a:r>
          </a:p>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It is used to create roles, permissions, and referential integrity</a:t>
            </a:r>
          </a:p>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It is also used to control access to database by securing it.</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GRANT</a:t>
            </a:r>
            <a:r>
              <a:rPr lang="en-US" sz="2000" dirty="0">
                <a:latin typeface="Cambria" panose="02040503050406030204" pitchFamily="18" charset="0"/>
                <a:ea typeface="Cambria" panose="02040503050406030204" pitchFamily="18" charset="0"/>
              </a:rPr>
              <a:t> – Gives user’s access privileges to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REVOKE</a:t>
            </a:r>
            <a:r>
              <a:rPr lang="en-US" sz="2000" dirty="0">
                <a:latin typeface="Cambria" panose="02040503050406030204" pitchFamily="18" charset="0"/>
                <a:ea typeface="Cambria" panose="02040503050406030204" pitchFamily="18" charset="0"/>
              </a:rPr>
              <a:t> – Withdraws user’s access privileges.</a:t>
            </a:r>
          </a:p>
        </p:txBody>
      </p:sp>
    </p:spTree>
    <p:extLst>
      <p:ext uri="{BB962C8B-B14F-4D97-AF65-F5344CB8AC3E}">
        <p14:creationId xmlns:p14="http://schemas.microsoft.com/office/powerpoint/2010/main" val="259862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938992"/>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 Transactional Language</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16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a:latin typeface="Cambria" panose="02040503050406030204" pitchFamily="18" charset="0"/>
                <a:ea typeface="Cambria" panose="02040503050406030204" pitchFamily="18" charset="0"/>
              </a:rPr>
              <a:t>ata Transactional Language</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13</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5F4D2D3-DCC2-452F-A06D-618D070D87BA}"/>
              </a:ext>
            </a:extLst>
          </p:cNvPr>
          <p:cNvSpPr txBox="1">
            <a:spLocks/>
          </p:cNvSpPr>
          <p:nvPr/>
        </p:nvSpPr>
        <p:spPr>
          <a:xfrm>
            <a:off x="698813" y="1388324"/>
            <a:ext cx="10972800" cy="31883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TCL is abbreviation of Transactional Control Language. </a:t>
            </a:r>
          </a:p>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It is used to manage different transactions occurring within a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COMMIT</a:t>
            </a:r>
            <a:r>
              <a:rPr lang="en-US" sz="2000" dirty="0">
                <a:latin typeface="Cambria" panose="02040503050406030204" pitchFamily="18" charset="0"/>
                <a:ea typeface="Cambria" panose="02040503050406030204" pitchFamily="18" charset="0"/>
              </a:rPr>
              <a:t> – Saves work done in transactions.</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ROLLBACK</a:t>
            </a:r>
            <a:r>
              <a:rPr lang="en-US" sz="2000" dirty="0">
                <a:latin typeface="Cambria" panose="02040503050406030204" pitchFamily="18" charset="0"/>
                <a:ea typeface="Cambria" panose="02040503050406030204" pitchFamily="18" charset="0"/>
              </a:rPr>
              <a:t> – Restores database to original state since the last COMMIT command.</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SAVE</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TRANSACTION</a:t>
            </a:r>
            <a:r>
              <a:rPr lang="en-US" sz="2000" dirty="0">
                <a:latin typeface="Cambria" panose="02040503050406030204" pitchFamily="18" charset="0"/>
                <a:ea typeface="Cambria" panose="02040503050406030204" pitchFamily="18" charset="0"/>
              </a:rPr>
              <a:t> – Sets a SAVEPOINT within a transaction.</a:t>
            </a:r>
          </a:p>
        </p:txBody>
      </p:sp>
    </p:spTree>
    <p:extLst>
      <p:ext uri="{BB962C8B-B14F-4D97-AF65-F5344CB8AC3E}">
        <p14:creationId xmlns:p14="http://schemas.microsoft.com/office/powerpoint/2010/main" val="132540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 Types in SQL Server</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497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a:latin typeface="Cambria" panose="02040503050406030204" pitchFamily="18" charset="0"/>
                <a:ea typeface="Cambria" panose="02040503050406030204" pitchFamily="18" charset="0"/>
              </a:rPr>
              <a:t>ata Types in SQL Server</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15</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91EC70F2-586A-434F-B05E-C6D20DDCDC28}"/>
              </a:ext>
            </a:extLst>
          </p:cNvPr>
          <p:cNvSpPr txBox="1">
            <a:spLocks/>
          </p:cNvSpPr>
          <p:nvPr/>
        </p:nvSpPr>
        <p:spPr>
          <a:xfrm>
            <a:off x="698813" y="1262280"/>
            <a:ext cx="10972800" cy="50783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b="1" dirty="0">
                <a:latin typeface="Cambria" panose="02040503050406030204" pitchFamily="18" charset="0"/>
                <a:ea typeface="Cambria" panose="02040503050406030204" pitchFamily="18" charset="0"/>
              </a:rPr>
              <a:t>String:</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Char(n) – Fixed Non-Unicode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Varchar(n) – Variable Non-Unicode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nChar(n) – Fixed Unicode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nVarchar(n) – Variable Unicode</a:t>
            </a:r>
          </a:p>
          <a:p>
            <a:pPr>
              <a:lnSpc>
                <a:spcPct val="150000"/>
              </a:lnSpc>
            </a:pPr>
            <a:r>
              <a:rPr lang="en-IN" sz="2000" b="1" dirty="0">
                <a:latin typeface="Cambria" panose="02040503050406030204" pitchFamily="18" charset="0"/>
                <a:ea typeface="Cambria" panose="02040503050406030204" pitchFamily="18" charset="0"/>
              </a:rPr>
              <a:t>Number:</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Int, biginit, smallint and tinyint</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Decimal and numeric</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Float and real</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Money and smallmoney</a:t>
            </a:r>
          </a:p>
        </p:txBody>
      </p:sp>
    </p:spTree>
    <p:extLst>
      <p:ext uri="{BB962C8B-B14F-4D97-AF65-F5344CB8AC3E}">
        <p14:creationId xmlns:p14="http://schemas.microsoft.com/office/powerpoint/2010/main" val="90377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500"/>
                                        <p:tgtEl>
                                          <p:spTgt spid="10">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fade">
                                      <p:cBhvr>
                                        <p:cTn id="34" dur="500"/>
                                        <p:tgtEl>
                                          <p:spTgt spid="10">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fade">
                                      <p:cBhvr>
                                        <p:cTn id="4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a:latin typeface="Cambria" panose="02040503050406030204" pitchFamily="18" charset="0"/>
                <a:ea typeface="Cambria" panose="02040503050406030204" pitchFamily="18" charset="0"/>
              </a:rPr>
              <a:t>ata Types in SQL Server</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16</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162CF83C-706B-4D63-94C5-70F4D7626035}"/>
              </a:ext>
            </a:extLst>
          </p:cNvPr>
          <p:cNvSpPr txBox="1">
            <a:spLocks/>
          </p:cNvSpPr>
          <p:nvPr/>
        </p:nvSpPr>
        <p:spPr>
          <a:xfrm>
            <a:off x="698813" y="1262280"/>
            <a:ext cx="10972800" cy="355481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b="1" dirty="0">
                <a:latin typeface="Cambria" panose="02040503050406030204" pitchFamily="18" charset="0"/>
                <a:ea typeface="Cambria" panose="02040503050406030204" pitchFamily="18" charset="0"/>
              </a:rPr>
              <a:t>DateTime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Date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Time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DateTime</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DateTime2</a:t>
            </a:r>
          </a:p>
          <a:p>
            <a:pPr marL="342900" indent="-342900">
              <a:lnSpc>
                <a:spcPct val="10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SmallDateTime</a:t>
            </a:r>
          </a:p>
          <a:p>
            <a:pPr>
              <a:lnSpc>
                <a:spcPct val="150000"/>
              </a:lnSpc>
            </a:pPr>
            <a:r>
              <a:rPr lang="en-IN" sz="2000" b="1" dirty="0">
                <a:latin typeface="Cambria" panose="02040503050406030204" pitchFamily="18" charset="0"/>
                <a:ea typeface="Cambria" panose="02040503050406030204" pitchFamily="18" charset="0"/>
              </a:rPr>
              <a:t>Unique</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Identifier</a:t>
            </a:r>
          </a:p>
        </p:txBody>
      </p:sp>
    </p:spTree>
    <p:extLst>
      <p:ext uri="{BB962C8B-B14F-4D97-AF65-F5344CB8AC3E}">
        <p14:creationId xmlns:p14="http://schemas.microsoft.com/office/powerpoint/2010/main" val="103259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Normalization</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546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What is Normalization?</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18</a:t>
            </a:fld>
            <a:endParaRPr lang="en-US" sz="1000" b="1">
              <a:solidFill>
                <a:srgbClr val="FDBA2F"/>
              </a:solidFill>
            </a:endParaRPr>
          </a:p>
        </p:txBody>
      </p:sp>
      <p:sp>
        <p:nvSpPr>
          <p:cNvPr id="8" name="TextBox 7">
            <a:extLst>
              <a:ext uri="{FF2B5EF4-FFF2-40B4-BE49-F238E27FC236}">
                <a16:creationId xmlns:a16="http://schemas.microsoft.com/office/drawing/2014/main" id="{74A43ED2-57F8-4ACF-A49A-71CA3234F7DD}"/>
              </a:ext>
            </a:extLst>
          </p:cNvPr>
          <p:cNvSpPr txBox="1"/>
          <p:nvPr/>
        </p:nvSpPr>
        <p:spPr>
          <a:xfrm>
            <a:off x="698813" y="1388324"/>
            <a:ext cx="10719160" cy="400110"/>
          </a:xfrm>
          <a:prstGeom prst="rect">
            <a:avLst/>
          </a:prstGeom>
          <a:noFill/>
        </p:spPr>
        <p:txBody>
          <a:bodyPr wrap="square" rtlCol="0">
            <a:spAutoFit/>
          </a:bodyPr>
          <a:lstStyle/>
          <a:p>
            <a:pPr algn="ctr"/>
            <a:r>
              <a:rPr lang="en-GB" sz="2000" b="1" dirty="0">
                <a:latin typeface="Cambria" panose="02040503050406030204" pitchFamily="18" charset="0"/>
                <a:ea typeface="Cambria" panose="02040503050406030204" pitchFamily="18" charset="0"/>
              </a:rPr>
              <a:t>Normalization is the process of organizing data to avoid duplication and redundancy.</a:t>
            </a:r>
            <a:endParaRPr lang="en-IN" sz="2000" b="1" dirty="0">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a16="http://schemas.microsoft.com/office/drawing/2014/main" id="{BCB7164A-1189-4B9E-8F31-CF0C6B7E61FA}"/>
              </a:ext>
            </a:extLst>
          </p:cNvPr>
          <p:cNvGrpSpPr/>
          <p:nvPr/>
        </p:nvGrpSpPr>
        <p:grpSpPr>
          <a:xfrm>
            <a:off x="4643447" y="1854871"/>
            <a:ext cx="2829892" cy="4553058"/>
            <a:chOff x="4283765" y="792809"/>
            <a:chExt cx="3624470" cy="5406340"/>
          </a:xfrm>
        </p:grpSpPr>
        <p:sp>
          <p:nvSpPr>
            <p:cNvPr id="10" name="Freeform: Shape 6">
              <a:extLst>
                <a:ext uri="{FF2B5EF4-FFF2-40B4-BE49-F238E27FC236}">
                  <a16:creationId xmlns:a16="http://schemas.microsoft.com/office/drawing/2014/main" id="{E0BEB2D3-5A55-4F85-BEFD-7045D84CDD6D}"/>
                </a:ext>
              </a:extLst>
            </p:cNvPr>
            <p:cNvSpPr/>
            <p:nvPr/>
          </p:nvSpPr>
          <p:spPr>
            <a:xfrm>
              <a:off x="5592848" y="1305465"/>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2" name="Freeform: Shape 7">
              <a:extLst>
                <a:ext uri="{FF2B5EF4-FFF2-40B4-BE49-F238E27FC236}">
                  <a16:creationId xmlns:a16="http://schemas.microsoft.com/office/drawing/2014/main" id="{B899AB40-A6A3-4A77-980B-8D52A2128453}"/>
                </a:ext>
              </a:extLst>
            </p:cNvPr>
            <p:cNvSpPr/>
            <p:nvPr/>
          </p:nvSpPr>
          <p:spPr>
            <a:xfrm>
              <a:off x="6027792" y="2149812"/>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3" name="Freeform: Shape 8">
              <a:extLst>
                <a:ext uri="{FF2B5EF4-FFF2-40B4-BE49-F238E27FC236}">
                  <a16:creationId xmlns:a16="http://schemas.microsoft.com/office/drawing/2014/main" id="{556BC57A-7C78-4314-B840-DB0DE4A35CB0}"/>
                </a:ext>
              </a:extLst>
            </p:cNvPr>
            <p:cNvSpPr/>
            <p:nvPr/>
          </p:nvSpPr>
          <p:spPr>
            <a:xfrm>
              <a:off x="5595800" y="2999885"/>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4" name="Freeform: Shape 9">
              <a:extLst>
                <a:ext uri="{FF2B5EF4-FFF2-40B4-BE49-F238E27FC236}">
                  <a16:creationId xmlns:a16="http://schemas.microsoft.com/office/drawing/2014/main" id="{A8FA3A04-4B99-4F8A-BBBF-8D773489394E}"/>
                </a:ext>
              </a:extLst>
            </p:cNvPr>
            <p:cNvSpPr/>
            <p:nvPr/>
          </p:nvSpPr>
          <p:spPr>
            <a:xfrm>
              <a:off x="6027792" y="3800418"/>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5" name="Freeform: Shape 10">
              <a:extLst>
                <a:ext uri="{FF2B5EF4-FFF2-40B4-BE49-F238E27FC236}">
                  <a16:creationId xmlns:a16="http://schemas.microsoft.com/office/drawing/2014/main" id="{DAD5F651-9336-4E71-B9A0-03C326046C73}"/>
                </a:ext>
              </a:extLst>
            </p:cNvPr>
            <p:cNvSpPr/>
            <p:nvPr/>
          </p:nvSpPr>
          <p:spPr>
            <a:xfrm>
              <a:off x="5598791" y="4653479"/>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6" name="Freeform: Shape 11">
              <a:extLst>
                <a:ext uri="{FF2B5EF4-FFF2-40B4-BE49-F238E27FC236}">
                  <a16:creationId xmlns:a16="http://schemas.microsoft.com/office/drawing/2014/main" id="{D232023D-28D3-4A4D-A6F2-EED1EEC73EB1}"/>
                </a:ext>
              </a:extLst>
            </p:cNvPr>
            <p:cNvSpPr/>
            <p:nvPr/>
          </p:nvSpPr>
          <p:spPr>
            <a:xfrm>
              <a:off x="6027792" y="5502623"/>
              <a:ext cx="566649" cy="524365"/>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38100" tIns="38100" rIns="38100" bIns="38100" anchor="ctr">
              <a:noAutofit/>
            </a:bodyPr>
            <a:lstStyle/>
            <a:p>
              <a:pPr>
                <a:defRPr sz="3000"/>
              </a:pPr>
              <a:endParaRPr/>
            </a:p>
          </p:txBody>
        </p:sp>
        <p:sp>
          <p:nvSpPr>
            <p:cNvPr id="17" name="Shape">
              <a:extLst>
                <a:ext uri="{FF2B5EF4-FFF2-40B4-BE49-F238E27FC236}">
                  <a16:creationId xmlns:a16="http://schemas.microsoft.com/office/drawing/2014/main" id="{A98CE9A1-14CF-42E2-8284-A26A9E3372FE}"/>
                </a:ext>
              </a:extLst>
            </p:cNvPr>
            <p:cNvSpPr/>
            <p:nvPr/>
          </p:nvSpPr>
          <p:spPr>
            <a:xfrm>
              <a:off x="5383210" y="792809"/>
              <a:ext cx="1414798" cy="5406340"/>
            </a:xfrm>
            <a:custGeom>
              <a:avLst/>
              <a:gdLst/>
              <a:ahLst/>
              <a:cxnLst>
                <a:cxn ang="0">
                  <a:pos x="wd2" y="hd2"/>
                </a:cxn>
                <a:cxn ang="5400000">
                  <a:pos x="wd2" y="hd2"/>
                </a:cxn>
                <a:cxn ang="10800000">
                  <a:pos x="wd2" y="hd2"/>
                </a:cxn>
                <a:cxn ang="16200000">
                  <a:pos x="wd2" y="hd2"/>
                </a:cxn>
              </a:cxnLst>
              <a:rect l="0" t="0" r="r" b="b"/>
              <a:pathLst>
                <a:path w="21287" h="21577" extrusionOk="0">
                  <a:moveTo>
                    <a:pt x="15801" y="21577"/>
                  </a:moveTo>
                  <a:lnTo>
                    <a:pt x="8910" y="21577"/>
                  </a:lnTo>
                  <a:cubicBezTo>
                    <a:pt x="8560" y="21577"/>
                    <a:pt x="8274" y="21501"/>
                    <a:pt x="8274" y="21408"/>
                  </a:cubicBezTo>
                  <a:cubicBezTo>
                    <a:pt x="8274" y="21315"/>
                    <a:pt x="8560" y="21239"/>
                    <a:pt x="8910" y="21239"/>
                  </a:cubicBezTo>
                  <a:lnTo>
                    <a:pt x="15801" y="21239"/>
                  </a:lnTo>
                  <a:cubicBezTo>
                    <a:pt x="16602" y="21239"/>
                    <a:pt x="17347" y="21125"/>
                    <a:pt x="17748" y="20942"/>
                  </a:cubicBezTo>
                  <a:lnTo>
                    <a:pt x="19707" y="20043"/>
                  </a:lnTo>
                  <a:cubicBezTo>
                    <a:pt x="20108" y="19859"/>
                    <a:pt x="20108" y="19631"/>
                    <a:pt x="19707" y="19447"/>
                  </a:cubicBezTo>
                  <a:lnTo>
                    <a:pt x="17748" y="18548"/>
                  </a:lnTo>
                  <a:cubicBezTo>
                    <a:pt x="17347" y="18364"/>
                    <a:pt x="16602" y="18251"/>
                    <a:pt x="15801" y="18251"/>
                  </a:cubicBezTo>
                  <a:lnTo>
                    <a:pt x="5475" y="18251"/>
                  </a:lnTo>
                  <a:cubicBezTo>
                    <a:pt x="4221" y="18251"/>
                    <a:pt x="3057" y="18072"/>
                    <a:pt x="2427" y="17785"/>
                  </a:cubicBezTo>
                  <a:lnTo>
                    <a:pt x="468" y="16885"/>
                  </a:lnTo>
                  <a:cubicBezTo>
                    <a:pt x="-156" y="16597"/>
                    <a:pt x="-156" y="16241"/>
                    <a:pt x="468" y="15952"/>
                  </a:cubicBezTo>
                  <a:lnTo>
                    <a:pt x="2427" y="15053"/>
                  </a:lnTo>
                  <a:cubicBezTo>
                    <a:pt x="3057" y="14764"/>
                    <a:pt x="4221" y="14587"/>
                    <a:pt x="5475" y="14587"/>
                  </a:cubicBezTo>
                  <a:lnTo>
                    <a:pt x="15801" y="14587"/>
                  </a:lnTo>
                  <a:cubicBezTo>
                    <a:pt x="16602" y="14587"/>
                    <a:pt x="17347" y="14472"/>
                    <a:pt x="17748" y="14290"/>
                  </a:cubicBezTo>
                  <a:lnTo>
                    <a:pt x="19707" y="13390"/>
                  </a:lnTo>
                  <a:cubicBezTo>
                    <a:pt x="20108" y="13206"/>
                    <a:pt x="20108" y="12979"/>
                    <a:pt x="19707" y="12795"/>
                  </a:cubicBezTo>
                  <a:lnTo>
                    <a:pt x="17748" y="11895"/>
                  </a:lnTo>
                  <a:cubicBezTo>
                    <a:pt x="17347" y="11711"/>
                    <a:pt x="16602" y="11598"/>
                    <a:pt x="15801" y="11598"/>
                  </a:cubicBezTo>
                  <a:lnTo>
                    <a:pt x="5475" y="11598"/>
                  </a:lnTo>
                  <a:cubicBezTo>
                    <a:pt x="4221" y="11598"/>
                    <a:pt x="3057" y="11419"/>
                    <a:pt x="2427" y="11132"/>
                  </a:cubicBezTo>
                  <a:lnTo>
                    <a:pt x="468" y="10233"/>
                  </a:lnTo>
                  <a:cubicBezTo>
                    <a:pt x="-156" y="9944"/>
                    <a:pt x="-156" y="9588"/>
                    <a:pt x="468" y="9299"/>
                  </a:cubicBezTo>
                  <a:lnTo>
                    <a:pt x="2427" y="8400"/>
                  </a:lnTo>
                  <a:cubicBezTo>
                    <a:pt x="3057" y="8111"/>
                    <a:pt x="4221" y="7934"/>
                    <a:pt x="5475" y="7934"/>
                  </a:cubicBezTo>
                  <a:lnTo>
                    <a:pt x="15801" y="7934"/>
                  </a:lnTo>
                  <a:cubicBezTo>
                    <a:pt x="16602" y="7934"/>
                    <a:pt x="17347" y="7819"/>
                    <a:pt x="17748" y="7637"/>
                  </a:cubicBezTo>
                  <a:lnTo>
                    <a:pt x="19707" y="6738"/>
                  </a:lnTo>
                  <a:cubicBezTo>
                    <a:pt x="20108" y="6554"/>
                    <a:pt x="20108" y="6326"/>
                    <a:pt x="19707" y="6142"/>
                  </a:cubicBezTo>
                  <a:lnTo>
                    <a:pt x="17748" y="5242"/>
                  </a:lnTo>
                  <a:cubicBezTo>
                    <a:pt x="17347" y="5058"/>
                    <a:pt x="16602" y="4945"/>
                    <a:pt x="15801" y="4945"/>
                  </a:cubicBezTo>
                  <a:lnTo>
                    <a:pt x="5475" y="4945"/>
                  </a:lnTo>
                  <a:cubicBezTo>
                    <a:pt x="4221" y="4945"/>
                    <a:pt x="3057" y="4767"/>
                    <a:pt x="2427" y="4480"/>
                  </a:cubicBezTo>
                  <a:lnTo>
                    <a:pt x="468" y="3580"/>
                  </a:lnTo>
                  <a:cubicBezTo>
                    <a:pt x="-156" y="3292"/>
                    <a:pt x="-156" y="2935"/>
                    <a:pt x="468" y="2647"/>
                  </a:cubicBezTo>
                  <a:lnTo>
                    <a:pt x="2427" y="1747"/>
                  </a:lnTo>
                  <a:cubicBezTo>
                    <a:pt x="3057" y="1459"/>
                    <a:pt x="4221" y="1282"/>
                    <a:pt x="5475" y="1282"/>
                  </a:cubicBezTo>
                  <a:lnTo>
                    <a:pt x="12149" y="1282"/>
                  </a:lnTo>
                  <a:cubicBezTo>
                    <a:pt x="12950" y="1282"/>
                    <a:pt x="13695" y="1167"/>
                    <a:pt x="14096" y="985"/>
                  </a:cubicBezTo>
                  <a:lnTo>
                    <a:pt x="16055" y="85"/>
                  </a:lnTo>
                  <a:cubicBezTo>
                    <a:pt x="16233" y="4"/>
                    <a:pt x="16621" y="-23"/>
                    <a:pt x="16927" y="23"/>
                  </a:cubicBezTo>
                  <a:cubicBezTo>
                    <a:pt x="17232" y="70"/>
                    <a:pt x="17334" y="173"/>
                    <a:pt x="17162" y="254"/>
                  </a:cubicBezTo>
                  <a:lnTo>
                    <a:pt x="15203" y="1153"/>
                  </a:lnTo>
                  <a:cubicBezTo>
                    <a:pt x="14579" y="1442"/>
                    <a:pt x="13408" y="1619"/>
                    <a:pt x="12155" y="1619"/>
                  </a:cubicBezTo>
                  <a:lnTo>
                    <a:pt x="5481" y="1619"/>
                  </a:lnTo>
                  <a:cubicBezTo>
                    <a:pt x="4679" y="1619"/>
                    <a:pt x="3935" y="1734"/>
                    <a:pt x="3534" y="1916"/>
                  </a:cubicBezTo>
                  <a:lnTo>
                    <a:pt x="1575" y="2816"/>
                  </a:lnTo>
                  <a:cubicBezTo>
                    <a:pt x="1174" y="3000"/>
                    <a:pt x="1174" y="3227"/>
                    <a:pt x="1575" y="3411"/>
                  </a:cubicBezTo>
                  <a:lnTo>
                    <a:pt x="3534" y="4311"/>
                  </a:lnTo>
                  <a:cubicBezTo>
                    <a:pt x="3935" y="4495"/>
                    <a:pt x="4679" y="4608"/>
                    <a:pt x="5481" y="4608"/>
                  </a:cubicBezTo>
                  <a:lnTo>
                    <a:pt x="15807" y="4608"/>
                  </a:lnTo>
                  <a:cubicBezTo>
                    <a:pt x="17060" y="4608"/>
                    <a:pt x="18225" y="4787"/>
                    <a:pt x="18855" y="5074"/>
                  </a:cubicBezTo>
                  <a:lnTo>
                    <a:pt x="20814" y="5973"/>
                  </a:lnTo>
                  <a:cubicBezTo>
                    <a:pt x="21438" y="6262"/>
                    <a:pt x="21438" y="6618"/>
                    <a:pt x="20814" y="6906"/>
                  </a:cubicBezTo>
                  <a:lnTo>
                    <a:pt x="18855" y="7806"/>
                  </a:lnTo>
                  <a:cubicBezTo>
                    <a:pt x="18231" y="8095"/>
                    <a:pt x="17060" y="8272"/>
                    <a:pt x="15807" y="8272"/>
                  </a:cubicBezTo>
                  <a:lnTo>
                    <a:pt x="5481" y="8272"/>
                  </a:lnTo>
                  <a:cubicBezTo>
                    <a:pt x="4679" y="8272"/>
                    <a:pt x="3935" y="8386"/>
                    <a:pt x="3534" y="8569"/>
                  </a:cubicBezTo>
                  <a:lnTo>
                    <a:pt x="1575" y="9468"/>
                  </a:lnTo>
                  <a:cubicBezTo>
                    <a:pt x="1174" y="9652"/>
                    <a:pt x="1174" y="9880"/>
                    <a:pt x="1575" y="10064"/>
                  </a:cubicBezTo>
                  <a:lnTo>
                    <a:pt x="3534" y="10963"/>
                  </a:lnTo>
                  <a:cubicBezTo>
                    <a:pt x="3935" y="11147"/>
                    <a:pt x="4679" y="11261"/>
                    <a:pt x="5481" y="11261"/>
                  </a:cubicBezTo>
                  <a:lnTo>
                    <a:pt x="15807" y="11261"/>
                  </a:lnTo>
                  <a:cubicBezTo>
                    <a:pt x="17060" y="11261"/>
                    <a:pt x="18225" y="11439"/>
                    <a:pt x="18855" y="11726"/>
                  </a:cubicBezTo>
                  <a:lnTo>
                    <a:pt x="20814" y="12626"/>
                  </a:lnTo>
                  <a:cubicBezTo>
                    <a:pt x="21444" y="12914"/>
                    <a:pt x="21444" y="13270"/>
                    <a:pt x="20814" y="13559"/>
                  </a:cubicBezTo>
                  <a:lnTo>
                    <a:pt x="18855" y="14459"/>
                  </a:lnTo>
                  <a:cubicBezTo>
                    <a:pt x="18231" y="14747"/>
                    <a:pt x="17060" y="14924"/>
                    <a:pt x="15807" y="14924"/>
                  </a:cubicBezTo>
                  <a:lnTo>
                    <a:pt x="5481" y="14924"/>
                  </a:lnTo>
                  <a:cubicBezTo>
                    <a:pt x="4679" y="14924"/>
                    <a:pt x="3935" y="15039"/>
                    <a:pt x="3534" y="15221"/>
                  </a:cubicBezTo>
                  <a:lnTo>
                    <a:pt x="1575" y="16121"/>
                  </a:lnTo>
                  <a:cubicBezTo>
                    <a:pt x="1174" y="16305"/>
                    <a:pt x="1174" y="16533"/>
                    <a:pt x="1575" y="16717"/>
                  </a:cubicBezTo>
                  <a:lnTo>
                    <a:pt x="3534" y="17616"/>
                  </a:lnTo>
                  <a:cubicBezTo>
                    <a:pt x="3935" y="17800"/>
                    <a:pt x="4679" y="17913"/>
                    <a:pt x="5481" y="17913"/>
                  </a:cubicBezTo>
                  <a:lnTo>
                    <a:pt x="15807" y="17913"/>
                  </a:lnTo>
                  <a:cubicBezTo>
                    <a:pt x="17060" y="17913"/>
                    <a:pt x="18225" y="18092"/>
                    <a:pt x="18855" y="18379"/>
                  </a:cubicBezTo>
                  <a:lnTo>
                    <a:pt x="20814" y="19278"/>
                  </a:lnTo>
                  <a:cubicBezTo>
                    <a:pt x="21444" y="19567"/>
                    <a:pt x="21444" y="19923"/>
                    <a:pt x="20814" y="20212"/>
                  </a:cubicBezTo>
                  <a:lnTo>
                    <a:pt x="18855" y="21111"/>
                  </a:lnTo>
                  <a:cubicBezTo>
                    <a:pt x="18218" y="21398"/>
                    <a:pt x="17054" y="21577"/>
                    <a:pt x="15801" y="21577"/>
                  </a:cubicBezTo>
                  <a:close/>
                </a:path>
              </a:pathLst>
            </a:custGeom>
            <a:solidFill>
              <a:srgbClr val="DADBDC"/>
            </a:solidFill>
            <a:ln w="12700">
              <a:miter lim="400000"/>
            </a:ln>
          </p:spPr>
          <p:txBody>
            <a:bodyPr lIns="38100" tIns="38100" rIns="38100" bIns="38100" anchor="ctr"/>
            <a:lstStyle/>
            <a:p>
              <a:pPr>
                <a:defRPr sz="3000"/>
              </a:pPr>
              <a:endParaRPr/>
            </a:p>
          </p:txBody>
        </p:sp>
        <p:sp>
          <p:nvSpPr>
            <p:cNvPr id="18" name="Shape">
              <a:extLst>
                <a:ext uri="{FF2B5EF4-FFF2-40B4-BE49-F238E27FC236}">
                  <a16:creationId xmlns:a16="http://schemas.microsoft.com/office/drawing/2014/main" id="{582D5DA0-A14F-4047-B0AB-C0D8A5709957}"/>
                </a:ext>
              </a:extLst>
            </p:cNvPr>
            <p:cNvSpPr/>
            <p:nvPr/>
          </p:nvSpPr>
          <p:spPr>
            <a:xfrm>
              <a:off x="4283765" y="2103683"/>
              <a:ext cx="2355879" cy="619502"/>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chemeClr val="accent6"/>
            </a:solidFill>
            <a:ln w="12700">
              <a:miter lim="400000"/>
            </a:ln>
          </p:spPr>
          <p:txBody>
            <a:bodyPr lIns="38100" tIns="38100" rIns="38100" bIns="38100" anchor="ctr"/>
            <a:lstStyle/>
            <a:p>
              <a:pPr>
                <a:defRPr sz="3000"/>
              </a:pPr>
              <a:endParaRPr/>
            </a:p>
          </p:txBody>
        </p:sp>
        <p:sp>
          <p:nvSpPr>
            <p:cNvPr id="19" name="Shape">
              <a:extLst>
                <a:ext uri="{FF2B5EF4-FFF2-40B4-BE49-F238E27FC236}">
                  <a16:creationId xmlns:a16="http://schemas.microsoft.com/office/drawing/2014/main" id="{DD31FC5F-AABE-4C54-B492-D2C7277926BC}"/>
                </a:ext>
              </a:extLst>
            </p:cNvPr>
            <p:cNvSpPr/>
            <p:nvPr/>
          </p:nvSpPr>
          <p:spPr>
            <a:xfrm>
              <a:off x="5552352" y="1257956"/>
              <a:ext cx="2355883" cy="619502"/>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chemeClr val="accent5"/>
            </a:solidFill>
            <a:ln w="12700">
              <a:miter lim="400000"/>
            </a:ln>
          </p:spPr>
          <p:txBody>
            <a:bodyPr lIns="38100" tIns="38100" rIns="38100" bIns="38100" anchor="ctr"/>
            <a:lstStyle/>
            <a:p>
              <a:pPr>
                <a:defRPr sz="3000"/>
              </a:pPr>
              <a:endParaRPr/>
            </a:p>
          </p:txBody>
        </p:sp>
        <p:sp>
          <p:nvSpPr>
            <p:cNvPr id="20" name="Shape">
              <a:extLst>
                <a:ext uri="{FF2B5EF4-FFF2-40B4-BE49-F238E27FC236}">
                  <a16:creationId xmlns:a16="http://schemas.microsoft.com/office/drawing/2014/main" id="{262C1E6A-417D-4EFE-B218-6A1F93EBE0C0}"/>
                </a:ext>
              </a:extLst>
            </p:cNvPr>
            <p:cNvSpPr/>
            <p:nvPr/>
          </p:nvSpPr>
          <p:spPr>
            <a:xfrm>
              <a:off x="4283765" y="3752850"/>
              <a:ext cx="2355879" cy="619502"/>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63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latin typeface="Calibri" panose="020F0502020204030204"/>
              </a:endParaRPr>
            </a:p>
          </p:txBody>
        </p:sp>
        <p:sp>
          <p:nvSpPr>
            <p:cNvPr id="21" name="Shape">
              <a:extLst>
                <a:ext uri="{FF2B5EF4-FFF2-40B4-BE49-F238E27FC236}">
                  <a16:creationId xmlns:a16="http://schemas.microsoft.com/office/drawing/2014/main" id="{47B83798-FAEF-435D-AA28-DB09E7E5190E}"/>
                </a:ext>
              </a:extLst>
            </p:cNvPr>
            <p:cNvSpPr/>
            <p:nvPr/>
          </p:nvSpPr>
          <p:spPr>
            <a:xfrm>
              <a:off x="5552352" y="2949410"/>
              <a:ext cx="2355883" cy="619502"/>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latin typeface="Calibri" panose="020F0502020204030204"/>
              </a:endParaRPr>
            </a:p>
          </p:txBody>
        </p:sp>
        <p:sp>
          <p:nvSpPr>
            <p:cNvPr id="22" name="Shape">
              <a:extLst>
                <a:ext uri="{FF2B5EF4-FFF2-40B4-BE49-F238E27FC236}">
                  <a16:creationId xmlns:a16="http://schemas.microsoft.com/office/drawing/2014/main" id="{8F0BD40B-0774-47A9-8408-480B1BA38509}"/>
                </a:ext>
              </a:extLst>
            </p:cNvPr>
            <p:cNvSpPr/>
            <p:nvPr/>
          </p:nvSpPr>
          <p:spPr>
            <a:xfrm>
              <a:off x="4283765" y="5444304"/>
              <a:ext cx="2355879" cy="619502"/>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D9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latin typeface="Calibri" panose="020F0502020204030204"/>
              </a:endParaRPr>
            </a:p>
          </p:txBody>
        </p:sp>
        <p:sp>
          <p:nvSpPr>
            <p:cNvPr id="23" name="Shape">
              <a:extLst>
                <a:ext uri="{FF2B5EF4-FFF2-40B4-BE49-F238E27FC236}">
                  <a16:creationId xmlns:a16="http://schemas.microsoft.com/office/drawing/2014/main" id="{54EC04A8-D2A2-41D5-AD12-812DA0D62F30}"/>
                </a:ext>
              </a:extLst>
            </p:cNvPr>
            <p:cNvSpPr/>
            <p:nvPr/>
          </p:nvSpPr>
          <p:spPr>
            <a:xfrm>
              <a:off x="5552352" y="4598577"/>
              <a:ext cx="2355883" cy="619502"/>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6"/>
                    <a:pt x="2020" y="2949"/>
                    <a:pt x="2367" y="2949"/>
                  </a:cubicBezTo>
                  <a:lnTo>
                    <a:pt x="3613" y="2949"/>
                  </a:lnTo>
                  <a:cubicBezTo>
                    <a:pt x="3960" y="2949"/>
                    <a:pt x="4284" y="3656"/>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latin typeface="Calibri" panose="020F0502020204030204"/>
              </a:endParaRPr>
            </a:p>
          </p:txBody>
        </p:sp>
        <p:sp>
          <p:nvSpPr>
            <p:cNvPr id="24" name="TextBox 23">
              <a:extLst>
                <a:ext uri="{FF2B5EF4-FFF2-40B4-BE49-F238E27FC236}">
                  <a16:creationId xmlns:a16="http://schemas.microsoft.com/office/drawing/2014/main" id="{615B943E-F5BC-44EC-BE7D-C3C3B998ED9B}"/>
                </a:ext>
              </a:extLst>
            </p:cNvPr>
            <p:cNvSpPr txBox="1"/>
            <p:nvPr/>
          </p:nvSpPr>
          <p:spPr>
            <a:xfrm>
              <a:off x="5628756" y="1331270"/>
              <a:ext cx="495650" cy="461665"/>
            </a:xfrm>
            <a:prstGeom prst="rect">
              <a:avLst/>
            </a:prstGeom>
            <a:noFill/>
          </p:spPr>
          <p:txBody>
            <a:bodyPr wrap="none" rtlCol="0" anchor="ctr">
              <a:spAutoFit/>
            </a:bodyPr>
            <a:lstStyle/>
            <a:p>
              <a:pPr algn="ctr"/>
              <a:r>
                <a:rPr lang="en-US" sz="2400" b="1" dirty="0"/>
                <a:t>01</a:t>
              </a:r>
            </a:p>
          </p:txBody>
        </p:sp>
        <p:sp>
          <p:nvSpPr>
            <p:cNvPr id="25" name="TextBox 24">
              <a:extLst>
                <a:ext uri="{FF2B5EF4-FFF2-40B4-BE49-F238E27FC236}">
                  <a16:creationId xmlns:a16="http://schemas.microsoft.com/office/drawing/2014/main" id="{EDBAA6DD-06A6-46BC-B82E-FE0B2CC3517A}"/>
                </a:ext>
              </a:extLst>
            </p:cNvPr>
            <p:cNvSpPr txBox="1"/>
            <p:nvPr/>
          </p:nvSpPr>
          <p:spPr>
            <a:xfrm>
              <a:off x="6063292" y="2169660"/>
              <a:ext cx="495650" cy="461665"/>
            </a:xfrm>
            <a:prstGeom prst="rect">
              <a:avLst/>
            </a:prstGeom>
            <a:noFill/>
          </p:spPr>
          <p:txBody>
            <a:bodyPr wrap="none" rtlCol="0" anchor="ctr">
              <a:spAutoFit/>
            </a:bodyPr>
            <a:lstStyle/>
            <a:p>
              <a:pPr algn="ctr"/>
              <a:r>
                <a:rPr lang="en-US" sz="2400" b="1" dirty="0"/>
                <a:t>02</a:t>
              </a:r>
            </a:p>
          </p:txBody>
        </p:sp>
        <p:sp>
          <p:nvSpPr>
            <p:cNvPr id="26" name="TextBox 25">
              <a:extLst>
                <a:ext uri="{FF2B5EF4-FFF2-40B4-BE49-F238E27FC236}">
                  <a16:creationId xmlns:a16="http://schemas.microsoft.com/office/drawing/2014/main" id="{AE58F0F1-2EC2-43F9-9C87-867F1C0206BC}"/>
                </a:ext>
              </a:extLst>
            </p:cNvPr>
            <p:cNvSpPr txBox="1"/>
            <p:nvPr/>
          </p:nvSpPr>
          <p:spPr>
            <a:xfrm>
              <a:off x="5628756" y="3028328"/>
              <a:ext cx="495650" cy="461665"/>
            </a:xfrm>
            <a:prstGeom prst="rect">
              <a:avLst/>
            </a:prstGeom>
            <a:noFill/>
          </p:spPr>
          <p:txBody>
            <a:bodyPr wrap="none" rtlCol="0" anchor="ctr">
              <a:spAutoFit/>
            </a:bodyPr>
            <a:lstStyle/>
            <a:p>
              <a:pPr algn="ctr"/>
              <a:r>
                <a:rPr lang="en-US" sz="2400" b="1"/>
                <a:t>03</a:t>
              </a:r>
            </a:p>
          </p:txBody>
        </p:sp>
        <p:sp>
          <p:nvSpPr>
            <p:cNvPr id="27" name="TextBox 26">
              <a:extLst>
                <a:ext uri="{FF2B5EF4-FFF2-40B4-BE49-F238E27FC236}">
                  <a16:creationId xmlns:a16="http://schemas.microsoft.com/office/drawing/2014/main" id="{2242B498-F386-45BA-8AF9-C1E09287B11D}"/>
                </a:ext>
              </a:extLst>
            </p:cNvPr>
            <p:cNvSpPr txBox="1"/>
            <p:nvPr/>
          </p:nvSpPr>
          <p:spPr>
            <a:xfrm>
              <a:off x="6098791" y="3828313"/>
              <a:ext cx="495650" cy="461664"/>
            </a:xfrm>
            <a:prstGeom prst="rect">
              <a:avLst/>
            </a:prstGeom>
            <a:noFill/>
          </p:spPr>
          <p:txBody>
            <a:bodyPr wrap="none" rtlCol="0" anchor="ctr">
              <a:spAutoFit/>
            </a:bodyPr>
            <a:lstStyle/>
            <a:p>
              <a:pPr algn="ctr"/>
              <a:r>
                <a:rPr lang="en-US" sz="2400" b="1"/>
                <a:t>04</a:t>
              </a:r>
            </a:p>
          </p:txBody>
        </p:sp>
        <p:sp>
          <p:nvSpPr>
            <p:cNvPr id="28" name="TextBox 27">
              <a:extLst>
                <a:ext uri="{FF2B5EF4-FFF2-40B4-BE49-F238E27FC236}">
                  <a16:creationId xmlns:a16="http://schemas.microsoft.com/office/drawing/2014/main" id="{A2317D89-292D-4D68-921B-A57FBCF8841A}"/>
                </a:ext>
              </a:extLst>
            </p:cNvPr>
            <p:cNvSpPr txBox="1"/>
            <p:nvPr/>
          </p:nvSpPr>
          <p:spPr>
            <a:xfrm>
              <a:off x="5628756" y="4684830"/>
              <a:ext cx="495650" cy="461665"/>
            </a:xfrm>
            <a:prstGeom prst="rect">
              <a:avLst/>
            </a:prstGeom>
            <a:noFill/>
          </p:spPr>
          <p:txBody>
            <a:bodyPr wrap="none" rtlCol="0" anchor="ctr">
              <a:spAutoFit/>
            </a:bodyPr>
            <a:lstStyle/>
            <a:p>
              <a:pPr algn="ctr"/>
              <a:r>
                <a:rPr lang="en-US" sz="2400" b="1"/>
                <a:t>05</a:t>
              </a:r>
            </a:p>
          </p:txBody>
        </p:sp>
        <p:sp>
          <p:nvSpPr>
            <p:cNvPr id="29" name="TextBox 28">
              <a:extLst>
                <a:ext uri="{FF2B5EF4-FFF2-40B4-BE49-F238E27FC236}">
                  <a16:creationId xmlns:a16="http://schemas.microsoft.com/office/drawing/2014/main" id="{4E8684FF-DFD2-4780-A2DE-268A9561477C}"/>
                </a:ext>
              </a:extLst>
            </p:cNvPr>
            <p:cNvSpPr txBox="1"/>
            <p:nvPr/>
          </p:nvSpPr>
          <p:spPr>
            <a:xfrm>
              <a:off x="6063292" y="5523222"/>
              <a:ext cx="495650" cy="461665"/>
            </a:xfrm>
            <a:prstGeom prst="rect">
              <a:avLst/>
            </a:prstGeom>
            <a:noFill/>
          </p:spPr>
          <p:txBody>
            <a:bodyPr wrap="none" rtlCol="0" anchor="ctr">
              <a:spAutoFit/>
            </a:bodyPr>
            <a:lstStyle/>
            <a:p>
              <a:pPr algn="ctr"/>
              <a:r>
                <a:rPr lang="en-US" sz="2400" b="1"/>
                <a:t>06</a:t>
              </a:r>
            </a:p>
          </p:txBody>
        </p:sp>
      </p:grpSp>
      <p:sp>
        <p:nvSpPr>
          <p:cNvPr id="30" name="TextBox 29">
            <a:extLst>
              <a:ext uri="{FF2B5EF4-FFF2-40B4-BE49-F238E27FC236}">
                <a16:creationId xmlns:a16="http://schemas.microsoft.com/office/drawing/2014/main" id="{D2E5F8CB-B2B6-4C0D-B327-B88BE520489B}"/>
              </a:ext>
            </a:extLst>
          </p:cNvPr>
          <p:cNvSpPr txBox="1"/>
          <p:nvPr/>
        </p:nvSpPr>
        <p:spPr>
          <a:xfrm>
            <a:off x="7030214" y="2179581"/>
            <a:ext cx="3901951" cy="646331"/>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Ensures that each individual</a:t>
            </a:r>
          </a:p>
          <a:p>
            <a:pPr algn="ctr"/>
            <a:r>
              <a:rPr lang="en-GB" dirty="0">
                <a:latin typeface="Cambria" panose="02040503050406030204" pitchFamily="18" charset="0"/>
                <a:ea typeface="Cambria" panose="02040503050406030204" pitchFamily="18" charset="0"/>
              </a:rPr>
              <a:t> data item is stored only once.</a:t>
            </a:r>
            <a:endParaRPr lang="en-IN" dirty="0">
              <a:latin typeface="Cambria" panose="02040503050406030204" pitchFamily="18" charset="0"/>
              <a:ea typeface="Cambria" panose="02040503050406030204" pitchFamily="18" charset="0"/>
            </a:endParaRPr>
          </a:p>
        </p:txBody>
      </p:sp>
      <p:sp>
        <p:nvSpPr>
          <p:cNvPr id="31" name="TextBox 30">
            <a:extLst>
              <a:ext uri="{FF2B5EF4-FFF2-40B4-BE49-F238E27FC236}">
                <a16:creationId xmlns:a16="http://schemas.microsoft.com/office/drawing/2014/main" id="{147E3FD4-A221-47BD-9599-81251A36DF2D}"/>
              </a:ext>
            </a:extLst>
          </p:cNvPr>
          <p:cNvSpPr txBox="1"/>
          <p:nvPr/>
        </p:nvSpPr>
        <p:spPr>
          <a:xfrm>
            <a:off x="965432" y="2895334"/>
            <a:ext cx="3901951" cy="646331"/>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Prevents invalid or inconsistent</a:t>
            </a:r>
          </a:p>
          <a:p>
            <a:pPr algn="ctr"/>
            <a:r>
              <a:rPr lang="en-GB" dirty="0">
                <a:latin typeface="Cambria" panose="02040503050406030204" pitchFamily="18" charset="0"/>
                <a:ea typeface="Cambria" panose="02040503050406030204" pitchFamily="18" charset="0"/>
              </a:rPr>
              <a:t> data after modification.</a:t>
            </a:r>
            <a:endParaRPr lang="en-IN" dirty="0">
              <a:latin typeface="Cambria" panose="02040503050406030204" pitchFamily="18" charset="0"/>
              <a:ea typeface="Cambria" panose="02040503050406030204" pitchFamily="18" charset="0"/>
            </a:endParaRPr>
          </a:p>
        </p:txBody>
      </p:sp>
      <p:sp>
        <p:nvSpPr>
          <p:cNvPr id="32" name="TextBox 31">
            <a:extLst>
              <a:ext uri="{FF2B5EF4-FFF2-40B4-BE49-F238E27FC236}">
                <a16:creationId xmlns:a16="http://schemas.microsoft.com/office/drawing/2014/main" id="{93AFE887-25B4-4507-803E-4D026BA124CD}"/>
              </a:ext>
            </a:extLst>
          </p:cNvPr>
          <p:cNvSpPr txBox="1"/>
          <p:nvPr/>
        </p:nvSpPr>
        <p:spPr>
          <a:xfrm>
            <a:off x="7030213" y="3635483"/>
            <a:ext cx="3901951" cy="646331"/>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“Decomposes” database into </a:t>
            </a:r>
          </a:p>
          <a:p>
            <a:pPr algn="ctr"/>
            <a:r>
              <a:rPr lang="en-GB" dirty="0">
                <a:latin typeface="Cambria" panose="02040503050406030204" pitchFamily="18" charset="0"/>
                <a:ea typeface="Cambria" panose="02040503050406030204" pitchFamily="18" charset="0"/>
              </a:rPr>
              <a:t>smaller tables.</a:t>
            </a:r>
            <a:endParaRPr lang="en-IN" dirty="0">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04692B6F-4150-45B1-BE58-2E9085003166}"/>
              </a:ext>
            </a:extLst>
          </p:cNvPr>
          <p:cNvSpPr txBox="1"/>
          <p:nvPr/>
        </p:nvSpPr>
        <p:spPr>
          <a:xfrm>
            <a:off x="1176203" y="4322478"/>
            <a:ext cx="3901951" cy="646331"/>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Stops one column from</a:t>
            </a:r>
          </a:p>
          <a:p>
            <a:pPr algn="ctr"/>
            <a:r>
              <a:rPr lang="en-GB" dirty="0">
                <a:latin typeface="Cambria" panose="02040503050406030204" pitchFamily="18" charset="0"/>
                <a:ea typeface="Cambria" panose="02040503050406030204" pitchFamily="18" charset="0"/>
              </a:rPr>
              <a:t> containing multiple values.</a:t>
            </a:r>
            <a:endParaRPr lang="en-IN" dirty="0">
              <a:latin typeface="Cambria" panose="02040503050406030204" pitchFamily="18" charset="0"/>
              <a:ea typeface="Cambria" panose="02040503050406030204" pitchFamily="18" charset="0"/>
            </a:endParaRPr>
          </a:p>
        </p:txBody>
      </p:sp>
      <p:sp>
        <p:nvSpPr>
          <p:cNvPr id="34" name="TextBox 33">
            <a:extLst>
              <a:ext uri="{FF2B5EF4-FFF2-40B4-BE49-F238E27FC236}">
                <a16:creationId xmlns:a16="http://schemas.microsoft.com/office/drawing/2014/main" id="{95118A51-CE36-4F0A-85A1-A41A3C1BC70A}"/>
              </a:ext>
            </a:extLst>
          </p:cNvPr>
          <p:cNvSpPr txBox="1"/>
          <p:nvPr/>
        </p:nvSpPr>
        <p:spPr>
          <a:xfrm>
            <a:off x="7162218" y="4968809"/>
            <a:ext cx="3901951" cy="646331"/>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Avoid repeating groups i.e. tables</a:t>
            </a:r>
          </a:p>
          <a:p>
            <a:pPr algn="ctr"/>
            <a:r>
              <a:rPr lang="en-GB" dirty="0">
                <a:latin typeface="Cambria" panose="02040503050406030204" pitchFamily="18" charset="0"/>
                <a:ea typeface="Cambria" panose="02040503050406030204" pitchFamily="18" charset="0"/>
              </a:rPr>
              <a:t> into tables.</a:t>
            </a:r>
            <a:endParaRPr lang="en-IN" dirty="0">
              <a:latin typeface="Cambria" panose="02040503050406030204" pitchFamily="18" charset="0"/>
              <a:ea typeface="Cambria" panose="02040503050406030204" pitchFamily="18" charset="0"/>
            </a:endParaRPr>
          </a:p>
        </p:txBody>
      </p:sp>
      <p:sp>
        <p:nvSpPr>
          <p:cNvPr id="35" name="TextBox 34">
            <a:extLst>
              <a:ext uri="{FF2B5EF4-FFF2-40B4-BE49-F238E27FC236}">
                <a16:creationId xmlns:a16="http://schemas.microsoft.com/office/drawing/2014/main" id="{70812175-7D74-400C-93DD-59448A433AD1}"/>
              </a:ext>
            </a:extLst>
          </p:cNvPr>
          <p:cNvSpPr txBox="1"/>
          <p:nvPr/>
        </p:nvSpPr>
        <p:spPr>
          <a:xfrm>
            <a:off x="887498" y="5816128"/>
            <a:ext cx="3901951" cy="369332"/>
          </a:xfrm>
          <a:prstGeom prst="rect">
            <a:avLst/>
          </a:prstGeom>
          <a:noFill/>
        </p:spPr>
        <p:txBody>
          <a:bodyPr wrap="square" rtlCol="0">
            <a:spAutoFit/>
          </a:bodyPr>
          <a:lstStyle/>
          <a:p>
            <a:pPr algn="ctr"/>
            <a:r>
              <a:rPr lang="en-GB" dirty="0">
                <a:latin typeface="Cambria" panose="02040503050406030204" pitchFamily="18" charset="0"/>
                <a:ea typeface="Cambria" panose="02040503050406030204" pitchFamily="18" charset="0"/>
              </a:rPr>
              <a:t>Helps with good database design.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48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p:bldP spid="31" grpId="0"/>
      <p:bldP spid="32" grpId="0"/>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Advantages of Normalization</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19</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0C66BC5-55E5-484D-B642-7FFED71FF8DB}"/>
              </a:ext>
            </a:extLst>
          </p:cNvPr>
          <p:cNvSpPr/>
          <p:nvPr/>
        </p:nvSpPr>
        <p:spPr>
          <a:xfrm>
            <a:off x="698813" y="1414304"/>
            <a:ext cx="3476625" cy="504825"/>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latin typeface="Cambria" panose="02040503050406030204" pitchFamily="18" charset="0"/>
                <a:ea typeface="Cambria" panose="02040503050406030204" pitchFamily="18" charset="0"/>
              </a:rPr>
              <a:t>Better Database Organization</a:t>
            </a:r>
            <a:endParaRPr lang="en-IN" sz="1800"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52494838-1168-4D7A-AE66-606FC3A6467C}"/>
              </a:ext>
            </a:extLst>
          </p:cNvPr>
          <p:cNvSpPr txBox="1"/>
          <p:nvPr/>
        </p:nvSpPr>
        <p:spPr>
          <a:xfrm>
            <a:off x="698813" y="1854818"/>
            <a:ext cx="7724775"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More tables with smaller rows.</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Efficient data access</a:t>
            </a:r>
            <a:r>
              <a:rPr lang="en-IN" sz="2000" dirty="0">
                <a:latin typeface="Cambria" panose="02040503050406030204" pitchFamily="18" charset="0"/>
                <a:ea typeface="Cambria" panose="02040503050406030204" pitchFamily="18" charset="0"/>
              </a:rPr>
              <a:t>.</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Greater Flexibility for Queries.</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Quickly find the information.</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Easier to implement Security.</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Allows easy modification.</a:t>
            </a:r>
            <a:endParaRPr lang="en-GB" sz="2000"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8CE8FC9B-0D29-4967-8845-3B761243A497}"/>
              </a:ext>
            </a:extLst>
          </p:cNvPr>
          <p:cNvSpPr/>
          <p:nvPr/>
        </p:nvSpPr>
        <p:spPr>
          <a:xfrm>
            <a:off x="698813" y="4719905"/>
            <a:ext cx="5210176" cy="504825"/>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Cambria" panose="02040503050406030204" pitchFamily="18" charset="0"/>
                <a:ea typeface="Cambria" panose="02040503050406030204" pitchFamily="18" charset="0"/>
              </a:rPr>
              <a:t>Reduction of redundant and duplicate data</a:t>
            </a:r>
            <a:endParaRPr lang="en-IN" sz="1800" b="1"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AA7FCC08-8845-4369-BE3C-F91EDFA5AF87}"/>
              </a:ext>
            </a:extLst>
          </p:cNvPr>
          <p:cNvSpPr txBox="1"/>
          <p:nvPr/>
        </p:nvSpPr>
        <p:spPr>
          <a:xfrm>
            <a:off x="698813" y="5164455"/>
            <a:ext cx="7724775" cy="9585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More Compact Database.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Ensure Consistent data after modification.</a:t>
            </a:r>
          </a:p>
        </p:txBody>
      </p:sp>
    </p:spTree>
    <p:extLst>
      <p:ext uri="{BB962C8B-B14F-4D97-AF65-F5344CB8AC3E}">
        <p14:creationId xmlns:p14="http://schemas.microsoft.com/office/powerpoint/2010/main" val="364064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fade">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fade">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fade">
                                      <p:cBhvr>
                                        <p:cTn id="5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What is RDBMS?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C7C2CBDB-1671-44F1-9C09-C86C0B805F24}"/>
              </a:ext>
            </a:extLst>
          </p:cNvPr>
          <p:cNvSpPr txBox="1">
            <a:spLocks/>
          </p:cNvSpPr>
          <p:nvPr/>
        </p:nvSpPr>
        <p:spPr>
          <a:xfrm>
            <a:off x="698813" y="1262280"/>
            <a:ext cx="10972800" cy="40626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Relational Database management System</a:t>
            </a:r>
            <a:r>
              <a:rPr lang="en-US" sz="2000" dirty="0">
                <a:latin typeface="Cambria" panose="02040503050406030204" pitchFamily="18" charset="0"/>
                <a:ea typeface="Cambria" panose="02040503050406030204" pitchFamily="18" charset="0"/>
              </a:rPr>
              <a:t> is a database management system.</a:t>
            </a:r>
            <a:endParaRPr lang="en-IN" sz="2000" dirty="0">
              <a:latin typeface="Cambria" panose="02040503050406030204" pitchFamily="18" charset="0"/>
              <a:ea typeface="Cambria" panose="02040503050406030204" pitchFamily="18" charset="0"/>
            </a:endParaRP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First published by E.F. Codes in 1970.</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RDBMS is used to manage Relational database.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is a collection of organized set of tables from which data can be accessed easily.</a:t>
            </a:r>
            <a:endParaRPr lang="en-IN" sz="2000" dirty="0">
              <a:latin typeface="Cambria" panose="02040503050406030204" pitchFamily="18" charset="0"/>
              <a:ea typeface="Cambria" panose="02040503050406030204" pitchFamily="18" charset="0"/>
            </a:endParaRP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 RDBMS, each table has its own primary key.</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Today almost all RDBMS (MSSQL, MySQL, Oracle, Infomix, Sybase, MS Access) uses </a:t>
            </a:r>
            <a:r>
              <a:rPr lang="en-US" sz="2000" b="1" dirty="0">
                <a:latin typeface="Cambria" panose="02040503050406030204" pitchFamily="18" charset="0"/>
                <a:ea typeface="Cambria" panose="02040503050406030204" pitchFamily="18" charset="0"/>
              </a:rPr>
              <a:t>SQL.</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SQL is a query language used for storing and managing data in RDBMS.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SQL is used to perform all type of data operations in RDBMS.</a:t>
            </a:r>
          </a:p>
        </p:txBody>
      </p:sp>
    </p:spTree>
    <p:extLst>
      <p:ext uri="{BB962C8B-B14F-4D97-AF65-F5344CB8AC3E}">
        <p14:creationId xmlns:p14="http://schemas.microsoft.com/office/powerpoint/2010/main" val="31470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Normal Forms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266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Normal Forms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21</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7FCC08-8845-4369-BE3C-F91EDFA5AF87}"/>
              </a:ext>
            </a:extLst>
          </p:cNvPr>
          <p:cNvSpPr txBox="1"/>
          <p:nvPr/>
        </p:nvSpPr>
        <p:spPr>
          <a:xfrm>
            <a:off x="698813" y="1313296"/>
            <a:ext cx="10719160"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There are many successive levels of normalization. These are called </a:t>
            </a:r>
            <a:r>
              <a:rPr lang="en-GB" sz="2000" b="1" dirty="0">
                <a:latin typeface="Cambria" panose="02040503050406030204" pitchFamily="18" charset="0"/>
                <a:ea typeface="Cambria" panose="02040503050406030204" pitchFamily="18" charset="0"/>
              </a:rPr>
              <a:t>normal</a:t>
            </a:r>
            <a:r>
              <a:rPr lang="en-GB" sz="2000" dirty="0">
                <a:latin typeface="Cambria" panose="02040503050406030204" pitchFamily="18" charset="0"/>
                <a:ea typeface="Cambria" panose="02040503050406030204" pitchFamily="18" charset="0"/>
              </a:rPr>
              <a:t> </a:t>
            </a:r>
            <a:r>
              <a:rPr lang="en-GB" sz="2000" b="1" dirty="0">
                <a:latin typeface="Cambria" panose="02040503050406030204" pitchFamily="18" charset="0"/>
                <a:ea typeface="Cambria" panose="02040503050406030204" pitchFamily="18" charset="0"/>
              </a:rPr>
              <a:t>forms</a:t>
            </a:r>
            <a:r>
              <a:rPr lang="en-GB" sz="2000" dirty="0">
                <a:latin typeface="Cambria" panose="02040503050406030204" pitchFamily="18" charset="0"/>
                <a:ea typeface="Cambria" panose="02040503050406030204" pitchFamily="18" charset="0"/>
              </a:rPr>
              <a:t>.</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Each consecutive normal form depends on the previous one.</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 first three normal forms are usually adequate.</a:t>
            </a:r>
          </a:p>
        </p:txBody>
      </p:sp>
      <p:pic>
        <p:nvPicPr>
          <p:cNvPr id="9" name="Picture 8">
            <a:extLst>
              <a:ext uri="{FF2B5EF4-FFF2-40B4-BE49-F238E27FC236}">
                <a16:creationId xmlns:a16="http://schemas.microsoft.com/office/drawing/2014/main" id="{1D2F26D0-6A01-498B-89BC-1615BA38D982}"/>
              </a:ext>
            </a:extLst>
          </p:cNvPr>
          <p:cNvPicPr>
            <a:picLocks noChangeAspect="1"/>
          </p:cNvPicPr>
          <p:nvPr/>
        </p:nvPicPr>
        <p:blipFill rotWithShape="1">
          <a:blip r:embed="rId2"/>
          <a:srcRect l="10340" t="46907" r="10568" b="11370"/>
          <a:stretch/>
        </p:blipFill>
        <p:spPr>
          <a:xfrm>
            <a:off x="1458054" y="2998620"/>
            <a:ext cx="9200678" cy="2889375"/>
          </a:xfrm>
          <a:prstGeom prst="rect">
            <a:avLst/>
          </a:prstGeom>
        </p:spPr>
      </p:pic>
    </p:spTree>
    <p:extLst>
      <p:ext uri="{BB962C8B-B14F-4D97-AF65-F5344CB8AC3E}">
        <p14:creationId xmlns:p14="http://schemas.microsoft.com/office/powerpoint/2010/main" val="174597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First Normal Form (1NF)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22</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A7FCC08-8845-4369-BE3C-F91EDFA5AF87}"/>
              </a:ext>
            </a:extLst>
          </p:cNvPr>
          <p:cNvSpPr txBox="1"/>
          <p:nvPr/>
        </p:nvSpPr>
        <p:spPr>
          <a:xfrm>
            <a:off x="698813" y="1320750"/>
            <a:ext cx="10719160"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As per First Normal Form, no two Rows of data must contain repeating group of information i.e. each set of column must have a unique value, such that multiple columns cannot be used to fetch the same row.</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Each table should be organized into rows, and each row should have a primary key that distinguishes it as unique.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For example: consider a table which is not in First normal form named as </a:t>
            </a:r>
            <a:r>
              <a:rPr lang="en-GB" sz="2000" b="1" dirty="0">
                <a:latin typeface="Cambria" panose="02040503050406030204" pitchFamily="18" charset="0"/>
                <a:ea typeface="Cambria" panose="02040503050406030204" pitchFamily="18" charset="0"/>
              </a:rPr>
              <a:t>Student</a:t>
            </a:r>
            <a:r>
              <a:rPr lang="en-GB" sz="2000" dirty="0">
                <a:latin typeface="Cambria" panose="02040503050406030204" pitchFamily="18" charset="0"/>
                <a:ea typeface="Cambria" panose="02040503050406030204" pitchFamily="18" charset="0"/>
              </a:rPr>
              <a:t> </a:t>
            </a:r>
            <a:r>
              <a:rPr lang="en-GB" sz="2000" b="1" dirty="0">
                <a:latin typeface="Cambria" panose="02040503050406030204" pitchFamily="18" charset="0"/>
                <a:ea typeface="Cambria" panose="02040503050406030204" pitchFamily="18" charset="0"/>
              </a:rPr>
              <a:t>table</a:t>
            </a:r>
            <a:r>
              <a:rPr lang="en-GB" sz="2000" dirty="0">
                <a:latin typeface="Cambria" panose="02040503050406030204" pitchFamily="18" charset="0"/>
                <a:ea typeface="Cambria" panose="02040503050406030204" pitchFamily="18" charset="0"/>
              </a:rPr>
              <a:t>:</a:t>
            </a:r>
          </a:p>
        </p:txBody>
      </p:sp>
      <p:graphicFrame>
        <p:nvGraphicFramePr>
          <p:cNvPr id="12" name="Table 3">
            <a:extLst>
              <a:ext uri="{FF2B5EF4-FFF2-40B4-BE49-F238E27FC236}">
                <a16:creationId xmlns:a16="http://schemas.microsoft.com/office/drawing/2014/main" id="{96ED7B4A-FD18-4F98-9843-A1242D17B095}"/>
              </a:ext>
            </a:extLst>
          </p:cNvPr>
          <p:cNvGraphicFramePr>
            <a:graphicFrameLocks noGrp="1"/>
          </p:cNvGraphicFramePr>
          <p:nvPr>
            <p:extLst>
              <p:ext uri="{D42A27DB-BD31-4B8C-83A1-F6EECF244321}">
                <p14:modId xmlns:p14="http://schemas.microsoft.com/office/powerpoint/2010/main" val="1021715841"/>
              </p:ext>
            </p:extLst>
          </p:nvPr>
        </p:nvGraphicFramePr>
        <p:xfrm>
          <a:off x="1986380" y="4219898"/>
          <a:ext cx="7807325" cy="1647156"/>
        </p:xfrm>
        <a:graphic>
          <a:graphicData uri="http://schemas.openxmlformats.org/drawingml/2006/table">
            <a:tbl>
              <a:tblPr firstRow="1" bandRow="1">
                <a:tableStyleId>{F5AB1C69-6EDB-4FF4-983F-18BD219EF322}</a:tableStyleId>
              </a:tblPr>
              <a:tblGrid>
                <a:gridCol w="2482850">
                  <a:extLst>
                    <a:ext uri="{9D8B030D-6E8A-4147-A177-3AD203B41FA5}">
                      <a16:colId xmlns:a16="http://schemas.microsoft.com/office/drawing/2014/main" val="2375742743"/>
                    </a:ext>
                  </a:extLst>
                </a:gridCol>
                <a:gridCol w="2295525">
                  <a:extLst>
                    <a:ext uri="{9D8B030D-6E8A-4147-A177-3AD203B41FA5}">
                      <a16:colId xmlns:a16="http://schemas.microsoft.com/office/drawing/2014/main" val="2592365278"/>
                    </a:ext>
                  </a:extLst>
                </a:gridCol>
                <a:gridCol w="3028950">
                  <a:extLst>
                    <a:ext uri="{9D8B030D-6E8A-4147-A177-3AD203B41FA5}">
                      <a16:colId xmlns:a16="http://schemas.microsoft.com/office/drawing/2014/main" val="3754626044"/>
                    </a:ext>
                  </a:extLst>
                </a:gridCol>
              </a:tblGrid>
              <a:tr h="418197">
                <a:tc>
                  <a:txBody>
                    <a:bodyPr/>
                    <a:lstStyle/>
                    <a:p>
                      <a:pPr algn="ctr"/>
                      <a:r>
                        <a:rPr lang="en-GB" sz="2000" b="1" dirty="0"/>
                        <a:t>Student </a:t>
                      </a:r>
                      <a:endParaRPr lang="en-IN" sz="2000" b="1" dirty="0">
                        <a:latin typeface="Cambria" panose="02040503050406030204" pitchFamily="18" charset="0"/>
                        <a:ea typeface="Cambria" panose="02040503050406030204" pitchFamily="18" charset="0"/>
                      </a:endParaRPr>
                    </a:p>
                  </a:txBody>
                  <a:tcPr/>
                </a:tc>
                <a:tc>
                  <a:txBody>
                    <a:bodyPr/>
                    <a:lstStyle/>
                    <a:p>
                      <a:pPr algn="ctr"/>
                      <a:r>
                        <a:rPr lang="en-GB" sz="2000" b="1" dirty="0"/>
                        <a:t>Age</a:t>
                      </a:r>
                      <a:endParaRPr lang="en-IN" sz="2000" b="1" dirty="0">
                        <a:latin typeface="Cambria" panose="02040503050406030204" pitchFamily="18" charset="0"/>
                        <a:ea typeface="Cambria" panose="02040503050406030204" pitchFamily="18" charset="0"/>
                      </a:endParaRPr>
                    </a:p>
                  </a:txBody>
                  <a:tcPr/>
                </a:tc>
                <a:tc>
                  <a:txBody>
                    <a:bodyPr/>
                    <a:lstStyle/>
                    <a:p>
                      <a:pPr algn="ctr"/>
                      <a:r>
                        <a:rPr lang="en-GB" sz="2000" b="1" dirty="0"/>
                        <a:t>Subject</a:t>
                      </a:r>
                      <a:endParaRPr lang="en-IN" sz="20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102875609"/>
                  </a:ext>
                </a:extLst>
              </a:tr>
              <a:tr h="409653">
                <a:tc>
                  <a:txBody>
                    <a:bodyPr/>
                    <a:lstStyle/>
                    <a:p>
                      <a:pPr algn="ctr"/>
                      <a:r>
                        <a:rPr lang="en-GB" sz="2000" b="0" dirty="0"/>
                        <a:t>Oliver</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15</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Biology, 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273563255"/>
                  </a:ext>
                </a:extLst>
              </a:tr>
              <a:tr h="409653">
                <a:tc>
                  <a:txBody>
                    <a:bodyPr/>
                    <a:lstStyle/>
                    <a:p>
                      <a:pPr algn="ctr"/>
                      <a:r>
                        <a:rPr lang="en-GB" sz="2000" b="0" dirty="0"/>
                        <a:t>James</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14</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330338216"/>
                  </a:ext>
                </a:extLst>
              </a:tr>
              <a:tr h="409653">
                <a:tc>
                  <a:txBody>
                    <a:bodyPr/>
                    <a:lstStyle/>
                    <a:p>
                      <a:pPr algn="ctr"/>
                      <a:r>
                        <a:rPr lang="en-GB" sz="2000" b="0" dirty="0"/>
                        <a:t>Alex</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17</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90286103"/>
                  </a:ext>
                </a:extLst>
              </a:tr>
            </a:tbl>
          </a:graphicData>
        </a:graphic>
      </p:graphicFrame>
    </p:spTree>
    <p:extLst>
      <p:ext uri="{BB962C8B-B14F-4D97-AF65-F5344CB8AC3E}">
        <p14:creationId xmlns:p14="http://schemas.microsoft.com/office/powerpoint/2010/main" val="118602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First Normal Form (1NF)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23</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A7FCC08-8845-4369-BE3C-F91EDFA5AF87}"/>
              </a:ext>
            </a:extLst>
          </p:cNvPr>
          <p:cNvSpPr txBox="1"/>
          <p:nvPr/>
        </p:nvSpPr>
        <p:spPr>
          <a:xfrm>
            <a:off x="689085" y="1320827"/>
            <a:ext cx="10719160"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In First Normal Form, any row must not have a column in which more than one value is saved, like separated with commas.</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We must separate such data into multiple rows. </a:t>
            </a:r>
          </a:p>
        </p:txBody>
      </p:sp>
      <p:graphicFrame>
        <p:nvGraphicFramePr>
          <p:cNvPr id="13" name="Table 3">
            <a:extLst>
              <a:ext uri="{FF2B5EF4-FFF2-40B4-BE49-F238E27FC236}">
                <a16:creationId xmlns:a16="http://schemas.microsoft.com/office/drawing/2014/main" id="{96ED7B4A-FD18-4F98-9843-A1242D17B095}"/>
              </a:ext>
            </a:extLst>
          </p:cNvPr>
          <p:cNvGraphicFramePr>
            <a:graphicFrameLocks noGrp="1"/>
          </p:cNvGraphicFramePr>
          <p:nvPr>
            <p:extLst>
              <p:ext uri="{D42A27DB-BD31-4B8C-83A1-F6EECF244321}">
                <p14:modId xmlns:p14="http://schemas.microsoft.com/office/powerpoint/2010/main" val="735243308"/>
              </p:ext>
            </p:extLst>
          </p:nvPr>
        </p:nvGraphicFramePr>
        <p:xfrm>
          <a:off x="2069005" y="2839918"/>
          <a:ext cx="7978775" cy="2056809"/>
        </p:xfrm>
        <a:graphic>
          <a:graphicData uri="http://schemas.openxmlformats.org/drawingml/2006/table">
            <a:tbl>
              <a:tblPr firstRow="1" bandRow="1">
                <a:tableStyleId>{F5AB1C69-6EDB-4FF4-983F-18BD219EF322}</a:tableStyleId>
              </a:tblPr>
              <a:tblGrid>
                <a:gridCol w="2768600">
                  <a:extLst>
                    <a:ext uri="{9D8B030D-6E8A-4147-A177-3AD203B41FA5}">
                      <a16:colId xmlns:a16="http://schemas.microsoft.com/office/drawing/2014/main" val="2375742743"/>
                    </a:ext>
                  </a:extLst>
                </a:gridCol>
                <a:gridCol w="2209800">
                  <a:extLst>
                    <a:ext uri="{9D8B030D-6E8A-4147-A177-3AD203B41FA5}">
                      <a16:colId xmlns:a16="http://schemas.microsoft.com/office/drawing/2014/main" val="2592365278"/>
                    </a:ext>
                  </a:extLst>
                </a:gridCol>
                <a:gridCol w="3000375">
                  <a:extLst>
                    <a:ext uri="{9D8B030D-6E8A-4147-A177-3AD203B41FA5}">
                      <a16:colId xmlns:a16="http://schemas.microsoft.com/office/drawing/2014/main" val="3754626044"/>
                    </a:ext>
                  </a:extLst>
                </a:gridCol>
              </a:tblGrid>
              <a:tr h="418197">
                <a:tc>
                  <a:txBody>
                    <a:bodyPr/>
                    <a:lstStyle/>
                    <a:p>
                      <a:pPr algn="ctr"/>
                      <a:r>
                        <a:rPr lang="en-GB" sz="2000" b="1" dirty="0">
                          <a:latin typeface="Cambria" panose="02040503050406030204" pitchFamily="18" charset="0"/>
                          <a:ea typeface="Cambria" panose="02040503050406030204" pitchFamily="18" charset="0"/>
                        </a:rPr>
                        <a:t>Student </a:t>
                      </a:r>
                      <a:endParaRPr lang="en-IN" sz="2000" b="1" dirty="0">
                        <a:latin typeface="Cambria" panose="02040503050406030204" pitchFamily="18" charset="0"/>
                        <a:ea typeface="Cambria" panose="02040503050406030204" pitchFamily="18" charset="0"/>
                      </a:endParaRPr>
                    </a:p>
                  </a:txBody>
                  <a:tcPr/>
                </a:tc>
                <a:tc>
                  <a:txBody>
                    <a:bodyPr/>
                    <a:lstStyle/>
                    <a:p>
                      <a:pPr algn="ctr"/>
                      <a:r>
                        <a:rPr lang="en-GB" sz="2000" b="1" dirty="0">
                          <a:latin typeface="Cambria" panose="02040503050406030204" pitchFamily="18" charset="0"/>
                          <a:ea typeface="Cambria" panose="02040503050406030204" pitchFamily="18" charset="0"/>
                        </a:rPr>
                        <a:t>Age</a:t>
                      </a:r>
                      <a:endParaRPr lang="en-IN" sz="2000" b="1" dirty="0">
                        <a:latin typeface="Cambria" panose="02040503050406030204" pitchFamily="18" charset="0"/>
                        <a:ea typeface="Cambria" panose="02040503050406030204" pitchFamily="18" charset="0"/>
                      </a:endParaRPr>
                    </a:p>
                  </a:txBody>
                  <a:tcPr/>
                </a:tc>
                <a:tc>
                  <a:txBody>
                    <a:bodyPr/>
                    <a:lstStyle/>
                    <a:p>
                      <a:pPr algn="ctr"/>
                      <a:r>
                        <a:rPr lang="en-GB" sz="2000" b="1" dirty="0">
                          <a:latin typeface="Cambria" panose="02040503050406030204" pitchFamily="18" charset="0"/>
                          <a:ea typeface="Cambria" panose="02040503050406030204" pitchFamily="18" charset="0"/>
                        </a:rPr>
                        <a:t>Subject</a:t>
                      </a:r>
                      <a:endParaRPr lang="en-IN" sz="20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102875609"/>
                  </a:ext>
                </a:extLst>
              </a:tr>
              <a:tr h="409653">
                <a:tc>
                  <a:txBody>
                    <a:bodyPr/>
                    <a:lstStyle/>
                    <a:p>
                      <a:pPr algn="ctr"/>
                      <a:r>
                        <a:rPr lang="en-GB" sz="2000" b="0" dirty="0">
                          <a:latin typeface="Cambria" panose="02040503050406030204" pitchFamily="18" charset="0"/>
                          <a:ea typeface="Cambria" panose="02040503050406030204" pitchFamily="18" charset="0"/>
                        </a:rPr>
                        <a:t>Oliver</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15</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Biology</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273563255"/>
                  </a:ext>
                </a:extLst>
              </a:tr>
              <a:tr h="409653">
                <a:tc>
                  <a:txBody>
                    <a:bodyPr/>
                    <a:lstStyle/>
                    <a:p>
                      <a:pPr algn="ctr"/>
                      <a:r>
                        <a:rPr lang="en-GB" sz="2000" b="0" dirty="0">
                          <a:latin typeface="Cambria" panose="02040503050406030204" pitchFamily="18" charset="0"/>
                          <a:ea typeface="Cambria" panose="02040503050406030204" pitchFamily="18" charset="0"/>
                        </a:rPr>
                        <a:t>Oliver</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15</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330338216"/>
                  </a:ext>
                </a:extLst>
              </a:tr>
              <a:tr h="409653">
                <a:tc>
                  <a:txBody>
                    <a:bodyPr/>
                    <a:lstStyle/>
                    <a:p>
                      <a:pPr algn="ctr"/>
                      <a:r>
                        <a:rPr lang="en-GB" sz="2000" b="0" dirty="0">
                          <a:latin typeface="Cambria" panose="02040503050406030204" pitchFamily="18" charset="0"/>
                          <a:ea typeface="Cambria" panose="02040503050406030204" pitchFamily="18" charset="0"/>
                        </a:rPr>
                        <a:t>James</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14</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90286103"/>
                  </a:ext>
                </a:extLst>
              </a:tr>
              <a:tr h="409653">
                <a:tc>
                  <a:txBody>
                    <a:bodyPr/>
                    <a:lstStyle/>
                    <a:p>
                      <a:pPr algn="ctr"/>
                      <a:r>
                        <a:rPr lang="en-GB" sz="2000" b="0" dirty="0">
                          <a:latin typeface="Cambria" panose="02040503050406030204" pitchFamily="18" charset="0"/>
                          <a:ea typeface="Cambria" panose="02040503050406030204" pitchFamily="18" charset="0"/>
                        </a:rPr>
                        <a:t>Alex </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17</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latin typeface="Cambria" panose="02040503050406030204" pitchFamily="18" charset="0"/>
                          <a:ea typeface="Cambria" panose="02040503050406030204" pitchFamily="18" charset="0"/>
                        </a:rPr>
                        <a:t>Maths</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340251789"/>
                  </a:ext>
                </a:extLst>
              </a:tr>
            </a:tbl>
          </a:graphicData>
        </a:graphic>
      </p:graphicFrame>
      <p:sp>
        <p:nvSpPr>
          <p:cNvPr id="14" name="TextBox 13">
            <a:extLst>
              <a:ext uri="{FF2B5EF4-FFF2-40B4-BE49-F238E27FC236}">
                <a16:creationId xmlns:a16="http://schemas.microsoft.com/office/drawing/2014/main" id="{3A64CEB9-6DA6-4DD7-8284-C9C6F9E30988}"/>
              </a:ext>
            </a:extLst>
          </p:cNvPr>
          <p:cNvSpPr txBox="1"/>
          <p:nvPr/>
        </p:nvSpPr>
        <p:spPr>
          <a:xfrm>
            <a:off x="3774740" y="4846576"/>
            <a:ext cx="5514975" cy="400110"/>
          </a:xfrm>
          <a:prstGeom prst="rect">
            <a:avLst/>
          </a:prstGeom>
          <a:noFill/>
        </p:spPr>
        <p:txBody>
          <a:bodyPr wrap="square" rtlCol="0">
            <a:spAutoFit/>
          </a:bodyPr>
          <a:lstStyle/>
          <a:p>
            <a:r>
              <a:rPr lang="en-GB" sz="2000" b="1" dirty="0">
                <a:latin typeface="Cambria" panose="02040503050406030204" pitchFamily="18" charset="0"/>
                <a:ea typeface="Cambria" panose="02040503050406030204" pitchFamily="18" charset="0"/>
              </a:rPr>
              <a:t>Student Table following 1NF will be:</a:t>
            </a:r>
            <a:endParaRPr lang="en-IN" sz="2000" b="1"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473D561C-EC7B-4D98-8082-0D2CBD0D2AFE}"/>
              </a:ext>
            </a:extLst>
          </p:cNvPr>
          <p:cNvSpPr txBox="1"/>
          <p:nvPr/>
        </p:nvSpPr>
        <p:spPr>
          <a:xfrm>
            <a:off x="885825" y="5229954"/>
            <a:ext cx="10719160" cy="9585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Using the first Normal Form, data redundancy increases, as there will be many columns with same data in multiple rows but each row as a whole will be unique.</a:t>
            </a:r>
          </a:p>
        </p:txBody>
      </p:sp>
    </p:spTree>
    <p:extLst>
      <p:ext uri="{BB962C8B-B14F-4D97-AF65-F5344CB8AC3E}">
        <p14:creationId xmlns:p14="http://schemas.microsoft.com/office/powerpoint/2010/main" val="29394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Second Normal Form (2NF)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24</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351019"/>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7FCC08-8845-4369-BE3C-F91EDFA5AF87}"/>
              </a:ext>
            </a:extLst>
          </p:cNvPr>
          <p:cNvSpPr txBox="1"/>
          <p:nvPr/>
        </p:nvSpPr>
        <p:spPr>
          <a:xfrm>
            <a:off x="698813" y="1262280"/>
            <a:ext cx="10719160" cy="511357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In the Second Normal Form there must not be any partial dependency of any column on primary key.</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It means that for a table that has concatenated primary key, each column in the table that is not part of the primary key must depend upon the entire concatenated key for its existence.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If any column depends only on one part of the concatenated key, then the table fails Second normal form.</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In example of First Normal Form there are two rows for Oliver, to include multiple subjects that he has opted for. While this searchable, and follows first normal form, it is an inefficient use of space. Also in the above Table in First Normal Form, while the candidate key is {Student, Subject}, Age of Student only depends on Student column, which is incorrect as per Second Normal Form. </a:t>
            </a:r>
          </a:p>
        </p:txBody>
      </p:sp>
    </p:spTree>
    <p:extLst>
      <p:ext uri="{BB962C8B-B14F-4D97-AF65-F5344CB8AC3E}">
        <p14:creationId xmlns:p14="http://schemas.microsoft.com/office/powerpoint/2010/main" val="340718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Second Normal Form (2NF)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25</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351019"/>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7FCC08-8845-4369-BE3C-F91EDFA5AF87}"/>
              </a:ext>
            </a:extLst>
          </p:cNvPr>
          <p:cNvSpPr txBox="1"/>
          <p:nvPr/>
        </p:nvSpPr>
        <p:spPr>
          <a:xfrm>
            <a:off x="698813" y="1320750"/>
            <a:ext cx="10719160" cy="496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New Student Table following 2NF will be:</a:t>
            </a:r>
          </a:p>
        </p:txBody>
      </p:sp>
      <p:graphicFrame>
        <p:nvGraphicFramePr>
          <p:cNvPr id="9" name="Table 3">
            <a:extLst>
              <a:ext uri="{FF2B5EF4-FFF2-40B4-BE49-F238E27FC236}">
                <a16:creationId xmlns:a16="http://schemas.microsoft.com/office/drawing/2014/main" id="{5218CDC4-B2DF-4209-B2C4-8A0C36CC2476}"/>
              </a:ext>
            </a:extLst>
          </p:cNvPr>
          <p:cNvGraphicFramePr>
            <a:graphicFrameLocks noGrp="1"/>
          </p:cNvGraphicFramePr>
          <p:nvPr>
            <p:extLst>
              <p:ext uri="{D42A27DB-BD31-4B8C-83A1-F6EECF244321}">
                <p14:modId xmlns:p14="http://schemas.microsoft.com/office/powerpoint/2010/main" val="1858872851"/>
              </p:ext>
            </p:extLst>
          </p:nvPr>
        </p:nvGraphicFramePr>
        <p:xfrm>
          <a:off x="2405982" y="1943466"/>
          <a:ext cx="6959600" cy="1647156"/>
        </p:xfrm>
        <a:graphic>
          <a:graphicData uri="http://schemas.openxmlformats.org/drawingml/2006/table">
            <a:tbl>
              <a:tblPr firstRow="1" bandRow="1">
                <a:tableStyleId>{F5AB1C69-6EDB-4FF4-983F-18BD219EF322}</a:tableStyleId>
              </a:tblPr>
              <a:tblGrid>
                <a:gridCol w="3616217">
                  <a:extLst>
                    <a:ext uri="{9D8B030D-6E8A-4147-A177-3AD203B41FA5}">
                      <a16:colId xmlns:a16="http://schemas.microsoft.com/office/drawing/2014/main" val="2375742743"/>
                    </a:ext>
                  </a:extLst>
                </a:gridCol>
                <a:gridCol w="3343383">
                  <a:extLst>
                    <a:ext uri="{9D8B030D-6E8A-4147-A177-3AD203B41FA5}">
                      <a16:colId xmlns:a16="http://schemas.microsoft.com/office/drawing/2014/main" val="2592365278"/>
                    </a:ext>
                  </a:extLst>
                </a:gridCol>
              </a:tblGrid>
              <a:tr h="418197">
                <a:tc>
                  <a:txBody>
                    <a:bodyPr/>
                    <a:lstStyle/>
                    <a:p>
                      <a:pPr algn="ctr"/>
                      <a:r>
                        <a:rPr lang="en-GB" sz="2000" b="1" dirty="0"/>
                        <a:t>Student </a:t>
                      </a:r>
                      <a:endParaRPr lang="en-IN" sz="2000" b="1" dirty="0">
                        <a:latin typeface="Cambria" panose="02040503050406030204" pitchFamily="18" charset="0"/>
                        <a:ea typeface="Cambria" panose="02040503050406030204" pitchFamily="18" charset="0"/>
                      </a:endParaRPr>
                    </a:p>
                  </a:txBody>
                  <a:tcPr/>
                </a:tc>
                <a:tc>
                  <a:txBody>
                    <a:bodyPr/>
                    <a:lstStyle/>
                    <a:p>
                      <a:pPr algn="ctr"/>
                      <a:r>
                        <a:rPr lang="en-GB" sz="2000" b="1" dirty="0"/>
                        <a:t>Age</a:t>
                      </a:r>
                      <a:endParaRPr lang="en-IN" sz="20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102875609"/>
                  </a:ext>
                </a:extLst>
              </a:tr>
              <a:tr h="409653">
                <a:tc>
                  <a:txBody>
                    <a:bodyPr/>
                    <a:lstStyle/>
                    <a:p>
                      <a:pPr algn="ctr"/>
                      <a:r>
                        <a:rPr lang="en-GB" sz="2000" b="0" dirty="0"/>
                        <a:t>Oliver</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15</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273563255"/>
                  </a:ext>
                </a:extLst>
              </a:tr>
              <a:tr h="409653">
                <a:tc>
                  <a:txBody>
                    <a:bodyPr/>
                    <a:lstStyle/>
                    <a:p>
                      <a:pPr algn="ctr"/>
                      <a:r>
                        <a:rPr lang="en-GB" sz="2000" b="0" dirty="0"/>
                        <a:t>James</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14</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330338216"/>
                  </a:ext>
                </a:extLst>
              </a:tr>
              <a:tr h="409653">
                <a:tc>
                  <a:txBody>
                    <a:bodyPr/>
                    <a:lstStyle/>
                    <a:p>
                      <a:pPr algn="ctr"/>
                      <a:r>
                        <a:rPr lang="en-GB" sz="2000" b="0" dirty="0"/>
                        <a:t>Alex</a:t>
                      </a:r>
                      <a:endParaRPr lang="en-IN" sz="2000" b="0" dirty="0">
                        <a:latin typeface="Cambria" panose="02040503050406030204" pitchFamily="18" charset="0"/>
                        <a:ea typeface="Cambria" panose="02040503050406030204" pitchFamily="18" charset="0"/>
                      </a:endParaRPr>
                    </a:p>
                  </a:txBody>
                  <a:tcPr/>
                </a:tc>
                <a:tc>
                  <a:txBody>
                    <a:bodyPr/>
                    <a:lstStyle/>
                    <a:p>
                      <a:pPr algn="ctr"/>
                      <a:r>
                        <a:rPr lang="en-GB" sz="2000" b="0" dirty="0"/>
                        <a:t>17</a:t>
                      </a:r>
                      <a:endParaRPr lang="en-IN"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90286103"/>
                  </a:ext>
                </a:extLst>
              </a:tr>
            </a:tbl>
          </a:graphicData>
        </a:graphic>
      </p:graphicFrame>
      <p:sp>
        <p:nvSpPr>
          <p:cNvPr id="10" name="TextBox 9">
            <a:extLst>
              <a:ext uri="{FF2B5EF4-FFF2-40B4-BE49-F238E27FC236}">
                <a16:creationId xmlns:a16="http://schemas.microsoft.com/office/drawing/2014/main" id="{9A84DF02-04FE-4E5E-B3BF-BB7E573B683E}"/>
              </a:ext>
            </a:extLst>
          </p:cNvPr>
          <p:cNvSpPr txBox="1"/>
          <p:nvPr/>
        </p:nvSpPr>
        <p:spPr>
          <a:xfrm>
            <a:off x="698813" y="4012224"/>
            <a:ext cx="11090635" cy="9585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In Student Table the candidate key will be Student column, because all other column i.e. Age is dependent on it.</a:t>
            </a:r>
          </a:p>
        </p:txBody>
      </p:sp>
    </p:spTree>
    <p:extLst>
      <p:ext uri="{BB962C8B-B14F-4D97-AF65-F5344CB8AC3E}">
        <p14:creationId xmlns:p14="http://schemas.microsoft.com/office/powerpoint/2010/main" val="162189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Third Normal Form (3NF)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26</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84DF02-04FE-4E5E-B3BF-BB7E573B683E}"/>
              </a:ext>
            </a:extLst>
          </p:cNvPr>
          <p:cNvSpPr txBox="1"/>
          <p:nvPr/>
        </p:nvSpPr>
        <p:spPr>
          <a:xfrm>
            <a:off x="698813" y="1340199"/>
            <a:ext cx="10719160"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Third Normal Form applies that every non-prime attribute of table must be dependent on primary key, or we can say that, there should not be the case that a non-prime attribute is determined by another non-prime attribute.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This transitive functional dependency should be removed from the table and also the table must be in Second Normal Form.</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For example, Consider a table with following fields: </a:t>
            </a:r>
          </a:p>
        </p:txBody>
      </p:sp>
      <p:sp>
        <p:nvSpPr>
          <p:cNvPr id="9" name="TextBox 8">
            <a:extLst>
              <a:ext uri="{FF2B5EF4-FFF2-40B4-BE49-F238E27FC236}">
                <a16:creationId xmlns:a16="http://schemas.microsoft.com/office/drawing/2014/main" id="{A4AC86DA-1C40-485A-8EDF-5648B314E73A}"/>
              </a:ext>
            </a:extLst>
          </p:cNvPr>
          <p:cNvSpPr txBox="1"/>
          <p:nvPr/>
        </p:nvSpPr>
        <p:spPr>
          <a:xfrm>
            <a:off x="4440143" y="4282058"/>
            <a:ext cx="2962275" cy="400110"/>
          </a:xfrm>
          <a:prstGeom prst="rect">
            <a:avLst/>
          </a:prstGeom>
          <a:noFill/>
        </p:spPr>
        <p:txBody>
          <a:bodyPr wrap="square" rtlCol="0">
            <a:spAutoFit/>
          </a:bodyPr>
          <a:lstStyle/>
          <a:p>
            <a:r>
              <a:rPr lang="en-GB" sz="2000" b="1" dirty="0">
                <a:latin typeface="Cambria" panose="02040503050406030204" pitchFamily="18" charset="0"/>
                <a:ea typeface="Cambria" panose="02040503050406030204" pitchFamily="18" charset="0"/>
              </a:rPr>
              <a:t>Student_Detail Table:</a:t>
            </a:r>
            <a:endParaRPr lang="en-IN" sz="2000" b="1" dirty="0">
              <a:latin typeface="Cambria" panose="02040503050406030204" pitchFamily="18" charset="0"/>
              <a:ea typeface="Cambria" panose="02040503050406030204" pitchFamily="18" charset="0"/>
            </a:endParaRPr>
          </a:p>
        </p:txBody>
      </p:sp>
      <p:graphicFrame>
        <p:nvGraphicFramePr>
          <p:cNvPr id="10" name="Table 4">
            <a:extLst>
              <a:ext uri="{FF2B5EF4-FFF2-40B4-BE49-F238E27FC236}">
                <a16:creationId xmlns:a16="http://schemas.microsoft.com/office/drawing/2014/main" id="{1E263454-8654-4863-9EEC-35964106FD36}"/>
              </a:ext>
            </a:extLst>
          </p:cNvPr>
          <p:cNvGraphicFramePr>
            <a:graphicFrameLocks noGrp="1"/>
          </p:cNvGraphicFramePr>
          <p:nvPr>
            <p:extLst>
              <p:ext uri="{D42A27DB-BD31-4B8C-83A1-F6EECF244321}">
                <p14:modId xmlns:p14="http://schemas.microsoft.com/office/powerpoint/2010/main" val="2636868677"/>
              </p:ext>
            </p:extLst>
          </p:nvPr>
        </p:nvGraphicFramePr>
        <p:xfrm>
          <a:off x="1603280" y="4818772"/>
          <a:ext cx="8636000" cy="604310"/>
        </p:xfrm>
        <a:graphic>
          <a:graphicData uri="http://schemas.openxmlformats.org/drawingml/2006/table">
            <a:tbl>
              <a:tblPr firstRow="1" bandRow="1">
                <a:tableStyleId>{F5AB1C69-6EDB-4FF4-983F-18BD219EF322}</a:tableStyleId>
              </a:tblPr>
              <a:tblGrid>
                <a:gridCol w="1302148">
                  <a:extLst>
                    <a:ext uri="{9D8B030D-6E8A-4147-A177-3AD203B41FA5}">
                      <a16:colId xmlns:a16="http://schemas.microsoft.com/office/drawing/2014/main" val="3166481231"/>
                    </a:ext>
                  </a:extLst>
                </a:gridCol>
                <a:gridCol w="1679972">
                  <a:extLst>
                    <a:ext uri="{9D8B030D-6E8A-4147-A177-3AD203B41FA5}">
                      <a16:colId xmlns:a16="http://schemas.microsoft.com/office/drawing/2014/main" val="2248443653"/>
                    </a:ext>
                  </a:extLst>
                </a:gridCol>
                <a:gridCol w="961430">
                  <a:extLst>
                    <a:ext uri="{9D8B030D-6E8A-4147-A177-3AD203B41FA5}">
                      <a16:colId xmlns:a16="http://schemas.microsoft.com/office/drawing/2014/main" val="3621791433"/>
                    </a:ext>
                  </a:extLst>
                </a:gridCol>
                <a:gridCol w="991308">
                  <a:extLst>
                    <a:ext uri="{9D8B030D-6E8A-4147-A177-3AD203B41FA5}">
                      <a16:colId xmlns:a16="http://schemas.microsoft.com/office/drawing/2014/main" val="1370597552"/>
                    </a:ext>
                  </a:extLst>
                </a:gridCol>
                <a:gridCol w="1233714">
                  <a:extLst>
                    <a:ext uri="{9D8B030D-6E8A-4147-A177-3AD203B41FA5}">
                      <a16:colId xmlns:a16="http://schemas.microsoft.com/office/drawing/2014/main" val="3518901515"/>
                    </a:ext>
                  </a:extLst>
                </a:gridCol>
                <a:gridCol w="1233714">
                  <a:extLst>
                    <a:ext uri="{9D8B030D-6E8A-4147-A177-3AD203B41FA5}">
                      <a16:colId xmlns:a16="http://schemas.microsoft.com/office/drawing/2014/main" val="221838385"/>
                    </a:ext>
                  </a:extLst>
                </a:gridCol>
                <a:gridCol w="1233714">
                  <a:extLst>
                    <a:ext uri="{9D8B030D-6E8A-4147-A177-3AD203B41FA5}">
                      <a16:colId xmlns:a16="http://schemas.microsoft.com/office/drawing/2014/main" val="1196501997"/>
                    </a:ext>
                  </a:extLst>
                </a:gridCol>
              </a:tblGrid>
              <a:tr h="604310">
                <a:tc>
                  <a:txBody>
                    <a:bodyPr/>
                    <a:lstStyle/>
                    <a:p>
                      <a:pPr algn="ctr">
                        <a:lnSpc>
                          <a:spcPct val="150000"/>
                        </a:lnSpc>
                      </a:pPr>
                      <a:r>
                        <a:rPr lang="en-GB" dirty="0"/>
                        <a:t>Student_id</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Student_name</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DOB</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Street</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City</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State</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Zip</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49785297"/>
                  </a:ext>
                </a:extLst>
              </a:tr>
            </a:tbl>
          </a:graphicData>
        </a:graphic>
      </p:graphicFrame>
    </p:spTree>
    <p:extLst>
      <p:ext uri="{BB962C8B-B14F-4D97-AF65-F5344CB8AC3E}">
        <p14:creationId xmlns:p14="http://schemas.microsoft.com/office/powerpoint/2010/main" val="13654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Third Normal Form (3NF)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27</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719716" y="1262280"/>
            <a:ext cx="10719160"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In the previous table Student_id is Primary key, but Street, City and State depends upon Zip.</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 dependency between Zip and other fields is called transitive dependency.</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To apply 3NF, we need to move the street, city and state to new table, with Zip as primary key.</a:t>
            </a:r>
          </a:p>
        </p:txBody>
      </p:sp>
      <p:sp>
        <p:nvSpPr>
          <p:cNvPr id="13" name="TextBox 12">
            <a:extLst>
              <a:ext uri="{FF2B5EF4-FFF2-40B4-BE49-F238E27FC236}">
                <a16:creationId xmlns:a16="http://schemas.microsoft.com/office/drawing/2014/main" id="{A4AC86DA-1C40-485A-8EDF-5648B314E73A}"/>
              </a:ext>
            </a:extLst>
          </p:cNvPr>
          <p:cNvSpPr txBox="1"/>
          <p:nvPr/>
        </p:nvSpPr>
        <p:spPr>
          <a:xfrm>
            <a:off x="3848986" y="2760147"/>
            <a:ext cx="3624263" cy="400110"/>
          </a:xfrm>
          <a:prstGeom prst="rect">
            <a:avLst/>
          </a:prstGeom>
          <a:noFill/>
        </p:spPr>
        <p:txBody>
          <a:bodyPr wrap="square" rtlCol="0">
            <a:spAutoFit/>
          </a:bodyPr>
          <a:lstStyle/>
          <a:p>
            <a:r>
              <a:rPr lang="en-GB" sz="2000" b="1" dirty="0">
                <a:latin typeface="Cambria" panose="02040503050406030204" pitchFamily="18" charset="0"/>
                <a:ea typeface="Cambria" panose="02040503050406030204" pitchFamily="18" charset="0"/>
              </a:rPr>
              <a:t> New Student_Detail Table:</a:t>
            </a:r>
            <a:endParaRPr lang="en-IN" sz="2000" b="1" dirty="0">
              <a:latin typeface="Cambria" panose="02040503050406030204" pitchFamily="18" charset="0"/>
              <a:ea typeface="Cambria" panose="02040503050406030204" pitchFamily="18" charset="0"/>
            </a:endParaRPr>
          </a:p>
        </p:txBody>
      </p:sp>
      <p:graphicFrame>
        <p:nvGraphicFramePr>
          <p:cNvPr id="14" name="Table 4">
            <a:extLst>
              <a:ext uri="{FF2B5EF4-FFF2-40B4-BE49-F238E27FC236}">
                <a16:creationId xmlns:a16="http://schemas.microsoft.com/office/drawing/2014/main" id="{1E263454-8654-4863-9EEC-35964106FD36}"/>
              </a:ext>
            </a:extLst>
          </p:cNvPr>
          <p:cNvGraphicFramePr>
            <a:graphicFrameLocks noGrp="1"/>
          </p:cNvGraphicFramePr>
          <p:nvPr>
            <p:extLst>
              <p:ext uri="{D42A27DB-BD31-4B8C-83A1-F6EECF244321}">
                <p14:modId xmlns:p14="http://schemas.microsoft.com/office/powerpoint/2010/main" val="1223926965"/>
              </p:ext>
            </p:extLst>
          </p:nvPr>
        </p:nvGraphicFramePr>
        <p:xfrm>
          <a:off x="2744544" y="3171772"/>
          <a:ext cx="5791200" cy="555888"/>
        </p:xfrm>
        <a:graphic>
          <a:graphicData uri="http://schemas.openxmlformats.org/drawingml/2006/table">
            <a:tbl>
              <a:tblPr firstRow="1" bandRow="1">
                <a:tableStyleId>{F5AB1C69-6EDB-4FF4-983F-18BD219EF322}</a:tableStyleId>
              </a:tblPr>
              <a:tblGrid>
                <a:gridCol w="1456560">
                  <a:extLst>
                    <a:ext uri="{9D8B030D-6E8A-4147-A177-3AD203B41FA5}">
                      <a16:colId xmlns:a16="http://schemas.microsoft.com/office/drawing/2014/main" val="3166481231"/>
                    </a:ext>
                  </a:extLst>
                </a:gridCol>
                <a:gridCol w="1879189">
                  <a:extLst>
                    <a:ext uri="{9D8B030D-6E8A-4147-A177-3AD203B41FA5}">
                      <a16:colId xmlns:a16="http://schemas.microsoft.com/office/drawing/2014/main" val="2248443653"/>
                    </a:ext>
                  </a:extLst>
                </a:gridCol>
                <a:gridCol w="1075440">
                  <a:extLst>
                    <a:ext uri="{9D8B030D-6E8A-4147-A177-3AD203B41FA5}">
                      <a16:colId xmlns:a16="http://schemas.microsoft.com/office/drawing/2014/main" val="3621791433"/>
                    </a:ext>
                  </a:extLst>
                </a:gridCol>
                <a:gridCol w="1380011">
                  <a:extLst>
                    <a:ext uri="{9D8B030D-6E8A-4147-A177-3AD203B41FA5}">
                      <a16:colId xmlns:a16="http://schemas.microsoft.com/office/drawing/2014/main" val="221838385"/>
                    </a:ext>
                  </a:extLst>
                </a:gridCol>
              </a:tblGrid>
              <a:tr h="555888">
                <a:tc>
                  <a:txBody>
                    <a:bodyPr/>
                    <a:lstStyle/>
                    <a:p>
                      <a:pPr algn="ctr">
                        <a:lnSpc>
                          <a:spcPct val="150000"/>
                        </a:lnSpc>
                      </a:pPr>
                      <a:r>
                        <a:rPr lang="en-GB" dirty="0"/>
                        <a:t>Student_id</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Student_name</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DOB</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latin typeface="Cambria" panose="02040503050406030204" pitchFamily="18" charset="0"/>
                          <a:ea typeface="Cambria" panose="02040503050406030204" pitchFamily="18" charset="0"/>
                        </a:rPr>
                        <a:t>Zip</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49785297"/>
                  </a:ext>
                </a:extLst>
              </a:tr>
            </a:tbl>
          </a:graphicData>
        </a:graphic>
      </p:graphicFrame>
      <p:sp>
        <p:nvSpPr>
          <p:cNvPr id="15" name="TextBox 14">
            <a:extLst>
              <a:ext uri="{FF2B5EF4-FFF2-40B4-BE49-F238E27FC236}">
                <a16:creationId xmlns:a16="http://schemas.microsoft.com/office/drawing/2014/main" id="{47651BB0-FC0E-4093-AD7A-125937BAF996}"/>
              </a:ext>
            </a:extLst>
          </p:cNvPr>
          <p:cNvSpPr txBox="1"/>
          <p:nvPr/>
        </p:nvSpPr>
        <p:spPr>
          <a:xfrm>
            <a:off x="4440143" y="3816411"/>
            <a:ext cx="3624263" cy="400110"/>
          </a:xfrm>
          <a:prstGeom prst="rect">
            <a:avLst/>
          </a:prstGeom>
          <a:noFill/>
        </p:spPr>
        <p:txBody>
          <a:bodyPr wrap="square" rtlCol="0">
            <a:spAutoFit/>
          </a:bodyPr>
          <a:lstStyle/>
          <a:p>
            <a:r>
              <a:rPr lang="en-GB" sz="2000" b="1" dirty="0">
                <a:latin typeface="Cambria" panose="02040503050406030204" pitchFamily="18" charset="0"/>
                <a:ea typeface="Cambria" panose="02040503050406030204" pitchFamily="18" charset="0"/>
              </a:rPr>
              <a:t>Address Table:</a:t>
            </a:r>
            <a:endParaRPr lang="en-IN" sz="2000" b="1" dirty="0">
              <a:latin typeface="Cambria" panose="02040503050406030204" pitchFamily="18" charset="0"/>
              <a:ea typeface="Cambria" panose="02040503050406030204" pitchFamily="18" charset="0"/>
            </a:endParaRPr>
          </a:p>
        </p:txBody>
      </p:sp>
      <p:graphicFrame>
        <p:nvGraphicFramePr>
          <p:cNvPr id="16" name="Table 4">
            <a:extLst>
              <a:ext uri="{FF2B5EF4-FFF2-40B4-BE49-F238E27FC236}">
                <a16:creationId xmlns:a16="http://schemas.microsoft.com/office/drawing/2014/main" id="{2937D071-F36E-4944-970B-09AACB89F6E2}"/>
              </a:ext>
            </a:extLst>
          </p:cNvPr>
          <p:cNvGraphicFramePr>
            <a:graphicFrameLocks noGrp="1"/>
          </p:cNvGraphicFramePr>
          <p:nvPr>
            <p:extLst>
              <p:ext uri="{D42A27DB-BD31-4B8C-83A1-F6EECF244321}">
                <p14:modId xmlns:p14="http://schemas.microsoft.com/office/powerpoint/2010/main" val="942665298"/>
              </p:ext>
            </p:extLst>
          </p:nvPr>
        </p:nvGraphicFramePr>
        <p:xfrm>
          <a:off x="2765517" y="4211882"/>
          <a:ext cx="5791200" cy="555888"/>
        </p:xfrm>
        <a:graphic>
          <a:graphicData uri="http://schemas.openxmlformats.org/drawingml/2006/table">
            <a:tbl>
              <a:tblPr firstRow="1" bandRow="1">
                <a:tableStyleId>{F5AB1C69-6EDB-4FF4-983F-18BD219EF322}</a:tableStyleId>
              </a:tblPr>
              <a:tblGrid>
                <a:gridCol w="1456560">
                  <a:extLst>
                    <a:ext uri="{9D8B030D-6E8A-4147-A177-3AD203B41FA5}">
                      <a16:colId xmlns:a16="http://schemas.microsoft.com/office/drawing/2014/main" val="3166481231"/>
                    </a:ext>
                  </a:extLst>
                </a:gridCol>
                <a:gridCol w="1879189">
                  <a:extLst>
                    <a:ext uri="{9D8B030D-6E8A-4147-A177-3AD203B41FA5}">
                      <a16:colId xmlns:a16="http://schemas.microsoft.com/office/drawing/2014/main" val="2248443653"/>
                    </a:ext>
                  </a:extLst>
                </a:gridCol>
                <a:gridCol w="1075440">
                  <a:extLst>
                    <a:ext uri="{9D8B030D-6E8A-4147-A177-3AD203B41FA5}">
                      <a16:colId xmlns:a16="http://schemas.microsoft.com/office/drawing/2014/main" val="3621791433"/>
                    </a:ext>
                  </a:extLst>
                </a:gridCol>
                <a:gridCol w="1380011">
                  <a:extLst>
                    <a:ext uri="{9D8B030D-6E8A-4147-A177-3AD203B41FA5}">
                      <a16:colId xmlns:a16="http://schemas.microsoft.com/office/drawing/2014/main" val="221838385"/>
                    </a:ext>
                  </a:extLst>
                </a:gridCol>
              </a:tblGrid>
              <a:tr h="555888">
                <a:tc>
                  <a:txBody>
                    <a:bodyPr/>
                    <a:lstStyle/>
                    <a:p>
                      <a:pPr algn="ctr">
                        <a:lnSpc>
                          <a:spcPct val="150000"/>
                        </a:lnSpc>
                      </a:pPr>
                      <a:r>
                        <a:rPr lang="en-GB" dirty="0">
                          <a:latin typeface="Cambria" panose="02040503050406030204" pitchFamily="18" charset="0"/>
                          <a:ea typeface="Cambria" panose="02040503050406030204" pitchFamily="18" charset="0"/>
                        </a:rPr>
                        <a:t>Zip</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latin typeface="Cambria" panose="02040503050406030204" pitchFamily="18" charset="0"/>
                          <a:ea typeface="Cambria" panose="02040503050406030204" pitchFamily="18" charset="0"/>
                        </a:rPr>
                        <a:t>Street</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t>City</a:t>
                      </a:r>
                      <a:endParaRPr lang="en-IN" dirty="0">
                        <a:latin typeface="Cambria" panose="02040503050406030204" pitchFamily="18" charset="0"/>
                        <a:ea typeface="Cambria" panose="02040503050406030204" pitchFamily="18" charset="0"/>
                      </a:endParaRPr>
                    </a:p>
                  </a:txBody>
                  <a:tcPr/>
                </a:tc>
                <a:tc>
                  <a:txBody>
                    <a:bodyPr/>
                    <a:lstStyle/>
                    <a:p>
                      <a:pPr algn="ctr">
                        <a:lnSpc>
                          <a:spcPct val="150000"/>
                        </a:lnSpc>
                      </a:pPr>
                      <a:r>
                        <a:rPr lang="en-GB" dirty="0">
                          <a:latin typeface="Cambria" panose="02040503050406030204" pitchFamily="18" charset="0"/>
                          <a:ea typeface="Cambria" panose="02040503050406030204" pitchFamily="18" charset="0"/>
                        </a:rPr>
                        <a:t>State</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49785297"/>
                  </a:ext>
                </a:extLst>
              </a:tr>
            </a:tbl>
          </a:graphicData>
        </a:graphic>
      </p:graphicFrame>
      <p:sp>
        <p:nvSpPr>
          <p:cNvPr id="17" name="TextBox 16">
            <a:extLst>
              <a:ext uri="{FF2B5EF4-FFF2-40B4-BE49-F238E27FC236}">
                <a16:creationId xmlns:a16="http://schemas.microsoft.com/office/drawing/2014/main" id="{CB18B4B3-C17B-4D34-9F54-68742F31D737}"/>
              </a:ext>
            </a:extLst>
          </p:cNvPr>
          <p:cNvSpPr txBox="1"/>
          <p:nvPr/>
        </p:nvSpPr>
        <p:spPr>
          <a:xfrm>
            <a:off x="736420" y="4817229"/>
            <a:ext cx="10719160"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 advantage of removing Transitive Dependency is, </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Amount of data duplication is reduced.</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Data integrity achieved.</a:t>
            </a:r>
          </a:p>
        </p:txBody>
      </p:sp>
    </p:spTree>
    <p:extLst>
      <p:ext uri="{BB962C8B-B14F-4D97-AF65-F5344CB8AC3E}">
        <p14:creationId xmlns:p14="http://schemas.microsoft.com/office/powerpoint/2010/main" val="357067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xEl>
                                              <p:pRg st="0" end="0"/>
                                            </p:txEl>
                                          </p:spTgt>
                                        </p:tgtEl>
                                        <p:attrNameLst>
                                          <p:attrName>style.visibility</p:attrName>
                                        </p:attrNameLst>
                                      </p:cBhvr>
                                      <p:to>
                                        <p:strVal val="visible"/>
                                      </p:to>
                                    </p:set>
                                    <p:animEffect transition="in" filter="fade">
                                      <p:cBhvr>
                                        <p:cTn id="38" dur="500"/>
                                        <p:tgtEl>
                                          <p:spTgt spid="1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xEl>
                                              <p:pRg st="1" end="1"/>
                                            </p:txEl>
                                          </p:spTgt>
                                        </p:tgtEl>
                                        <p:attrNameLst>
                                          <p:attrName>style.visibility</p:attrName>
                                        </p:attrNameLst>
                                      </p:cBhvr>
                                      <p:to>
                                        <p:strVal val="visible"/>
                                      </p:to>
                                    </p:set>
                                    <p:animEffect transition="in" filter="fade">
                                      <p:cBhvr>
                                        <p:cTn id="43" dur="500"/>
                                        <p:tgtEl>
                                          <p:spTgt spid="17">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xEl>
                                              <p:pRg st="2" end="2"/>
                                            </p:txEl>
                                          </p:spTgt>
                                        </p:tgtEl>
                                        <p:attrNameLst>
                                          <p:attrName>style.visibility</p:attrName>
                                        </p:attrNameLst>
                                      </p:cBhvr>
                                      <p:to>
                                        <p:strVal val="visible"/>
                                      </p:to>
                                    </p:set>
                                    <p:animEffect transition="in" filter="fade">
                                      <p:cBhvr>
                                        <p:cTn id="48"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Third Normal Form (3NF)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28</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780412" y="1340199"/>
            <a:ext cx="10719160"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Boyce and Codd Normal Form is a higher version of the Third Normal Form.</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This Form deals with certain type of anamoly that is not handled by 3NF.</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 3NF table which does not have multiple overlapping candidate keys is said to be in BCNF.</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For a table to be in BCNF, following conditions must be satisfied:</a:t>
            </a:r>
          </a:p>
          <a:p>
            <a:pPr marL="1714500" lvl="3"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R must be in 3</a:t>
            </a:r>
            <a:r>
              <a:rPr lang="en-GB" sz="2000" baseline="30000" dirty="0">
                <a:latin typeface="Cambria" panose="02040503050406030204" pitchFamily="18" charset="0"/>
                <a:ea typeface="Cambria" panose="02040503050406030204" pitchFamily="18" charset="0"/>
              </a:rPr>
              <a:t>rd</a:t>
            </a:r>
            <a:r>
              <a:rPr lang="en-GB" sz="2000" dirty="0">
                <a:latin typeface="Cambria" panose="02040503050406030204" pitchFamily="18" charset="0"/>
                <a:ea typeface="Cambria" panose="02040503050406030204" pitchFamily="18" charset="0"/>
              </a:rPr>
              <a:t> Normal Form.</a:t>
            </a:r>
          </a:p>
          <a:p>
            <a:pPr marL="1714500" lvl="3"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And, for each functional dependency (X -&gt; Y ), X should be a super key.</a:t>
            </a:r>
          </a:p>
        </p:txBody>
      </p:sp>
    </p:spTree>
    <p:extLst>
      <p:ext uri="{BB962C8B-B14F-4D97-AF65-F5344CB8AC3E}">
        <p14:creationId xmlns:p14="http://schemas.microsoft.com/office/powerpoint/2010/main" val="1600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Fourth Normal Form (4NF)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29</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780412" y="1340199"/>
            <a:ext cx="10719160"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Fourth normal form (4NF) is a level of database normalization where there are no non-trivial multivalued dependencies other than a candidate key.</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builds on the first three normal forms (1NF, 2NF and 3NF) and the Boyce-</a:t>
            </a:r>
            <a:r>
              <a:rPr lang="en-US" sz="2000" dirty="0" err="1">
                <a:latin typeface="Cambria" panose="02040503050406030204" pitchFamily="18" charset="0"/>
                <a:ea typeface="Cambria" panose="02040503050406030204" pitchFamily="18" charset="0"/>
              </a:rPr>
              <a:t>Codd</a:t>
            </a:r>
            <a:r>
              <a:rPr lang="en-US" sz="2000" dirty="0">
                <a:latin typeface="Cambria" panose="02040503050406030204" pitchFamily="18" charset="0"/>
                <a:ea typeface="Cambria" panose="02040503050406030204" pitchFamily="18" charset="0"/>
              </a:rPr>
              <a:t> Normal Form (BCNF).</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 It states that, in addition to a database meeting the requirements of BCNF, it must not contain more than one multivalued dependency.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 A relation R is in 4NF if and only if the following conditions are satisfied: </a:t>
            </a:r>
          </a:p>
          <a:p>
            <a:pPr marL="1257300" lvl="2" indent="-342900" fontAlgn="base">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should be in the Boyce-</a:t>
            </a:r>
            <a:r>
              <a:rPr lang="en-US" sz="2000" dirty="0" err="1">
                <a:latin typeface="Cambria" panose="02040503050406030204" pitchFamily="18" charset="0"/>
                <a:ea typeface="Cambria" panose="02040503050406030204" pitchFamily="18" charset="0"/>
              </a:rPr>
              <a:t>Codd</a:t>
            </a:r>
            <a:r>
              <a:rPr lang="en-US" sz="2000" dirty="0">
                <a:latin typeface="Cambria" panose="02040503050406030204" pitchFamily="18" charset="0"/>
                <a:ea typeface="Cambria" panose="02040503050406030204" pitchFamily="18" charset="0"/>
              </a:rPr>
              <a:t> Normal Form (BCNF).</a:t>
            </a:r>
          </a:p>
          <a:p>
            <a:pPr marL="1257300" lvl="2" indent="-342900" fontAlgn="base">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 table should not have any Multi-valued Dependency.</a:t>
            </a:r>
          </a:p>
        </p:txBody>
      </p:sp>
    </p:spTree>
    <p:extLst>
      <p:ext uri="{BB962C8B-B14F-4D97-AF65-F5344CB8AC3E}">
        <p14:creationId xmlns:p14="http://schemas.microsoft.com/office/powerpoint/2010/main" val="184715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Why RDBMS?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9D616033-2ED4-4FBE-A91B-EBDED57A9686}"/>
              </a:ext>
            </a:extLst>
          </p:cNvPr>
          <p:cNvSpPr txBox="1">
            <a:spLocks/>
          </p:cNvSpPr>
          <p:nvPr/>
        </p:nvSpPr>
        <p:spPr>
          <a:xfrm>
            <a:off x="698813" y="1262280"/>
            <a:ext cx="10972800" cy="457048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In traditional approach, information is stored in flat files.</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Application programs go through the file system to access these flat files.</a:t>
            </a:r>
          </a:p>
          <a:p>
            <a:pPr>
              <a:lnSpc>
                <a:spcPct val="150000"/>
              </a:lnSpc>
            </a:pPr>
            <a:r>
              <a:rPr lang="en-IN" sz="2000" b="1" dirty="0">
                <a:latin typeface="Cambria" panose="02040503050406030204" pitchFamily="18" charset="0"/>
                <a:ea typeface="Cambria" panose="02040503050406030204" pitchFamily="18" charset="0"/>
              </a:rPr>
              <a:t>Drawbacks of Traditional Approach:</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Unable to achieve Data Safety</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Concurrent Access</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Fault Tolerance</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Data Integrity</a:t>
            </a:r>
          </a:p>
          <a:p>
            <a:pPr marL="342900" indent="-34290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Reporting</a:t>
            </a:r>
          </a:p>
          <a:p>
            <a:endParaRPr lang="en-IN" dirty="0"/>
          </a:p>
        </p:txBody>
      </p:sp>
    </p:spTree>
    <p:extLst>
      <p:ext uri="{BB962C8B-B14F-4D97-AF65-F5344CB8AC3E}">
        <p14:creationId xmlns:p14="http://schemas.microsoft.com/office/powerpoint/2010/main" val="277832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Fifth Normal Form (5NF)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30</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1340199"/>
            <a:ext cx="11283251"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relation R is in 5NF if and only if every join dependency in R is implied by the candidate keys of R.</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relation decomposed into two relations must have loss-less join Property, which ensures that no spurious or extra tuples are generated, when relations are reunited through a natural join.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relation R is in 5NF if and only if it satisfies following conditions: </a:t>
            </a:r>
          </a:p>
          <a:p>
            <a:pPr marL="1257300" lvl="2"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 should be already in 4NF. </a:t>
            </a:r>
          </a:p>
          <a:p>
            <a:pPr marL="1257300" lvl="2" indent="-342900" fontAlgn="base">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cannot be further non loss decomposed (join dependency).</a:t>
            </a:r>
          </a:p>
        </p:txBody>
      </p:sp>
    </p:spTree>
    <p:extLst>
      <p:ext uri="{BB962C8B-B14F-4D97-AF65-F5344CB8AC3E}">
        <p14:creationId xmlns:p14="http://schemas.microsoft.com/office/powerpoint/2010/main" val="5213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Boyce-Codd Normal Form(BCNF)</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31</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1340199"/>
            <a:ext cx="11283251" cy="32669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Boyce–Codd Normal Form (BCNF) is based on </a:t>
            </a:r>
            <a:r>
              <a:rPr lang="en-US" sz="2000" dirty="0">
                <a:latin typeface="Cambria" panose="02040503050406030204" pitchFamily="18" charset="0"/>
                <a:ea typeface="Cambria" panose="02040503050406030204" pitchFamily="18" charset="0"/>
                <a:hlinkClick r:id="rId2"/>
              </a:rPr>
              <a:t>functional dependencies</a:t>
            </a:r>
            <a:r>
              <a:rPr lang="en-US" sz="2000" dirty="0">
                <a:latin typeface="Cambria" panose="02040503050406030204" pitchFamily="18" charset="0"/>
                <a:ea typeface="Cambria" panose="02040503050406030204" pitchFamily="18" charset="0"/>
              </a:rPr>
              <a:t> that take into account all candidate keys in a relation;</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however, BCNF also has additional constraints compared with the general definition of 3NF.</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To test whether a relation is in BCNF, we identify all the determinants and make sure that they are candidate keys.</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table is in BCNF if every functional dependency X → Y, X is the super key of the table.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For BCNF, the table should be in 3NF, and for every FD, LHS is super key.</a:t>
            </a:r>
          </a:p>
        </p:txBody>
      </p:sp>
    </p:spTree>
    <p:extLst>
      <p:ext uri="{BB962C8B-B14F-4D97-AF65-F5344CB8AC3E}">
        <p14:creationId xmlns:p14="http://schemas.microsoft.com/office/powerpoint/2010/main" val="397695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Denormalization</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334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Denormalization</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33</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1340199"/>
            <a:ext cx="1128325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Denormalization is a technique used by database administrators to optimize the efficiency of their database infrastructure.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method allows us to add redundant data into a normalized database to alleviate issues with database queries that merge data from several tables into a single table.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 denormalization concept is based on the definition of normalization that is defined as arranging a database into tables correctly for a particular purpose.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Denormalization does not indicate not doing normalization. It is an optimization strategy that is used after normalization has been achieved.</a:t>
            </a:r>
          </a:p>
          <a:p>
            <a:pPr marL="342900" indent="-34290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591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410055" y="442185"/>
            <a:ext cx="11781945"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How is Denormalization different from normalization?</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34</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1340199"/>
            <a:ext cx="11283251" cy="3631763"/>
          </a:xfrm>
          <a:prstGeom prst="rect">
            <a:avLst/>
          </a:prstGeom>
          <a:noFill/>
        </p:spPr>
        <p:txBody>
          <a:bodyPr wrap="square" rtlCol="0">
            <a:spAutoFit/>
          </a:bodyPr>
          <a:lstStyle/>
          <a:p>
            <a:pPr>
              <a:lnSpc>
                <a:spcPct val="150000"/>
              </a:lnSpc>
            </a:pPr>
            <a:r>
              <a:rPr lang="en-US" sz="2000" b="1" dirty="0">
                <a:latin typeface="Cambria" panose="02040503050406030204" pitchFamily="18" charset="0"/>
                <a:ea typeface="Cambria" panose="02040503050406030204" pitchFamily="18" charset="0"/>
              </a:rPr>
              <a:t>The denormalization is different from normalization in the following manner:</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Denormalization is a technique used to merge data from multiple tables into a single table that can be queried quickly. Normalization, on the other hand, is used to delete redundant data from a database and replace it with non-redundant and reliable data.</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Denormalization is used when joins are costly, and queries are run regularly on the tables. Normalization, on the other hand, is typically used when a large number of insert/update/delete operations are performed, and joins between those tables are not expensive.</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211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938992"/>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ACID Properties in DBMS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413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36</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1340199"/>
            <a:ext cx="1128325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 transaction is a single logical unit of work that accesses and possibly modifies the contents of a database.</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Transactions access data using read and write operations.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 order to maintain consistency in a database, before and after the transaction, certain properties are followed. These are called ACID properties.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 ACID properties, in totality, provide a mechanism to ensure the correctness and consistency of a database in a way such that each transaction is a group of operations that acts as a single unit, produces consistent results, acts in isolation from other operations, and updates that it makes are durably stored. </a:t>
            </a:r>
          </a:p>
        </p:txBody>
      </p:sp>
      <p:sp>
        <p:nvSpPr>
          <p:cNvPr id="8" name="Rectangle 7">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ACID Properties </a:t>
            </a:r>
          </a:p>
        </p:txBody>
      </p:sp>
    </p:spTree>
    <p:extLst>
      <p:ext uri="{BB962C8B-B14F-4D97-AF65-F5344CB8AC3E}">
        <p14:creationId xmlns:p14="http://schemas.microsoft.com/office/powerpoint/2010/main" val="52395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37</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ACID Properties </a:t>
            </a:r>
          </a:p>
        </p:txBody>
      </p:sp>
      <p:sp>
        <p:nvSpPr>
          <p:cNvPr id="2" name="Rectangle 1"/>
          <p:cNvSpPr/>
          <p:nvPr/>
        </p:nvSpPr>
        <p:spPr>
          <a:xfrm>
            <a:off x="665374" y="1415157"/>
            <a:ext cx="10861251" cy="400110"/>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The expansion of the term ACID defines for:</a:t>
            </a:r>
            <a:endParaRPr lang="en-IN" sz="2000" b="1" dirty="0">
              <a:latin typeface="Cambria" panose="02040503050406030204" pitchFamily="18" charset="0"/>
              <a:ea typeface="Cambria" panose="02040503050406030204" pitchFamily="18" charset="0"/>
            </a:endParaRPr>
          </a:p>
        </p:txBody>
      </p:sp>
      <p:grpSp>
        <p:nvGrpSpPr>
          <p:cNvPr id="27" name="Group 26"/>
          <p:cNvGrpSpPr/>
          <p:nvPr/>
        </p:nvGrpSpPr>
        <p:grpSpPr>
          <a:xfrm>
            <a:off x="1114927" y="2293538"/>
            <a:ext cx="10445137" cy="2528602"/>
            <a:chOff x="1114927" y="2293538"/>
            <a:chExt cx="10445137" cy="2528602"/>
          </a:xfrm>
          <a:effectLst>
            <a:outerShdw blurRad="50800" dist="38100" dir="2700000" algn="tl" rotWithShape="0">
              <a:prstClr val="black">
                <a:alpha val="40000"/>
              </a:prstClr>
            </a:outerShdw>
          </a:effectLst>
        </p:grpSpPr>
        <p:sp>
          <p:nvSpPr>
            <p:cNvPr id="6" name="Rectangle 5"/>
            <p:cNvSpPr/>
            <p:nvPr/>
          </p:nvSpPr>
          <p:spPr>
            <a:xfrm>
              <a:off x="4877898" y="2293538"/>
              <a:ext cx="2402796" cy="641612"/>
            </a:xfrm>
            <a:prstGeom prst="rect">
              <a:avLst/>
            </a:prstGeom>
            <a:solidFill>
              <a:srgbClr val="128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ACID</a:t>
              </a:r>
              <a:endParaRPr lang="en-IN" b="1" dirty="0">
                <a:latin typeface="Cambria" panose="02040503050406030204" pitchFamily="18" charset="0"/>
                <a:ea typeface="Cambria" panose="02040503050406030204" pitchFamily="18" charset="0"/>
              </a:endParaRPr>
            </a:p>
          </p:txBody>
        </p:sp>
        <p:sp>
          <p:nvSpPr>
            <p:cNvPr id="10" name="Rectangle 9"/>
            <p:cNvSpPr/>
            <p:nvPr/>
          </p:nvSpPr>
          <p:spPr>
            <a:xfrm>
              <a:off x="1114927"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Atomicity</a:t>
              </a:r>
              <a:endParaRPr lang="en-IN" b="1" dirty="0">
                <a:latin typeface="Cambria" panose="02040503050406030204" pitchFamily="18" charset="0"/>
                <a:ea typeface="Cambria" panose="02040503050406030204" pitchFamily="18" charset="0"/>
              </a:endParaRPr>
            </a:p>
          </p:txBody>
        </p:sp>
        <p:sp>
          <p:nvSpPr>
            <p:cNvPr id="13" name="Rectangle 12"/>
            <p:cNvSpPr/>
            <p:nvPr/>
          </p:nvSpPr>
          <p:spPr>
            <a:xfrm>
              <a:off x="9157268"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Durability</a:t>
              </a:r>
              <a:endParaRPr lang="en-IN" b="1" dirty="0">
                <a:latin typeface="Cambria" panose="02040503050406030204" pitchFamily="18" charset="0"/>
                <a:ea typeface="Cambria" panose="02040503050406030204" pitchFamily="18" charset="0"/>
              </a:endParaRPr>
            </a:p>
          </p:txBody>
        </p:sp>
        <p:sp>
          <p:nvSpPr>
            <p:cNvPr id="14" name="Rectangle 13"/>
            <p:cNvSpPr/>
            <p:nvPr/>
          </p:nvSpPr>
          <p:spPr>
            <a:xfrm>
              <a:off x="3797970"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Consistency</a:t>
              </a:r>
              <a:endParaRPr lang="en-IN" b="1" dirty="0">
                <a:latin typeface="Cambria" panose="02040503050406030204" pitchFamily="18" charset="0"/>
                <a:ea typeface="Cambria" panose="02040503050406030204" pitchFamily="18" charset="0"/>
              </a:endParaRPr>
            </a:p>
          </p:txBody>
        </p:sp>
        <p:sp>
          <p:nvSpPr>
            <p:cNvPr id="15" name="Rectangle 14"/>
            <p:cNvSpPr/>
            <p:nvPr/>
          </p:nvSpPr>
          <p:spPr>
            <a:xfrm>
              <a:off x="6525620"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Isolation</a:t>
              </a:r>
              <a:endParaRPr lang="en-IN" b="1" dirty="0">
                <a:latin typeface="Cambria" panose="02040503050406030204" pitchFamily="18" charset="0"/>
                <a:ea typeface="Cambria" panose="02040503050406030204" pitchFamily="18" charset="0"/>
              </a:endParaRPr>
            </a:p>
          </p:txBody>
        </p:sp>
        <p:cxnSp>
          <p:nvCxnSpPr>
            <p:cNvPr id="9" name="Straight Connector 8"/>
            <p:cNvCxnSpPr/>
            <p:nvPr/>
          </p:nvCxnSpPr>
          <p:spPr>
            <a:xfrm flipV="1">
              <a:off x="2316325" y="3420058"/>
              <a:ext cx="7962131" cy="2412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a:off x="6079296" y="2935150"/>
              <a:ext cx="0" cy="52712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2316325" y="3429000"/>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99368" y="3462278"/>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278456" y="3416937"/>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727018" y="3416937"/>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70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38</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3" y="2121148"/>
            <a:ext cx="11283251"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By this, we mean that either the entire transaction takes place at once or doesn’t happen at all.</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There is no midway i.e. transactions do not occur partially.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Each transaction is considered as one unit and either runs to completion or is not executed at all. </a:t>
            </a:r>
          </a:p>
        </p:txBody>
      </p:sp>
      <p:sp>
        <p:nvSpPr>
          <p:cNvPr id="8" name="Rectangle 7">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ACID Properties </a:t>
            </a:r>
          </a:p>
        </p:txBody>
      </p:sp>
      <p:sp>
        <p:nvSpPr>
          <p:cNvPr id="2" name="Rectangle 1"/>
          <p:cNvSpPr/>
          <p:nvPr/>
        </p:nvSpPr>
        <p:spPr>
          <a:xfrm>
            <a:off x="698813" y="1494514"/>
            <a:ext cx="2333145" cy="549074"/>
          </a:xfrm>
          <a:prstGeom prst="rect">
            <a:avLst/>
          </a:prstGeom>
          <a:solidFill>
            <a:srgbClr val="128CB2"/>
          </a:solidFill>
          <a:ln>
            <a:solidFill>
              <a:schemeClr val="accent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Atomicity</a:t>
            </a:r>
            <a:endParaRPr lang="en-IN" b="1" dirty="0">
              <a:latin typeface="Cambria" panose="02040503050406030204" pitchFamily="18" charset="0"/>
              <a:ea typeface="Cambria" panose="02040503050406030204" pitchFamily="18" charset="0"/>
            </a:endParaRPr>
          </a:p>
        </p:txBody>
      </p:sp>
      <p:sp>
        <p:nvSpPr>
          <p:cNvPr id="9" name="Rectangle 8"/>
          <p:cNvSpPr/>
          <p:nvPr/>
        </p:nvSpPr>
        <p:spPr>
          <a:xfrm>
            <a:off x="698813" y="3669016"/>
            <a:ext cx="2333145" cy="549074"/>
          </a:xfrm>
          <a:prstGeom prst="rect">
            <a:avLst/>
          </a:prstGeom>
          <a:solidFill>
            <a:srgbClr val="6EBFC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Consistency</a:t>
            </a:r>
            <a:endParaRPr lang="en-IN" b="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9A84DF02-04FE-4E5E-B3BF-BB7E573B683E}"/>
              </a:ext>
            </a:extLst>
          </p:cNvPr>
          <p:cNvSpPr txBox="1"/>
          <p:nvPr/>
        </p:nvSpPr>
        <p:spPr>
          <a:xfrm>
            <a:off x="698812" y="4413201"/>
            <a:ext cx="11283251"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means that integrity constraints must be maintained so that the database is consistent before and after the transaction.</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refers to the correctness of a database. </a:t>
            </a:r>
          </a:p>
        </p:txBody>
      </p:sp>
    </p:spTree>
    <p:extLst>
      <p:ext uri="{BB962C8B-B14F-4D97-AF65-F5344CB8AC3E}">
        <p14:creationId xmlns:p14="http://schemas.microsoft.com/office/powerpoint/2010/main" val="156319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39</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84DF02-04FE-4E5E-B3BF-BB7E573B683E}"/>
              </a:ext>
            </a:extLst>
          </p:cNvPr>
          <p:cNvSpPr txBox="1"/>
          <p:nvPr/>
        </p:nvSpPr>
        <p:spPr>
          <a:xfrm>
            <a:off x="698812" y="2043588"/>
            <a:ext cx="11283251"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property ensures that the execution of transactions concurrently will result in a state that is equivalent to a state achieved these were executed serially in some order.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Transactions occur independently without interference.</a:t>
            </a:r>
          </a:p>
        </p:txBody>
      </p:sp>
      <p:sp>
        <p:nvSpPr>
          <p:cNvPr id="8" name="Rectangle 7">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ACID Properties </a:t>
            </a:r>
          </a:p>
        </p:txBody>
      </p:sp>
      <p:sp>
        <p:nvSpPr>
          <p:cNvPr id="2" name="Rectangle 1"/>
          <p:cNvSpPr/>
          <p:nvPr/>
        </p:nvSpPr>
        <p:spPr>
          <a:xfrm>
            <a:off x="698813" y="1494514"/>
            <a:ext cx="2333145" cy="549074"/>
          </a:xfrm>
          <a:prstGeom prst="rect">
            <a:avLst/>
          </a:prstGeom>
          <a:solidFill>
            <a:srgbClr val="128C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Isolation</a:t>
            </a:r>
            <a:endParaRPr lang="en-IN" b="1" dirty="0">
              <a:latin typeface="Cambria" panose="02040503050406030204" pitchFamily="18" charset="0"/>
              <a:ea typeface="Cambria" panose="02040503050406030204" pitchFamily="18" charset="0"/>
            </a:endParaRPr>
          </a:p>
        </p:txBody>
      </p:sp>
      <p:sp>
        <p:nvSpPr>
          <p:cNvPr id="9" name="Rectangle 8"/>
          <p:cNvSpPr/>
          <p:nvPr/>
        </p:nvSpPr>
        <p:spPr>
          <a:xfrm>
            <a:off x="698813" y="3534390"/>
            <a:ext cx="2333145" cy="549074"/>
          </a:xfrm>
          <a:prstGeom prst="rect">
            <a:avLst/>
          </a:prstGeom>
          <a:solidFill>
            <a:srgbClr val="6EBFC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Durability</a:t>
            </a:r>
            <a:endParaRPr lang="en-IN" b="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9A84DF02-04FE-4E5E-B3BF-BB7E573B683E}"/>
              </a:ext>
            </a:extLst>
          </p:cNvPr>
          <p:cNvSpPr txBox="1"/>
          <p:nvPr/>
        </p:nvSpPr>
        <p:spPr>
          <a:xfrm>
            <a:off x="598529" y="4135264"/>
            <a:ext cx="11493188"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property ensures that once the transaction has completed execution, the updates and modifications to the database are stored in and written to disk and they persist even if a system failure occurs.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 effects of the transaction, thus, are never lost. </a:t>
            </a:r>
          </a:p>
        </p:txBody>
      </p:sp>
    </p:spTree>
    <p:extLst>
      <p:ext uri="{BB962C8B-B14F-4D97-AF65-F5344CB8AC3E}">
        <p14:creationId xmlns:p14="http://schemas.microsoft.com/office/powerpoint/2010/main" val="357454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RDBMS Language</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81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40</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598529" y="6222682"/>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ACID Properties </a:t>
            </a:r>
          </a:p>
        </p:txBody>
      </p:sp>
      <p:pic>
        <p:nvPicPr>
          <p:cNvPr id="2" name="Picture 1"/>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colorTemperature colorTemp="5300"/>
                    </a14:imgEffect>
                  </a14:imgLayer>
                </a14:imgProps>
              </a:ext>
            </a:extLst>
          </a:blip>
          <a:stretch>
            <a:fillRect/>
          </a:stretch>
        </p:blipFill>
        <p:spPr>
          <a:xfrm>
            <a:off x="2646949" y="1705774"/>
            <a:ext cx="6547434" cy="3674936"/>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4331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Entities and Relationships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035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Entities and Relationships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42</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8564A5B-225F-47C5-B007-787C92BEF19B}"/>
              </a:ext>
            </a:extLst>
          </p:cNvPr>
          <p:cNvSpPr/>
          <p:nvPr/>
        </p:nvSpPr>
        <p:spPr>
          <a:xfrm>
            <a:off x="4812631" y="1612142"/>
            <a:ext cx="2028825" cy="768838"/>
          </a:xfrm>
          <a:prstGeom prst="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mbria" panose="02040503050406030204" pitchFamily="18" charset="0"/>
                <a:ea typeface="Cambria" panose="02040503050406030204" pitchFamily="18" charset="0"/>
              </a:rPr>
              <a:t>Entities</a:t>
            </a:r>
            <a:endParaRPr lang="en-IN" sz="2000"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4A7195E-CB26-4C15-A035-489AEDA26595}"/>
              </a:ext>
            </a:extLst>
          </p:cNvPr>
          <p:cNvSpPr txBox="1"/>
          <p:nvPr/>
        </p:nvSpPr>
        <p:spPr>
          <a:xfrm>
            <a:off x="820607" y="2657512"/>
            <a:ext cx="10719160" cy="2805255"/>
          </a:xfrm>
          <a:prstGeom prst="rect">
            <a:avLst/>
          </a:prstGeom>
          <a:noFill/>
          <a:ln>
            <a:solidFill>
              <a:schemeClr val="accent2">
                <a:lumMod val="40000"/>
                <a:lumOff val="60000"/>
              </a:schemeClr>
            </a:solidFill>
          </a:ln>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 person, place, or thing in the real world about which data can be stored in a database.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Tables store data that represents one type of entity.</a:t>
            </a:r>
          </a:p>
          <a:p>
            <a:pPr>
              <a:lnSpc>
                <a:spcPct val="150000"/>
              </a:lnSpc>
            </a:pPr>
            <a:r>
              <a:rPr lang="en-GB" sz="2000" b="1" dirty="0">
                <a:latin typeface="Cambria" panose="02040503050406030204" pitchFamily="18" charset="0"/>
                <a:ea typeface="Cambria" panose="02040503050406030204" pitchFamily="18" charset="0"/>
              </a:rPr>
              <a:t>Example: </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 Bank database has a customer table to store customer information.</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Customer table stores this information as a set of attributes (columns within the table) for each customer.</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41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Entities and Relationships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43</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8564A5B-225F-47C5-B007-787C92BEF19B}"/>
              </a:ext>
            </a:extLst>
          </p:cNvPr>
          <p:cNvSpPr/>
          <p:nvPr/>
        </p:nvSpPr>
        <p:spPr>
          <a:xfrm>
            <a:off x="4812631" y="1612142"/>
            <a:ext cx="2028825" cy="768838"/>
          </a:xfrm>
          <a:prstGeom prst="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mbria" panose="02040503050406030204" pitchFamily="18" charset="0"/>
                <a:ea typeface="Cambria" panose="02040503050406030204" pitchFamily="18" charset="0"/>
              </a:rPr>
              <a:t>Relationships</a:t>
            </a:r>
            <a:endParaRPr lang="en-IN" sz="2000" b="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4A7195E-CB26-4C15-A035-489AEDA26595}"/>
              </a:ext>
            </a:extLst>
          </p:cNvPr>
          <p:cNvSpPr txBox="1"/>
          <p:nvPr/>
        </p:nvSpPr>
        <p:spPr>
          <a:xfrm>
            <a:off x="787269" y="2730842"/>
            <a:ext cx="10785835" cy="2343590"/>
          </a:xfrm>
          <a:prstGeom prst="rect">
            <a:avLst/>
          </a:prstGeom>
          <a:noFill/>
          <a:ln>
            <a:solidFill>
              <a:schemeClr val="accent2">
                <a:lumMod val="40000"/>
                <a:lumOff val="60000"/>
              </a:schemeClr>
            </a:solidFill>
          </a:ln>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Relation or links between entities that have something to do with each other. </a:t>
            </a:r>
          </a:p>
          <a:p>
            <a:pPr>
              <a:lnSpc>
                <a:spcPct val="150000"/>
              </a:lnSpc>
            </a:pPr>
            <a:r>
              <a:rPr lang="en-GB" sz="2000" b="1" dirty="0">
                <a:latin typeface="Cambria" panose="02040503050406030204" pitchFamily="18" charset="0"/>
                <a:ea typeface="Cambria" panose="02040503050406030204" pitchFamily="18" charset="0"/>
              </a:rPr>
              <a:t>Example: </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 customer name is related to the customer account number and contact information, which might be in the same table.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There can also be relationships between separate tables (for example, customer to accounts).</a:t>
            </a:r>
          </a:p>
        </p:txBody>
      </p:sp>
    </p:spTree>
    <p:extLst>
      <p:ext uri="{BB962C8B-B14F-4D97-AF65-F5344CB8AC3E}">
        <p14:creationId xmlns:p14="http://schemas.microsoft.com/office/powerpoint/2010/main" val="53855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196347"/>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Relationship Categories </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9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Relationship Categories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45</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Teams&#10;&#10;Description automatically generated">
            <a:extLst>
              <a:ext uri="{FF2B5EF4-FFF2-40B4-BE49-F238E27FC236}">
                <a16:creationId xmlns:a16="http://schemas.microsoft.com/office/drawing/2014/main" id="{0A820F5A-9192-470D-8F5A-F848161578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2588572" y="1701161"/>
            <a:ext cx="6780700" cy="4034515"/>
          </a:xfrm>
          <a:prstGeom prst="rect">
            <a:avLst/>
          </a:prstGeom>
        </p:spPr>
      </p:pic>
    </p:spTree>
    <p:extLst>
      <p:ext uri="{BB962C8B-B14F-4D97-AF65-F5344CB8AC3E}">
        <p14:creationId xmlns:p14="http://schemas.microsoft.com/office/powerpoint/2010/main" val="320820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Entities and Relationships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46</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2E35F7-C440-4E3F-9968-77F5CB4FA7B5}"/>
              </a:ext>
            </a:extLst>
          </p:cNvPr>
          <p:cNvSpPr txBox="1"/>
          <p:nvPr/>
        </p:nvSpPr>
        <p:spPr>
          <a:xfrm>
            <a:off x="698813" y="1320750"/>
            <a:ext cx="10585810" cy="18819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Two-dimensional tables, columns, and rows:</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 ordered set of columns (one or more)</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An ordered set of rows (zero or more)</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Each row has exactly one value in each column.</a:t>
            </a:r>
            <a:endParaRPr lang="en-IN" sz="20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83403EC1-211E-4973-9110-537BA18C946B}"/>
              </a:ext>
            </a:extLst>
          </p:cNvPr>
          <p:cNvPicPr>
            <a:picLocks noChangeAspect="1"/>
          </p:cNvPicPr>
          <p:nvPr/>
        </p:nvPicPr>
        <p:blipFill rotWithShape="1">
          <a:blip r:embed="rId2"/>
          <a:srcRect l="10391" t="42580" r="9531" b="6944"/>
          <a:stretch/>
        </p:blipFill>
        <p:spPr>
          <a:xfrm>
            <a:off x="2213811" y="3249228"/>
            <a:ext cx="7760537" cy="2751565"/>
          </a:xfrm>
          <a:prstGeom prst="rect">
            <a:avLst/>
          </a:prstGeom>
        </p:spPr>
      </p:pic>
    </p:spTree>
    <p:extLst>
      <p:ext uri="{BB962C8B-B14F-4D97-AF65-F5344CB8AC3E}">
        <p14:creationId xmlns:p14="http://schemas.microsoft.com/office/powerpoint/2010/main" val="411721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196347"/>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SQL Server Joins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54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Joins</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48</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78ECCF-A0F1-441E-B68E-DCFA4F75E03E}"/>
              </a:ext>
            </a:extLst>
          </p:cNvPr>
          <p:cNvSpPr txBox="1"/>
          <p:nvPr/>
        </p:nvSpPr>
        <p:spPr>
          <a:xfrm>
            <a:off x="698813" y="1320750"/>
            <a:ext cx="10144125" cy="1420261"/>
          </a:xfrm>
          <a:prstGeom prst="rect">
            <a:avLst/>
          </a:prstGeom>
          <a:noFill/>
        </p:spPr>
        <p:txBody>
          <a:bodyPr wrap="square" rtlCol="0">
            <a:spAutoFit/>
          </a:bodyPr>
          <a:lstStyle/>
          <a:p>
            <a:pPr>
              <a:lnSpc>
                <a:spcPct val="150000"/>
              </a:lnSpc>
            </a:pPr>
            <a:r>
              <a:rPr lang="en-GB" sz="2000" b="1" dirty="0">
                <a:latin typeface="Cambria" panose="02040503050406030204" pitchFamily="18" charset="0"/>
                <a:ea typeface="Cambria" panose="02040503050406030204" pitchFamily="18" charset="0"/>
              </a:rPr>
              <a:t>Join: </a:t>
            </a:r>
            <a:r>
              <a:rPr lang="en-GB" sz="2000" dirty="0">
                <a:latin typeface="Cambria" panose="02040503050406030204" pitchFamily="18" charset="0"/>
                <a:ea typeface="Cambria" panose="02040503050406030204" pitchFamily="18" charset="0"/>
              </a:rPr>
              <a:t>used to extract data from multiple tables.</a:t>
            </a:r>
          </a:p>
          <a:p>
            <a:pPr>
              <a:lnSpc>
                <a:spcPct val="150000"/>
              </a:lnSpc>
            </a:pPr>
            <a:r>
              <a:rPr lang="en-GB" sz="2000" dirty="0">
                <a:latin typeface="Cambria" panose="02040503050406030204" pitchFamily="18" charset="0"/>
                <a:ea typeface="Cambria" panose="02040503050406030204" pitchFamily="18" charset="0"/>
              </a:rPr>
              <a:t>Joins are further divided in various types:</a:t>
            </a:r>
          </a:p>
          <a:p>
            <a:pPr>
              <a:lnSpc>
                <a:spcPct val="150000"/>
              </a:lnSpc>
            </a:pPr>
            <a:endParaRPr lang="en-IN" sz="2000" dirty="0">
              <a:latin typeface="Cambria" panose="02040503050406030204" pitchFamily="18" charset="0"/>
              <a:ea typeface="Cambria" panose="02040503050406030204" pitchFamily="18" charset="0"/>
            </a:endParaRPr>
          </a:p>
        </p:txBody>
      </p:sp>
      <p:pic>
        <p:nvPicPr>
          <p:cNvPr id="12" name="Picture 2" descr="SQL Server JOINS">
            <a:extLst>
              <a:ext uri="{FF2B5EF4-FFF2-40B4-BE49-F238E27FC236}">
                <a16:creationId xmlns:a16="http://schemas.microsoft.com/office/drawing/2014/main" id="{8EE5ED17-8E0C-4A66-AA6A-3269690AA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45" y="2268080"/>
            <a:ext cx="7947860" cy="404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8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  Inner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49</a:t>
            </a:fld>
            <a:endParaRPr lang="en-US" sz="1000" b="1">
              <a:solidFill>
                <a:srgbClr val="FDBA2F"/>
              </a:solidFill>
            </a:endParaRPr>
          </a:p>
        </p:txBody>
      </p:sp>
      <p:sp>
        <p:nvSpPr>
          <p:cNvPr id="10" name="Text Placeholder 2">
            <a:extLst>
              <a:ext uri="{FF2B5EF4-FFF2-40B4-BE49-F238E27FC236}">
                <a16:creationId xmlns:a16="http://schemas.microsoft.com/office/drawing/2014/main" id="{6F051840-3E4B-4BB3-AC16-08496118C8C5}"/>
              </a:ext>
            </a:extLst>
          </p:cNvPr>
          <p:cNvSpPr txBox="1">
            <a:spLocks/>
          </p:cNvSpPr>
          <p:nvPr/>
        </p:nvSpPr>
        <p:spPr>
          <a:xfrm>
            <a:off x="698813" y="1320750"/>
            <a:ext cx="10972800" cy="110758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dirty="0">
                <a:latin typeface="Cambria" panose="02040503050406030204" pitchFamily="18" charset="0"/>
                <a:ea typeface="Cambria" panose="02040503050406030204" pitchFamily="18" charset="0"/>
              </a:rPr>
              <a:t>Retrieves only matched rows from Left and Right Table.</a:t>
            </a:r>
          </a:p>
          <a:p>
            <a:pPr>
              <a:lnSpc>
                <a:spcPct val="150000"/>
              </a:lnSpc>
            </a:pPr>
            <a:r>
              <a:rPr lang="en-US" sz="2000" b="1" dirty="0">
                <a:latin typeface="Cambria" panose="02040503050406030204" pitchFamily="18" charset="0"/>
                <a:ea typeface="Cambria" panose="02040503050406030204" pitchFamily="18" charset="0"/>
              </a:rPr>
              <a:t>Inner joins </a:t>
            </a:r>
            <a:r>
              <a:rPr lang="en-US" sz="2000" dirty="0">
                <a:latin typeface="Cambria" panose="02040503050406030204" pitchFamily="18" charset="0"/>
                <a:ea typeface="Cambria" panose="02040503050406030204" pitchFamily="18" charset="0"/>
              </a:rPr>
              <a:t>are also called </a:t>
            </a:r>
            <a:r>
              <a:rPr lang="en-US" sz="2000" b="1" dirty="0">
                <a:latin typeface="Cambria" panose="02040503050406030204" pitchFamily="18" charset="0"/>
                <a:ea typeface="Cambria" panose="02040503050406030204" pitchFamily="18" charset="0"/>
              </a:rPr>
              <a:t>Simple Joins</a:t>
            </a:r>
            <a:r>
              <a:rPr lang="en-US" sz="2000" dirty="0">
                <a:latin typeface="Cambria" panose="02040503050406030204" pitchFamily="18" charset="0"/>
                <a:ea typeface="Cambria" panose="02040503050406030204" pitchFamily="18" charset="0"/>
              </a:rPr>
              <a:t> or </a:t>
            </a:r>
            <a:r>
              <a:rPr lang="en-US" sz="2000" b="1" dirty="0">
                <a:latin typeface="Cambria" panose="02040503050406030204" pitchFamily="18" charset="0"/>
                <a:ea typeface="Cambria" panose="02040503050406030204" pitchFamily="18" charset="0"/>
              </a:rPr>
              <a:t>Equi Joins.</a:t>
            </a:r>
            <a:endParaRPr lang="en-US" sz="2000" dirty="0">
              <a:latin typeface="Cambria" panose="02040503050406030204" pitchFamily="18" charset="0"/>
              <a:ea typeface="Cambria" panose="02040503050406030204" pitchFamily="18" charset="0"/>
            </a:endParaRPr>
          </a:p>
          <a:p>
            <a:endParaRPr lang="en-IN" dirty="0"/>
          </a:p>
        </p:txBody>
      </p:sp>
      <p:pic>
        <p:nvPicPr>
          <p:cNvPr id="13" name="Picture 2" descr="Image result for sql server inner join">
            <a:extLst>
              <a:ext uri="{FF2B5EF4-FFF2-40B4-BE49-F238E27FC236}">
                <a16:creationId xmlns:a16="http://schemas.microsoft.com/office/drawing/2014/main" id="{B0C3AD7B-8052-47C8-9C81-5C327F2ED5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85"/>
          <a:stretch/>
        </p:blipFill>
        <p:spPr bwMode="auto">
          <a:xfrm>
            <a:off x="2383255" y="2512695"/>
            <a:ext cx="6664493" cy="387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RDBMS Language</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graphicFrame>
        <p:nvGraphicFramePr>
          <p:cNvPr id="23" name="Diagram 22">
            <a:extLst>
              <a:ext uri="{FF2B5EF4-FFF2-40B4-BE49-F238E27FC236}">
                <a16:creationId xmlns:a16="http://schemas.microsoft.com/office/drawing/2014/main" id="{4833CC0E-DE6B-48B0-9008-218EB3218246}"/>
              </a:ext>
            </a:extLst>
          </p:cNvPr>
          <p:cNvGraphicFramePr/>
          <p:nvPr/>
        </p:nvGraphicFramePr>
        <p:xfrm>
          <a:off x="1555394" y="1394136"/>
          <a:ext cx="9081214" cy="4684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0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  Left Outer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50</a:t>
            </a:fld>
            <a:endParaRPr lang="en-US" sz="1000" b="1">
              <a:solidFill>
                <a:srgbClr val="FDBA2F"/>
              </a:solidFill>
            </a:endParaRPr>
          </a:p>
        </p:txBody>
      </p:sp>
      <p:sp>
        <p:nvSpPr>
          <p:cNvPr id="8" name="Text Placeholder 2">
            <a:extLst>
              <a:ext uri="{FF2B5EF4-FFF2-40B4-BE49-F238E27FC236}">
                <a16:creationId xmlns:a16="http://schemas.microsoft.com/office/drawing/2014/main" id="{3825DF63-0E63-4A75-A9DD-4F794CE70322}"/>
              </a:ext>
            </a:extLst>
          </p:cNvPr>
          <p:cNvSpPr txBox="1">
            <a:spLocks/>
          </p:cNvSpPr>
          <p:nvPr/>
        </p:nvSpPr>
        <p:spPr>
          <a:xfrm>
            <a:off x="698813" y="1442429"/>
            <a:ext cx="10972800" cy="44505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dirty="0">
                <a:latin typeface="Cambria" panose="02040503050406030204" pitchFamily="18" charset="0"/>
                <a:ea typeface="Cambria" panose="02040503050406030204" pitchFamily="18" charset="0"/>
              </a:rPr>
              <a:t>Retrieves all the rows from </a:t>
            </a:r>
            <a:r>
              <a:rPr lang="en-IN" sz="2000" b="1" dirty="0">
                <a:latin typeface="Cambria" panose="02040503050406030204" pitchFamily="18" charset="0"/>
                <a:ea typeface="Cambria" panose="02040503050406030204" pitchFamily="18" charset="0"/>
              </a:rPr>
              <a:t>Left</a:t>
            </a:r>
            <a:r>
              <a:rPr lang="en-IN" sz="2000" dirty="0">
                <a:latin typeface="Cambria" panose="02040503050406030204" pitchFamily="18" charset="0"/>
                <a:ea typeface="Cambria" panose="02040503050406030204" pitchFamily="18" charset="0"/>
              </a:rPr>
              <a:t> table and matched from </a:t>
            </a:r>
            <a:r>
              <a:rPr lang="en-IN" sz="2000" b="1" dirty="0">
                <a:latin typeface="Cambria" panose="02040503050406030204" pitchFamily="18" charset="0"/>
                <a:ea typeface="Cambria" panose="02040503050406030204" pitchFamily="18" charset="0"/>
              </a:rPr>
              <a:t>Right</a:t>
            </a:r>
            <a:r>
              <a:rPr lang="en-IN" sz="2000" dirty="0">
                <a:latin typeface="Cambria" panose="02040503050406030204" pitchFamily="18" charset="0"/>
                <a:ea typeface="Cambria" panose="02040503050406030204" pitchFamily="18" charset="0"/>
              </a:rPr>
              <a:t> Table.</a:t>
            </a:r>
          </a:p>
        </p:txBody>
      </p:sp>
      <p:pic>
        <p:nvPicPr>
          <p:cNvPr id="9" name="Picture 2" descr="Related image">
            <a:extLst>
              <a:ext uri="{FF2B5EF4-FFF2-40B4-BE49-F238E27FC236}">
                <a16:creationId xmlns:a16="http://schemas.microsoft.com/office/drawing/2014/main" id="{F8C85660-0046-4EE3-8A38-F20FCC883E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0"/>
          <a:stretch/>
        </p:blipFill>
        <p:spPr bwMode="auto">
          <a:xfrm>
            <a:off x="2053663" y="2067636"/>
            <a:ext cx="7551173" cy="430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6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 Right Outer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51</a:t>
            </a:fld>
            <a:endParaRPr lang="en-US" sz="1000" b="1">
              <a:solidFill>
                <a:srgbClr val="FDBA2F"/>
              </a:solidFill>
            </a:endParaRPr>
          </a:p>
        </p:txBody>
      </p:sp>
      <p:sp>
        <p:nvSpPr>
          <p:cNvPr id="10" name="Text Placeholder 2">
            <a:extLst>
              <a:ext uri="{FF2B5EF4-FFF2-40B4-BE49-F238E27FC236}">
                <a16:creationId xmlns:a16="http://schemas.microsoft.com/office/drawing/2014/main" id="{D491AF64-9717-4000-8005-B753EDFDE25B}"/>
              </a:ext>
            </a:extLst>
          </p:cNvPr>
          <p:cNvSpPr txBox="1">
            <a:spLocks/>
          </p:cNvSpPr>
          <p:nvPr/>
        </p:nvSpPr>
        <p:spPr>
          <a:xfrm>
            <a:off x="698813" y="1320750"/>
            <a:ext cx="10972800" cy="44505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dirty="0">
                <a:latin typeface="Cambria" panose="02040503050406030204" pitchFamily="18" charset="0"/>
                <a:ea typeface="Cambria" panose="02040503050406030204" pitchFamily="18" charset="0"/>
              </a:rPr>
              <a:t>Retrieves all the rows from </a:t>
            </a:r>
            <a:r>
              <a:rPr lang="en-IN" sz="2000" b="1" dirty="0">
                <a:latin typeface="Cambria" panose="02040503050406030204" pitchFamily="18" charset="0"/>
                <a:ea typeface="Cambria" panose="02040503050406030204" pitchFamily="18" charset="0"/>
              </a:rPr>
              <a:t>Right</a:t>
            </a:r>
            <a:r>
              <a:rPr lang="en-IN" sz="2000" dirty="0">
                <a:latin typeface="Cambria" panose="02040503050406030204" pitchFamily="18" charset="0"/>
                <a:ea typeface="Cambria" panose="02040503050406030204" pitchFamily="18" charset="0"/>
              </a:rPr>
              <a:t> table and matched from </a:t>
            </a:r>
            <a:r>
              <a:rPr lang="en-IN" sz="2000" b="1" dirty="0">
                <a:latin typeface="Cambria" panose="02040503050406030204" pitchFamily="18" charset="0"/>
                <a:ea typeface="Cambria" panose="02040503050406030204" pitchFamily="18" charset="0"/>
              </a:rPr>
              <a:t>Left</a:t>
            </a:r>
            <a:r>
              <a:rPr lang="en-IN" sz="2000" dirty="0">
                <a:latin typeface="Cambria" panose="02040503050406030204" pitchFamily="18" charset="0"/>
                <a:ea typeface="Cambria" panose="02040503050406030204" pitchFamily="18" charset="0"/>
              </a:rPr>
              <a:t> Table.</a:t>
            </a:r>
          </a:p>
        </p:txBody>
      </p:sp>
      <p:pic>
        <p:nvPicPr>
          <p:cNvPr id="12" name="Picture 2" descr="Image result for sql server right outer join">
            <a:extLst>
              <a:ext uri="{FF2B5EF4-FFF2-40B4-BE49-F238E27FC236}">
                <a16:creationId xmlns:a16="http://schemas.microsoft.com/office/drawing/2014/main" id="{62BB85E6-E794-4175-9C6A-887A8351B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826" y="1938477"/>
            <a:ext cx="7420921" cy="436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 Full Outer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52</a:t>
            </a:fld>
            <a:endParaRPr lang="en-US" sz="1000" b="1">
              <a:solidFill>
                <a:srgbClr val="FDBA2F"/>
              </a:solidFill>
            </a:endParaRPr>
          </a:p>
        </p:txBody>
      </p:sp>
      <p:sp>
        <p:nvSpPr>
          <p:cNvPr id="8" name="Text Placeholder 2">
            <a:extLst>
              <a:ext uri="{FF2B5EF4-FFF2-40B4-BE49-F238E27FC236}">
                <a16:creationId xmlns:a16="http://schemas.microsoft.com/office/drawing/2014/main" id="{D491AF64-9717-4000-8005-B753EDFDE25B}"/>
              </a:ext>
            </a:extLst>
          </p:cNvPr>
          <p:cNvSpPr txBox="1">
            <a:spLocks/>
          </p:cNvSpPr>
          <p:nvPr/>
        </p:nvSpPr>
        <p:spPr>
          <a:xfrm>
            <a:off x="698813" y="1377849"/>
            <a:ext cx="10972800" cy="44505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dirty="0">
                <a:latin typeface="Cambria" panose="02040503050406030204" pitchFamily="18" charset="0"/>
                <a:ea typeface="Cambria" panose="02040503050406030204" pitchFamily="18" charset="0"/>
              </a:rPr>
              <a:t>Retrieves all the rows from </a:t>
            </a:r>
            <a:r>
              <a:rPr lang="en-IN" sz="2000" b="1" dirty="0">
                <a:latin typeface="Cambria" panose="02040503050406030204" pitchFamily="18" charset="0"/>
                <a:ea typeface="Cambria" panose="02040503050406030204" pitchFamily="18" charset="0"/>
              </a:rPr>
              <a:t>Left </a:t>
            </a:r>
            <a:r>
              <a:rPr lang="en-IN" sz="2000" dirty="0">
                <a:latin typeface="Cambria" panose="02040503050406030204" pitchFamily="18" charset="0"/>
                <a:ea typeface="Cambria" panose="02040503050406030204" pitchFamily="18" charset="0"/>
              </a:rPr>
              <a:t>and</a:t>
            </a:r>
            <a:r>
              <a:rPr lang="en-IN" sz="2000" b="1" dirty="0">
                <a:latin typeface="Cambria" panose="02040503050406030204" pitchFamily="18" charset="0"/>
                <a:ea typeface="Cambria" panose="02040503050406030204" pitchFamily="18" charset="0"/>
              </a:rPr>
              <a:t> Right</a:t>
            </a:r>
            <a:r>
              <a:rPr lang="en-IN" sz="2000" dirty="0">
                <a:latin typeface="Cambria" panose="02040503050406030204" pitchFamily="18" charset="0"/>
                <a:ea typeface="Cambria" panose="02040503050406030204" pitchFamily="18" charset="0"/>
              </a:rPr>
              <a:t> Table.</a:t>
            </a:r>
          </a:p>
        </p:txBody>
      </p:sp>
      <p:pic>
        <p:nvPicPr>
          <p:cNvPr id="9" name="Picture 4" descr="Image result for sql server full outer join Ramkedem">
            <a:extLst>
              <a:ext uri="{FF2B5EF4-FFF2-40B4-BE49-F238E27FC236}">
                <a16:creationId xmlns:a16="http://schemas.microsoft.com/office/drawing/2014/main" id="{17EC30AE-8366-485A-B9B4-67F864718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495" y="1923947"/>
            <a:ext cx="7295876" cy="444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–Self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53</a:t>
            </a:fld>
            <a:endParaRPr lang="en-US" sz="1000" b="1">
              <a:solidFill>
                <a:srgbClr val="FDBA2F"/>
              </a:solidFill>
            </a:endParaRPr>
          </a:p>
        </p:txBody>
      </p:sp>
      <p:sp>
        <p:nvSpPr>
          <p:cNvPr id="10" name="Text Placeholder 2">
            <a:extLst>
              <a:ext uri="{FF2B5EF4-FFF2-40B4-BE49-F238E27FC236}">
                <a16:creationId xmlns:a16="http://schemas.microsoft.com/office/drawing/2014/main" id="{D16370B3-84A9-4B69-98E3-639D847F08C5}"/>
              </a:ext>
            </a:extLst>
          </p:cNvPr>
          <p:cNvSpPr txBox="1">
            <a:spLocks/>
          </p:cNvSpPr>
          <p:nvPr/>
        </p:nvSpPr>
        <p:spPr>
          <a:xfrm>
            <a:off x="698813" y="1472231"/>
            <a:ext cx="10972800" cy="10156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mbria" panose="02040503050406030204" pitchFamily="18" charset="0"/>
                <a:ea typeface="Cambria" panose="02040503050406030204" pitchFamily="18" charset="0"/>
              </a:rPr>
              <a:t>The SQL Server Self Join allows joining a table to itself.</a:t>
            </a:r>
          </a:p>
          <a:p>
            <a:r>
              <a:rPr lang="en-US" sz="2000" dirty="0">
                <a:latin typeface="Cambria" panose="02040503050406030204" pitchFamily="18" charset="0"/>
                <a:ea typeface="Cambria" panose="02040503050406030204" pitchFamily="18" charset="0"/>
              </a:rPr>
              <a:t>Such as an Employee table consists the information of employees and their managers. </a:t>
            </a:r>
            <a:endParaRPr lang="en-IN" sz="2000" dirty="0">
              <a:latin typeface="Cambria" panose="02040503050406030204" pitchFamily="18" charset="0"/>
              <a:ea typeface="Cambria" panose="02040503050406030204" pitchFamily="18" charset="0"/>
            </a:endParaRPr>
          </a:p>
        </p:txBody>
      </p:sp>
      <p:pic>
        <p:nvPicPr>
          <p:cNvPr id="12" name="Picture 2" descr="sql_self_join">
            <a:extLst>
              <a:ext uri="{FF2B5EF4-FFF2-40B4-BE49-F238E27FC236}">
                <a16:creationId xmlns:a16="http://schemas.microsoft.com/office/drawing/2014/main" id="{FFFD6DD1-0668-4C79-B643-FD82AF9CE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13" y="2487894"/>
            <a:ext cx="5000625" cy="249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3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 Non-</a:t>
            </a:r>
            <a:r>
              <a:rPr lang="en-IN" sz="3600" b="1" dirty="0" err="1">
                <a:latin typeface="Cambria" panose="02040503050406030204" pitchFamily="18" charset="0"/>
                <a:ea typeface="Cambria" panose="02040503050406030204" pitchFamily="18" charset="0"/>
              </a:rPr>
              <a:t>Equi</a:t>
            </a:r>
            <a:r>
              <a:rPr lang="en-IN" sz="3600" b="1" dirty="0">
                <a:latin typeface="Cambria" panose="02040503050406030204" pitchFamily="18" charset="0"/>
                <a:ea typeface="Cambria" panose="02040503050406030204" pitchFamily="18" charset="0"/>
              </a:rPr>
              <a:t>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54</a:t>
            </a:fld>
            <a:endParaRPr lang="en-US" sz="1000" b="1">
              <a:solidFill>
                <a:srgbClr val="FDBA2F"/>
              </a:solidFill>
            </a:endParaRPr>
          </a:p>
        </p:txBody>
      </p:sp>
      <p:sp>
        <p:nvSpPr>
          <p:cNvPr id="8" name="Text Placeholder 2">
            <a:extLst>
              <a:ext uri="{FF2B5EF4-FFF2-40B4-BE49-F238E27FC236}">
                <a16:creationId xmlns:a16="http://schemas.microsoft.com/office/drawing/2014/main" id="{59339728-8A4C-438B-AEC0-4C3D0D221F6F}"/>
              </a:ext>
            </a:extLst>
          </p:cNvPr>
          <p:cNvSpPr txBox="1">
            <a:spLocks/>
          </p:cNvSpPr>
          <p:nvPr/>
        </p:nvSpPr>
        <p:spPr>
          <a:xfrm>
            <a:off x="698813" y="1320750"/>
            <a:ext cx="10972800" cy="152349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2000" dirty="0">
                <a:latin typeface="Cambria" panose="02040503050406030204" pitchFamily="18" charset="0"/>
                <a:ea typeface="Cambria" panose="02040503050406030204" pitchFamily="18" charset="0"/>
              </a:rPr>
              <a:t>A Non-Equi Join is a join condition containing something other than equality operator. </a:t>
            </a:r>
          </a:p>
          <a:p>
            <a:pPr>
              <a:lnSpc>
                <a:spcPct val="150000"/>
              </a:lnSpc>
            </a:pPr>
            <a:r>
              <a:rPr lang="en-US" sz="2000" b="1" dirty="0">
                <a:latin typeface="Cambria" panose="02040503050406030204" pitchFamily="18" charset="0"/>
                <a:ea typeface="Cambria" panose="02040503050406030204" pitchFamily="18" charset="0"/>
              </a:rPr>
              <a:t>Example: </a:t>
            </a:r>
            <a:r>
              <a:rPr lang="en-US" sz="2000" dirty="0">
                <a:latin typeface="Cambria" panose="02040503050406030204" pitchFamily="18" charset="0"/>
                <a:ea typeface="Cambria" panose="02040503050406030204" pitchFamily="18" charset="0"/>
              </a:rPr>
              <a:t>Sometimes you would like to join two tables that do not have a shared column, and seemingly have no join condition:</a:t>
            </a:r>
            <a:endParaRPr lang="en-IN" sz="2000" dirty="0">
              <a:latin typeface="Cambria" panose="02040503050406030204" pitchFamily="18" charset="0"/>
              <a:ea typeface="Cambria" panose="02040503050406030204" pitchFamily="18" charset="0"/>
            </a:endParaRPr>
          </a:p>
        </p:txBody>
      </p:sp>
      <p:pic>
        <p:nvPicPr>
          <p:cNvPr id="9" name="Picture 2" descr="non_equi_join">
            <a:extLst>
              <a:ext uri="{FF2B5EF4-FFF2-40B4-BE49-F238E27FC236}">
                <a16:creationId xmlns:a16="http://schemas.microsoft.com/office/drawing/2014/main" id="{A2112154-959A-4E95-B68B-7B889AC3F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139" y="3095625"/>
            <a:ext cx="9382125" cy="281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IN" sz="3600" b="1" dirty="0">
                <a:latin typeface="Cambria" panose="02040503050406030204" pitchFamily="18" charset="0"/>
                <a:ea typeface="Cambria" panose="02040503050406030204" pitchFamily="18" charset="0"/>
              </a:rPr>
              <a:t>SQL Server –Cross Join</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55</a:t>
            </a:fld>
            <a:endParaRPr lang="en-US" sz="1000" b="1">
              <a:solidFill>
                <a:srgbClr val="FDBA2F"/>
              </a:solidFill>
            </a:endParaRPr>
          </a:p>
        </p:txBody>
      </p:sp>
      <p:sp>
        <p:nvSpPr>
          <p:cNvPr id="10" name="Text Placeholder 2">
            <a:extLst>
              <a:ext uri="{FF2B5EF4-FFF2-40B4-BE49-F238E27FC236}">
                <a16:creationId xmlns:a16="http://schemas.microsoft.com/office/drawing/2014/main" id="{8DBE764A-4D63-4225-848C-3190BBF88DE2}"/>
              </a:ext>
            </a:extLst>
          </p:cNvPr>
          <p:cNvSpPr txBox="1">
            <a:spLocks/>
          </p:cNvSpPr>
          <p:nvPr/>
        </p:nvSpPr>
        <p:spPr>
          <a:xfrm>
            <a:off x="698813" y="1262280"/>
            <a:ext cx="10972800" cy="291383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2000" dirty="0">
                <a:latin typeface="Cambria" panose="02040503050406030204" pitchFamily="18" charset="0"/>
                <a:ea typeface="Cambria" panose="02040503050406030204" pitchFamily="18" charset="0"/>
              </a:rPr>
              <a:t>A cross join is used when you wish to create combination of every row from two tables.</a:t>
            </a:r>
          </a:p>
          <a:p>
            <a:pPr>
              <a:lnSpc>
                <a:spcPct val="150000"/>
              </a:lnSpc>
            </a:pPr>
            <a:r>
              <a:rPr lang="en-US" sz="2000" dirty="0">
                <a:latin typeface="Cambria" panose="02040503050406030204" pitchFamily="18" charset="0"/>
                <a:ea typeface="Cambria" panose="02040503050406030204" pitchFamily="18" charset="0"/>
              </a:rPr>
              <a:t>This kind of result is called as Cartesian Product.</a:t>
            </a:r>
          </a:p>
          <a:p>
            <a:pPr>
              <a:lnSpc>
                <a:spcPct val="150000"/>
              </a:lnSpc>
            </a:pPr>
            <a:r>
              <a:rPr lang="en-US" sz="2000" dirty="0">
                <a:latin typeface="Cambria" panose="02040503050406030204" pitchFamily="18" charset="0"/>
                <a:ea typeface="Cambria" panose="02040503050406030204" pitchFamily="18" charset="0"/>
              </a:rPr>
              <a:t>This join is applied implicitly applied in two conditions:</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If the join condition is omitted.</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If the join condition is invalid.</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292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196347"/>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SELECT Statement</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397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SELECT Statement</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57</a:t>
            </a:fld>
            <a:endParaRPr lang="en-US" sz="1000" b="1">
              <a:solidFill>
                <a:srgbClr val="FDBA2F"/>
              </a:solidFill>
            </a:endParaRPr>
          </a:p>
        </p:txBody>
      </p:sp>
      <p:sp>
        <p:nvSpPr>
          <p:cNvPr id="10" name="Text Placeholder 2">
            <a:extLst>
              <a:ext uri="{FF2B5EF4-FFF2-40B4-BE49-F238E27FC236}">
                <a16:creationId xmlns:a16="http://schemas.microsoft.com/office/drawing/2014/main" id="{8DBE764A-4D63-4225-848C-3190BBF88DE2}"/>
              </a:ext>
            </a:extLst>
          </p:cNvPr>
          <p:cNvSpPr txBox="1">
            <a:spLocks/>
          </p:cNvSpPr>
          <p:nvPr/>
        </p:nvSpPr>
        <p:spPr>
          <a:xfrm>
            <a:off x="698813" y="1320750"/>
            <a:ext cx="10972800" cy="291383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GB" sz="2000" dirty="0">
                <a:latin typeface="Cambria" panose="02040503050406030204" pitchFamily="18" charset="0"/>
                <a:ea typeface="Cambria" panose="02040503050406030204" pitchFamily="18" charset="0"/>
              </a:rPr>
              <a:t>SELECT is the most commonly used DML command for queries.</a:t>
            </a:r>
          </a:p>
          <a:p>
            <a:pPr>
              <a:lnSpc>
                <a:spcPct val="150000"/>
              </a:lnSpc>
            </a:pPr>
            <a:r>
              <a:rPr lang="en-GB" sz="2000" dirty="0">
                <a:latin typeface="Cambria" panose="02040503050406030204" pitchFamily="18" charset="0"/>
                <a:ea typeface="Cambria" panose="02040503050406030204" pitchFamily="18" charset="0"/>
              </a:rPr>
              <a:t>It retrieves data in the form of rows from tables in a database.</a:t>
            </a:r>
          </a:p>
          <a:p>
            <a:pPr>
              <a:lnSpc>
                <a:spcPct val="150000"/>
              </a:lnSpc>
            </a:pPr>
            <a:r>
              <a:rPr lang="en-GB" sz="2000" dirty="0">
                <a:latin typeface="Cambria" panose="02040503050406030204" pitchFamily="18" charset="0"/>
                <a:ea typeface="Cambria" panose="02040503050406030204" pitchFamily="18" charset="0"/>
              </a:rPr>
              <a:t>Returns rows as a “result set” in the form of a table.</a:t>
            </a:r>
          </a:p>
        </p:txBody>
      </p:sp>
    </p:spTree>
    <p:extLst>
      <p:ext uri="{BB962C8B-B14F-4D97-AF65-F5344CB8AC3E}">
        <p14:creationId xmlns:p14="http://schemas.microsoft.com/office/powerpoint/2010/main" val="163176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SELECT Statement Syntax</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58</a:t>
            </a:fld>
            <a:endParaRPr lang="en-US" sz="1000" b="1">
              <a:solidFill>
                <a:srgbClr val="FDBA2F"/>
              </a:solidFill>
            </a:endParaRPr>
          </a:p>
        </p:txBody>
      </p:sp>
      <p:sp>
        <p:nvSpPr>
          <p:cNvPr id="7" name="TextBox 6">
            <a:extLst>
              <a:ext uri="{FF2B5EF4-FFF2-40B4-BE49-F238E27FC236}">
                <a16:creationId xmlns:a16="http://schemas.microsoft.com/office/drawing/2014/main" id="{9A31F135-9549-416E-9353-3BD6D827F0B9}"/>
              </a:ext>
            </a:extLst>
          </p:cNvPr>
          <p:cNvSpPr txBox="1"/>
          <p:nvPr/>
        </p:nvSpPr>
        <p:spPr>
          <a:xfrm>
            <a:off x="698813" y="1320750"/>
            <a:ext cx="10719160" cy="10394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Syntax:</a:t>
            </a:r>
          </a:p>
          <a:p>
            <a:pPr>
              <a:lnSpc>
                <a:spcPct val="150000"/>
              </a:lnSpc>
            </a:pPr>
            <a:r>
              <a:rPr lang="en-GB" sz="2000" b="1" dirty="0">
                <a:latin typeface="Cambria" panose="02040503050406030204" pitchFamily="18" charset="0"/>
                <a:ea typeface="Cambria" panose="02040503050406030204" pitchFamily="18" charset="0"/>
              </a:rPr>
              <a:t>     </a:t>
            </a:r>
            <a:r>
              <a:rPr lang="en-GB" sz="2400" b="1" dirty="0">
                <a:latin typeface="Cambria" panose="02040503050406030204" pitchFamily="18" charset="0"/>
                <a:ea typeface="Cambria" panose="02040503050406030204" pitchFamily="18" charset="0"/>
              </a:rPr>
              <a:t>“SELECT [clause options] column_list [FROM table_name] [other clauses]”      </a:t>
            </a:r>
          </a:p>
        </p:txBody>
      </p:sp>
      <p:grpSp>
        <p:nvGrpSpPr>
          <p:cNvPr id="8" name="Group 7">
            <a:extLst>
              <a:ext uri="{FF2B5EF4-FFF2-40B4-BE49-F238E27FC236}">
                <a16:creationId xmlns:a16="http://schemas.microsoft.com/office/drawing/2014/main" id="{BD30D21D-2685-4EA6-97BD-D54C5A340DCE}"/>
              </a:ext>
            </a:extLst>
          </p:cNvPr>
          <p:cNvGrpSpPr/>
          <p:nvPr/>
        </p:nvGrpSpPr>
        <p:grpSpPr>
          <a:xfrm>
            <a:off x="1435778" y="2641725"/>
            <a:ext cx="9982195" cy="3610063"/>
            <a:chOff x="1409703" y="2649411"/>
            <a:chExt cx="9982195" cy="3610063"/>
          </a:xfrm>
        </p:grpSpPr>
        <p:sp>
          <p:nvSpPr>
            <p:cNvPr id="9" name="Rectangle 8">
              <a:extLst>
                <a:ext uri="{FF2B5EF4-FFF2-40B4-BE49-F238E27FC236}">
                  <a16:creationId xmlns:a16="http://schemas.microsoft.com/office/drawing/2014/main" id="{0FC5D94E-B421-4587-85D9-1CED17F5C1F3}"/>
                </a:ext>
              </a:extLst>
            </p:cNvPr>
            <p:cNvSpPr/>
            <p:nvPr/>
          </p:nvSpPr>
          <p:spPr>
            <a:xfrm>
              <a:off x="5438773" y="2649411"/>
              <a:ext cx="4752975" cy="1039452"/>
            </a:xfrm>
            <a:prstGeom prst="rect">
              <a:avLst/>
            </a:prstGeom>
            <a:solidFill>
              <a:schemeClr val="bg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Column_list</a:t>
              </a:r>
              <a:r>
                <a:rPr lang="en-GB" sz="2000" dirty="0">
                  <a:solidFill>
                    <a:schemeClr val="tx1"/>
                  </a:solidFill>
                </a:rPr>
                <a:t> is a list of desired columns, which you want as part of the result set.</a:t>
              </a:r>
              <a:endParaRPr lang="en-IN" sz="2000" dirty="0">
                <a:solidFill>
                  <a:schemeClr val="tx1"/>
                </a:solidFill>
              </a:endParaRPr>
            </a:p>
          </p:txBody>
        </p:sp>
        <p:sp>
          <p:nvSpPr>
            <p:cNvPr id="12" name="Rectangle 11">
              <a:extLst>
                <a:ext uri="{FF2B5EF4-FFF2-40B4-BE49-F238E27FC236}">
                  <a16:creationId xmlns:a16="http://schemas.microsoft.com/office/drawing/2014/main" id="{C136FBE9-C9C8-4A03-879D-1D6A9279C666}"/>
                </a:ext>
              </a:extLst>
            </p:cNvPr>
            <p:cNvSpPr/>
            <p:nvPr/>
          </p:nvSpPr>
          <p:spPr>
            <a:xfrm>
              <a:off x="6638923" y="3935607"/>
              <a:ext cx="4752975" cy="1039452"/>
            </a:xfrm>
            <a:prstGeom prst="rect">
              <a:avLst/>
            </a:prstGeom>
            <a:solidFill>
              <a:schemeClr val="bg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If you want to list all the columns just use </a:t>
              </a:r>
              <a:r>
                <a:rPr lang="en-GB" sz="2000" b="1" dirty="0">
                  <a:solidFill>
                    <a:schemeClr val="tx1"/>
                  </a:solidFill>
                </a:rPr>
                <a:t>*</a:t>
              </a:r>
              <a:r>
                <a:rPr lang="en-GB" sz="2000" dirty="0">
                  <a:solidFill>
                    <a:schemeClr val="tx1"/>
                  </a:solidFill>
                </a:rPr>
                <a:t> in place of column list.</a:t>
              </a:r>
              <a:endParaRPr lang="en-IN" sz="2000" dirty="0">
                <a:solidFill>
                  <a:schemeClr val="tx1"/>
                </a:solidFill>
              </a:endParaRPr>
            </a:p>
          </p:txBody>
        </p:sp>
        <p:sp>
          <p:nvSpPr>
            <p:cNvPr id="13" name="Rectangle 12">
              <a:extLst>
                <a:ext uri="{FF2B5EF4-FFF2-40B4-BE49-F238E27FC236}">
                  <a16:creationId xmlns:a16="http://schemas.microsoft.com/office/drawing/2014/main" id="{266B0EDB-C1E1-4128-A1B1-9545D2DD6D25}"/>
                </a:ext>
              </a:extLst>
            </p:cNvPr>
            <p:cNvSpPr/>
            <p:nvPr/>
          </p:nvSpPr>
          <p:spPr>
            <a:xfrm>
              <a:off x="5438773" y="5220022"/>
              <a:ext cx="4752975" cy="1039452"/>
            </a:xfrm>
            <a:prstGeom prst="rect">
              <a:avLst/>
            </a:prstGeom>
            <a:solidFill>
              <a:schemeClr val="bg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Separate the columns in the list with a comma separator (,).</a:t>
              </a:r>
              <a:endParaRPr lang="en-IN" sz="2000" dirty="0">
                <a:solidFill>
                  <a:schemeClr val="tx1"/>
                </a:solidFill>
              </a:endParaRPr>
            </a:p>
          </p:txBody>
        </p:sp>
        <p:sp>
          <p:nvSpPr>
            <p:cNvPr id="14" name="Rectangle 13">
              <a:extLst>
                <a:ext uri="{FF2B5EF4-FFF2-40B4-BE49-F238E27FC236}">
                  <a16:creationId xmlns:a16="http://schemas.microsoft.com/office/drawing/2014/main" id="{73327553-91D7-42A3-9FC8-DA50F589B298}"/>
                </a:ext>
              </a:extLst>
            </p:cNvPr>
            <p:cNvSpPr/>
            <p:nvPr/>
          </p:nvSpPr>
          <p:spPr>
            <a:xfrm>
              <a:off x="1409703" y="4141009"/>
              <a:ext cx="1847850" cy="642031"/>
            </a:xfrm>
            <a:prstGeom prst="rect">
              <a:avLst/>
            </a:prstGeom>
            <a:solidFill>
              <a:srgbClr val="445369"/>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Cambria" panose="02040503050406030204" pitchFamily="18" charset="0"/>
                  <a:ea typeface="Cambria" panose="02040503050406030204" pitchFamily="18" charset="0"/>
                </a:rPr>
                <a:t>Column_list</a:t>
              </a:r>
              <a:endParaRPr lang="en-IN" sz="2000" dirty="0">
                <a:solidFill>
                  <a:schemeClr val="bg1"/>
                </a:solidFill>
                <a:latin typeface="Cambria" panose="02040503050406030204" pitchFamily="18" charset="0"/>
                <a:ea typeface="Cambria" panose="02040503050406030204" pitchFamily="18" charset="0"/>
              </a:endParaRPr>
            </a:p>
          </p:txBody>
        </p:sp>
        <p:cxnSp>
          <p:nvCxnSpPr>
            <p:cNvPr id="15" name="Straight Connector 14">
              <a:extLst>
                <a:ext uri="{FF2B5EF4-FFF2-40B4-BE49-F238E27FC236}">
                  <a16:creationId xmlns:a16="http://schemas.microsoft.com/office/drawing/2014/main" id="{C2FA5D53-08D8-436F-ADC4-156A05195E94}"/>
                </a:ext>
              </a:extLst>
            </p:cNvPr>
            <p:cNvCxnSpPr>
              <a:cxnSpLocks/>
            </p:cNvCxnSpPr>
            <p:nvPr/>
          </p:nvCxnSpPr>
          <p:spPr>
            <a:xfrm>
              <a:off x="3886200" y="3169137"/>
              <a:ext cx="0" cy="257061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FA28059-3403-4F1D-AF8F-03C2EDDCB0A1}"/>
                </a:ext>
              </a:extLst>
            </p:cNvPr>
            <p:cNvCxnSpPr>
              <a:cxnSpLocks/>
              <a:endCxn id="9" idx="1"/>
            </p:cNvCxnSpPr>
            <p:nvPr/>
          </p:nvCxnSpPr>
          <p:spPr>
            <a:xfrm>
              <a:off x="3886200" y="3169137"/>
              <a:ext cx="15525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E5A8EB9-AB8D-45B7-9CBF-7DDB2F82BF9C}"/>
                </a:ext>
              </a:extLst>
            </p:cNvPr>
            <p:cNvCxnSpPr>
              <a:cxnSpLocks/>
              <a:endCxn id="12" idx="1"/>
            </p:cNvCxnSpPr>
            <p:nvPr/>
          </p:nvCxnSpPr>
          <p:spPr>
            <a:xfrm>
              <a:off x="3886200" y="4455333"/>
              <a:ext cx="27527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A6E01E6-4D1E-4362-BAEE-15257C94BA1F}"/>
                </a:ext>
              </a:extLst>
            </p:cNvPr>
            <p:cNvCxnSpPr>
              <a:cxnSpLocks/>
              <a:endCxn id="13" idx="1"/>
            </p:cNvCxnSpPr>
            <p:nvPr/>
          </p:nvCxnSpPr>
          <p:spPr>
            <a:xfrm>
              <a:off x="3886200" y="5739748"/>
              <a:ext cx="15525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5B7B0FA-A066-4BDD-9A62-D9E928BA5B31}"/>
                </a:ext>
              </a:extLst>
            </p:cNvPr>
            <p:cNvCxnSpPr>
              <a:cxnSpLocks/>
            </p:cNvCxnSpPr>
            <p:nvPr/>
          </p:nvCxnSpPr>
          <p:spPr>
            <a:xfrm flipV="1">
              <a:off x="3252790" y="4453552"/>
              <a:ext cx="704847" cy="8473"/>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6756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SELECT Clauses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59</a:t>
            </a:fld>
            <a:endParaRPr lang="en-US" sz="1000" b="1">
              <a:solidFill>
                <a:srgbClr val="FDBA2F"/>
              </a:solidFill>
            </a:endParaRPr>
          </a:p>
        </p:txBody>
      </p:sp>
      <p:sp>
        <p:nvSpPr>
          <p:cNvPr id="7" name="TextBox 6">
            <a:extLst>
              <a:ext uri="{FF2B5EF4-FFF2-40B4-BE49-F238E27FC236}">
                <a16:creationId xmlns:a16="http://schemas.microsoft.com/office/drawing/2014/main" id="{B7DA79CA-B008-444C-9713-4472C950AE79}"/>
              </a:ext>
            </a:extLst>
          </p:cNvPr>
          <p:cNvSpPr txBox="1"/>
          <p:nvPr/>
        </p:nvSpPr>
        <p:spPr>
          <a:xfrm>
            <a:off x="698813" y="1320750"/>
            <a:ext cx="10795361" cy="9585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Use optional clauses to generate desired query results.</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You can use the clauses either alone or in combination as per your query requirement.</a:t>
            </a:r>
            <a:endParaRPr lang="en-IN" sz="2000" dirty="0">
              <a:latin typeface="Cambria" panose="02040503050406030204" pitchFamily="18" charset="0"/>
              <a:ea typeface="Cambria" panose="02040503050406030204" pitchFamily="18" charset="0"/>
            </a:endParaRPr>
          </a:p>
        </p:txBody>
      </p:sp>
      <p:sp>
        <p:nvSpPr>
          <p:cNvPr id="9" name="Shape">
            <a:extLst>
              <a:ext uri="{FF2B5EF4-FFF2-40B4-BE49-F238E27FC236}">
                <a16:creationId xmlns:a16="http://schemas.microsoft.com/office/drawing/2014/main" id="{3D519E18-A29E-455E-8B44-2DD73E163785}"/>
              </a:ext>
            </a:extLst>
          </p:cNvPr>
          <p:cNvSpPr/>
          <p:nvPr/>
        </p:nvSpPr>
        <p:spPr>
          <a:xfrm>
            <a:off x="8640762" y="2585997"/>
            <a:ext cx="2741613" cy="2324007"/>
          </a:xfrm>
          <a:custGeom>
            <a:avLst/>
            <a:gdLst/>
            <a:ahLst/>
            <a:cxnLst>
              <a:cxn ang="0">
                <a:pos x="wd2" y="hd2"/>
              </a:cxn>
              <a:cxn ang="5400000">
                <a:pos x="wd2" y="hd2"/>
              </a:cxn>
              <a:cxn ang="10800000">
                <a:pos x="wd2" y="hd2"/>
              </a:cxn>
              <a:cxn ang="16200000">
                <a:pos x="wd2" y="hd2"/>
              </a:cxn>
            </a:cxnLst>
            <a:rect l="0" t="0" r="r" b="b"/>
            <a:pathLst>
              <a:path w="21600" h="21600" extrusionOk="0">
                <a:moveTo>
                  <a:pt x="17228" y="0"/>
                </a:moveTo>
                <a:lnTo>
                  <a:pt x="4372" y="0"/>
                </a:lnTo>
                <a:cubicBezTo>
                  <a:pt x="1951" y="0"/>
                  <a:pt x="0" y="1951"/>
                  <a:pt x="0" y="4372"/>
                </a:cubicBezTo>
                <a:lnTo>
                  <a:pt x="0" y="17228"/>
                </a:lnTo>
                <a:cubicBezTo>
                  <a:pt x="0" y="19649"/>
                  <a:pt x="1951" y="21600"/>
                  <a:pt x="4372" y="21600"/>
                </a:cubicBezTo>
                <a:lnTo>
                  <a:pt x="17228" y="21600"/>
                </a:lnTo>
                <a:cubicBezTo>
                  <a:pt x="19649" y="21600"/>
                  <a:pt x="21600" y="19649"/>
                  <a:pt x="21600" y="17228"/>
                </a:cubicBezTo>
                <a:lnTo>
                  <a:pt x="21600" y="4372"/>
                </a:lnTo>
                <a:cubicBezTo>
                  <a:pt x="21600" y="1951"/>
                  <a:pt x="19649" y="0"/>
                  <a:pt x="17228" y="0"/>
                </a:cubicBezTo>
                <a:close/>
                <a:moveTo>
                  <a:pt x="20895" y="17228"/>
                </a:moveTo>
                <a:cubicBezTo>
                  <a:pt x="20895" y="19250"/>
                  <a:pt x="19250" y="20895"/>
                  <a:pt x="17228" y="20895"/>
                </a:cubicBezTo>
                <a:lnTo>
                  <a:pt x="4372" y="20895"/>
                </a:lnTo>
                <a:cubicBezTo>
                  <a:pt x="2350" y="20895"/>
                  <a:pt x="705" y="19250"/>
                  <a:pt x="705" y="17228"/>
                </a:cubicBezTo>
                <a:lnTo>
                  <a:pt x="705" y="4372"/>
                </a:lnTo>
                <a:cubicBezTo>
                  <a:pt x="705" y="2350"/>
                  <a:pt x="2350" y="705"/>
                  <a:pt x="4372" y="705"/>
                </a:cubicBezTo>
                <a:lnTo>
                  <a:pt x="17228" y="705"/>
                </a:lnTo>
                <a:cubicBezTo>
                  <a:pt x="19250" y="705"/>
                  <a:pt x="20895" y="2350"/>
                  <a:pt x="20895" y="4372"/>
                </a:cubicBezTo>
                <a:lnTo>
                  <a:pt x="20895" y="17228"/>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B2091E79-9537-46F7-8751-81B7F3348240}"/>
              </a:ext>
            </a:extLst>
          </p:cNvPr>
          <p:cNvSpPr/>
          <p:nvPr/>
        </p:nvSpPr>
        <p:spPr>
          <a:xfrm>
            <a:off x="1122947" y="2585999"/>
            <a:ext cx="2812608" cy="2379637"/>
          </a:xfrm>
          <a:custGeom>
            <a:avLst/>
            <a:gdLst/>
            <a:ahLst/>
            <a:cxnLst>
              <a:cxn ang="0">
                <a:pos x="wd2" y="hd2"/>
              </a:cxn>
              <a:cxn ang="5400000">
                <a:pos x="wd2" y="hd2"/>
              </a:cxn>
              <a:cxn ang="10800000">
                <a:pos x="wd2" y="hd2"/>
              </a:cxn>
              <a:cxn ang="16200000">
                <a:pos x="wd2" y="hd2"/>
              </a:cxn>
            </a:cxnLst>
            <a:rect l="0" t="0" r="r" b="b"/>
            <a:pathLst>
              <a:path w="21527" h="21600" extrusionOk="0">
                <a:moveTo>
                  <a:pt x="12741" y="19901"/>
                </a:moveTo>
                <a:cubicBezTo>
                  <a:pt x="12398" y="19901"/>
                  <a:pt x="12101" y="20108"/>
                  <a:pt x="11987" y="20406"/>
                </a:cubicBezTo>
                <a:lnTo>
                  <a:pt x="4270" y="20406"/>
                </a:lnTo>
                <a:cubicBezTo>
                  <a:pt x="2306" y="20406"/>
                  <a:pt x="708" y="18800"/>
                  <a:pt x="708" y="16826"/>
                </a:cubicBezTo>
                <a:lnTo>
                  <a:pt x="708" y="4270"/>
                </a:lnTo>
                <a:cubicBezTo>
                  <a:pt x="708" y="2295"/>
                  <a:pt x="2306" y="689"/>
                  <a:pt x="4270" y="689"/>
                </a:cubicBezTo>
                <a:lnTo>
                  <a:pt x="16759" y="689"/>
                </a:lnTo>
                <a:cubicBezTo>
                  <a:pt x="18723" y="689"/>
                  <a:pt x="20321" y="2295"/>
                  <a:pt x="20321" y="4270"/>
                </a:cubicBezTo>
                <a:lnTo>
                  <a:pt x="20321" y="11179"/>
                </a:lnTo>
                <a:lnTo>
                  <a:pt x="20070" y="11179"/>
                </a:lnTo>
                <a:cubicBezTo>
                  <a:pt x="19842" y="11179"/>
                  <a:pt x="19728" y="11408"/>
                  <a:pt x="19819" y="11615"/>
                </a:cubicBezTo>
                <a:lnTo>
                  <a:pt x="20413" y="12671"/>
                </a:lnTo>
                <a:cubicBezTo>
                  <a:pt x="20527" y="12854"/>
                  <a:pt x="20801" y="12854"/>
                  <a:pt x="20892" y="12671"/>
                </a:cubicBezTo>
                <a:lnTo>
                  <a:pt x="21486" y="11615"/>
                </a:lnTo>
                <a:cubicBezTo>
                  <a:pt x="21600" y="11431"/>
                  <a:pt x="21463" y="11179"/>
                  <a:pt x="21235" y="11179"/>
                </a:cubicBezTo>
                <a:lnTo>
                  <a:pt x="20984" y="11179"/>
                </a:lnTo>
                <a:lnTo>
                  <a:pt x="20984" y="4270"/>
                </a:lnTo>
                <a:cubicBezTo>
                  <a:pt x="20984" y="1905"/>
                  <a:pt x="19088" y="0"/>
                  <a:pt x="16737" y="0"/>
                </a:cubicBezTo>
                <a:lnTo>
                  <a:pt x="4247" y="0"/>
                </a:lnTo>
                <a:cubicBezTo>
                  <a:pt x="1895" y="0"/>
                  <a:pt x="0" y="1905"/>
                  <a:pt x="0" y="4270"/>
                </a:cubicBezTo>
                <a:lnTo>
                  <a:pt x="0" y="16826"/>
                </a:lnTo>
                <a:cubicBezTo>
                  <a:pt x="0" y="19190"/>
                  <a:pt x="1895" y="21095"/>
                  <a:pt x="4247" y="21095"/>
                </a:cubicBezTo>
                <a:lnTo>
                  <a:pt x="11964" y="21095"/>
                </a:lnTo>
                <a:cubicBezTo>
                  <a:pt x="12101" y="21393"/>
                  <a:pt x="12375" y="21600"/>
                  <a:pt x="12718" y="21600"/>
                </a:cubicBezTo>
                <a:cubicBezTo>
                  <a:pt x="13175" y="21600"/>
                  <a:pt x="13563" y="21233"/>
                  <a:pt x="13563" y="20751"/>
                </a:cubicBezTo>
                <a:cubicBezTo>
                  <a:pt x="13563" y="20269"/>
                  <a:pt x="13197" y="19901"/>
                  <a:pt x="12741" y="19901"/>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4DB4BEB9-616D-4466-BB53-B650C4952ED5}"/>
              </a:ext>
            </a:extLst>
          </p:cNvPr>
          <p:cNvSpPr/>
          <p:nvPr/>
        </p:nvSpPr>
        <p:spPr>
          <a:xfrm>
            <a:off x="4881854" y="2585999"/>
            <a:ext cx="2812608" cy="2379637"/>
          </a:xfrm>
          <a:custGeom>
            <a:avLst/>
            <a:gdLst/>
            <a:ahLst/>
            <a:cxnLst>
              <a:cxn ang="0">
                <a:pos x="wd2" y="hd2"/>
              </a:cxn>
              <a:cxn ang="5400000">
                <a:pos x="wd2" y="hd2"/>
              </a:cxn>
              <a:cxn ang="10800000">
                <a:pos x="wd2" y="hd2"/>
              </a:cxn>
              <a:cxn ang="16200000">
                <a:pos x="wd2" y="hd2"/>
              </a:cxn>
            </a:cxnLst>
            <a:rect l="0" t="0" r="r" b="b"/>
            <a:pathLst>
              <a:path w="21527" h="21600" extrusionOk="0">
                <a:moveTo>
                  <a:pt x="12672" y="19901"/>
                </a:moveTo>
                <a:cubicBezTo>
                  <a:pt x="12330" y="19901"/>
                  <a:pt x="12033" y="20108"/>
                  <a:pt x="11919" y="20406"/>
                </a:cubicBezTo>
                <a:lnTo>
                  <a:pt x="4270" y="20406"/>
                </a:lnTo>
                <a:cubicBezTo>
                  <a:pt x="2306" y="20406"/>
                  <a:pt x="708" y="18800"/>
                  <a:pt x="708" y="16826"/>
                </a:cubicBezTo>
                <a:lnTo>
                  <a:pt x="708" y="4270"/>
                </a:lnTo>
                <a:cubicBezTo>
                  <a:pt x="708" y="2295"/>
                  <a:pt x="2306" y="689"/>
                  <a:pt x="4270" y="689"/>
                </a:cubicBezTo>
                <a:lnTo>
                  <a:pt x="16759" y="689"/>
                </a:lnTo>
                <a:cubicBezTo>
                  <a:pt x="18723" y="689"/>
                  <a:pt x="20321" y="2295"/>
                  <a:pt x="20321" y="4270"/>
                </a:cubicBezTo>
                <a:lnTo>
                  <a:pt x="20321" y="11179"/>
                </a:lnTo>
                <a:lnTo>
                  <a:pt x="20070" y="11179"/>
                </a:lnTo>
                <a:cubicBezTo>
                  <a:pt x="19842" y="11179"/>
                  <a:pt x="19728" y="11408"/>
                  <a:pt x="19819" y="11615"/>
                </a:cubicBezTo>
                <a:lnTo>
                  <a:pt x="20413" y="12671"/>
                </a:lnTo>
                <a:cubicBezTo>
                  <a:pt x="20527" y="12854"/>
                  <a:pt x="20801" y="12854"/>
                  <a:pt x="20892" y="12671"/>
                </a:cubicBezTo>
                <a:lnTo>
                  <a:pt x="21486" y="11615"/>
                </a:lnTo>
                <a:cubicBezTo>
                  <a:pt x="21600" y="11431"/>
                  <a:pt x="21463" y="11179"/>
                  <a:pt x="21235" y="11179"/>
                </a:cubicBezTo>
                <a:lnTo>
                  <a:pt x="20984" y="11179"/>
                </a:lnTo>
                <a:lnTo>
                  <a:pt x="20984" y="4270"/>
                </a:lnTo>
                <a:cubicBezTo>
                  <a:pt x="20984" y="1905"/>
                  <a:pt x="19088" y="0"/>
                  <a:pt x="16737" y="0"/>
                </a:cubicBezTo>
                <a:lnTo>
                  <a:pt x="4247" y="0"/>
                </a:lnTo>
                <a:cubicBezTo>
                  <a:pt x="1895" y="0"/>
                  <a:pt x="0" y="1905"/>
                  <a:pt x="0" y="4270"/>
                </a:cubicBezTo>
                <a:lnTo>
                  <a:pt x="0" y="16826"/>
                </a:lnTo>
                <a:cubicBezTo>
                  <a:pt x="0" y="19190"/>
                  <a:pt x="1895" y="21095"/>
                  <a:pt x="4247" y="21095"/>
                </a:cubicBezTo>
                <a:lnTo>
                  <a:pt x="11896" y="21095"/>
                </a:lnTo>
                <a:cubicBezTo>
                  <a:pt x="12033" y="21393"/>
                  <a:pt x="12307" y="21600"/>
                  <a:pt x="12650" y="21600"/>
                </a:cubicBezTo>
                <a:cubicBezTo>
                  <a:pt x="13106" y="21600"/>
                  <a:pt x="13494" y="21233"/>
                  <a:pt x="13494" y="20751"/>
                </a:cubicBezTo>
                <a:cubicBezTo>
                  <a:pt x="13494" y="20269"/>
                  <a:pt x="13152" y="19901"/>
                  <a:pt x="12672" y="19901"/>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F422608-12DF-4A49-928B-E054E9AFA061}"/>
              </a:ext>
            </a:extLst>
          </p:cNvPr>
          <p:cNvSpPr/>
          <p:nvPr/>
        </p:nvSpPr>
        <p:spPr>
          <a:xfrm>
            <a:off x="3002397" y="4078014"/>
            <a:ext cx="2811367" cy="2379637"/>
          </a:xfrm>
          <a:custGeom>
            <a:avLst/>
            <a:gdLst/>
            <a:ahLst/>
            <a:cxnLst>
              <a:cxn ang="0">
                <a:pos x="wd2" y="hd2"/>
              </a:cxn>
              <a:cxn ang="5400000">
                <a:pos x="wd2" y="hd2"/>
              </a:cxn>
              <a:cxn ang="10800000">
                <a:pos x="wd2" y="hd2"/>
              </a:cxn>
              <a:cxn ang="16200000">
                <a:pos x="wd2" y="hd2"/>
              </a:cxn>
            </a:cxnLst>
            <a:rect l="0" t="0" r="r" b="b"/>
            <a:pathLst>
              <a:path w="21540" h="21600" extrusionOk="0">
                <a:moveTo>
                  <a:pt x="20891" y="8608"/>
                </a:moveTo>
                <a:cubicBezTo>
                  <a:pt x="20777" y="8424"/>
                  <a:pt x="20503" y="8424"/>
                  <a:pt x="20411" y="8608"/>
                </a:cubicBezTo>
                <a:lnTo>
                  <a:pt x="19817" y="9664"/>
                </a:lnTo>
                <a:cubicBezTo>
                  <a:pt x="19703" y="9847"/>
                  <a:pt x="19840" y="10100"/>
                  <a:pt x="20069" y="10100"/>
                </a:cubicBezTo>
                <a:lnTo>
                  <a:pt x="20320" y="10100"/>
                </a:lnTo>
                <a:lnTo>
                  <a:pt x="20320" y="17331"/>
                </a:lnTo>
                <a:cubicBezTo>
                  <a:pt x="20320" y="19305"/>
                  <a:pt x="18720" y="20911"/>
                  <a:pt x="16754" y="20911"/>
                </a:cubicBezTo>
                <a:lnTo>
                  <a:pt x="4251" y="20911"/>
                </a:lnTo>
                <a:cubicBezTo>
                  <a:pt x="2286" y="20911"/>
                  <a:pt x="686" y="19305"/>
                  <a:pt x="686" y="17331"/>
                </a:cubicBezTo>
                <a:lnTo>
                  <a:pt x="686" y="4774"/>
                </a:lnTo>
                <a:cubicBezTo>
                  <a:pt x="686" y="2800"/>
                  <a:pt x="2286" y="1194"/>
                  <a:pt x="4251" y="1194"/>
                </a:cubicBezTo>
                <a:lnTo>
                  <a:pt x="12069" y="1194"/>
                </a:lnTo>
                <a:cubicBezTo>
                  <a:pt x="12206" y="1492"/>
                  <a:pt x="12480" y="1699"/>
                  <a:pt x="12823" y="1699"/>
                </a:cubicBezTo>
                <a:cubicBezTo>
                  <a:pt x="13280" y="1699"/>
                  <a:pt x="13669" y="1331"/>
                  <a:pt x="13669" y="849"/>
                </a:cubicBezTo>
                <a:cubicBezTo>
                  <a:pt x="13669" y="367"/>
                  <a:pt x="13303" y="0"/>
                  <a:pt x="12823" y="0"/>
                </a:cubicBezTo>
                <a:cubicBezTo>
                  <a:pt x="12480" y="0"/>
                  <a:pt x="12183" y="207"/>
                  <a:pt x="12069" y="505"/>
                </a:cubicBezTo>
                <a:lnTo>
                  <a:pt x="4251" y="505"/>
                </a:lnTo>
                <a:cubicBezTo>
                  <a:pt x="1897" y="505"/>
                  <a:pt x="0" y="2410"/>
                  <a:pt x="0" y="4774"/>
                </a:cubicBezTo>
                <a:lnTo>
                  <a:pt x="0" y="17331"/>
                </a:lnTo>
                <a:cubicBezTo>
                  <a:pt x="0" y="19695"/>
                  <a:pt x="1897" y="21600"/>
                  <a:pt x="4251" y="21600"/>
                </a:cubicBezTo>
                <a:lnTo>
                  <a:pt x="16754" y="21600"/>
                </a:lnTo>
                <a:cubicBezTo>
                  <a:pt x="19109" y="21600"/>
                  <a:pt x="21006" y="19695"/>
                  <a:pt x="21006" y="17331"/>
                </a:cubicBezTo>
                <a:lnTo>
                  <a:pt x="21006" y="10077"/>
                </a:lnTo>
                <a:lnTo>
                  <a:pt x="21257" y="10077"/>
                </a:lnTo>
                <a:cubicBezTo>
                  <a:pt x="21486" y="10077"/>
                  <a:pt x="21600" y="9847"/>
                  <a:pt x="21509" y="9641"/>
                </a:cubicBezTo>
                <a:lnTo>
                  <a:pt x="20891" y="8608"/>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41AD23C2-AB0C-4721-93D5-EC024AEFD95E}"/>
              </a:ext>
            </a:extLst>
          </p:cNvPr>
          <p:cNvSpPr/>
          <p:nvPr/>
        </p:nvSpPr>
        <p:spPr>
          <a:xfrm>
            <a:off x="6761305" y="4078014"/>
            <a:ext cx="2811367" cy="2379637"/>
          </a:xfrm>
          <a:custGeom>
            <a:avLst/>
            <a:gdLst/>
            <a:ahLst/>
            <a:cxnLst>
              <a:cxn ang="0">
                <a:pos x="wd2" y="hd2"/>
              </a:cxn>
              <a:cxn ang="5400000">
                <a:pos x="wd2" y="hd2"/>
              </a:cxn>
              <a:cxn ang="10800000">
                <a:pos x="wd2" y="hd2"/>
              </a:cxn>
              <a:cxn ang="16200000">
                <a:pos x="wd2" y="hd2"/>
              </a:cxn>
            </a:cxnLst>
            <a:rect l="0" t="0" r="r" b="b"/>
            <a:pathLst>
              <a:path w="21540" h="21600" extrusionOk="0">
                <a:moveTo>
                  <a:pt x="20891" y="8608"/>
                </a:moveTo>
                <a:cubicBezTo>
                  <a:pt x="20777" y="8424"/>
                  <a:pt x="20503" y="8424"/>
                  <a:pt x="20411" y="8608"/>
                </a:cubicBezTo>
                <a:lnTo>
                  <a:pt x="19817" y="9664"/>
                </a:lnTo>
                <a:cubicBezTo>
                  <a:pt x="19703" y="9847"/>
                  <a:pt x="19840" y="10100"/>
                  <a:pt x="20069" y="10100"/>
                </a:cubicBezTo>
                <a:lnTo>
                  <a:pt x="20320" y="10100"/>
                </a:lnTo>
                <a:lnTo>
                  <a:pt x="20320" y="17331"/>
                </a:lnTo>
                <a:cubicBezTo>
                  <a:pt x="20320" y="19305"/>
                  <a:pt x="18720" y="20911"/>
                  <a:pt x="16754" y="20911"/>
                </a:cubicBezTo>
                <a:lnTo>
                  <a:pt x="4251" y="20911"/>
                </a:lnTo>
                <a:cubicBezTo>
                  <a:pt x="2286" y="20911"/>
                  <a:pt x="686" y="19305"/>
                  <a:pt x="686" y="17331"/>
                </a:cubicBezTo>
                <a:lnTo>
                  <a:pt x="686" y="4774"/>
                </a:lnTo>
                <a:cubicBezTo>
                  <a:pt x="686" y="2800"/>
                  <a:pt x="2286" y="1194"/>
                  <a:pt x="4251" y="1194"/>
                </a:cubicBezTo>
                <a:lnTo>
                  <a:pt x="11680" y="1194"/>
                </a:lnTo>
                <a:cubicBezTo>
                  <a:pt x="11817" y="1492"/>
                  <a:pt x="12091" y="1699"/>
                  <a:pt x="12434" y="1699"/>
                </a:cubicBezTo>
                <a:cubicBezTo>
                  <a:pt x="12891" y="1699"/>
                  <a:pt x="13280" y="1331"/>
                  <a:pt x="13280" y="849"/>
                </a:cubicBezTo>
                <a:cubicBezTo>
                  <a:pt x="13280" y="367"/>
                  <a:pt x="12914" y="0"/>
                  <a:pt x="12434" y="0"/>
                </a:cubicBezTo>
                <a:cubicBezTo>
                  <a:pt x="12091" y="0"/>
                  <a:pt x="11794" y="207"/>
                  <a:pt x="11680" y="505"/>
                </a:cubicBezTo>
                <a:lnTo>
                  <a:pt x="4251" y="505"/>
                </a:lnTo>
                <a:cubicBezTo>
                  <a:pt x="1897" y="505"/>
                  <a:pt x="0" y="2410"/>
                  <a:pt x="0" y="4774"/>
                </a:cubicBezTo>
                <a:lnTo>
                  <a:pt x="0" y="17331"/>
                </a:lnTo>
                <a:cubicBezTo>
                  <a:pt x="0" y="19695"/>
                  <a:pt x="1897" y="21600"/>
                  <a:pt x="4251" y="21600"/>
                </a:cubicBezTo>
                <a:lnTo>
                  <a:pt x="16754" y="21600"/>
                </a:lnTo>
                <a:cubicBezTo>
                  <a:pt x="19109" y="21600"/>
                  <a:pt x="21006" y="19695"/>
                  <a:pt x="21006" y="17331"/>
                </a:cubicBezTo>
                <a:lnTo>
                  <a:pt x="21006" y="10077"/>
                </a:lnTo>
                <a:lnTo>
                  <a:pt x="21257" y="10077"/>
                </a:lnTo>
                <a:cubicBezTo>
                  <a:pt x="21486" y="10077"/>
                  <a:pt x="21600" y="9847"/>
                  <a:pt x="21509" y="9641"/>
                </a:cubicBezTo>
                <a:lnTo>
                  <a:pt x="20891" y="8608"/>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grpSp>
        <p:nvGrpSpPr>
          <p:cNvPr id="16" name="Group 15">
            <a:extLst>
              <a:ext uri="{FF2B5EF4-FFF2-40B4-BE49-F238E27FC236}">
                <a16:creationId xmlns:a16="http://schemas.microsoft.com/office/drawing/2014/main" id="{522C7945-FE32-4AC4-9A75-CBBC10C051BA}"/>
              </a:ext>
            </a:extLst>
          </p:cNvPr>
          <p:cNvGrpSpPr/>
          <p:nvPr/>
        </p:nvGrpSpPr>
        <p:grpSpPr>
          <a:xfrm>
            <a:off x="1323080" y="2840223"/>
            <a:ext cx="2365274" cy="1475707"/>
            <a:chOff x="8830354" y="1481985"/>
            <a:chExt cx="3156706" cy="1519944"/>
          </a:xfrm>
        </p:grpSpPr>
        <p:sp>
          <p:nvSpPr>
            <p:cNvPr id="37" name="TextBox 36">
              <a:extLst>
                <a:ext uri="{FF2B5EF4-FFF2-40B4-BE49-F238E27FC236}">
                  <a16:creationId xmlns:a16="http://schemas.microsoft.com/office/drawing/2014/main" id="{6437EE85-B58D-4907-9343-6498B4052FD0}"/>
                </a:ext>
              </a:extLst>
            </p:cNvPr>
            <p:cNvSpPr txBox="1"/>
            <p:nvPr/>
          </p:nvSpPr>
          <p:spPr>
            <a:xfrm>
              <a:off x="8921977" y="1481985"/>
              <a:ext cx="2926080" cy="446405"/>
            </a:xfrm>
            <a:prstGeom prst="rect">
              <a:avLst/>
            </a:prstGeom>
            <a:noFill/>
          </p:spPr>
          <p:txBody>
            <a:bodyPr wrap="square" lIns="0" rIns="0" rtlCol="0" anchor="b">
              <a:spAutoFit/>
            </a:bodyPr>
            <a:lstStyle/>
            <a:p>
              <a:r>
                <a:rPr lang="en-US" sz="2000" b="1" noProof="1">
                  <a:latin typeface="Cambria" panose="02040503050406030204" pitchFamily="18" charset="0"/>
                  <a:ea typeface="Cambria" panose="02040503050406030204" pitchFamily="18" charset="0"/>
                </a:rPr>
                <a:t>Distinct</a:t>
              </a:r>
              <a:r>
                <a:rPr lang="en-US" sz="2400" b="1" noProof="1"/>
                <a:t>:</a:t>
              </a:r>
            </a:p>
          </p:txBody>
        </p:sp>
        <p:sp>
          <p:nvSpPr>
            <p:cNvPr id="38" name="TextBox 37">
              <a:extLst>
                <a:ext uri="{FF2B5EF4-FFF2-40B4-BE49-F238E27FC236}">
                  <a16:creationId xmlns:a16="http://schemas.microsoft.com/office/drawing/2014/main" id="{E0228169-9210-4A00-A832-C565856453CE}"/>
                </a:ext>
              </a:extLst>
            </p:cNvPr>
            <p:cNvSpPr txBox="1"/>
            <p:nvPr/>
          </p:nvSpPr>
          <p:spPr>
            <a:xfrm>
              <a:off x="8830354" y="2019837"/>
              <a:ext cx="3156706" cy="982092"/>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Eliminates duplicate rows from the result set.</a:t>
              </a:r>
            </a:p>
          </p:txBody>
        </p:sp>
      </p:grpSp>
      <p:grpSp>
        <p:nvGrpSpPr>
          <p:cNvPr id="17" name="Graphic 53" descr="Layers Design">
            <a:extLst>
              <a:ext uri="{FF2B5EF4-FFF2-40B4-BE49-F238E27FC236}">
                <a16:creationId xmlns:a16="http://schemas.microsoft.com/office/drawing/2014/main" id="{AC5D0C42-8FD1-4228-8667-2A0FFF596508}"/>
              </a:ext>
            </a:extLst>
          </p:cNvPr>
          <p:cNvGrpSpPr/>
          <p:nvPr/>
        </p:nvGrpSpPr>
        <p:grpSpPr>
          <a:xfrm>
            <a:off x="1510049" y="4223773"/>
            <a:ext cx="648582" cy="549787"/>
            <a:chOff x="1572814" y="3163531"/>
            <a:chExt cx="618574" cy="618574"/>
          </a:xfrm>
          <a:solidFill>
            <a:schemeClr val="accent6">
              <a:lumMod val="50000"/>
            </a:schemeClr>
          </a:solidFill>
        </p:grpSpPr>
        <p:sp>
          <p:nvSpPr>
            <p:cNvPr id="35" name="Freeform: Shape 36">
              <a:extLst>
                <a:ext uri="{FF2B5EF4-FFF2-40B4-BE49-F238E27FC236}">
                  <a16:creationId xmlns:a16="http://schemas.microsoft.com/office/drawing/2014/main" id="{7C57DB85-8787-4EEA-AA0C-4E1DE89C0B1F}"/>
                </a:ext>
              </a:extLst>
            </p:cNvPr>
            <p:cNvSpPr/>
            <p:nvPr/>
          </p:nvSpPr>
          <p:spPr>
            <a:xfrm>
              <a:off x="1585984" y="3486819"/>
              <a:ext cx="592310" cy="179302"/>
            </a:xfrm>
            <a:custGeom>
              <a:avLst/>
              <a:gdLst>
                <a:gd name="connsiteX0" fmla="*/ 296155 w 592310"/>
                <a:gd name="connsiteY0" fmla="*/ 71987 h 179302"/>
                <a:gd name="connsiteX1" fmla="*/ 126473 w 592310"/>
                <a:gd name="connsiteY1" fmla="*/ 0 h 179302"/>
                <a:gd name="connsiteX2" fmla="*/ 0 w 592310"/>
                <a:gd name="connsiteY2" fmla="*/ 53655 h 179302"/>
                <a:gd name="connsiteX3" fmla="*/ 296155 w 592310"/>
                <a:gd name="connsiteY3" fmla="*/ 179303 h 179302"/>
                <a:gd name="connsiteX4" fmla="*/ 592310 w 592310"/>
                <a:gd name="connsiteY4" fmla="*/ 53655 h 179302"/>
                <a:gd name="connsiteX5" fmla="*/ 465838 w 592310"/>
                <a:gd name="connsiteY5" fmla="*/ 0 h 179302"/>
                <a:gd name="connsiteX6" fmla="*/ 296155 w 592310"/>
                <a:gd name="connsiteY6" fmla="*/ 71987 h 17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310" h="179302">
                  <a:moveTo>
                    <a:pt x="296155" y="71987"/>
                  </a:moveTo>
                  <a:lnTo>
                    <a:pt x="126473" y="0"/>
                  </a:lnTo>
                  <a:lnTo>
                    <a:pt x="0" y="53655"/>
                  </a:lnTo>
                  <a:lnTo>
                    <a:pt x="296155" y="179303"/>
                  </a:lnTo>
                  <a:lnTo>
                    <a:pt x="592310" y="53655"/>
                  </a:lnTo>
                  <a:lnTo>
                    <a:pt x="465838" y="0"/>
                  </a:lnTo>
                  <a:lnTo>
                    <a:pt x="296155" y="71987"/>
                  </a:lnTo>
                  <a:close/>
                </a:path>
              </a:pathLst>
            </a:custGeom>
            <a:grpFill/>
            <a:ln w="6350" cap="flat">
              <a:noFill/>
              <a:prstDash val="solid"/>
              <a:miter/>
            </a:ln>
          </p:spPr>
          <p:txBody>
            <a:bodyPr rtlCol="0" anchor="ctr"/>
            <a:lstStyle/>
            <a:p>
              <a:endParaRPr lang="en-US"/>
            </a:p>
          </p:txBody>
        </p:sp>
        <p:sp>
          <p:nvSpPr>
            <p:cNvPr id="36" name="Freeform: Shape 37">
              <a:extLst>
                <a:ext uri="{FF2B5EF4-FFF2-40B4-BE49-F238E27FC236}">
                  <a16:creationId xmlns:a16="http://schemas.microsoft.com/office/drawing/2014/main" id="{906C94A2-2801-4035-BFF8-4372A181E809}"/>
                </a:ext>
              </a:extLst>
            </p:cNvPr>
            <p:cNvSpPr/>
            <p:nvPr/>
          </p:nvSpPr>
          <p:spPr>
            <a:xfrm>
              <a:off x="1585984" y="3279513"/>
              <a:ext cx="592310" cy="251295"/>
            </a:xfrm>
            <a:custGeom>
              <a:avLst/>
              <a:gdLst>
                <a:gd name="connsiteX0" fmla="*/ 296155 w 592310"/>
                <a:gd name="connsiteY0" fmla="*/ 0 h 251295"/>
                <a:gd name="connsiteX1" fmla="*/ 0 w 592310"/>
                <a:gd name="connsiteY1" fmla="*/ 125648 h 251295"/>
                <a:gd name="connsiteX2" fmla="*/ 296155 w 592310"/>
                <a:gd name="connsiteY2" fmla="*/ 251296 h 251295"/>
                <a:gd name="connsiteX3" fmla="*/ 592310 w 592310"/>
                <a:gd name="connsiteY3" fmla="*/ 125648 h 251295"/>
                <a:gd name="connsiteX4" fmla="*/ 296155 w 592310"/>
                <a:gd name="connsiteY4" fmla="*/ 0 h 25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10" h="251295">
                  <a:moveTo>
                    <a:pt x="296155" y="0"/>
                  </a:moveTo>
                  <a:lnTo>
                    <a:pt x="0" y="125648"/>
                  </a:lnTo>
                  <a:lnTo>
                    <a:pt x="296155" y="251296"/>
                  </a:lnTo>
                  <a:lnTo>
                    <a:pt x="592310" y="125648"/>
                  </a:lnTo>
                  <a:lnTo>
                    <a:pt x="296155" y="0"/>
                  </a:lnTo>
                  <a:close/>
                </a:path>
              </a:pathLst>
            </a:custGeom>
            <a:grpFill/>
            <a:ln w="6350" cap="flat">
              <a:noFill/>
              <a:prstDash val="solid"/>
              <a:miter/>
            </a:ln>
          </p:spPr>
          <p:txBody>
            <a:bodyPr rtlCol="0" anchor="ctr"/>
            <a:lstStyle/>
            <a:p>
              <a:endParaRPr lang="en-US"/>
            </a:p>
          </p:txBody>
        </p:sp>
      </p:grpSp>
      <p:grpSp>
        <p:nvGrpSpPr>
          <p:cNvPr id="18" name="Graphic 55" descr="Plugged Unplugged">
            <a:extLst>
              <a:ext uri="{FF2B5EF4-FFF2-40B4-BE49-F238E27FC236}">
                <a16:creationId xmlns:a16="http://schemas.microsoft.com/office/drawing/2014/main" id="{D7B8CA79-88C7-4975-8FE3-EF7965720110}"/>
              </a:ext>
            </a:extLst>
          </p:cNvPr>
          <p:cNvGrpSpPr/>
          <p:nvPr/>
        </p:nvGrpSpPr>
        <p:grpSpPr>
          <a:xfrm>
            <a:off x="3435211" y="4294884"/>
            <a:ext cx="648582" cy="549787"/>
            <a:chOff x="3408905" y="3243539"/>
            <a:chExt cx="618574" cy="618574"/>
          </a:xfrm>
          <a:solidFill>
            <a:schemeClr val="tx2">
              <a:lumMod val="90000"/>
              <a:lumOff val="10000"/>
            </a:schemeClr>
          </a:solidFill>
        </p:grpSpPr>
        <p:sp>
          <p:nvSpPr>
            <p:cNvPr id="33" name="Freeform: Shape 34">
              <a:extLst>
                <a:ext uri="{FF2B5EF4-FFF2-40B4-BE49-F238E27FC236}">
                  <a16:creationId xmlns:a16="http://schemas.microsoft.com/office/drawing/2014/main" id="{BBFF6619-725C-4D49-B6EA-45EC482ADAEB}"/>
                </a:ext>
              </a:extLst>
            </p:cNvPr>
            <p:cNvSpPr/>
            <p:nvPr/>
          </p:nvSpPr>
          <p:spPr>
            <a:xfrm>
              <a:off x="3421791" y="3321911"/>
              <a:ext cx="347836" cy="282351"/>
            </a:xfrm>
            <a:custGeom>
              <a:avLst/>
              <a:gdLst>
                <a:gd name="connsiteX0" fmla="*/ 278500 w 347836"/>
                <a:gd name="connsiteY0" fmla="*/ 249466 h 282351"/>
                <a:gd name="connsiteX1" fmla="*/ 242049 w 347836"/>
                <a:gd name="connsiteY1" fmla="*/ 213015 h 282351"/>
                <a:gd name="connsiteX2" fmla="*/ 278500 w 347836"/>
                <a:gd name="connsiteY2" fmla="*/ 176564 h 282351"/>
                <a:gd name="connsiteX3" fmla="*/ 314951 w 347836"/>
                <a:gd name="connsiteY3" fmla="*/ 213015 h 282351"/>
                <a:gd name="connsiteX4" fmla="*/ 342287 w 347836"/>
                <a:gd name="connsiteY4" fmla="*/ 212789 h 282351"/>
                <a:gd name="connsiteX5" fmla="*/ 342284 w 347836"/>
                <a:gd name="connsiteY5" fmla="*/ 185675 h 282351"/>
                <a:gd name="connsiteX6" fmla="*/ 305833 w 347836"/>
                <a:gd name="connsiteY6" fmla="*/ 149231 h 282351"/>
                <a:gd name="connsiteX7" fmla="*/ 328617 w 347836"/>
                <a:gd name="connsiteY7" fmla="*/ 126447 h 282351"/>
                <a:gd name="connsiteX8" fmla="*/ 283056 w 347836"/>
                <a:gd name="connsiteY8" fmla="*/ 80885 h 282351"/>
                <a:gd name="connsiteX9" fmla="*/ 161564 w 347836"/>
                <a:gd name="connsiteY9" fmla="*/ 68481 h 282351"/>
                <a:gd name="connsiteX10" fmla="*/ 146621 w 347836"/>
                <a:gd name="connsiteY10" fmla="*/ 53017 h 282351"/>
                <a:gd name="connsiteX11" fmla="*/ 21566 w 347836"/>
                <a:gd name="connsiteY11" fmla="*/ 0 h 282351"/>
                <a:gd name="connsiteX12" fmla="*/ 0 w 347836"/>
                <a:gd name="connsiteY12" fmla="*/ 0 h 282351"/>
                <a:gd name="connsiteX13" fmla="*/ 0 w 347836"/>
                <a:gd name="connsiteY13" fmla="*/ 38661 h 282351"/>
                <a:gd name="connsiteX14" fmla="*/ 21566 w 347836"/>
                <a:gd name="connsiteY14" fmla="*/ 38661 h 282351"/>
                <a:gd name="connsiteX15" fmla="*/ 118863 w 347836"/>
                <a:gd name="connsiteY15" fmla="*/ 79899 h 282351"/>
                <a:gd name="connsiteX16" fmla="*/ 134211 w 347836"/>
                <a:gd name="connsiteY16" fmla="*/ 95776 h 282351"/>
                <a:gd name="connsiteX17" fmla="*/ 146402 w 347836"/>
                <a:gd name="connsiteY17" fmla="*/ 217558 h 282351"/>
                <a:gd name="connsiteX18" fmla="*/ 191932 w 347836"/>
                <a:gd name="connsiteY18" fmla="*/ 263132 h 282351"/>
                <a:gd name="connsiteX19" fmla="*/ 214716 w 347836"/>
                <a:gd name="connsiteY19" fmla="*/ 240348 h 282351"/>
                <a:gd name="connsiteX20" fmla="*/ 251160 w 347836"/>
                <a:gd name="connsiteY20" fmla="*/ 276799 h 282351"/>
                <a:gd name="connsiteX21" fmla="*/ 278497 w 347836"/>
                <a:gd name="connsiteY21" fmla="*/ 276580 h 282351"/>
                <a:gd name="connsiteX22" fmla="*/ 278500 w 347836"/>
                <a:gd name="connsiteY22" fmla="*/ 249466 h 28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836" h="282351">
                  <a:moveTo>
                    <a:pt x="278500" y="249466"/>
                  </a:moveTo>
                  <a:lnTo>
                    <a:pt x="242049" y="213015"/>
                  </a:lnTo>
                  <a:lnTo>
                    <a:pt x="278500" y="176564"/>
                  </a:lnTo>
                  <a:lnTo>
                    <a:pt x="314951" y="213015"/>
                  </a:lnTo>
                  <a:cubicBezTo>
                    <a:pt x="322562" y="220502"/>
                    <a:pt x="334801" y="220400"/>
                    <a:pt x="342287" y="212789"/>
                  </a:cubicBezTo>
                  <a:cubicBezTo>
                    <a:pt x="349688" y="205265"/>
                    <a:pt x="349686" y="193197"/>
                    <a:pt x="342284" y="185675"/>
                  </a:cubicBezTo>
                  <a:lnTo>
                    <a:pt x="305833" y="149231"/>
                  </a:lnTo>
                  <a:lnTo>
                    <a:pt x="328617" y="126447"/>
                  </a:lnTo>
                  <a:lnTo>
                    <a:pt x="283056" y="80885"/>
                  </a:lnTo>
                  <a:cubicBezTo>
                    <a:pt x="250631" y="48449"/>
                    <a:pt x="199875" y="43267"/>
                    <a:pt x="161564" y="68481"/>
                  </a:cubicBezTo>
                  <a:lnTo>
                    <a:pt x="146621" y="53017"/>
                  </a:lnTo>
                  <a:cubicBezTo>
                    <a:pt x="113780" y="19222"/>
                    <a:pt x="68691" y="106"/>
                    <a:pt x="21566" y="0"/>
                  </a:cubicBezTo>
                  <a:lnTo>
                    <a:pt x="0" y="0"/>
                  </a:lnTo>
                  <a:lnTo>
                    <a:pt x="0" y="38661"/>
                  </a:lnTo>
                  <a:lnTo>
                    <a:pt x="21566" y="38661"/>
                  </a:lnTo>
                  <a:cubicBezTo>
                    <a:pt x="58230" y="38734"/>
                    <a:pt x="93313" y="53603"/>
                    <a:pt x="118863" y="79899"/>
                  </a:cubicBezTo>
                  <a:lnTo>
                    <a:pt x="134211" y="95776"/>
                  </a:lnTo>
                  <a:cubicBezTo>
                    <a:pt x="108781" y="134100"/>
                    <a:pt x="113880" y="185035"/>
                    <a:pt x="146402" y="217558"/>
                  </a:cubicBezTo>
                  <a:lnTo>
                    <a:pt x="191932" y="263132"/>
                  </a:lnTo>
                  <a:lnTo>
                    <a:pt x="214716" y="240348"/>
                  </a:lnTo>
                  <a:lnTo>
                    <a:pt x="251160" y="276799"/>
                  </a:lnTo>
                  <a:cubicBezTo>
                    <a:pt x="258769" y="284287"/>
                    <a:pt x="271009" y="284189"/>
                    <a:pt x="278497" y="276580"/>
                  </a:cubicBezTo>
                  <a:cubicBezTo>
                    <a:pt x="285899" y="269058"/>
                    <a:pt x="285900" y="256989"/>
                    <a:pt x="278500" y="249466"/>
                  </a:cubicBezTo>
                  <a:close/>
                </a:path>
              </a:pathLst>
            </a:custGeom>
            <a:grpFill/>
            <a:ln w="6350" cap="flat">
              <a:noFill/>
              <a:prstDash val="solid"/>
              <a:miter/>
            </a:ln>
          </p:spPr>
          <p:txBody>
            <a:bodyPr rtlCol="0" anchor="ctr"/>
            <a:lstStyle/>
            <a:p>
              <a:endParaRPr lang="en-US"/>
            </a:p>
          </p:txBody>
        </p:sp>
        <p:sp>
          <p:nvSpPr>
            <p:cNvPr id="34" name="Freeform: Shape 35">
              <a:extLst>
                <a:ext uri="{FF2B5EF4-FFF2-40B4-BE49-F238E27FC236}">
                  <a16:creationId xmlns:a16="http://schemas.microsoft.com/office/drawing/2014/main" id="{6AB473E2-65C5-46B0-B628-36C38B1DB97C}"/>
                </a:ext>
              </a:extLst>
            </p:cNvPr>
            <p:cNvSpPr/>
            <p:nvPr/>
          </p:nvSpPr>
          <p:spPr>
            <a:xfrm>
              <a:off x="3687024" y="3523978"/>
              <a:ext cx="327567" cy="260813"/>
            </a:xfrm>
            <a:custGeom>
              <a:avLst/>
              <a:gdLst>
                <a:gd name="connsiteX0" fmla="*/ 306349 w 327567"/>
                <a:gd name="connsiteY0" fmla="*/ 222152 h 260813"/>
                <a:gd name="connsiteX1" fmla="*/ 212274 w 327567"/>
                <a:gd name="connsiteY1" fmla="*/ 184103 h 260813"/>
                <a:gd name="connsiteX2" fmla="*/ 194651 w 327567"/>
                <a:gd name="connsiteY2" fmla="*/ 167054 h 260813"/>
                <a:gd name="connsiteX3" fmla="*/ 182241 w 327567"/>
                <a:gd name="connsiteY3" fmla="*/ 45562 h 260813"/>
                <a:gd name="connsiteX4" fmla="*/ 136679 w 327567"/>
                <a:gd name="connsiteY4" fmla="*/ 0 h 260813"/>
                <a:gd name="connsiteX5" fmla="*/ 0 w 327567"/>
                <a:gd name="connsiteY5" fmla="*/ 136692 h 260813"/>
                <a:gd name="connsiteX6" fmla="*/ 45562 w 327567"/>
                <a:gd name="connsiteY6" fmla="*/ 182254 h 260813"/>
                <a:gd name="connsiteX7" fmla="*/ 167344 w 327567"/>
                <a:gd name="connsiteY7" fmla="*/ 194438 h 260813"/>
                <a:gd name="connsiteX8" fmla="*/ 185385 w 327567"/>
                <a:gd name="connsiteY8" fmla="*/ 211894 h 260813"/>
                <a:gd name="connsiteX9" fmla="*/ 306349 w 327567"/>
                <a:gd name="connsiteY9" fmla="*/ 260813 h 260813"/>
                <a:gd name="connsiteX10" fmla="*/ 327567 w 327567"/>
                <a:gd name="connsiteY10" fmla="*/ 260813 h 260813"/>
                <a:gd name="connsiteX11" fmla="*/ 327567 w 327567"/>
                <a:gd name="connsiteY11" fmla="*/ 222152 h 26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567" h="260813">
                  <a:moveTo>
                    <a:pt x="306349" y="222152"/>
                  </a:moveTo>
                  <a:cubicBezTo>
                    <a:pt x="271228" y="222225"/>
                    <a:pt x="237469" y="208571"/>
                    <a:pt x="212274" y="184103"/>
                  </a:cubicBezTo>
                  <a:lnTo>
                    <a:pt x="194651" y="167054"/>
                  </a:lnTo>
                  <a:cubicBezTo>
                    <a:pt x="219848" y="128737"/>
                    <a:pt x="214665" y="77992"/>
                    <a:pt x="182241" y="45562"/>
                  </a:cubicBezTo>
                  <a:lnTo>
                    <a:pt x="136679" y="0"/>
                  </a:lnTo>
                  <a:lnTo>
                    <a:pt x="0" y="136692"/>
                  </a:lnTo>
                  <a:lnTo>
                    <a:pt x="45562" y="182254"/>
                  </a:lnTo>
                  <a:cubicBezTo>
                    <a:pt x="78086" y="214773"/>
                    <a:pt x="129021" y="219870"/>
                    <a:pt x="167344" y="194438"/>
                  </a:cubicBezTo>
                  <a:lnTo>
                    <a:pt x="185385" y="211894"/>
                  </a:lnTo>
                  <a:cubicBezTo>
                    <a:pt x="217782" y="243354"/>
                    <a:pt x="261190" y="260909"/>
                    <a:pt x="306349" y="260813"/>
                  </a:cubicBezTo>
                  <a:lnTo>
                    <a:pt x="327567" y="260813"/>
                  </a:lnTo>
                  <a:lnTo>
                    <a:pt x="327567" y="222152"/>
                  </a:lnTo>
                  <a:close/>
                </a:path>
              </a:pathLst>
            </a:custGeom>
            <a:grpFill/>
            <a:ln w="6350" cap="flat">
              <a:noFill/>
              <a:prstDash val="solid"/>
              <a:miter/>
            </a:ln>
          </p:spPr>
          <p:txBody>
            <a:bodyPr rtlCol="0" anchor="ctr"/>
            <a:lstStyle/>
            <a:p>
              <a:endParaRPr lang="en-US"/>
            </a:p>
          </p:txBody>
        </p:sp>
      </p:grpSp>
      <p:sp>
        <p:nvSpPr>
          <p:cNvPr id="19" name="Graphic 57" descr="USB">
            <a:extLst>
              <a:ext uri="{FF2B5EF4-FFF2-40B4-BE49-F238E27FC236}">
                <a16:creationId xmlns:a16="http://schemas.microsoft.com/office/drawing/2014/main" id="{3A83D09E-B883-43EF-821A-72685AB5796D}"/>
              </a:ext>
            </a:extLst>
          </p:cNvPr>
          <p:cNvSpPr/>
          <p:nvPr/>
        </p:nvSpPr>
        <p:spPr>
          <a:xfrm>
            <a:off x="5248445" y="4303950"/>
            <a:ext cx="472924" cy="389432"/>
          </a:xfrm>
          <a:custGeom>
            <a:avLst/>
            <a:gdLst>
              <a:gd name="connsiteX0" fmla="*/ 431713 w 451043"/>
              <a:gd name="connsiteY0" fmla="*/ 200650 h 438156"/>
              <a:gd name="connsiteX1" fmla="*/ 431713 w 451043"/>
              <a:gd name="connsiteY1" fmla="*/ 167530 h 438156"/>
              <a:gd name="connsiteX2" fmla="*/ 399496 w 451043"/>
              <a:gd name="connsiteY2" fmla="*/ 167530 h 438156"/>
              <a:gd name="connsiteX3" fmla="*/ 399496 w 451043"/>
              <a:gd name="connsiteY3" fmla="*/ 45104 h 438156"/>
              <a:gd name="connsiteX4" fmla="*/ 360835 w 451043"/>
              <a:gd name="connsiteY4" fmla="*/ 6443 h 438156"/>
              <a:gd name="connsiteX5" fmla="*/ 251296 w 451043"/>
              <a:gd name="connsiteY5" fmla="*/ 6443 h 438156"/>
              <a:gd name="connsiteX6" fmla="*/ 212635 w 451043"/>
              <a:gd name="connsiteY6" fmla="*/ 45104 h 438156"/>
              <a:gd name="connsiteX7" fmla="*/ 212635 w 451043"/>
              <a:gd name="connsiteY7" fmla="*/ 386609 h 438156"/>
              <a:gd name="connsiteX8" fmla="*/ 199748 w 451043"/>
              <a:gd name="connsiteY8" fmla="*/ 399496 h 438156"/>
              <a:gd name="connsiteX9" fmla="*/ 90209 w 451043"/>
              <a:gd name="connsiteY9" fmla="*/ 399496 h 438156"/>
              <a:gd name="connsiteX10" fmla="*/ 77322 w 451043"/>
              <a:gd name="connsiteY10" fmla="*/ 386609 h 438156"/>
              <a:gd name="connsiteX11" fmla="*/ 77322 w 451043"/>
              <a:gd name="connsiteY11" fmla="*/ 270626 h 438156"/>
              <a:gd name="connsiteX12" fmla="*/ 109539 w 451043"/>
              <a:gd name="connsiteY12" fmla="*/ 270626 h 438156"/>
              <a:gd name="connsiteX13" fmla="*/ 109539 w 451043"/>
              <a:gd name="connsiteY13" fmla="*/ 237507 h 438156"/>
              <a:gd name="connsiteX14" fmla="*/ 128870 w 451043"/>
              <a:gd name="connsiteY14" fmla="*/ 212635 h 438156"/>
              <a:gd name="connsiteX15" fmla="*/ 128870 w 451043"/>
              <a:gd name="connsiteY15" fmla="*/ 57991 h 438156"/>
              <a:gd name="connsiteX16" fmla="*/ 109539 w 451043"/>
              <a:gd name="connsiteY16" fmla="*/ 57991 h 438156"/>
              <a:gd name="connsiteX17" fmla="*/ 109539 w 451043"/>
              <a:gd name="connsiteY17" fmla="*/ 0 h 438156"/>
              <a:gd name="connsiteX18" fmla="*/ 19330 w 451043"/>
              <a:gd name="connsiteY18" fmla="*/ 0 h 438156"/>
              <a:gd name="connsiteX19" fmla="*/ 19330 w 451043"/>
              <a:gd name="connsiteY19" fmla="*/ 57991 h 438156"/>
              <a:gd name="connsiteX20" fmla="*/ 0 w 451043"/>
              <a:gd name="connsiteY20" fmla="*/ 57991 h 438156"/>
              <a:gd name="connsiteX21" fmla="*/ 0 w 451043"/>
              <a:gd name="connsiteY21" fmla="*/ 212635 h 438156"/>
              <a:gd name="connsiteX22" fmla="*/ 19330 w 451043"/>
              <a:gd name="connsiteY22" fmla="*/ 237507 h 438156"/>
              <a:gd name="connsiteX23" fmla="*/ 19330 w 451043"/>
              <a:gd name="connsiteY23" fmla="*/ 270626 h 438156"/>
              <a:gd name="connsiteX24" fmla="*/ 51548 w 451043"/>
              <a:gd name="connsiteY24" fmla="*/ 270626 h 438156"/>
              <a:gd name="connsiteX25" fmla="*/ 51548 w 451043"/>
              <a:gd name="connsiteY25" fmla="*/ 386609 h 438156"/>
              <a:gd name="connsiteX26" fmla="*/ 90209 w 451043"/>
              <a:gd name="connsiteY26" fmla="*/ 425270 h 438156"/>
              <a:gd name="connsiteX27" fmla="*/ 199748 w 451043"/>
              <a:gd name="connsiteY27" fmla="*/ 425270 h 438156"/>
              <a:gd name="connsiteX28" fmla="*/ 238409 w 451043"/>
              <a:gd name="connsiteY28" fmla="*/ 386609 h 438156"/>
              <a:gd name="connsiteX29" fmla="*/ 238409 w 451043"/>
              <a:gd name="connsiteY29" fmla="*/ 45104 h 438156"/>
              <a:gd name="connsiteX30" fmla="*/ 251296 w 451043"/>
              <a:gd name="connsiteY30" fmla="*/ 32217 h 438156"/>
              <a:gd name="connsiteX31" fmla="*/ 360835 w 451043"/>
              <a:gd name="connsiteY31" fmla="*/ 32217 h 438156"/>
              <a:gd name="connsiteX32" fmla="*/ 373722 w 451043"/>
              <a:gd name="connsiteY32" fmla="*/ 45104 h 438156"/>
              <a:gd name="connsiteX33" fmla="*/ 373722 w 451043"/>
              <a:gd name="connsiteY33" fmla="*/ 167530 h 438156"/>
              <a:gd name="connsiteX34" fmla="*/ 341504 w 451043"/>
              <a:gd name="connsiteY34" fmla="*/ 167530 h 438156"/>
              <a:gd name="connsiteX35" fmla="*/ 341504 w 451043"/>
              <a:gd name="connsiteY35" fmla="*/ 200650 h 438156"/>
              <a:gd name="connsiteX36" fmla="*/ 322174 w 451043"/>
              <a:gd name="connsiteY36" fmla="*/ 225522 h 438156"/>
              <a:gd name="connsiteX37" fmla="*/ 322174 w 451043"/>
              <a:gd name="connsiteY37" fmla="*/ 380165 h 438156"/>
              <a:gd name="connsiteX38" fmla="*/ 341504 w 451043"/>
              <a:gd name="connsiteY38" fmla="*/ 380165 h 438156"/>
              <a:gd name="connsiteX39" fmla="*/ 341504 w 451043"/>
              <a:gd name="connsiteY39" fmla="*/ 438157 h 438156"/>
              <a:gd name="connsiteX40" fmla="*/ 431713 w 451043"/>
              <a:gd name="connsiteY40" fmla="*/ 438157 h 438156"/>
              <a:gd name="connsiteX41" fmla="*/ 431713 w 451043"/>
              <a:gd name="connsiteY41" fmla="*/ 380165 h 438156"/>
              <a:gd name="connsiteX42" fmla="*/ 451044 w 451043"/>
              <a:gd name="connsiteY42" fmla="*/ 380165 h 438156"/>
              <a:gd name="connsiteX43" fmla="*/ 451044 w 451043"/>
              <a:gd name="connsiteY43" fmla="*/ 225522 h 438156"/>
              <a:gd name="connsiteX44" fmla="*/ 431713 w 451043"/>
              <a:gd name="connsiteY44" fmla="*/ 200650 h 438156"/>
              <a:gd name="connsiteX45" fmla="*/ 45104 w 451043"/>
              <a:gd name="connsiteY45" fmla="*/ 25774 h 438156"/>
              <a:gd name="connsiteX46" fmla="*/ 83765 w 451043"/>
              <a:gd name="connsiteY46" fmla="*/ 25774 h 438156"/>
              <a:gd name="connsiteX47" fmla="*/ 83765 w 451043"/>
              <a:gd name="connsiteY47" fmla="*/ 57991 h 438156"/>
              <a:gd name="connsiteX48" fmla="*/ 45104 w 451043"/>
              <a:gd name="connsiteY48" fmla="*/ 57991 h 438156"/>
              <a:gd name="connsiteX49" fmla="*/ 405939 w 451043"/>
              <a:gd name="connsiteY49" fmla="*/ 412383 h 438156"/>
              <a:gd name="connsiteX50" fmla="*/ 367278 w 451043"/>
              <a:gd name="connsiteY50" fmla="*/ 412383 h 438156"/>
              <a:gd name="connsiteX51" fmla="*/ 367278 w 451043"/>
              <a:gd name="connsiteY51" fmla="*/ 380165 h 438156"/>
              <a:gd name="connsiteX52" fmla="*/ 405939 w 451043"/>
              <a:gd name="connsiteY52" fmla="*/ 380165 h 43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51043" h="438156">
                <a:moveTo>
                  <a:pt x="431713" y="200650"/>
                </a:moveTo>
                <a:lnTo>
                  <a:pt x="431713" y="167530"/>
                </a:lnTo>
                <a:lnTo>
                  <a:pt x="399496" y="167530"/>
                </a:lnTo>
                <a:lnTo>
                  <a:pt x="399496" y="45104"/>
                </a:lnTo>
                <a:cubicBezTo>
                  <a:pt x="399496" y="23753"/>
                  <a:pt x="382187" y="6443"/>
                  <a:pt x="360835" y="6443"/>
                </a:cubicBezTo>
                <a:lnTo>
                  <a:pt x="251296" y="6443"/>
                </a:lnTo>
                <a:cubicBezTo>
                  <a:pt x="229944" y="6443"/>
                  <a:pt x="212635" y="23753"/>
                  <a:pt x="212635" y="45104"/>
                </a:cubicBezTo>
                <a:lnTo>
                  <a:pt x="212635" y="386609"/>
                </a:lnTo>
                <a:cubicBezTo>
                  <a:pt x="212635" y="393726"/>
                  <a:pt x="206865" y="399496"/>
                  <a:pt x="199748" y="399496"/>
                </a:cubicBezTo>
                <a:lnTo>
                  <a:pt x="90209" y="399496"/>
                </a:lnTo>
                <a:cubicBezTo>
                  <a:pt x="83091" y="399496"/>
                  <a:pt x="77322" y="393726"/>
                  <a:pt x="77322" y="386609"/>
                </a:cubicBezTo>
                <a:lnTo>
                  <a:pt x="77322" y="270626"/>
                </a:lnTo>
                <a:lnTo>
                  <a:pt x="109539" y="270626"/>
                </a:lnTo>
                <a:lnTo>
                  <a:pt x="109539" y="237507"/>
                </a:lnTo>
                <a:cubicBezTo>
                  <a:pt x="120889" y="234576"/>
                  <a:pt x="128832" y="224357"/>
                  <a:pt x="128870" y="212635"/>
                </a:cubicBezTo>
                <a:lnTo>
                  <a:pt x="128870" y="57991"/>
                </a:lnTo>
                <a:lnTo>
                  <a:pt x="109539" y="57991"/>
                </a:lnTo>
                <a:lnTo>
                  <a:pt x="109539" y="0"/>
                </a:lnTo>
                <a:lnTo>
                  <a:pt x="19330" y="0"/>
                </a:lnTo>
                <a:lnTo>
                  <a:pt x="19330" y="57991"/>
                </a:lnTo>
                <a:lnTo>
                  <a:pt x="0" y="57991"/>
                </a:lnTo>
                <a:lnTo>
                  <a:pt x="0" y="212635"/>
                </a:lnTo>
                <a:cubicBezTo>
                  <a:pt x="38" y="224357"/>
                  <a:pt x="7981" y="234576"/>
                  <a:pt x="19330" y="237507"/>
                </a:cubicBezTo>
                <a:lnTo>
                  <a:pt x="19330" y="270626"/>
                </a:lnTo>
                <a:lnTo>
                  <a:pt x="51548" y="270626"/>
                </a:lnTo>
                <a:lnTo>
                  <a:pt x="51548" y="386609"/>
                </a:lnTo>
                <a:cubicBezTo>
                  <a:pt x="51548" y="407961"/>
                  <a:pt x="68857" y="425270"/>
                  <a:pt x="90209" y="425270"/>
                </a:cubicBezTo>
                <a:lnTo>
                  <a:pt x="199748" y="425270"/>
                </a:lnTo>
                <a:cubicBezTo>
                  <a:pt x="221100" y="425270"/>
                  <a:pt x="238409" y="407961"/>
                  <a:pt x="238409" y="386609"/>
                </a:cubicBezTo>
                <a:lnTo>
                  <a:pt x="238409" y="45104"/>
                </a:lnTo>
                <a:cubicBezTo>
                  <a:pt x="238409" y="37987"/>
                  <a:pt x="244178" y="32217"/>
                  <a:pt x="251296" y="32217"/>
                </a:cubicBezTo>
                <a:lnTo>
                  <a:pt x="360835" y="32217"/>
                </a:lnTo>
                <a:cubicBezTo>
                  <a:pt x="367952" y="32217"/>
                  <a:pt x="373722" y="37987"/>
                  <a:pt x="373722" y="45104"/>
                </a:cubicBezTo>
                <a:lnTo>
                  <a:pt x="373722" y="167530"/>
                </a:lnTo>
                <a:lnTo>
                  <a:pt x="341504" y="167530"/>
                </a:lnTo>
                <a:lnTo>
                  <a:pt x="341504" y="200650"/>
                </a:lnTo>
                <a:cubicBezTo>
                  <a:pt x="330155" y="203580"/>
                  <a:pt x="322212" y="213800"/>
                  <a:pt x="322174" y="225522"/>
                </a:cubicBezTo>
                <a:lnTo>
                  <a:pt x="322174" y="380165"/>
                </a:lnTo>
                <a:lnTo>
                  <a:pt x="341504" y="380165"/>
                </a:lnTo>
                <a:lnTo>
                  <a:pt x="341504" y="438157"/>
                </a:lnTo>
                <a:lnTo>
                  <a:pt x="431713" y="438157"/>
                </a:lnTo>
                <a:lnTo>
                  <a:pt x="431713" y="380165"/>
                </a:lnTo>
                <a:lnTo>
                  <a:pt x="451044" y="380165"/>
                </a:lnTo>
                <a:lnTo>
                  <a:pt x="451044" y="225522"/>
                </a:lnTo>
                <a:cubicBezTo>
                  <a:pt x="451006" y="213800"/>
                  <a:pt x="443063" y="203580"/>
                  <a:pt x="431713" y="200650"/>
                </a:cubicBezTo>
                <a:close/>
                <a:moveTo>
                  <a:pt x="45104" y="25774"/>
                </a:moveTo>
                <a:lnTo>
                  <a:pt x="83765" y="25774"/>
                </a:lnTo>
                <a:lnTo>
                  <a:pt x="83765" y="57991"/>
                </a:lnTo>
                <a:lnTo>
                  <a:pt x="45104" y="57991"/>
                </a:lnTo>
                <a:close/>
                <a:moveTo>
                  <a:pt x="405939" y="412383"/>
                </a:moveTo>
                <a:lnTo>
                  <a:pt x="367278" y="412383"/>
                </a:lnTo>
                <a:lnTo>
                  <a:pt x="367278" y="380165"/>
                </a:lnTo>
                <a:lnTo>
                  <a:pt x="405939" y="380165"/>
                </a:lnTo>
                <a:close/>
              </a:path>
            </a:pathLst>
          </a:custGeom>
          <a:solidFill>
            <a:schemeClr val="accent2">
              <a:lumMod val="50000"/>
            </a:schemeClr>
          </a:solidFill>
          <a:ln w="6350" cap="flat">
            <a:noFill/>
            <a:prstDash val="solid"/>
            <a:miter/>
          </a:ln>
        </p:spPr>
        <p:txBody>
          <a:bodyPr rtlCol="0" anchor="ctr"/>
          <a:lstStyle/>
          <a:p>
            <a:endParaRPr lang="en-US"/>
          </a:p>
        </p:txBody>
      </p:sp>
      <p:grpSp>
        <p:nvGrpSpPr>
          <p:cNvPr id="20" name="Graphic 51" descr="Fluorescent Light Blub">
            <a:extLst>
              <a:ext uri="{FF2B5EF4-FFF2-40B4-BE49-F238E27FC236}">
                <a16:creationId xmlns:a16="http://schemas.microsoft.com/office/drawing/2014/main" id="{86945860-28EE-4F35-B9DA-4117CF47F5C5}"/>
              </a:ext>
            </a:extLst>
          </p:cNvPr>
          <p:cNvGrpSpPr/>
          <p:nvPr/>
        </p:nvGrpSpPr>
        <p:grpSpPr>
          <a:xfrm>
            <a:off x="7034442" y="4294884"/>
            <a:ext cx="648582" cy="549787"/>
            <a:chOff x="6841610" y="3243539"/>
            <a:chExt cx="618574" cy="618574"/>
          </a:xfrm>
          <a:solidFill>
            <a:schemeClr val="accent5">
              <a:lumMod val="50000"/>
            </a:schemeClr>
          </a:solidFill>
        </p:grpSpPr>
        <p:sp>
          <p:nvSpPr>
            <p:cNvPr id="29" name="Freeform: Shape 30">
              <a:extLst>
                <a:ext uri="{FF2B5EF4-FFF2-40B4-BE49-F238E27FC236}">
                  <a16:creationId xmlns:a16="http://schemas.microsoft.com/office/drawing/2014/main" id="{BE910F93-1CAF-4A46-A804-7F16B8B597FA}"/>
                </a:ext>
              </a:extLst>
            </p:cNvPr>
            <p:cNvSpPr/>
            <p:nvPr/>
          </p:nvSpPr>
          <p:spPr>
            <a:xfrm>
              <a:off x="7109014" y="3771839"/>
              <a:ext cx="83765" cy="38725"/>
            </a:xfrm>
            <a:custGeom>
              <a:avLst/>
              <a:gdLst>
                <a:gd name="connsiteX0" fmla="*/ 41883 w 83765"/>
                <a:gd name="connsiteY0" fmla="*/ 38725 h 38725"/>
                <a:gd name="connsiteX1" fmla="*/ 83765 w 83765"/>
                <a:gd name="connsiteY1" fmla="*/ 0 h 38725"/>
                <a:gd name="connsiteX2" fmla="*/ 0 w 83765"/>
                <a:gd name="connsiteY2" fmla="*/ 0 h 38725"/>
                <a:gd name="connsiteX3" fmla="*/ 41883 w 83765"/>
                <a:gd name="connsiteY3" fmla="*/ 38725 h 38725"/>
              </a:gdLst>
              <a:ahLst/>
              <a:cxnLst>
                <a:cxn ang="0">
                  <a:pos x="connsiteX0" y="connsiteY0"/>
                </a:cxn>
                <a:cxn ang="0">
                  <a:pos x="connsiteX1" y="connsiteY1"/>
                </a:cxn>
                <a:cxn ang="0">
                  <a:pos x="connsiteX2" y="connsiteY2"/>
                </a:cxn>
                <a:cxn ang="0">
                  <a:pos x="connsiteX3" y="connsiteY3"/>
                </a:cxn>
              </a:cxnLst>
              <a:rect l="l" t="t" r="r" b="b"/>
              <a:pathLst>
                <a:path w="83765" h="38725">
                  <a:moveTo>
                    <a:pt x="41883" y="38725"/>
                  </a:moveTo>
                  <a:cubicBezTo>
                    <a:pt x="63810" y="38725"/>
                    <a:pt x="82050" y="21861"/>
                    <a:pt x="83765" y="0"/>
                  </a:cubicBezTo>
                  <a:lnTo>
                    <a:pt x="0" y="0"/>
                  </a:lnTo>
                  <a:cubicBezTo>
                    <a:pt x="1715" y="21861"/>
                    <a:pt x="19955" y="38725"/>
                    <a:pt x="41883" y="38725"/>
                  </a:cubicBezTo>
                  <a:close/>
                </a:path>
              </a:pathLst>
            </a:custGeom>
            <a:grpFill/>
            <a:ln w="6350" cap="flat">
              <a:noFill/>
              <a:prstDash val="solid"/>
              <a:miter/>
            </a:ln>
          </p:spPr>
          <p:txBody>
            <a:bodyPr rtlCol="0" anchor="ctr"/>
            <a:lstStyle/>
            <a:p>
              <a:endParaRPr lang="en-US"/>
            </a:p>
          </p:txBody>
        </p:sp>
        <p:sp>
          <p:nvSpPr>
            <p:cNvPr id="30" name="Freeform: Shape 31">
              <a:extLst>
                <a:ext uri="{FF2B5EF4-FFF2-40B4-BE49-F238E27FC236}">
                  <a16:creationId xmlns:a16="http://schemas.microsoft.com/office/drawing/2014/main" id="{EA409D86-0236-4E06-B8FA-1490673E1DB1}"/>
                </a:ext>
              </a:extLst>
            </p:cNvPr>
            <p:cNvSpPr/>
            <p:nvPr/>
          </p:nvSpPr>
          <p:spPr>
            <a:xfrm>
              <a:off x="7022019" y="3415953"/>
              <a:ext cx="257735" cy="330112"/>
            </a:xfrm>
            <a:custGeom>
              <a:avLst/>
              <a:gdLst>
                <a:gd name="connsiteX0" fmla="*/ 255775 w 257735"/>
                <a:gd name="connsiteY0" fmla="*/ 15916 h 330112"/>
                <a:gd name="connsiteX1" fmla="*/ 222108 w 257735"/>
                <a:gd name="connsiteY1" fmla="*/ 1966 h 330112"/>
                <a:gd name="connsiteX2" fmla="*/ 15917 w 257735"/>
                <a:gd name="connsiteY2" fmla="*/ 87374 h 330112"/>
                <a:gd name="connsiteX3" fmla="*/ 1969 w 257735"/>
                <a:gd name="connsiteY3" fmla="*/ 121049 h 330112"/>
                <a:gd name="connsiteX4" fmla="*/ 15917 w 257735"/>
                <a:gd name="connsiteY4" fmla="*/ 134998 h 330112"/>
                <a:gd name="connsiteX5" fmla="*/ 64443 w 257735"/>
                <a:gd name="connsiteY5" fmla="*/ 155101 h 330112"/>
                <a:gd name="connsiteX6" fmla="*/ 64443 w 257735"/>
                <a:gd name="connsiteY6" fmla="*/ 194800 h 330112"/>
                <a:gd name="connsiteX7" fmla="*/ 38669 w 257735"/>
                <a:gd name="connsiteY7" fmla="*/ 194800 h 330112"/>
                <a:gd name="connsiteX8" fmla="*/ 38669 w 257735"/>
                <a:gd name="connsiteY8" fmla="*/ 304339 h 330112"/>
                <a:gd name="connsiteX9" fmla="*/ 64443 w 257735"/>
                <a:gd name="connsiteY9" fmla="*/ 330113 h 330112"/>
                <a:gd name="connsiteX10" fmla="*/ 193312 w 257735"/>
                <a:gd name="connsiteY10" fmla="*/ 330113 h 330112"/>
                <a:gd name="connsiteX11" fmla="*/ 219086 w 257735"/>
                <a:gd name="connsiteY11" fmla="*/ 304339 h 330112"/>
                <a:gd name="connsiteX12" fmla="*/ 219086 w 257735"/>
                <a:gd name="connsiteY12" fmla="*/ 194800 h 330112"/>
                <a:gd name="connsiteX13" fmla="*/ 193312 w 257735"/>
                <a:gd name="connsiteY13" fmla="*/ 194800 h 330112"/>
                <a:gd name="connsiteX14" fmla="*/ 193312 w 257735"/>
                <a:gd name="connsiteY14" fmla="*/ 155101 h 330112"/>
                <a:gd name="connsiteX15" fmla="*/ 241832 w 257735"/>
                <a:gd name="connsiteY15" fmla="*/ 134998 h 330112"/>
                <a:gd name="connsiteX16" fmla="*/ 255375 w 257735"/>
                <a:gd name="connsiteY16" fmla="*/ 101157 h 330112"/>
                <a:gd name="connsiteX17" fmla="*/ 222115 w 257735"/>
                <a:gd name="connsiteY17" fmla="*/ 87374 h 330112"/>
                <a:gd name="connsiteX18" fmla="*/ 157680 w 257735"/>
                <a:gd name="connsiteY18" fmla="*/ 114063 h 330112"/>
                <a:gd name="connsiteX19" fmla="*/ 141765 w 257735"/>
                <a:gd name="connsiteY19" fmla="*/ 137904 h 330112"/>
                <a:gd name="connsiteX20" fmla="*/ 141765 w 257735"/>
                <a:gd name="connsiteY20" fmla="*/ 194800 h 330112"/>
                <a:gd name="connsiteX21" fmla="*/ 115991 w 257735"/>
                <a:gd name="connsiteY21" fmla="*/ 194800 h 330112"/>
                <a:gd name="connsiteX22" fmla="*/ 115991 w 257735"/>
                <a:gd name="connsiteY22" fmla="*/ 137878 h 330112"/>
                <a:gd name="connsiteX23" fmla="*/ 100075 w 257735"/>
                <a:gd name="connsiteY23" fmla="*/ 114037 h 330112"/>
                <a:gd name="connsiteX24" fmla="*/ 93129 w 257735"/>
                <a:gd name="connsiteY24" fmla="*/ 111163 h 330112"/>
                <a:gd name="connsiteX25" fmla="*/ 241832 w 257735"/>
                <a:gd name="connsiteY25" fmla="*/ 49564 h 330112"/>
                <a:gd name="connsiteX26" fmla="*/ 255775 w 257735"/>
                <a:gd name="connsiteY26" fmla="*/ 15916 h 3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7735" h="330112">
                  <a:moveTo>
                    <a:pt x="255775" y="15916"/>
                  </a:moveTo>
                  <a:cubicBezTo>
                    <a:pt x="250329" y="2768"/>
                    <a:pt x="235257" y="-3476"/>
                    <a:pt x="222108" y="1966"/>
                  </a:cubicBezTo>
                  <a:lnTo>
                    <a:pt x="15917" y="87374"/>
                  </a:lnTo>
                  <a:cubicBezTo>
                    <a:pt x="2766" y="92821"/>
                    <a:pt x="-3479" y="107898"/>
                    <a:pt x="1969" y="121049"/>
                  </a:cubicBezTo>
                  <a:cubicBezTo>
                    <a:pt x="4585" y="127365"/>
                    <a:pt x="9602" y="132382"/>
                    <a:pt x="15917" y="134998"/>
                  </a:cubicBezTo>
                  <a:lnTo>
                    <a:pt x="64443" y="155101"/>
                  </a:lnTo>
                  <a:lnTo>
                    <a:pt x="64443" y="194800"/>
                  </a:lnTo>
                  <a:lnTo>
                    <a:pt x="38669" y="194800"/>
                  </a:lnTo>
                  <a:lnTo>
                    <a:pt x="38669" y="304339"/>
                  </a:lnTo>
                  <a:cubicBezTo>
                    <a:pt x="38669" y="318573"/>
                    <a:pt x="50209" y="330113"/>
                    <a:pt x="64443" y="330113"/>
                  </a:cubicBezTo>
                  <a:lnTo>
                    <a:pt x="193312" y="330113"/>
                  </a:lnTo>
                  <a:cubicBezTo>
                    <a:pt x="207547" y="330113"/>
                    <a:pt x="219086" y="318573"/>
                    <a:pt x="219086" y="304339"/>
                  </a:cubicBezTo>
                  <a:lnTo>
                    <a:pt x="219086" y="194800"/>
                  </a:lnTo>
                  <a:lnTo>
                    <a:pt x="193312" y="194800"/>
                  </a:lnTo>
                  <a:lnTo>
                    <a:pt x="193312" y="155101"/>
                  </a:lnTo>
                  <a:lnTo>
                    <a:pt x="241832" y="134998"/>
                  </a:lnTo>
                  <a:cubicBezTo>
                    <a:pt x="254917" y="129392"/>
                    <a:pt x="260980" y="114242"/>
                    <a:pt x="255375" y="101157"/>
                  </a:cubicBezTo>
                  <a:cubicBezTo>
                    <a:pt x="249866" y="88298"/>
                    <a:pt x="235105" y="82180"/>
                    <a:pt x="222115" y="87374"/>
                  </a:cubicBezTo>
                  <a:lnTo>
                    <a:pt x="157680" y="114063"/>
                  </a:lnTo>
                  <a:cubicBezTo>
                    <a:pt x="148037" y="118054"/>
                    <a:pt x="141754" y="127467"/>
                    <a:pt x="141765" y="137904"/>
                  </a:cubicBezTo>
                  <a:lnTo>
                    <a:pt x="141765" y="194800"/>
                  </a:lnTo>
                  <a:lnTo>
                    <a:pt x="115991" y="194800"/>
                  </a:lnTo>
                  <a:lnTo>
                    <a:pt x="115991" y="137878"/>
                  </a:lnTo>
                  <a:cubicBezTo>
                    <a:pt x="116002" y="127441"/>
                    <a:pt x="109718" y="118029"/>
                    <a:pt x="100075" y="114037"/>
                  </a:cubicBezTo>
                  <a:lnTo>
                    <a:pt x="93129" y="111163"/>
                  </a:lnTo>
                  <a:lnTo>
                    <a:pt x="241832" y="49564"/>
                  </a:lnTo>
                  <a:cubicBezTo>
                    <a:pt x="254966" y="44114"/>
                    <a:pt x="261205" y="29058"/>
                    <a:pt x="255775" y="15916"/>
                  </a:cubicBezTo>
                  <a:close/>
                </a:path>
              </a:pathLst>
            </a:custGeom>
            <a:grpFill/>
            <a:ln w="6350" cap="flat">
              <a:noFill/>
              <a:prstDash val="solid"/>
              <a:miter/>
            </a:ln>
          </p:spPr>
          <p:txBody>
            <a:bodyPr rtlCol="0" anchor="ctr"/>
            <a:lstStyle/>
            <a:p>
              <a:endParaRPr lang="en-US"/>
            </a:p>
          </p:txBody>
        </p:sp>
        <p:sp>
          <p:nvSpPr>
            <p:cNvPr id="31" name="Freeform: Shape 32">
              <a:extLst>
                <a:ext uri="{FF2B5EF4-FFF2-40B4-BE49-F238E27FC236}">
                  <a16:creationId xmlns:a16="http://schemas.microsoft.com/office/drawing/2014/main" id="{CCA759F1-32B4-414D-A5A7-9604A52EE234}"/>
                </a:ext>
              </a:extLst>
            </p:cNvPr>
            <p:cNvSpPr/>
            <p:nvPr/>
          </p:nvSpPr>
          <p:spPr>
            <a:xfrm>
              <a:off x="7022005" y="3331763"/>
              <a:ext cx="258219" cy="137161"/>
            </a:xfrm>
            <a:custGeom>
              <a:avLst/>
              <a:gdLst>
                <a:gd name="connsiteX0" fmla="*/ 25796 w 258219"/>
                <a:gd name="connsiteY0" fmla="*/ 137162 h 137161"/>
                <a:gd name="connsiteX1" fmla="*/ 35642 w 258219"/>
                <a:gd name="connsiteY1" fmla="*/ 135190 h 137161"/>
                <a:gd name="connsiteX2" fmla="*/ 241833 w 258219"/>
                <a:gd name="connsiteY2" fmla="*/ 49782 h 137161"/>
                <a:gd name="connsiteX3" fmla="*/ 256439 w 258219"/>
                <a:gd name="connsiteY3" fmla="*/ 16386 h 137161"/>
                <a:gd name="connsiteX4" fmla="*/ 223044 w 258219"/>
                <a:gd name="connsiteY4" fmla="*/ 1780 h 137161"/>
                <a:gd name="connsiteX5" fmla="*/ 222116 w 258219"/>
                <a:gd name="connsiteY5" fmla="*/ 2164 h 137161"/>
                <a:gd name="connsiteX6" fmla="*/ 15925 w 258219"/>
                <a:gd name="connsiteY6" fmla="*/ 87573 h 137161"/>
                <a:gd name="connsiteX7" fmla="*/ 1966 w 258219"/>
                <a:gd name="connsiteY7" fmla="*/ 121244 h 137161"/>
                <a:gd name="connsiteX8" fmla="*/ 25796 w 258219"/>
                <a:gd name="connsiteY8" fmla="*/ 137162 h 13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219" h="137161">
                  <a:moveTo>
                    <a:pt x="25796" y="137162"/>
                  </a:moveTo>
                  <a:cubicBezTo>
                    <a:pt x="29176" y="137162"/>
                    <a:pt x="32523" y="136492"/>
                    <a:pt x="35642" y="135190"/>
                  </a:cubicBezTo>
                  <a:lnTo>
                    <a:pt x="241833" y="49782"/>
                  </a:lnTo>
                  <a:cubicBezTo>
                    <a:pt x="255089" y="44593"/>
                    <a:pt x="261628" y="29642"/>
                    <a:pt x="256439" y="16386"/>
                  </a:cubicBezTo>
                  <a:cubicBezTo>
                    <a:pt x="251251" y="3131"/>
                    <a:pt x="236300" y="-3409"/>
                    <a:pt x="223044" y="1780"/>
                  </a:cubicBezTo>
                  <a:cubicBezTo>
                    <a:pt x="222732" y="1902"/>
                    <a:pt x="222423" y="2030"/>
                    <a:pt x="222116" y="2164"/>
                  </a:cubicBezTo>
                  <a:lnTo>
                    <a:pt x="15925" y="87573"/>
                  </a:lnTo>
                  <a:cubicBezTo>
                    <a:pt x="2772" y="93016"/>
                    <a:pt x="-3478" y="108091"/>
                    <a:pt x="1966" y="121244"/>
                  </a:cubicBezTo>
                  <a:cubicBezTo>
                    <a:pt x="5955" y="130884"/>
                    <a:pt x="15363" y="137168"/>
                    <a:pt x="25796" y="137162"/>
                  </a:cubicBezTo>
                  <a:close/>
                </a:path>
              </a:pathLst>
            </a:custGeom>
            <a:grpFill/>
            <a:ln w="6350" cap="flat">
              <a:noFill/>
              <a:prstDash val="solid"/>
              <a:miter/>
            </a:ln>
          </p:spPr>
          <p:txBody>
            <a:bodyPr rtlCol="0" anchor="ctr"/>
            <a:lstStyle/>
            <a:p>
              <a:endParaRPr lang="en-US"/>
            </a:p>
          </p:txBody>
        </p:sp>
        <p:sp>
          <p:nvSpPr>
            <p:cNvPr id="32" name="Freeform: Shape 33">
              <a:extLst>
                <a:ext uri="{FF2B5EF4-FFF2-40B4-BE49-F238E27FC236}">
                  <a16:creationId xmlns:a16="http://schemas.microsoft.com/office/drawing/2014/main" id="{E2B50D9B-3B98-40C6-B362-F863764C0D63}"/>
                </a:ext>
              </a:extLst>
            </p:cNvPr>
            <p:cNvSpPr/>
            <p:nvPr/>
          </p:nvSpPr>
          <p:spPr>
            <a:xfrm>
              <a:off x="7022011" y="3301370"/>
              <a:ext cx="129368" cy="83789"/>
            </a:xfrm>
            <a:custGeom>
              <a:avLst/>
              <a:gdLst>
                <a:gd name="connsiteX0" fmla="*/ 25790 w 129368"/>
                <a:gd name="connsiteY0" fmla="*/ 83790 h 83789"/>
                <a:gd name="connsiteX1" fmla="*/ 35635 w 129368"/>
                <a:gd name="connsiteY1" fmla="*/ 81818 h 83789"/>
                <a:gd name="connsiteX2" fmla="*/ 113737 w 129368"/>
                <a:gd name="connsiteY2" fmla="*/ 49472 h 83789"/>
                <a:gd name="connsiteX3" fmla="*/ 127280 w 129368"/>
                <a:gd name="connsiteY3" fmla="*/ 15631 h 83789"/>
                <a:gd name="connsiteX4" fmla="*/ 94020 w 129368"/>
                <a:gd name="connsiteY4" fmla="*/ 1848 h 83789"/>
                <a:gd name="connsiteX5" fmla="*/ 15925 w 129368"/>
                <a:gd name="connsiteY5" fmla="*/ 34201 h 83789"/>
                <a:gd name="connsiteX6" fmla="*/ 1966 w 129368"/>
                <a:gd name="connsiteY6" fmla="*/ 67872 h 83789"/>
                <a:gd name="connsiteX7" fmla="*/ 25790 w 129368"/>
                <a:gd name="connsiteY7" fmla="*/ 83790 h 8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368" h="83789">
                  <a:moveTo>
                    <a:pt x="25790" y="83790"/>
                  </a:moveTo>
                  <a:cubicBezTo>
                    <a:pt x="29170" y="83790"/>
                    <a:pt x="32516" y="83120"/>
                    <a:pt x="35635" y="81818"/>
                  </a:cubicBezTo>
                  <a:lnTo>
                    <a:pt x="113737" y="49472"/>
                  </a:lnTo>
                  <a:cubicBezTo>
                    <a:pt x="126822" y="43867"/>
                    <a:pt x="132885" y="28716"/>
                    <a:pt x="127280" y="15631"/>
                  </a:cubicBezTo>
                  <a:cubicBezTo>
                    <a:pt x="121771" y="2772"/>
                    <a:pt x="107010" y="-3345"/>
                    <a:pt x="94020" y="1848"/>
                  </a:cubicBezTo>
                  <a:lnTo>
                    <a:pt x="15925" y="34201"/>
                  </a:lnTo>
                  <a:cubicBezTo>
                    <a:pt x="2772" y="39644"/>
                    <a:pt x="-3478" y="54719"/>
                    <a:pt x="1966" y="67872"/>
                  </a:cubicBezTo>
                  <a:cubicBezTo>
                    <a:pt x="5954" y="77510"/>
                    <a:pt x="15359" y="83794"/>
                    <a:pt x="25790" y="83790"/>
                  </a:cubicBezTo>
                  <a:close/>
                </a:path>
              </a:pathLst>
            </a:custGeom>
            <a:grpFill/>
            <a:ln w="6350" cap="flat">
              <a:noFill/>
              <a:prstDash val="solid"/>
              <a:miter/>
            </a:ln>
          </p:spPr>
          <p:txBody>
            <a:bodyPr rtlCol="0" anchor="ctr"/>
            <a:lstStyle/>
            <a:p>
              <a:endParaRPr lang="en-US"/>
            </a:p>
          </p:txBody>
        </p:sp>
      </p:grpSp>
      <p:grpSp>
        <p:nvGrpSpPr>
          <p:cNvPr id="21" name="Graphic 49" descr="Cell Tower">
            <a:extLst>
              <a:ext uri="{FF2B5EF4-FFF2-40B4-BE49-F238E27FC236}">
                <a16:creationId xmlns:a16="http://schemas.microsoft.com/office/drawing/2014/main" id="{EFDD9487-E869-4232-BFFE-04F2058054B7}"/>
              </a:ext>
            </a:extLst>
          </p:cNvPr>
          <p:cNvGrpSpPr/>
          <p:nvPr/>
        </p:nvGrpSpPr>
        <p:grpSpPr>
          <a:xfrm>
            <a:off x="8962297" y="4223773"/>
            <a:ext cx="648582" cy="549787"/>
            <a:chOff x="8680270" y="3163531"/>
            <a:chExt cx="618574" cy="618574"/>
          </a:xfrm>
          <a:solidFill>
            <a:schemeClr val="accent4">
              <a:lumMod val="50000"/>
            </a:schemeClr>
          </a:solidFill>
        </p:grpSpPr>
        <p:sp>
          <p:nvSpPr>
            <p:cNvPr id="22" name="Freeform: Shape 23">
              <a:extLst>
                <a:ext uri="{FF2B5EF4-FFF2-40B4-BE49-F238E27FC236}">
                  <a16:creationId xmlns:a16="http://schemas.microsoft.com/office/drawing/2014/main" id="{EA08C421-22D4-4378-974F-3C91E856635E}"/>
                </a:ext>
              </a:extLst>
            </p:cNvPr>
            <p:cNvSpPr/>
            <p:nvPr/>
          </p:nvSpPr>
          <p:spPr>
            <a:xfrm>
              <a:off x="8915453" y="3279513"/>
              <a:ext cx="40597" cy="109539"/>
            </a:xfrm>
            <a:custGeom>
              <a:avLst/>
              <a:gdLst>
                <a:gd name="connsiteX0" fmla="*/ 22556 w 40597"/>
                <a:gd name="connsiteY0" fmla="*/ 109539 h 109539"/>
                <a:gd name="connsiteX1" fmla="*/ 40597 w 40597"/>
                <a:gd name="connsiteY1" fmla="*/ 91497 h 109539"/>
                <a:gd name="connsiteX2" fmla="*/ 40597 w 40597"/>
                <a:gd name="connsiteY2" fmla="*/ 18042 h 109539"/>
                <a:gd name="connsiteX3" fmla="*/ 22556 w 40597"/>
                <a:gd name="connsiteY3" fmla="*/ 0 h 109539"/>
                <a:gd name="connsiteX4" fmla="*/ 22556 w 40597"/>
                <a:gd name="connsiteY4" fmla="*/ 109539 h 10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7" h="109539">
                  <a:moveTo>
                    <a:pt x="22556" y="109539"/>
                  </a:moveTo>
                  <a:lnTo>
                    <a:pt x="40597" y="91497"/>
                  </a:lnTo>
                  <a:cubicBezTo>
                    <a:pt x="20828" y="71003"/>
                    <a:pt x="20828" y="38536"/>
                    <a:pt x="40597" y="18042"/>
                  </a:cubicBezTo>
                  <a:lnTo>
                    <a:pt x="22556" y="0"/>
                  </a:lnTo>
                  <a:cubicBezTo>
                    <a:pt x="-7519" y="30320"/>
                    <a:pt x="-7519" y="79219"/>
                    <a:pt x="22556" y="109539"/>
                  </a:cubicBezTo>
                  <a:close/>
                </a:path>
              </a:pathLst>
            </a:custGeom>
            <a:grpFill/>
            <a:ln w="6350" cap="flat">
              <a:noFill/>
              <a:prstDash val="solid"/>
              <a:miter/>
            </a:ln>
          </p:spPr>
          <p:txBody>
            <a:bodyPr rtlCol="0" anchor="ctr"/>
            <a:lstStyle/>
            <a:p>
              <a:endParaRPr lang="en-US"/>
            </a:p>
          </p:txBody>
        </p:sp>
        <p:sp>
          <p:nvSpPr>
            <p:cNvPr id="23" name="Freeform: Shape 24">
              <a:extLst>
                <a:ext uri="{FF2B5EF4-FFF2-40B4-BE49-F238E27FC236}">
                  <a16:creationId xmlns:a16="http://schemas.microsoft.com/office/drawing/2014/main" id="{002F2A4C-4E72-4954-9600-D82C6CA1D691}"/>
                </a:ext>
              </a:extLst>
            </p:cNvPr>
            <p:cNvSpPr/>
            <p:nvPr/>
          </p:nvSpPr>
          <p:spPr>
            <a:xfrm>
              <a:off x="8863913" y="3243430"/>
              <a:ext cx="56053" cy="181706"/>
            </a:xfrm>
            <a:custGeom>
              <a:avLst/>
              <a:gdLst>
                <a:gd name="connsiteX0" fmla="*/ 38012 w 56053"/>
                <a:gd name="connsiteY0" fmla="*/ 181706 h 181706"/>
                <a:gd name="connsiteX1" fmla="*/ 56054 w 56053"/>
                <a:gd name="connsiteY1" fmla="*/ 163664 h 181706"/>
                <a:gd name="connsiteX2" fmla="*/ 55592 w 56053"/>
                <a:gd name="connsiteY2" fmla="*/ 18504 h 181706"/>
                <a:gd name="connsiteX3" fmla="*/ 56054 w 56053"/>
                <a:gd name="connsiteY3" fmla="*/ 18042 h 181706"/>
                <a:gd name="connsiteX4" fmla="*/ 38012 w 56053"/>
                <a:gd name="connsiteY4" fmla="*/ 0 h 181706"/>
                <a:gd name="connsiteX5" fmla="*/ 36728 w 56053"/>
                <a:gd name="connsiteY5" fmla="*/ 180422 h 181706"/>
                <a:gd name="connsiteX6" fmla="*/ 38012 w 56053"/>
                <a:gd name="connsiteY6" fmla="*/ 181706 h 18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53" h="181706">
                  <a:moveTo>
                    <a:pt x="38012" y="181706"/>
                  </a:moveTo>
                  <a:lnTo>
                    <a:pt x="56054" y="163664"/>
                  </a:lnTo>
                  <a:cubicBezTo>
                    <a:pt x="15841" y="123707"/>
                    <a:pt x="15634" y="58716"/>
                    <a:pt x="55592" y="18504"/>
                  </a:cubicBezTo>
                  <a:cubicBezTo>
                    <a:pt x="55745" y="18349"/>
                    <a:pt x="55899" y="18195"/>
                    <a:pt x="56054" y="18042"/>
                  </a:cubicBezTo>
                  <a:lnTo>
                    <a:pt x="38012" y="0"/>
                  </a:lnTo>
                  <a:cubicBezTo>
                    <a:pt x="-12165" y="49468"/>
                    <a:pt x="-12740" y="130245"/>
                    <a:pt x="36728" y="180422"/>
                  </a:cubicBezTo>
                  <a:cubicBezTo>
                    <a:pt x="37153" y="180853"/>
                    <a:pt x="37581" y="181281"/>
                    <a:pt x="38012" y="181706"/>
                  </a:cubicBezTo>
                  <a:close/>
                </a:path>
              </a:pathLst>
            </a:custGeom>
            <a:grpFill/>
            <a:ln w="6350" cap="flat">
              <a:noFill/>
              <a:prstDash val="solid"/>
              <a:miter/>
            </a:ln>
          </p:spPr>
          <p:txBody>
            <a:bodyPr rtlCol="0" anchor="ctr"/>
            <a:lstStyle/>
            <a:p>
              <a:endParaRPr lang="en-US"/>
            </a:p>
          </p:txBody>
        </p:sp>
        <p:sp>
          <p:nvSpPr>
            <p:cNvPr id="24" name="Freeform: Shape 25">
              <a:extLst>
                <a:ext uri="{FF2B5EF4-FFF2-40B4-BE49-F238E27FC236}">
                  <a16:creationId xmlns:a16="http://schemas.microsoft.com/office/drawing/2014/main" id="{E2AA864F-ECFB-4595-A245-117F484D6700}"/>
                </a:ext>
              </a:extLst>
            </p:cNvPr>
            <p:cNvSpPr/>
            <p:nvPr/>
          </p:nvSpPr>
          <p:spPr>
            <a:xfrm>
              <a:off x="8812348" y="3206702"/>
              <a:ext cx="70891" cy="255161"/>
            </a:xfrm>
            <a:custGeom>
              <a:avLst/>
              <a:gdLst>
                <a:gd name="connsiteX0" fmla="*/ 70891 w 70891"/>
                <a:gd name="connsiteY0" fmla="*/ 237120 h 255161"/>
                <a:gd name="connsiteX1" fmla="*/ 70891 w 70891"/>
                <a:gd name="connsiteY1" fmla="*/ 18042 h 255161"/>
                <a:gd name="connsiteX2" fmla="*/ 52849 w 70891"/>
                <a:gd name="connsiteY2" fmla="*/ 0 h 255161"/>
                <a:gd name="connsiteX3" fmla="*/ 52836 w 70891"/>
                <a:gd name="connsiteY3" fmla="*/ 255149 h 255161"/>
                <a:gd name="connsiteX4" fmla="*/ 52849 w 70891"/>
                <a:gd name="connsiteY4" fmla="*/ 255162 h 255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91" h="255161">
                  <a:moveTo>
                    <a:pt x="70891" y="237120"/>
                  </a:moveTo>
                  <a:cubicBezTo>
                    <a:pt x="10742" y="176480"/>
                    <a:pt x="10742" y="78682"/>
                    <a:pt x="70891" y="18042"/>
                  </a:cubicBezTo>
                  <a:lnTo>
                    <a:pt x="52849" y="0"/>
                  </a:lnTo>
                  <a:cubicBezTo>
                    <a:pt x="-17611" y="70454"/>
                    <a:pt x="-17617" y="184688"/>
                    <a:pt x="52836" y="255149"/>
                  </a:cubicBezTo>
                  <a:cubicBezTo>
                    <a:pt x="52841" y="255153"/>
                    <a:pt x="52845" y="255157"/>
                    <a:pt x="52849" y="255162"/>
                  </a:cubicBezTo>
                  <a:close/>
                </a:path>
              </a:pathLst>
            </a:custGeom>
            <a:grpFill/>
            <a:ln w="6350"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8EDFD9B6-A0F6-4E34-8C8B-176552C0365C}"/>
                </a:ext>
              </a:extLst>
            </p:cNvPr>
            <p:cNvSpPr/>
            <p:nvPr/>
          </p:nvSpPr>
          <p:spPr>
            <a:xfrm>
              <a:off x="9029506" y="3279513"/>
              <a:ext cx="40597" cy="109539"/>
            </a:xfrm>
            <a:custGeom>
              <a:avLst/>
              <a:gdLst>
                <a:gd name="connsiteX0" fmla="*/ 18042 w 40597"/>
                <a:gd name="connsiteY0" fmla="*/ 109539 h 109539"/>
                <a:gd name="connsiteX1" fmla="*/ 18042 w 40597"/>
                <a:gd name="connsiteY1" fmla="*/ 0 h 109539"/>
                <a:gd name="connsiteX2" fmla="*/ 0 w 40597"/>
                <a:gd name="connsiteY2" fmla="*/ 18042 h 109539"/>
                <a:gd name="connsiteX3" fmla="*/ 14820 w 40597"/>
                <a:gd name="connsiteY3" fmla="*/ 54770 h 109539"/>
                <a:gd name="connsiteX4" fmla="*/ 0 w 40597"/>
                <a:gd name="connsiteY4" fmla="*/ 91497 h 10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7" h="109539">
                  <a:moveTo>
                    <a:pt x="18042" y="109539"/>
                  </a:moveTo>
                  <a:cubicBezTo>
                    <a:pt x="48116" y="79219"/>
                    <a:pt x="48116" y="30320"/>
                    <a:pt x="18042" y="0"/>
                  </a:cubicBezTo>
                  <a:lnTo>
                    <a:pt x="0" y="18042"/>
                  </a:lnTo>
                  <a:cubicBezTo>
                    <a:pt x="9634" y="27822"/>
                    <a:pt x="14968" y="41042"/>
                    <a:pt x="14820" y="54770"/>
                  </a:cubicBezTo>
                  <a:cubicBezTo>
                    <a:pt x="14843" y="68473"/>
                    <a:pt x="9527" y="81647"/>
                    <a:pt x="0" y="91497"/>
                  </a:cubicBezTo>
                  <a:close/>
                </a:path>
              </a:pathLst>
            </a:custGeom>
            <a:grpFill/>
            <a:ln w="6350" cap="flat">
              <a:noFill/>
              <a:prstDash val="solid"/>
              <a:miter/>
            </a:ln>
          </p:spPr>
          <p:txBody>
            <a:bodyPr rtlCol="0" anchor="ctr"/>
            <a:lstStyle/>
            <a:p>
              <a:endParaRPr lang="en-US"/>
            </a:p>
          </p:txBody>
        </p:sp>
        <p:sp>
          <p:nvSpPr>
            <p:cNvPr id="26" name="Freeform: Shape 27">
              <a:extLst>
                <a:ext uri="{FF2B5EF4-FFF2-40B4-BE49-F238E27FC236}">
                  <a16:creationId xmlns:a16="http://schemas.microsoft.com/office/drawing/2014/main" id="{B958F581-33F7-4E0A-84E7-6F9485715E15}"/>
                </a:ext>
              </a:extLst>
            </p:cNvPr>
            <p:cNvSpPr/>
            <p:nvPr/>
          </p:nvSpPr>
          <p:spPr>
            <a:xfrm>
              <a:off x="9065590" y="3243430"/>
              <a:ext cx="56053" cy="181706"/>
            </a:xfrm>
            <a:custGeom>
              <a:avLst/>
              <a:gdLst>
                <a:gd name="connsiteX0" fmla="*/ 0 w 56053"/>
                <a:gd name="connsiteY0" fmla="*/ 163664 h 181706"/>
                <a:gd name="connsiteX1" fmla="*/ 18042 w 56053"/>
                <a:gd name="connsiteY1" fmla="*/ 181706 h 181706"/>
                <a:gd name="connsiteX2" fmla="*/ 19326 w 56053"/>
                <a:gd name="connsiteY2" fmla="*/ 1284 h 181706"/>
                <a:gd name="connsiteX3" fmla="*/ 18042 w 56053"/>
                <a:gd name="connsiteY3" fmla="*/ 0 h 181706"/>
                <a:gd name="connsiteX4" fmla="*/ 0 w 56053"/>
                <a:gd name="connsiteY4" fmla="*/ 18042 h 181706"/>
                <a:gd name="connsiteX5" fmla="*/ 462 w 56053"/>
                <a:gd name="connsiteY5" fmla="*/ 163202 h 181706"/>
                <a:gd name="connsiteX6" fmla="*/ 0 w 56053"/>
                <a:gd name="connsiteY6" fmla="*/ 163664 h 18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53" h="181706">
                  <a:moveTo>
                    <a:pt x="0" y="163664"/>
                  </a:moveTo>
                  <a:lnTo>
                    <a:pt x="18042" y="181706"/>
                  </a:lnTo>
                  <a:cubicBezTo>
                    <a:pt x="68218" y="132238"/>
                    <a:pt x="68793" y="51461"/>
                    <a:pt x="19326" y="1284"/>
                  </a:cubicBezTo>
                  <a:cubicBezTo>
                    <a:pt x="18901" y="853"/>
                    <a:pt x="18473" y="425"/>
                    <a:pt x="18042" y="0"/>
                  </a:cubicBezTo>
                  <a:lnTo>
                    <a:pt x="0" y="18042"/>
                  </a:lnTo>
                  <a:cubicBezTo>
                    <a:pt x="40212" y="57999"/>
                    <a:pt x="40419" y="122990"/>
                    <a:pt x="462" y="163202"/>
                  </a:cubicBezTo>
                  <a:cubicBezTo>
                    <a:pt x="309" y="163357"/>
                    <a:pt x="155" y="163511"/>
                    <a:pt x="0" y="163664"/>
                  </a:cubicBezTo>
                  <a:close/>
                </a:path>
              </a:pathLst>
            </a:custGeom>
            <a:grpFill/>
            <a:ln w="6350" cap="flat">
              <a:no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1C77889F-74C7-424F-95E8-0C3E23D5A213}"/>
                </a:ext>
              </a:extLst>
            </p:cNvPr>
            <p:cNvSpPr/>
            <p:nvPr/>
          </p:nvSpPr>
          <p:spPr>
            <a:xfrm>
              <a:off x="9102317" y="3206702"/>
              <a:ext cx="70891" cy="255161"/>
            </a:xfrm>
            <a:custGeom>
              <a:avLst/>
              <a:gdLst>
                <a:gd name="connsiteX0" fmla="*/ 0 w 70891"/>
                <a:gd name="connsiteY0" fmla="*/ 237120 h 255161"/>
                <a:gd name="connsiteX1" fmla="*/ 18042 w 70891"/>
                <a:gd name="connsiteY1" fmla="*/ 255162 h 255161"/>
                <a:gd name="connsiteX2" fmla="*/ 18055 w 70891"/>
                <a:gd name="connsiteY2" fmla="*/ 13 h 255161"/>
                <a:gd name="connsiteX3" fmla="*/ 18042 w 70891"/>
                <a:gd name="connsiteY3" fmla="*/ 0 h 255161"/>
                <a:gd name="connsiteX4" fmla="*/ 0 w 70891"/>
                <a:gd name="connsiteY4" fmla="*/ 18042 h 255161"/>
                <a:gd name="connsiteX5" fmla="*/ 0 w 70891"/>
                <a:gd name="connsiteY5" fmla="*/ 237120 h 25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891" h="255161">
                  <a:moveTo>
                    <a:pt x="0" y="237120"/>
                  </a:moveTo>
                  <a:lnTo>
                    <a:pt x="18042" y="255162"/>
                  </a:lnTo>
                  <a:cubicBezTo>
                    <a:pt x="88502" y="184708"/>
                    <a:pt x="88508" y="70474"/>
                    <a:pt x="18055" y="13"/>
                  </a:cubicBezTo>
                  <a:cubicBezTo>
                    <a:pt x="18051" y="9"/>
                    <a:pt x="18046" y="4"/>
                    <a:pt x="18042" y="0"/>
                  </a:cubicBezTo>
                  <a:lnTo>
                    <a:pt x="0" y="18042"/>
                  </a:lnTo>
                  <a:cubicBezTo>
                    <a:pt x="60149" y="78682"/>
                    <a:pt x="60149" y="176480"/>
                    <a:pt x="0" y="237120"/>
                  </a:cubicBezTo>
                  <a:close/>
                </a:path>
              </a:pathLst>
            </a:custGeom>
            <a:grpFill/>
            <a:ln w="6350" cap="flat">
              <a:noFill/>
              <a:prstDash val="solid"/>
              <a:miter/>
            </a:ln>
          </p:spPr>
          <p:txBody>
            <a:bodyPr rtlCol="0" anchor="ctr"/>
            <a:lstStyle/>
            <a:p>
              <a:endParaRPr lang="en-US"/>
            </a:p>
          </p:txBody>
        </p:sp>
        <p:sp>
          <p:nvSpPr>
            <p:cNvPr id="28" name="Freeform: Shape 29">
              <a:extLst>
                <a:ext uri="{FF2B5EF4-FFF2-40B4-BE49-F238E27FC236}">
                  <a16:creationId xmlns:a16="http://schemas.microsoft.com/office/drawing/2014/main" id="{8034BDFA-2D8D-4F25-A1CB-93E909351C64}"/>
                </a:ext>
              </a:extLst>
            </p:cNvPr>
            <p:cNvSpPr/>
            <p:nvPr/>
          </p:nvSpPr>
          <p:spPr>
            <a:xfrm>
              <a:off x="8796518" y="3308450"/>
              <a:ext cx="392798" cy="428550"/>
            </a:xfrm>
            <a:custGeom>
              <a:avLst/>
              <a:gdLst>
                <a:gd name="connsiteX0" fmla="*/ 392786 w 392798"/>
                <a:gd name="connsiteY0" fmla="*/ 413795 h 428550"/>
                <a:gd name="connsiteX1" fmla="*/ 392786 w 392798"/>
                <a:gd name="connsiteY1" fmla="*/ 413795 h 428550"/>
                <a:gd name="connsiteX2" fmla="*/ 391691 w 392798"/>
                <a:gd name="connsiteY2" fmla="*/ 410509 h 428550"/>
                <a:gd name="connsiteX3" fmla="*/ 391691 w 392798"/>
                <a:gd name="connsiteY3" fmla="*/ 410122 h 428550"/>
                <a:gd name="connsiteX4" fmla="*/ 208051 w 392798"/>
                <a:gd name="connsiteY4" fmla="*/ 52509 h 428550"/>
                <a:gd name="connsiteX5" fmla="*/ 205925 w 392798"/>
                <a:gd name="connsiteY5" fmla="*/ 49674 h 428550"/>
                <a:gd name="connsiteX6" fmla="*/ 220153 w 392798"/>
                <a:gd name="connsiteY6" fmla="*/ 16115 h 428550"/>
                <a:gd name="connsiteX7" fmla="*/ 186595 w 392798"/>
                <a:gd name="connsiteY7" fmla="*/ 1888 h 428550"/>
                <a:gd name="connsiteX8" fmla="*/ 172367 w 392798"/>
                <a:gd name="connsiteY8" fmla="*/ 35446 h 428550"/>
                <a:gd name="connsiteX9" fmla="*/ 186595 w 392798"/>
                <a:gd name="connsiteY9" fmla="*/ 49674 h 428550"/>
                <a:gd name="connsiteX10" fmla="*/ 184855 w 392798"/>
                <a:gd name="connsiteY10" fmla="*/ 52187 h 428550"/>
                <a:gd name="connsiteX11" fmla="*/ 1216 w 392798"/>
                <a:gd name="connsiteY11" fmla="*/ 409800 h 428550"/>
                <a:gd name="connsiteX12" fmla="*/ 1216 w 392798"/>
                <a:gd name="connsiteY12" fmla="*/ 410186 h 428550"/>
                <a:gd name="connsiteX13" fmla="*/ 120 w 392798"/>
                <a:gd name="connsiteY13" fmla="*/ 413473 h 428550"/>
                <a:gd name="connsiteX14" fmla="*/ 120 w 392798"/>
                <a:gd name="connsiteY14" fmla="*/ 413473 h 428550"/>
                <a:gd name="connsiteX15" fmla="*/ 120 w 392798"/>
                <a:gd name="connsiteY15" fmla="*/ 416694 h 428550"/>
                <a:gd name="connsiteX16" fmla="*/ 120 w 392798"/>
                <a:gd name="connsiteY16" fmla="*/ 417468 h 428550"/>
                <a:gd name="connsiteX17" fmla="*/ 1022 w 392798"/>
                <a:gd name="connsiteY17" fmla="*/ 420496 h 428550"/>
                <a:gd name="connsiteX18" fmla="*/ 1022 w 392798"/>
                <a:gd name="connsiteY18" fmla="*/ 420496 h 428550"/>
                <a:gd name="connsiteX19" fmla="*/ 1925 w 392798"/>
                <a:gd name="connsiteY19" fmla="*/ 421914 h 428550"/>
                <a:gd name="connsiteX20" fmla="*/ 3213 w 392798"/>
                <a:gd name="connsiteY20" fmla="*/ 423782 h 428550"/>
                <a:gd name="connsiteX21" fmla="*/ 3213 w 392798"/>
                <a:gd name="connsiteY21" fmla="*/ 423782 h 428550"/>
                <a:gd name="connsiteX22" fmla="*/ 4244 w 392798"/>
                <a:gd name="connsiteY22" fmla="*/ 424555 h 428550"/>
                <a:gd name="connsiteX23" fmla="*/ 6048 w 392798"/>
                <a:gd name="connsiteY23" fmla="*/ 425973 h 428550"/>
                <a:gd name="connsiteX24" fmla="*/ 7595 w 392798"/>
                <a:gd name="connsiteY24" fmla="*/ 426682 h 428550"/>
                <a:gd name="connsiteX25" fmla="*/ 9528 w 392798"/>
                <a:gd name="connsiteY25" fmla="*/ 427390 h 428550"/>
                <a:gd name="connsiteX26" fmla="*/ 11203 w 392798"/>
                <a:gd name="connsiteY26" fmla="*/ 427390 h 428550"/>
                <a:gd name="connsiteX27" fmla="*/ 12621 w 392798"/>
                <a:gd name="connsiteY27" fmla="*/ 428550 h 428550"/>
                <a:gd name="connsiteX28" fmla="*/ 13523 w 392798"/>
                <a:gd name="connsiteY28" fmla="*/ 428550 h 428550"/>
                <a:gd name="connsiteX29" fmla="*/ 14360 w 392798"/>
                <a:gd name="connsiteY29" fmla="*/ 428550 h 428550"/>
                <a:gd name="connsiteX30" fmla="*/ 17775 w 392798"/>
                <a:gd name="connsiteY30" fmla="*/ 427648 h 428550"/>
                <a:gd name="connsiteX31" fmla="*/ 196389 w 392798"/>
                <a:gd name="connsiteY31" fmla="*/ 349102 h 428550"/>
                <a:gd name="connsiteX32" fmla="*/ 374744 w 392798"/>
                <a:gd name="connsiteY32" fmla="*/ 427455 h 428550"/>
                <a:gd name="connsiteX33" fmla="*/ 379899 w 392798"/>
                <a:gd name="connsiteY33" fmla="*/ 428550 h 428550"/>
                <a:gd name="connsiteX34" fmla="*/ 379899 w 392798"/>
                <a:gd name="connsiteY34" fmla="*/ 428550 h 428550"/>
                <a:gd name="connsiteX35" fmla="*/ 383056 w 392798"/>
                <a:gd name="connsiteY35" fmla="*/ 428099 h 428550"/>
                <a:gd name="connsiteX36" fmla="*/ 383958 w 392798"/>
                <a:gd name="connsiteY36" fmla="*/ 428099 h 428550"/>
                <a:gd name="connsiteX37" fmla="*/ 386342 w 392798"/>
                <a:gd name="connsiteY37" fmla="*/ 427004 h 428550"/>
                <a:gd name="connsiteX38" fmla="*/ 386922 w 392798"/>
                <a:gd name="connsiteY38" fmla="*/ 426617 h 428550"/>
                <a:gd name="connsiteX39" fmla="*/ 389242 w 392798"/>
                <a:gd name="connsiteY39" fmla="*/ 424749 h 428550"/>
                <a:gd name="connsiteX40" fmla="*/ 389242 w 392798"/>
                <a:gd name="connsiteY40" fmla="*/ 424749 h 428550"/>
                <a:gd name="connsiteX41" fmla="*/ 390595 w 392798"/>
                <a:gd name="connsiteY41" fmla="*/ 422751 h 428550"/>
                <a:gd name="connsiteX42" fmla="*/ 391368 w 392798"/>
                <a:gd name="connsiteY42" fmla="*/ 421462 h 428550"/>
                <a:gd name="connsiteX43" fmla="*/ 391368 w 392798"/>
                <a:gd name="connsiteY43" fmla="*/ 421462 h 428550"/>
                <a:gd name="connsiteX44" fmla="*/ 392270 w 392798"/>
                <a:gd name="connsiteY44" fmla="*/ 418370 h 428550"/>
                <a:gd name="connsiteX45" fmla="*/ 392270 w 392798"/>
                <a:gd name="connsiteY45" fmla="*/ 417661 h 428550"/>
                <a:gd name="connsiteX46" fmla="*/ 392786 w 392798"/>
                <a:gd name="connsiteY46" fmla="*/ 413795 h 428550"/>
                <a:gd name="connsiteX47" fmla="*/ 283247 w 392798"/>
                <a:gd name="connsiteY47" fmla="*/ 255607 h 428550"/>
                <a:gd name="connsiteX48" fmla="*/ 218168 w 392798"/>
                <a:gd name="connsiteY48" fmla="*/ 211598 h 428550"/>
                <a:gd name="connsiteX49" fmla="*/ 249547 w 392798"/>
                <a:gd name="connsiteY49" fmla="*/ 190142 h 428550"/>
                <a:gd name="connsiteX50" fmla="*/ 196260 w 392798"/>
                <a:gd name="connsiteY50" fmla="*/ 86273 h 428550"/>
                <a:gd name="connsiteX51" fmla="*/ 237691 w 392798"/>
                <a:gd name="connsiteY51" fmla="*/ 166881 h 428550"/>
                <a:gd name="connsiteX52" fmla="*/ 195293 w 392798"/>
                <a:gd name="connsiteY52" fmla="*/ 196070 h 428550"/>
                <a:gd name="connsiteX53" fmla="*/ 156632 w 392798"/>
                <a:gd name="connsiteY53" fmla="*/ 170296 h 428550"/>
                <a:gd name="connsiteX54" fmla="*/ 153926 w 392798"/>
                <a:gd name="connsiteY54" fmla="*/ 168878 h 428550"/>
                <a:gd name="connsiteX55" fmla="*/ 142263 w 392798"/>
                <a:gd name="connsiteY55" fmla="*/ 191366 h 428550"/>
                <a:gd name="connsiteX56" fmla="*/ 172483 w 392798"/>
                <a:gd name="connsiteY56" fmla="*/ 211792 h 428550"/>
                <a:gd name="connsiteX57" fmla="*/ 109273 w 392798"/>
                <a:gd name="connsiteY57" fmla="*/ 255156 h 428550"/>
                <a:gd name="connsiteX58" fmla="*/ 40650 w 392798"/>
                <a:gd name="connsiteY58" fmla="*/ 389310 h 428550"/>
                <a:gd name="connsiteX59" fmla="*/ 86141 w 392798"/>
                <a:gd name="connsiteY59" fmla="*/ 300647 h 428550"/>
                <a:gd name="connsiteX60" fmla="*/ 164300 w 392798"/>
                <a:gd name="connsiteY60" fmla="*/ 334991 h 428550"/>
                <a:gd name="connsiteX61" fmla="*/ 112752 w 392798"/>
                <a:gd name="connsiteY61" fmla="*/ 284216 h 428550"/>
                <a:gd name="connsiteX62" fmla="*/ 195422 w 392798"/>
                <a:gd name="connsiteY62" fmla="*/ 227320 h 428550"/>
                <a:gd name="connsiteX63" fmla="*/ 279703 w 392798"/>
                <a:gd name="connsiteY63" fmla="*/ 284345 h 428550"/>
                <a:gd name="connsiteX64" fmla="*/ 196389 w 392798"/>
                <a:gd name="connsiteY64" fmla="*/ 320944 h 428550"/>
                <a:gd name="connsiteX65" fmla="*/ 331831 w 392798"/>
                <a:gd name="connsiteY65" fmla="*/ 380482 h 428550"/>
                <a:gd name="connsiteX66" fmla="*/ 228413 w 392798"/>
                <a:gd name="connsiteY66" fmla="*/ 335055 h 428550"/>
                <a:gd name="connsiteX67" fmla="*/ 306443 w 392798"/>
                <a:gd name="connsiteY67" fmla="*/ 300776 h 428550"/>
                <a:gd name="connsiteX68" fmla="*/ 351870 w 392798"/>
                <a:gd name="connsiteY68" fmla="*/ 389245 h 42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92798" h="428550">
                  <a:moveTo>
                    <a:pt x="392786" y="413795"/>
                  </a:moveTo>
                  <a:lnTo>
                    <a:pt x="392786" y="413795"/>
                  </a:lnTo>
                  <a:cubicBezTo>
                    <a:pt x="392588" y="412650"/>
                    <a:pt x="392218" y="411543"/>
                    <a:pt x="391691" y="410509"/>
                  </a:cubicBezTo>
                  <a:cubicBezTo>
                    <a:pt x="391691" y="410509"/>
                    <a:pt x="391691" y="410509"/>
                    <a:pt x="391691" y="410122"/>
                  </a:cubicBezTo>
                  <a:lnTo>
                    <a:pt x="208051" y="52509"/>
                  </a:lnTo>
                  <a:cubicBezTo>
                    <a:pt x="207492" y="51460"/>
                    <a:pt x="206775" y="50504"/>
                    <a:pt x="205925" y="49674"/>
                  </a:cubicBezTo>
                  <a:cubicBezTo>
                    <a:pt x="219121" y="44336"/>
                    <a:pt x="225491" y="29311"/>
                    <a:pt x="220153" y="16115"/>
                  </a:cubicBezTo>
                  <a:cubicBezTo>
                    <a:pt x="214815" y="2920"/>
                    <a:pt x="199790" y="-3450"/>
                    <a:pt x="186595" y="1888"/>
                  </a:cubicBezTo>
                  <a:cubicBezTo>
                    <a:pt x="173399" y="7225"/>
                    <a:pt x="167029" y="22250"/>
                    <a:pt x="172367" y="35446"/>
                  </a:cubicBezTo>
                  <a:cubicBezTo>
                    <a:pt x="174986" y="41920"/>
                    <a:pt x="180120" y="47054"/>
                    <a:pt x="186595" y="49674"/>
                  </a:cubicBezTo>
                  <a:cubicBezTo>
                    <a:pt x="185906" y="50431"/>
                    <a:pt x="185321" y="51276"/>
                    <a:pt x="184855" y="52187"/>
                  </a:cubicBezTo>
                  <a:lnTo>
                    <a:pt x="1216" y="409800"/>
                  </a:lnTo>
                  <a:cubicBezTo>
                    <a:pt x="1216" y="409800"/>
                    <a:pt x="1216" y="409800"/>
                    <a:pt x="1216" y="410186"/>
                  </a:cubicBezTo>
                  <a:cubicBezTo>
                    <a:pt x="688" y="411221"/>
                    <a:pt x="319" y="412329"/>
                    <a:pt x="120" y="413473"/>
                  </a:cubicBezTo>
                  <a:lnTo>
                    <a:pt x="120" y="413473"/>
                  </a:lnTo>
                  <a:cubicBezTo>
                    <a:pt x="-40" y="414540"/>
                    <a:pt x="-40" y="415627"/>
                    <a:pt x="120" y="416694"/>
                  </a:cubicBezTo>
                  <a:cubicBezTo>
                    <a:pt x="120" y="416694"/>
                    <a:pt x="120" y="417210"/>
                    <a:pt x="120" y="417468"/>
                  </a:cubicBezTo>
                  <a:cubicBezTo>
                    <a:pt x="296" y="418510"/>
                    <a:pt x="598" y="419528"/>
                    <a:pt x="1022" y="420496"/>
                  </a:cubicBezTo>
                  <a:cubicBezTo>
                    <a:pt x="1022" y="420496"/>
                    <a:pt x="1022" y="420496"/>
                    <a:pt x="1022" y="420496"/>
                  </a:cubicBezTo>
                  <a:cubicBezTo>
                    <a:pt x="1022" y="420496"/>
                    <a:pt x="1667" y="421398"/>
                    <a:pt x="1925" y="421914"/>
                  </a:cubicBezTo>
                  <a:cubicBezTo>
                    <a:pt x="2317" y="422561"/>
                    <a:pt x="2747" y="423185"/>
                    <a:pt x="3213" y="423782"/>
                  </a:cubicBezTo>
                  <a:lnTo>
                    <a:pt x="3213" y="423782"/>
                  </a:lnTo>
                  <a:cubicBezTo>
                    <a:pt x="3541" y="424060"/>
                    <a:pt x="3885" y="424318"/>
                    <a:pt x="4244" y="424555"/>
                  </a:cubicBezTo>
                  <a:cubicBezTo>
                    <a:pt x="4801" y="425082"/>
                    <a:pt x="5405" y="425557"/>
                    <a:pt x="6048" y="425973"/>
                  </a:cubicBezTo>
                  <a:cubicBezTo>
                    <a:pt x="6552" y="426236"/>
                    <a:pt x="7068" y="426472"/>
                    <a:pt x="7595" y="426682"/>
                  </a:cubicBezTo>
                  <a:lnTo>
                    <a:pt x="9528" y="427390"/>
                  </a:lnTo>
                  <a:lnTo>
                    <a:pt x="11203" y="427390"/>
                  </a:lnTo>
                  <a:lnTo>
                    <a:pt x="12621" y="428550"/>
                  </a:lnTo>
                  <a:lnTo>
                    <a:pt x="13523" y="428550"/>
                  </a:lnTo>
                  <a:lnTo>
                    <a:pt x="14360" y="428550"/>
                  </a:lnTo>
                  <a:cubicBezTo>
                    <a:pt x="15541" y="428439"/>
                    <a:pt x="16695" y="428135"/>
                    <a:pt x="17775" y="427648"/>
                  </a:cubicBezTo>
                  <a:lnTo>
                    <a:pt x="196389" y="349102"/>
                  </a:lnTo>
                  <a:lnTo>
                    <a:pt x="374744" y="427455"/>
                  </a:lnTo>
                  <a:cubicBezTo>
                    <a:pt x="376362" y="428192"/>
                    <a:pt x="378121" y="428566"/>
                    <a:pt x="379899" y="428550"/>
                  </a:cubicBezTo>
                  <a:lnTo>
                    <a:pt x="379899" y="428550"/>
                  </a:lnTo>
                  <a:cubicBezTo>
                    <a:pt x="380966" y="428531"/>
                    <a:pt x="382027" y="428380"/>
                    <a:pt x="383056" y="428099"/>
                  </a:cubicBezTo>
                  <a:lnTo>
                    <a:pt x="383958" y="428099"/>
                  </a:lnTo>
                  <a:cubicBezTo>
                    <a:pt x="384777" y="427789"/>
                    <a:pt x="385574" y="427423"/>
                    <a:pt x="386342" y="427004"/>
                  </a:cubicBezTo>
                  <a:lnTo>
                    <a:pt x="386922" y="426617"/>
                  </a:lnTo>
                  <a:cubicBezTo>
                    <a:pt x="387765" y="426086"/>
                    <a:pt x="388544" y="425459"/>
                    <a:pt x="389242" y="424749"/>
                  </a:cubicBezTo>
                  <a:lnTo>
                    <a:pt x="389242" y="424749"/>
                  </a:lnTo>
                  <a:cubicBezTo>
                    <a:pt x="389745" y="424119"/>
                    <a:pt x="390197" y="423451"/>
                    <a:pt x="390595" y="422751"/>
                  </a:cubicBezTo>
                  <a:cubicBezTo>
                    <a:pt x="390876" y="422336"/>
                    <a:pt x="391134" y="421906"/>
                    <a:pt x="391368" y="421462"/>
                  </a:cubicBezTo>
                  <a:cubicBezTo>
                    <a:pt x="391368" y="421462"/>
                    <a:pt x="391368" y="421462"/>
                    <a:pt x="391368" y="421462"/>
                  </a:cubicBezTo>
                  <a:cubicBezTo>
                    <a:pt x="391804" y="420476"/>
                    <a:pt x="392107" y="419436"/>
                    <a:pt x="392270" y="418370"/>
                  </a:cubicBezTo>
                  <a:cubicBezTo>
                    <a:pt x="392270" y="418370"/>
                    <a:pt x="392270" y="417919"/>
                    <a:pt x="392270" y="417661"/>
                  </a:cubicBezTo>
                  <a:cubicBezTo>
                    <a:pt x="392675" y="416414"/>
                    <a:pt x="392850" y="415104"/>
                    <a:pt x="392786" y="413795"/>
                  </a:cubicBezTo>
                  <a:close/>
                  <a:moveTo>
                    <a:pt x="283247" y="255607"/>
                  </a:moveTo>
                  <a:lnTo>
                    <a:pt x="218168" y="211598"/>
                  </a:lnTo>
                  <a:lnTo>
                    <a:pt x="249547" y="190142"/>
                  </a:lnTo>
                  <a:close/>
                  <a:moveTo>
                    <a:pt x="196260" y="86273"/>
                  </a:moveTo>
                  <a:lnTo>
                    <a:pt x="237691" y="166881"/>
                  </a:lnTo>
                  <a:lnTo>
                    <a:pt x="195293" y="196070"/>
                  </a:lnTo>
                  <a:lnTo>
                    <a:pt x="156632" y="170296"/>
                  </a:lnTo>
                  <a:cubicBezTo>
                    <a:pt x="155793" y="169711"/>
                    <a:pt x="154884" y="169234"/>
                    <a:pt x="153926" y="168878"/>
                  </a:cubicBezTo>
                  <a:close/>
                  <a:moveTo>
                    <a:pt x="142263" y="191366"/>
                  </a:moveTo>
                  <a:lnTo>
                    <a:pt x="172483" y="211792"/>
                  </a:lnTo>
                  <a:lnTo>
                    <a:pt x="109273" y="255156"/>
                  </a:lnTo>
                  <a:close/>
                  <a:moveTo>
                    <a:pt x="40650" y="389310"/>
                  </a:moveTo>
                  <a:lnTo>
                    <a:pt x="86141" y="300647"/>
                  </a:lnTo>
                  <a:lnTo>
                    <a:pt x="164300" y="334991"/>
                  </a:lnTo>
                  <a:close/>
                  <a:moveTo>
                    <a:pt x="112752" y="284216"/>
                  </a:moveTo>
                  <a:lnTo>
                    <a:pt x="195422" y="227320"/>
                  </a:lnTo>
                  <a:lnTo>
                    <a:pt x="279703" y="284345"/>
                  </a:lnTo>
                  <a:lnTo>
                    <a:pt x="196389" y="320944"/>
                  </a:lnTo>
                  <a:close/>
                  <a:moveTo>
                    <a:pt x="331831" y="380482"/>
                  </a:moveTo>
                  <a:lnTo>
                    <a:pt x="228413" y="335055"/>
                  </a:lnTo>
                  <a:lnTo>
                    <a:pt x="306443" y="300776"/>
                  </a:lnTo>
                  <a:lnTo>
                    <a:pt x="351870" y="389245"/>
                  </a:lnTo>
                  <a:close/>
                </a:path>
              </a:pathLst>
            </a:custGeom>
            <a:grpFill/>
            <a:ln w="6350" cap="flat">
              <a:noFill/>
              <a:prstDash val="solid"/>
              <a:miter/>
            </a:ln>
          </p:spPr>
          <p:txBody>
            <a:bodyPr rtlCol="0" anchor="ctr"/>
            <a:lstStyle/>
            <a:p>
              <a:endParaRPr lang="en-US"/>
            </a:p>
          </p:txBody>
        </p:sp>
      </p:grpSp>
      <p:sp>
        <p:nvSpPr>
          <p:cNvPr id="68" name="TextBox 67">
            <a:extLst>
              <a:ext uri="{FF2B5EF4-FFF2-40B4-BE49-F238E27FC236}">
                <a16:creationId xmlns:a16="http://schemas.microsoft.com/office/drawing/2014/main" id="{8119B370-9C36-44EA-8792-C58F69114472}"/>
              </a:ext>
            </a:extLst>
          </p:cNvPr>
          <p:cNvSpPr txBox="1"/>
          <p:nvPr/>
        </p:nvSpPr>
        <p:spPr>
          <a:xfrm>
            <a:off x="5036145" y="3231474"/>
            <a:ext cx="2406766" cy="1015663"/>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Filters rows according to specified criteria</a:t>
            </a:r>
            <a:r>
              <a:rPr lang="en-US" noProof="1">
                <a:latin typeface="Cambria" panose="02040503050406030204" pitchFamily="18" charset="0"/>
                <a:ea typeface="Cambria" panose="02040503050406030204" pitchFamily="18" charset="0"/>
              </a:rPr>
              <a:t>.</a:t>
            </a:r>
          </a:p>
        </p:txBody>
      </p:sp>
      <p:sp>
        <p:nvSpPr>
          <p:cNvPr id="69" name="TextBox 68">
            <a:extLst>
              <a:ext uri="{FF2B5EF4-FFF2-40B4-BE49-F238E27FC236}">
                <a16:creationId xmlns:a16="http://schemas.microsoft.com/office/drawing/2014/main" id="{93E71290-4AED-4B35-A95E-628A7A4821CE}"/>
              </a:ext>
            </a:extLst>
          </p:cNvPr>
          <p:cNvSpPr txBox="1"/>
          <p:nvPr/>
        </p:nvSpPr>
        <p:spPr>
          <a:xfrm>
            <a:off x="3169147" y="5141484"/>
            <a:ext cx="2422424" cy="1015663"/>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Specifies which table(s) to retrieve data from.</a:t>
            </a:r>
          </a:p>
        </p:txBody>
      </p:sp>
      <p:sp>
        <p:nvSpPr>
          <p:cNvPr id="70" name="TextBox 69">
            <a:extLst>
              <a:ext uri="{FF2B5EF4-FFF2-40B4-BE49-F238E27FC236}">
                <a16:creationId xmlns:a16="http://schemas.microsoft.com/office/drawing/2014/main" id="{45640A85-4933-45CC-985A-AE9D16523745}"/>
              </a:ext>
            </a:extLst>
          </p:cNvPr>
          <p:cNvSpPr txBox="1"/>
          <p:nvPr/>
        </p:nvSpPr>
        <p:spPr>
          <a:xfrm>
            <a:off x="6761305" y="5253254"/>
            <a:ext cx="2576715" cy="707886"/>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Sorts rows in a specified order.</a:t>
            </a:r>
          </a:p>
        </p:txBody>
      </p:sp>
      <p:sp>
        <p:nvSpPr>
          <p:cNvPr id="71" name="TextBox 70">
            <a:extLst>
              <a:ext uri="{FF2B5EF4-FFF2-40B4-BE49-F238E27FC236}">
                <a16:creationId xmlns:a16="http://schemas.microsoft.com/office/drawing/2014/main" id="{BB6D77DF-4D0A-4955-BDD9-991A2EF04C89}"/>
              </a:ext>
            </a:extLst>
          </p:cNvPr>
          <p:cNvSpPr txBox="1"/>
          <p:nvPr/>
        </p:nvSpPr>
        <p:spPr>
          <a:xfrm>
            <a:off x="8769413" y="3390912"/>
            <a:ext cx="2576715" cy="1015663"/>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Limits the maximum number oresultf rows in the set.</a:t>
            </a:r>
          </a:p>
        </p:txBody>
      </p:sp>
      <p:sp>
        <p:nvSpPr>
          <p:cNvPr id="72" name="TextBox 71">
            <a:extLst>
              <a:ext uri="{FF2B5EF4-FFF2-40B4-BE49-F238E27FC236}">
                <a16:creationId xmlns:a16="http://schemas.microsoft.com/office/drawing/2014/main" id="{A4D4D724-455E-42B8-83BD-66AAC19EEB85}"/>
              </a:ext>
            </a:extLst>
          </p:cNvPr>
          <p:cNvSpPr txBox="1"/>
          <p:nvPr/>
        </p:nvSpPr>
        <p:spPr>
          <a:xfrm>
            <a:off x="8917731" y="2850824"/>
            <a:ext cx="1122833" cy="461665"/>
          </a:xfrm>
          <a:prstGeom prst="rect">
            <a:avLst/>
          </a:prstGeom>
          <a:noFill/>
        </p:spPr>
        <p:txBody>
          <a:bodyPr wrap="square" lIns="0" rIns="0" rtlCol="0" anchor="b">
            <a:spAutoFit/>
          </a:bodyPr>
          <a:lstStyle/>
          <a:p>
            <a:r>
              <a:rPr lang="en-US" sz="2000" b="1" noProof="1">
                <a:latin typeface="Cambria" panose="02040503050406030204" pitchFamily="18" charset="0"/>
                <a:ea typeface="Cambria" panose="02040503050406030204" pitchFamily="18" charset="0"/>
              </a:rPr>
              <a:t>Limit</a:t>
            </a:r>
            <a:r>
              <a:rPr lang="en-US" sz="2400" b="1" noProof="1"/>
              <a:t>:</a:t>
            </a:r>
          </a:p>
        </p:txBody>
      </p:sp>
      <p:sp>
        <p:nvSpPr>
          <p:cNvPr id="73" name="TextBox 72">
            <a:extLst>
              <a:ext uri="{FF2B5EF4-FFF2-40B4-BE49-F238E27FC236}">
                <a16:creationId xmlns:a16="http://schemas.microsoft.com/office/drawing/2014/main" id="{8ADF1FC4-24EE-466A-A87C-3582016E74FA}"/>
              </a:ext>
            </a:extLst>
          </p:cNvPr>
          <p:cNvSpPr txBox="1"/>
          <p:nvPr/>
        </p:nvSpPr>
        <p:spPr>
          <a:xfrm>
            <a:off x="5127792" y="2826692"/>
            <a:ext cx="2095796" cy="461665"/>
          </a:xfrm>
          <a:prstGeom prst="rect">
            <a:avLst/>
          </a:prstGeom>
          <a:noFill/>
        </p:spPr>
        <p:txBody>
          <a:bodyPr wrap="square" lIns="0" rIns="0" rtlCol="0" anchor="b">
            <a:spAutoFit/>
          </a:bodyPr>
          <a:lstStyle/>
          <a:p>
            <a:r>
              <a:rPr lang="en-US" sz="2000" b="1" noProof="1">
                <a:latin typeface="Cambria" panose="02040503050406030204" pitchFamily="18" charset="0"/>
                <a:ea typeface="Cambria" panose="02040503050406030204" pitchFamily="18" charset="0"/>
              </a:rPr>
              <a:t>Where</a:t>
            </a:r>
            <a:r>
              <a:rPr lang="en-US" sz="2400" b="1" noProof="1"/>
              <a:t>:</a:t>
            </a:r>
          </a:p>
        </p:txBody>
      </p:sp>
      <p:sp>
        <p:nvSpPr>
          <p:cNvPr id="74" name="TextBox 73">
            <a:extLst>
              <a:ext uri="{FF2B5EF4-FFF2-40B4-BE49-F238E27FC236}">
                <a16:creationId xmlns:a16="http://schemas.microsoft.com/office/drawing/2014/main" id="{69B2E0A6-2AA7-40D3-9E55-DE7F6A61D7EB}"/>
              </a:ext>
            </a:extLst>
          </p:cNvPr>
          <p:cNvSpPr txBox="1"/>
          <p:nvPr/>
        </p:nvSpPr>
        <p:spPr>
          <a:xfrm>
            <a:off x="3345222" y="4749158"/>
            <a:ext cx="1705513" cy="461665"/>
          </a:xfrm>
          <a:prstGeom prst="rect">
            <a:avLst/>
          </a:prstGeom>
          <a:noFill/>
        </p:spPr>
        <p:txBody>
          <a:bodyPr wrap="square" lIns="0" rIns="0" rtlCol="0" anchor="b">
            <a:spAutoFit/>
          </a:bodyPr>
          <a:lstStyle/>
          <a:p>
            <a:r>
              <a:rPr lang="en-US" sz="2000" b="1" noProof="1">
                <a:latin typeface="Cambria" panose="02040503050406030204" pitchFamily="18" charset="0"/>
                <a:ea typeface="Cambria" panose="02040503050406030204" pitchFamily="18" charset="0"/>
              </a:rPr>
              <a:t>From</a:t>
            </a:r>
            <a:r>
              <a:rPr lang="en-US" sz="2400" b="1" noProof="1"/>
              <a:t>:</a:t>
            </a:r>
          </a:p>
        </p:txBody>
      </p:sp>
      <p:sp>
        <p:nvSpPr>
          <p:cNvPr id="75" name="TextBox 74">
            <a:extLst>
              <a:ext uri="{FF2B5EF4-FFF2-40B4-BE49-F238E27FC236}">
                <a16:creationId xmlns:a16="http://schemas.microsoft.com/office/drawing/2014/main" id="{2E404B72-E86D-4C33-BC17-32B18461086A}"/>
              </a:ext>
            </a:extLst>
          </p:cNvPr>
          <p:cNvSpPr txBox="1"/>
          <p:nvPr/>
        </p:nvSpPr>
        <p:spPr>
          <a:xfrm>
            <a:off x="7022150" y="4803718"/>
            <a:ext cx="1706027" cy="461665"/>
          </a:xfrm>
          <a:prstGeom prst="rect">
            <a:avLst/>
          </a:prstGeom>
          <a:noFill/>
        </p:spPr>
        <p:txBody>
          <a:bodyPr wrap="square" lIns="0" rIns="0" rtlCol="0" anchor="b">
            <a:spAutoFit/>
          </a:bodyPr>
          <a:lstStyle/>
          <a:p>
            <a:r>
              <a:rPr lang="en-US" sz="2000" b="1" noProof="1">
                <a:latin typeface="Cambria" panose="02040503050406030204" pitchFamily="18" charset="0"/>
                <a:ea typeface="Cambria" panose="02040503050406030204" pitchFamily="18" charset="0"/>
              </a:rPr>
              <a:t>Order by</a:t>
            </a:r>
            <a:r>
              <a:rPr lang="en-US" sz="2400" b="1" noProof="1"/>
              <a:t>:</a:t>
            </a:r>
          </a:p>
        </p:txBody>
      </p:sp>
    </p:spTree>
    <p:extLst>
      <p:ext uri="{BB962C8B-B14F-4D97-AF65-F5344CB8AC3E}">
        <p14:creationId xmlns:p14="http://schemas.microsoft.com/office/powerpoint/2010/main" val="296490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fade">
                                      <p:cBhvr>
                                        <p:cTn id="62" dur="500"/>
                                        <p:tgtEl>
                                          <p:spTgt spid="7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fade">
                                      <p:cBhvr>
                                        <p:cTn id="78" dur="500"/>
                                        <p:tgtEl>
                                          <p:spTgt spid="7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9" grpId="0" animBg="1"/>
      <p:bldP spid="68" grpId="0"/>
      <p:bldP spid="69" grpId="0"/>
      <p:bldP spid="70" grpId="0"/>
      <p:bldP spid="71" grpId="0"/>
      <p:bldP spid="72" grpId="0"/>
      <p:bldP spid="73" grpId="0"/>
      <p:bldP spid="74"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 Definition Language</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28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196347"/>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812869"/>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Functions in MySQL Expressions</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3840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Functions in MySQL Expressions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61</a:t>
            </a:fld>
            <a:endParaRPr lang="en-US" sz="1000" b="1">
              <a:solidFill>
                <a:srgbClr val="FDBA2F"/>
              </a:solidFill>
            </a:endParaRPr>
          </a:p>
        </p:txBody>
      </p:sp>
      <p:sp>
        <p:nvSpPr>
          <p:cNvPr id="7" name="TextBox 6">
            <a:extLst>
              <a:ext uri="{FF2B5EF4-FFF2-40B4-BE49-F238E27FC236}">
                <a16:creationId xmlns:a16="http://schemas.microsoft.com/office/drawing/2014/main" id="{8682ADA0-B5C2-48CF-9BF2-1E6E90AFF2FA}"/>
              </a:ext>
            </a:extLst>
          </p:cNvPr>
          <p:cNvSpPr txBox="1"/>
          <p:nvPr/>
        </p:nvSpPr>
        <p:spPr>
          <a:xfrm>
            <a:off x="698813" y="1333875"/>
            <a:ext cx="10719160"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Functions perform calculations on data.</a:t>
            </a:r>
          </a:p>
          <a:p>
            <a:pPr marL="342900"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A function returns a value that can be used as part of an expression.</a:t>
            </a:r>
          </a:p>
          <a:p>
            <a:pPr marL="342900" indent="-342900">
              <a:lnSpc>
                <a:spcPct val="150000"/>
              </a:lnSpc>
              <a:buFont typeface="Arial" panose="020B0604020202020204" pitchFamily="34" charset="0"/>
              <a:buChar char="•"/>
            </a:pPr>
            <a:r>
              <a:rPr lang="en-GB" sz="2000" b="1" dirty="0">
                <a:latin typeface="Cambria" panose="02040503050406030204" pitchFamily="18" charset="0"/>
                <a:ea typeface="Cambria" panose="02040503050406030204" pitchFamily="18" charset="0"/>
              </a:rPr>
              <a:t>General syntax: </a:t>
            </a:r>
          </a:p>
          <a:p>
            <a:pPr>
              <a:lnSpc>
                <a:spcPct val="150000"/>
              </a:lnSpc>
            </a:pPr>
            <a:r>
              <a:rPr lang="en-GB" sz="2000" b="1" dirty="0">
                <a:latin typeface="Cambria" panose="02040503050406030204" pitchFamily="18" charset="0"/>
                <a:ea typeface="Cambria" panose="02040503050406030204" pitchFamily="18" charset="0"/>
              </a:rPr>
              <a:t>                                      “function_name([arg1 [, arg2,…, argn]])”</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You must include the parentheses, even if there are no arguments.</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Separate multiple arguments with commas.</a:t>
            </a:r>
          </a:p>
          <a:p>
            <a:pPr marL="342900" indent="-342900">
              <a:lnSpc>
                <a:spcPct val="150000"/>
              </a:lnSpc>
              <a:buFont typeface="Arial" panose="020B0604020202020204" pitchFamily="34" charset="0"/>
              <a:buChar char="•"/>
            </a:pPr>
            <a:r>
              <a:rPr lang="en-GB" sz="2000" b="1" dirty="0">
                <a:latin typeface="Cambria" panose="02040503050406030204" pitchFamily="18" charset="0"/>
                <a:ea typeface="Cambria" panose="02040503050406030204" pitchFamily="18" charset="0"/>
              </a:rPr>
              <a:t>Examples</a:t>
            </a:r>
            <a:r>
              <a:rPr lang="en-GB" sz="2000" dirty="0">
                <a:latin typeface="Cambria" panose="02040503050406030204" pitchFamily="18" charset="0"/>
                <a:ea typeface="Cambria" panose="02040503050406030204" pitchFamily="18" charset="0"/>
              </a:rPr>
              <a:t>: </a:t>
            </a:r>
          </a:p>
          <a:p>
            <a:pPr marL="1257300" lvl="2" indent="-342900">
              <a:lnSpc>
                <a:spcPct val="150000"/>
              </a:lnSpc>
              <a:buFont typeface="Arial" panose="020B0604020202020204" pitchFamily="34" charset="0"/>
              <a:buChar char="•"/>
            </a:pPr>
            <a:r>
              <a:rPr lang="en-GB" sz="2000" b="1" dirty="0">
                <a:latin typeface="Cambria" panose="02040503050406030204" pitchFamily="18" charset="0"/>
                <a:ea typeface="Cambria" panose="02040503050406030204" pitchFamily="18" charset="0"/>
              </a:rPr>
              <a:t>NOW(): </a:t>
            </a:r>
            <a:r>
              <a:rPr lang="en-GB" sz="2000" dirty="0">
                <a:latin typeface="Cambria" panose="02040503050406030204" pitchFamily="18" charset="0"/>
                <a:ea typeface="Cambria" panose="02040503050406030204" pitchFamily="18" charset="0"/>
              </a:rPr>
              <a:t>Returns the current date and time.</a:t>
            </a:r>
          </a:p>
          <a:p>
            <a:pPr marL="1257300" lvl="2" indent="-342900">
              <a:lnSpc>
                <a:spcPct val="150000"/>
              </a:lnSpc>
              <a:buFont typeface="Arial" panose="020B0604020202020204" pitchFamily="34" charset="0"/>
              <a:buChar char="•"/>
            </a:pPr>
            <a:r>
              <a:rPr lang="en-GB" sz="2000" b="1" dirty="0">
                <a:latin typeface="Cambria" panose="02040503050406030204" pitchFamily="18" charset="0"/>
                <a:ea typeface="Cambria" panose="02040503050406030204" pitchFamily="18" charset="0"/>
              </a:rPr>
              <a:t>VERSION(): </a:t>
            </a:r>
            <a:r>
              <a:rPr lang="en-GB" sz="2000" dirty="0">
                <a:latin typeface="Cambria" panose="02040503050406030204" pitchFamily="18" charset="0"/>
                <a:ea typeface="Cambria" panose="02040503050406030204" pitchFamily="18" charset="0"/>
              </a:rPr>
              <a:t>Returns the MySQL Server version currently being used on the host.</a:t>
            </a:r>
          </a:p>
        </p:txBody>
      </p:sp>
    </p:spTree>
    <p:extLst>
      <p:ext uri="{BB962C8B-B14F-4D97-AF65-F5344CB8AC3E}">
        <p14:creationId xmlns:p14="http://schemas.microsoft.com/office/powerpoint/2010/main" val="286708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fade">
                                      <p:cBhvr>
                                        <p:cTn id="45"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Functions in MySQL Expressions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62</a:t>
            </a:fld>
            <a:endParaRPr lang="en-US" sz="1000" b="1">
              <a:solidFill>
                <a:srgbClr val="FDBA2F"/>
              </a:solidFill>
            </a:endParaRPr>
          </a:p>
        </p:txBody>
      </p:sp>
      <p:sp>
        <p:nvSpPr>
          <p:cNvPr id="8" name="TextBox 7">
            <a:extLst>
              <a:ext uri="{FF2B5EF4-FFF2-40B4-BE49-F238E27FC236}">
                <a16:creationId xmlns:a16="http://schemas.microsoft.com/office/drawing/2014/main" id="{8682ADA0-B5C2-48CF-9BF2-1E6E90AFF2FA}"/>
              </a:ext>
            </a:extLst>
          </p:cNvPr>
          <p:cNvSpPr txBox="1"/>
          <p:nvPr/>
        </p:nvSpPr>
        <p:spPr>
          <a:xfrm>
            <a:off x="698813" y="1262280"/>
            <a:ext cx="10719160" cy="465191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GB" sz="2000" dirty="0">
                <a:latin typeface="Cambria" panose="02040503050406030204" pitchFamily="18" charset="0"/>
                <a:ea typeface="Cambria" panose="02040503050406030204" pitchFamily="18" charset="0"/>
              </a:rPr>
              <a:t>There are two categories of MySQL Functions:</a:t>
            </a:r>
          </a:p>
          <a:p>
            <a:pPr marL="342900" indent="-342900">
              <a:lnSpc>
                <a:spcPct val="150000"/>
              </a:lnSpc>
              <a:buFont typeface="Wingdings" panose="05000000000000000000" pitchFamily="2" charset="2"/>
              <a:buChar char="§"/>
            </a:pPr>
            <a:r>
              <a:rPr lang="en-GB" sz="2000" b="1" dirty="0">
                <a:latin typeface="Cambria" panose="02040503050406030204" pitchFamily="18" charset="0"/>
                <a:ea typeface="Cambria" panose="02040503050406030204" pitchFamily="18" charset="0"/>
              </a:rPr>
              <a:t>Built-in functions:</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Built in functions are already implemented in the MySQL server.</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These functions allow us to perform different types of manipulations on the data.</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These functions can be basically categorized into the following most used categories:</a:t>
            </a:r>
            <a:endParaRPr lang="en-IN" sz="2000" dirty="0">
              <a:latin typeface="Cambria" panose="02040503050406030204" pitchFamily="18" charset="0"/>
              <a:ea typeface="Cambria" panose="02040503050406030204" pitchFamily="18" charset="0"/>
            </a:endParaRPr>
          </a:p>
          <a:p>
            <a:pPr marL="2171700" lvl="4" indent="-342900">
              <a:lnSpc>
                <a:spcPct val="150000"/>
              </a:lnSpc>
              <a:buFont typeface="Arial" panose="020B0604020202020204" pitchFamily="34" charset="0"/>
              <a:buChar char="•"/>
            </a:pPr>
            <a:r>
              <a:rPr lang="en-IN" sz="2000" b="1" dirty="0">
                <a:latin typeface="Cambria" panose="02040503050406030204" pitchFamily="18" charset="0"/>
                <a:ea typeface="Cambria" panose="02040503050406030204" pitchFamily="18" charset="0"/>
              </a:rPr>
              <a:t>Strings functions</a:t>
            </a:r>
            <a:r>
              <a:rPr lang="en-IN" sz="2000" dirty="0">
                <a:latin typeface="Cambria" panose="02040503050406030204" pitchFamily="18" charset="0"/>
                <a:ea typeface="Cambria" panose="02040503050406030204" pitchFamily="18" charset="0"/>
              </a:rPr>
              <a:t> – operate on string data types.</a:t>
            </a:r>
          </a:p>
          <a:p>
            <a:pPr marL="2171700" lvl="4" indent="-342900">
              <a:lnSpc>
                <a:spcPct val="150000"/>
              </a:lnSpc>
              <a:buFont typeface="Arial" panose="020B0604020202020204" pitchFamily="34" charset="0"/>
              <a:buChar char="•"/>
            </a:pPr>
            <a:r>
              <a:rPr lang="en-IN" sz="2000" b="1" dirty="0">
                <a:latin typeface="Cambria" panose="02040503050406030204" pitchFamily="18" charset="0"/>
                <a:ea typeface="Cambria" panose="02040503050406030204" pitchFamily="18" charset="0"/>
              </a:rPr>
              <a:t>Numeric</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functions</a:t>
            </a:r>
            <a:r>
              <a:rPr lang="en-IN" sz="2000" dirty="0">
                <a:latin typeface="Cambria" panose="02040503050406030204" pitchFamily="18" charset="0"/>
                <a:ea typeface="Cambria" panose="02040503050406030204" pitchFamily="18" charset="0"/>
              </a:rPr>
              <a:t> – operate on numeric data types.</a:t>
            </a:r>
          </a:p>
          <a:p>
            <a:pPr marL="2171700" lvl="4" indent="-342900">
              <a:lnSpc>
                <a:spcPct val="150000"/>
              </a:lnSpc>
              <a:buFont typeface="Arial" panose="020B0604020202020204" pitchFamily="34" charset="0"/>
              <a:buChar char="•"/>
            </a:pPr>
            <a:r>
              <a:rPr lang="en-IN" sz="2000" b="1" dirty="0">
                <a:latin typeface="Cambria" panose="02040503050406030204" pitchFamily="18" charset="0"/>
                <a:ea typeface="Cambria" panose="02040503050406030204" pitchFamily="18" charset="0"/>
              </a:rPr>
              <a:t>Date</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functions</a:t>
            </a:r>
            <a:r>
              <a:rPr lang="en-IN" sz="2000" dirty="0">
                <a:latin typeface="Cambria" panose="02040503050406030204" pitchFamily="18" charset="0"/>
                <a:ea typeface="Cambria" panose="02040503050406030204" pitchFamily="18" charset="0"/>
              </a:rPr>
              <a:t> – operate on date data types.</a:t>
            </a:r>
          </a:p>
          <a:p>
            <a:pPr marL="2171700" lvl="4" indent="-342900">
              <a:lnSpc>
                <a:spcPct val="150000"/>
              </a:lnSpc>
              <a:buFont typeface="Arial" panose="020B0604020202020204" pitchFamily="34" charset="0"/>
              <a:buChar char="•"/>
            </a:pPr>
            <a:r>
              <a:rPr lang="en-IN" sz="2000" b="1" dirty="0">
                <a:latin typeface="Cambria" panose="02040503050406030204" pitchFamily="18" charset="0"/>
                <a:ea typeface="Cambria" panose="02040503050406030204" pitchFamily="18" charset="0"/>
              </a:rPr>
              <a:t>Date</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functions</a:t>
            </a:r>
            <a:r>
              <a:rPr lang="en-IN" sz="2000" dirty="0">
                <a:latin typeface="Cambria" panose="02040503050406030204" pitchFamily="18" charset="0"/>
                <a:ea typeface="Cambria" panose="02040503050406030204" pitchFamily="18" charset="0"/>
              </a:rPr>
              <a:t> – operate on all of the above data types and produce summarized result sets.</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1963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Functions in MySQL Expressions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63</a:t>
            </a:fld>
            <a:endParaRPr lang="en-US" sz="1000" b="1">
              <a:solidFill>
                <a:srgbClr val="FDBA2F"/>
              </a:solidFill>
            </a:endParaRPr>
          </a:p>
        </p:txBody>
      </p:sp>
      <p:sp>
        <p:nvSpPr>
          <p:cNvPr id="7" name="TextBox 6">
            <a:extLst>
              <a:ext uri="{FF2B5EF4-FFF2-40B4-BE49-F238E27FC236}">
                <a16:creationId xmlns:a16="http://schemas.microsoft.com/office/drawing/2014/main" id="{8682ADA0-B5C2-48CF-9BF2-1E6E90AFF2FA}"/>
              </a:ext>
            </a:extLst>
          </p:cNvPr>
          <p:cNvSpPr txBox="1"/>
          <p:nvPr/>
        </p:nvSpPr>
        <p:spPr>
          <a:xfrm>
            <a:off x="780412" y="1320750"/>
            <a:ext cx="10719160" cy="280525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GB" sz="2000" b="1" dirty="0">
                <a:latin typeface="Cambria" panose="02040503050406030204" pitchFamily="18" charset="0"/>
                <a:ea typeface="Cambria" panose="02040503050406030204" pitchFamily="18" charset="0"/>
              </a:rPr>
              <a:t>User-defined functions:</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MySQL also supports user defined functions that extend MySQL.</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User defined functions are functions that you can create using a programming language such as C, C++ etc., and then add them to MySQL server.</a:t>
            </a:r>
          </a:p>
          <a:p>
            <a:pPr marL="1257300" lvl="2" indent="-342900">
              <a:lnSpc>
                <a:spcPct val="150000"/>
              </a:lnSpc>
              <a:buFont typeface="Arial" panose="020B0604020202020204" pitchFamily="34" charset="0"/>
              <a:buChar char="•"/>
            </a:pPr>
            <a:r>
              <a:rPr lang="en-GB" sz="2000" dirty="0">
                <a:latin typeface="Cambria" panose="02040503050406030204" pitchFamily="18" charset="0"/>
                <a:ea typeface="Cambria" panose="02040503050406030204" pitchFamily="18" charset="0"/>
              </a:rPr>
              <a:t>Once added, they can be used just like any other function.</a:t>
            </a:r>
          </a:p>
          <a:p>
            <a:pPr lvl="2">
              <a:lnSpc>
                <a:spcPct val="150000"/>
              </a:lnSpc>
            </a:pPr>
            <a:endParaRPr lang="en-GB"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112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Using Functions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64</a:t>
            </a:fld>
            <a:endParaRPr lang="en-US" sz="1000" b="1">
              <a:solidFill>
                <a:srgbClr val="FDBA2F"/>
              </a:solidFill>
            </a:endParaRPr>
          </a:p>
        </p:txBody>
      </p:sp>
      <p:pic>
        <p:nvPicPr>
          <p:cNvPr id="8" name="Picture 7">
            <a:extLst>
              <a:ext uri="{FF2B5EF4-FFF2-40B4-BE49-F238E27FC236}">
                <a16:creationId xmlns:a16="http://schemas.microsoft.com/office/drawing/2014/main" id="{A7BFCDD9-6CBE-4773-93DC-9E407ACC3647}"/>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1796716" y="2094447"/>
            <a:ext cx="8876297" cy="2357270"/>
          </a:xfrm>
          <a:prstGeom prst="rect">
            <a:avLst/>
          </a:prstGeom>
        </p:spPr>
      </p:pic>
    </p:spTree>
    <p:extLst>
      <p:ext uri="{BB962C8B-B14F-4D97-AF65-F5344CB8AC3E}">
        <p14:creationId xmlns:p14="http://schemas.microsoft.com/office/powerpoint/2010/main" val="415086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US" sz="3600" b="1" dirty="0">
                <a:latin typeface="Cambria" panose="02040503050406030204" pitchFamily="18" charset="0"/>
                <a:ea typeface="Cambria" panose="02040503050406030204" pitchFamily="18" charset="0"/>
              </a:rPr>
              <a:t>Type of Built-In Functions</a:t>
            </a:r>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65</a:t>
            </a:fld>
            <a:endParaRPr lang="en-US" sz="1000" b="1">
              <a:solidFill>
                <a:srgbClr val="FDBA2F"/>
              </a:solidFill>
            </a:endParaRPr>
          </a:p>
        </p:txBody>
      </p:sp>
      <p:grpSp>
        <p:nvGrpSpPr>
          <p:cNvPr id="18" name="Group 17">
            <a:extLst>
              <a:ext uri="{FF2B5EF4-FFF2-40B4-BE49-F238E27FC236}">
                <a16:creationId xmlns:a16="http://schemas.microsoft.com/office/drawing/2014/main" id="{E25DF853-CD70-4506-ACFF-6E7101D558AF}"/>
              </a:ext>
            </a:extLst>
          </p:cNvPr>
          <p:cNvGrpSpPr/>
          <p:nvPr/>
        </p:nvGrpSpPr>
        <p:grpSpPr>
          <a:xfrm>
            <a:off x="1216207" y="1666875"/>
            <a:ext cx="2371891" cy="3838335"/>
            <a:chOff x="1085279" y="1533766"/>
            <a:chExt cx="2404080" cy="3790470"/>
          </a:xfrm>
        </p:grpSpPr>
        <p:sp>
          <p:nvSpPr>
            <p:cNvPr id="35" name="Shape">
              <a:extLst>
                <a:ext uri="{FF2B5EF4-FFF2-40B4-BE49-F238E27FC236}">
                  <a16:creationId xmlns:a16="http://schemas.microsoft.com/office/drawing/2014/main" id="{D7CD536D-2E32-440B-8962-4763DB98FA8F}"/>
                </a:ext>
              </a:extLst>
            </p:cNvPr>
            <p:cNvSpPr/>
            <p:nvPr/>
          </p:nvSpPr>
          <p:spPr>
            <a:xfrm>
              <a:off x="1085279" y="1634533"/>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15780"/>
                  </a:moveTo>
                  <a:lnTo>
                    <a:pt x="1961" y="21162"/>
                  </a:lnTo>
                  <a:cubicBezTo>
                    <a:pt x="1044" y="21423"/>
                    <a:pt x="0" y="21046"/>
                    <a:pt x="0" y="20466"/>
                  </a:cubicBezTo>
                  <a:lnTo>
                    <a:pt x="0" y="6162"/>
                  </a:lnTo>
                  <a:cubicBezTo>
                    <a:pt x="0" y="5872"/>
                    <a:pt x="280" y="5597"/>
                    <a:pt x="764" y="5466"/>
                  </a:cubicBezTo>
                  <a:lnTo>
                    <a:pt x="19639" y="84"/>
                  </a:lnTo>
                  <a:cubicBezTo>
                    <a:pt x="20556" y="-177"/>
                    <a:pt x="21600" y="200"/>
                    <a:pt x="21600" y="780"/>
                  </a:cubicBezTo>
                  <a:lnTo>
                    <a:pt x="21600" y="15084"/>
                  </a:lnTo>
                  <a:cubicBezTo>
                    <a:pt x="21575" y="15374"/>
                    <a:pt x="21294" y="15649"/>
                    <a:pt x="20836" y="1578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274320" rtlCol="0" anchor="b"/>
            <a:lstStyle/>
            <a:p>
              <a:r>
                <a:rPr lang="en-US" sz="3200" b="1" dirty="0">
                  <a:solidFill>
                    <a:schemeClr val="tx1">
                      <a:lumMod val="75000"/>
                      <a:lumOff val="25000"/>
                    </a:schemeClr>
                  </a:solidFill>
                </a:rPr>
                <a:t>01</a:t>
              </a:r>
              <a:endParaRPr sz="3200" b="1" dirty="0">
                <a:solidFill>
                  <a:schemeClr val="tx1">
                    <a:lumMod val="75000"/>
                    <a:lumOff val="25000"/>
                  </a:schemeClr>
                </a:solidFill>
              </a:endParaRPr>
            </a:p>
          </p:txBody>
        </p:sp>
        <p:sp>
          <p:nvSpPr>
            <p:cNvPr id="36" name="Freeform: Shape 88">
              <a:extLst>
                <a:ext uri="{FF2B5EF4-FFF2-40B4-BE49-F238E27FC236}">
                  <a16:creationId xmlns:a16="http://schemas.microsoft.com/office/drawing/2014/main" id="{ECB5A175-AC61-4B77-A9C0-5ACD3205D822}"/>
                </a:ext>
              </a:extLst>
            </p:cNvPr>
            <p:cNvSpPr/>
            <p:nvPr/>
          </p:nvSpPr>
          <p:spPr>
            <a:xfrm>
              <a:off x="1353064" y="2070164"/>
              <a:ext cx="1868510" cy="2785133"/>
            </a:xfrm>
            <a:custGeom>
              <a:avLst/>
              <a:gdLst>
                <a:gd name="connsiteX0" fmla="*/ 833626 w 1868510"/>
                <a:gd name="connsiteY0" fmla="*/ 0 h 2785133"/>
                <a:gd name="connsiteX1" fmla="*/ 1868510 w 1868510"/>
                <a:gd name="connsiteY1" fmla="*/ 518150 h 2785133"/>
                <a:gd name="connsiteX2" fmla="*/ 1868510 w 1868510"/>
                <a:gd name="connsiteY2" fmla="*/ 2183944 h 2785133"/>
                <a:gd name="connsiteX3" fmla="*/ 1792949 w 1868510"/>
                <a:gd name="connsiteY3" fmla="*/ 2304815 h 2785133"/>
                <a:gd name="connsiteX4" fmla="*/ 833626 w 1868510"/>
                <a:gd name="connsiteY4" fmla="*/ 2785133 h 2785133"/>
                <a:gd name="connsiteX5" fmla="*/ 75562 w 1868510"/>
                <a:gd name="connsiteY5" fmla="*/ 2405582 h 2785133"/>
                <a:gd name="connsiteX6" fmla="*/ 0 w 1868510"/>
                <a:gd name="connsiteY6" fmla="*/ 2284711 h 2785133"/>
                <a:gd name="connsiteX7" fmla="*/ 0 w 1868510"/>
                <a:gd name="connsiteY7" fmla="*/ 417383 h 27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8510" h="2785133">
                  <a:moveTo>
                    <a:pt x="833626" y="0"/>
                  </a:moveTo>
                  <a:lnTo>
                    <a:pt x="1868510" y="518150"/>
                  </a:lnTo>
                  <a:lnTo>
                    <a:pt x="1868510" y="2183944"/>
                  </a:lnTo>
                  <a:cubicBezTo>
                    <a:pt x="1866038" y="2234307"/>
                    <a:pt x="1838246" y="2282065"/>
                    <a:pt x="1792949" y="2304815"/>
                  </a:cubicBezTo>
                  <a:lnTo>
                    <a:pt x="833626" y="2785133"/>
                  </a:lnTo>
                  <a:lnTo>
                    <a:pt x="75562" y="2405582"/>
                  </a:lnTo>
                  <a:cubicBezTo>
                    <a:pt x="27693" y="2382832"/>
                    <a:pt x="0" y="2335074"/>
                    <a:pt x="0" y="2284711"/>
                  </a:cubicBezTo>
                  <a:lnTo>
                    <a:pt x="0" y="417383"/>
                  </a:lnTo>
                  <a:close/>
                </a:path>
              </a:pathLst>
            </a:custGeom>
            <a:solidFill>
              <a:schemeClr val="tx1">
                <a:alpha val="20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37" name="Shape">
              <a:extLst>
                <a:ext uri="{FF2B5EF4-FFF2-40B4-BE49-F238E27FC236}">
                  <a16:creationId xmlns:a16="http://schemas.microsoft.com/office/drawing/2014/main" id="{072DF20F-2886-467F-9F02-EAC2875A5C03}"/>
                </a:ext>
              </a:extLst>
            </p:cNvPr>
            <p:cNvSpPr/>
            <p:nvPr/>
          </p:nvSpPr>
          <p:spPr>
            <a:xfrm>
              <a:off x="1261624" y="1533766"/>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5466"/>
                  </a:moveTo>
                  <a:lnTo>
                    <a:pt x="1961" y="84"/>
                  </a:lnTo>
                  <a:cubicBezTo>
                    <a:pt x="1044" y="-177"/>
                    <a:pt x="0" y="200"/>
                    <a:pt x="0" y="780"/>
                  </a:cubicBezTo>
                  <a:lnTo>
                    <a:pt x="0" y="15084"/>
                  </a:lnTo>
                  <a:cubicBezTo>
                    <a:pt x="0" y="15374"/>
                    <a:pt x="280" y="15649"/>
                    <a:pt x="764" y="15780"/>
                  </a:cubicBezTo>
                  <a:lnTo>
                    <a:pt x="19639" y="21162"/>
                  </a:lnTo>
                  <a:cubicBezTo>
                    <a:pt x="20556" y="21423"/>
                    <a:pt x="21600" y="21046"/>
                    <a:pt x="21600" y="20466"/>
                  </a:cubicBezTo>
                  <a:lnTo>
                    <a:pt x="21600" y="6162"/>
                  </a:lnTo>
                  <a:cubicBezTo>
                    <a:pt x="21600" y="5858"/>
                    <a:pt x="21294" y="5597"/>
                    <a:pt x="20836" y="5466"/>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nvGrpSpPr>
            <p:cNvPr id="38" name="Group 37">
              <a:extLst>
                <a:ext uri="{FF2B5EF4-FFF2-40B4-BE49-F238E27FC236}">
                  <a16:creationId xmlns:a16="http://schemas.microsoft.com/office/drawing/2014/main" id="{9C31F3B9-A77E-47E7-BE08-717A67F806CF}"/>
                </a:ext>
              </a:extLst>
            </p:cNvPr>
            <p:cNvGrpSpPr/>
            <p:nvPr/>
          </p:nvGrpSpPr>
          <p:grpSpPr>
            <a:xfrm>
              <a:off x="1378974" y="2634957"/>
              <a:ext cx="2110385" cy="1263823"/>
              <a:chOff x="8777513" y="1817609"/>
              <a:chExt cx="3590785" cy="1263823"/>
            </a:xfrm>
          </p:grpSpPr>
          <p:sp>
            <p:nvSpPr>
              <p:cNvPr id="39" name="TextBox 38">
                <a:extLst>
                  <a:ext uri="{FF2B5EF4-FFF2-40B4-BE49-F238E27FC236}">
                    <a16:creationId xmlns:a16="http://schemas.microsoft.com/office/drawing/2014/main" id="{0E930AF6-74DD-41CA-A457-0DC0D07EA57C}"/>
                  </a:ext>
                </a:extLst>
              </p:cNvPr>
              <p:cNvSpPr txBox="1"/>
              <p:nvPr/>
            </p:nvSpPr>
            <p:spPr>
              <a:xfrm>
                <a:off x="9109864" y="1817609"/>
                <a:ext cx="2926080" cy="461665"/>
              </a:xfrm>
              <a:prstGeom prst="rect">
                <a:avLst/>
              </a:prstGeom>
              <a:noFill/>
            </p:spPr>
            <p:txBody>
              <a:bodyPr wrap="square" lIns="0" rIns="0" rtlCol="0" anchor="b">
                <a:spAutoFit/>
              </a:bodyPr>
              <a:lstStyle/>
              <a:p>
                <a:r>
                  <a:rPr lang="en-US" sz="2400" b="1" noProof="1">
                    <a:latin typeface="Cambria" panose="02040503050406030204" pitchFamily="18" charset="0"/>
                    <a:ea typeface="Cambria" panose="02040503050406030204" pitchFamily="18" charset="0"/>
                  </a:rPr>
                  <a:t>String:</a:t>
                </a:r>
              </a:p>
            </p:txBody>
          </p:sp>
          <p:sp>
            <p:nvSpPr>
              <p:cNvPr id="40" name="TextBox 39">
                <a:extLst>
                  <a:ext uri="{FF2B5EF4-FFF2-40B4-BE49-F238E27FC236}">
                    <a16:creationId xmlns:a16="http://schemas.microsoft.com/office/drawing/2014/main" id="{16B332A1-2D39-4F31-8CBC-F18D255A9043}"/>
                  </a:ext>
                </a:extLst>
              </p:cNvPr>
              <p:cNvSpPr txBox="1"/>
              <p:nvPr/>
            </p:nvSpPr>
            <p:spPr>
              <a:xfrm>
                <a:off x="8777513" y="2373546"/>
                <a:ext cx="3590785" cy="707886"/>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Operations on character strings.</a:t>
                </a:r>
              </a:p>
            </p:txBody>
          </p:sp>
        </p:grpSp>
      </p:grpSp>
      <p:grpSp>
        <p:nvGrpSpPr>
          <p:cNvPr id="19" name="Group 18">
            <a:extLst>
              <a:ext uri="{FF2B5EF4-FFF2-40B4-BE49-F238E27FC236}">
                <a16:creationId xmlns:a16="http://schemas.microsoft.com/office/drawing/2014/main" id="{ABBDE31F-0AAE-4012-9647-03A9E7C9F219}"/>
              </a:ext>
            </a:extLst>
          </p:cNvPr>
          <p:cNvGrpSpPr/>
          <p:nvPr/>
        </p:nvGrpSpPr>
        <p:grpSpPr>
          <a:xfrm>
            <a:off x="3743117" y="1666875"/>
            <a:ext cx="2281675" cy="3838335"/>
            <a:chOff x="1085279" y="1533766"/>
            <a:chExt cx="2312640" cy="3790470"/>
          </a:xfrm>
        </p:grpSpPr>
        <p:sp>
          <p:nvSpPr>
            <p:cNvPr id="32" name="Shape">
              <a:extLst>
                <a:ext uri="{FF2B5EF4-FFF2-40B4-BE49-F238E27FC236}">
                  <a16:creationId xmlns:a16="http://schemas.microsoft.com/office/drawing/2014/main" id="{A7878B5A-F87E-4BB0-ADDB-89842ED201D2}"/>
                </a:ext>
              </a:extLst>
            </p:cNvPr>
            <p:cNvSpPr/>
            <p:nvPr/>
          </p:nvSpPr>
          <p:spPr>
            <a:xfrm>
              <a:off x="1085279" y="1634533"/>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15780"/>
                  </a:moveTo>
                  <a:lnTo>
                    <a:pt x="1961" y="21162"/>
                  </a:lnTo>
                  <a:cubicBezTo>
                    <a:pt x="1044" y="21423"/>
                    <a:pt x="0" y="21046"/>
                    <a:pt x="0" y="20466"/>
                  </a:cubicBezTo>
                  <a:lnTo>
                    <a:pt x="0" y="6162"/>
                  </a:lnTo>
                  <a:cubicBezTo>
                    <a:pt x="0" y="5872"/>
                    <a:pt x="280" y="5597"/>
                    <a:pt x="764" y="5466"/>
                  </a:cubicBezTo>
                  <a:lnTo>
                    <a:pt x="19639" y="84"/>
                  </a:lnTo>
                  <a:cubicBezTo>
                    <a:pt x="20556" y="-177"/>
                    <a:pt x="21600" y="200"/>
                    <a:pt x="21600" y="780"/>
                  </a:cubicBezTo>
                  <a:lnTo>
                    <a:pt x="21600" y="15084"/>
                  </a:lnTo>
                  <a:cubicBezTo>
                    <a:pt x="21575" y="15374"/>
                    <a:pt x="21294" y="15649"/>
                    <a:pt x="20836" y="1578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274320" rtlCol="0" anchor="b"/>
            <a:lstStyle/>
            <a:p>
              <a:r>
                <a:rPr lang="en-US" sz="3200" b="1" dirty="0">
                  <a:solidFill>
                    <a:schemeClr val="tx1">
                      <a:lumMod val="75000"/>
                      <a:lumOff val="25000"/>
                    </a:schemeClr>
                  </a:solidFill>
                </a:rPr>
                <a:t>02</a:t>
              </a:r>
              <a:endParaRPr sz="3200" b="1" dirty="0">
                <a:solidFill>
                  <a:schemeClr val="tx1">
                    <a:lumMod val="75000"/>
                    <a:lumOff val="25000"/>
                  </a:schemeClr>
                </a:solidFill>
              </a:endParaRPr>
            </a:p>
          </p:txBody>
        </p:sp>
        <p:sp>
          <p:nvSpPr>
            <p:cNvPr id="33" name="Freeform: Shape 85">
              <a:extLst>
                <a:ext uri="{FF2B5EF4-FFF2-40B4-BE49-F238E27FC236}">
                  <a16:creationId xmlns:a16="http://schemas.microsoft.com/office/drawing/2014/main" id="{CF13239F-A466-4996-A623-439C36A8A02C}"/>
                </a:ext>
              </a:extLst>
            </p:cNvPr>
            <p:cNvSpPr/>
            <p:nvPr/>
          </p:nvSpPr>
          <p:spPr>
            <a:xfrm>
              <a:off x="1353064" y="2070164"/>
              <a:ext cx="1868510" cy="2785133"/>
            </a:xfrm>
            <a:custGeom>
              <a:avLst/>
              <a:gdLst>
                <a:gd name="connsiteX0" fmla="*/ 833626 w 1868510"/>
                <a:gd name="connsiteY0" fmla="*/ 0 h 2785133"/>
                <a:gd name="connsiteX1" fmla="*/ 1868510 w 1868510"/>
                <a:gd name="connsiteY1" fmla="*/ 518150 h 2785133"/>
                <a:gd name="connsiteX2" fmla="*/ 1868510 w 1868510"/>
                <a:gd name="connsiteY2" fmla="*/ 2183944 h 2785133"/>
                <a:gd name="connsiteX3" fmla="*/ 1792949 w 1868510"/>
                <a:gd name="connsiteY3" fmla="*/ 2304815 h 2785133"/>
                <a:gd name="connsiteX4" fmla="*/ 833626 w 1868510"/>
                <a:gd name="connsiteY4" fmla="*/ 2785133 h 2785133"/>
                <a:gd name="connsiteX5" fmla="*/ 75562 w 1868510"/>
                <a:gd name="connsiteY5" fmla="*/ 2405582 h 2785133"/>
                <a:gd name="connsiteX6" fmla="*/ 0 w 1868510"/>
                <a:gd name="connsiteY6" fmla="*/ 2284711 h 2785133"/>
                <a:gd name="connsiteX7" fmla="*/ 0 w 1868510"/>
                <a:gd name="connsiteY7" fmla="*/ 417383 h 27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8510" h="2785133">
                  <a:moveTo>
                    <a:pt x="833626" y="0"/>
                  </a:moveTo>
                  <a:lnTo>
                    <a:pt x="1868510" y="518150"/>
                  </a:lnTo>
                  <a:lnTo>
                    <a:pt x="1868510" y="2183944"/>
                  </a:lnTo>
                  <a:cubicBezTo>
                    <a:pt x="1866038" y="2234307"/>
                    <a:pt x="1838246" y="2282065"/>
                    <a:pt x="1792949" y="2304815"/>
                  </a:cubicBezTo>
                  <a:lnTo>
                    <a:pt x="833626" y="2785133"/>
                  </a:lnTo>
                  <a:lnTo>
                    <a:pt x="75562" y="2405582"/>
                  </a:lnTo>
                  <a:cubicBezTo>
                    <a:pt x="27693" y="2382832"/>
                    <a:pt x="0" y="2335074"/>
                    <a:pt x="0" y="2284711"/>
                  </a:cubicBezTo>
                  <a:lnTo>
                    <a:pt x="0" y="417383"/>
                  </a:lnTo>
                  <a:close/>
                </a:path>
              </a:pathLst>
            </a:custGeom>
            <a:solidFill>
              <a:schemeClr val="tx1">
                <a:alpha val="20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34" name="Shape">
              <a:extLst>
                <a:ext uri="{FF2B5EF4-FFF2-40B4-BE49-F238E27FC236}">
                  <a16:creationId xmlns:a16="http://schemas.microsoft.com/office/drawing/2014/main" id="{3D4F259F-9210-4B50-A0CB-E528BB5FE472}"/>
                </a:ext>
              </a:extLst>
            </p:cNvPr>
            <p:cNvSpPr/>
            <p:nvPr/>
          </p:nvSpPr>
          <p:spPr>
            <a:xfrm>
              <a:off x="1261624" y="1533766"/>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5466"/>
                  </a:moveTo>
                  <a:lnTo>
                    <a:pt x="1961" y="84"/>
                  </a:lnTo>
                  <a:cubicBezTo>
                    <a:pt x="1044" y="-177"/>
                    <a:pt x="0" y="200"/>
                    <a:pt x="0" y="780"/>
                  </a:cubicBezTo>
                  <a:lnTo>
                    <a:pt x="0" y="15084"/>
                  </a:lnTo>
                  <a:cubicBezTo>
                    <a:pt x="0" y="15374"/>
                    <a:pt x="280" y="15649"/>
                    <a:pt x="764" y="15780"/>
                  </a:cubicBezTo>
                  <a:lnTo>
                    <a:pt x="19639" y="21162"/>
                  </a:lnTo>
                  <a:cubicBezTo>
                    <a:pt x="20556" y="21423"/>
                    <a:pt x="21600" y="21046"/>
                    <a:pt x="21600" y="20466"/>
                  </a:cubicBezTo>
                  <a:lnTo>
                    <a:pt x="21600" y="6162"/>
                  </a:lnTo>
                  <a:cubicBezTo>
                    <a:pt x="21600" y="5858"/>
                    <a:pt x="21294" y="5597"/>
                    <a:pt x="20836" y="5466"/>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20" name="Group 19">
            <a:extLst>
              <a:ext uri="{FF2B5EF4-FFF2-40B4-BE49-F238E27FC236}">
                <a16:creationId xmlns:a16="http://schemas.microsoft.com/office/drawing/2014/main" id="{8FBD7372-BE18-4509-A671-89678B387BB0}"/>
              </a:ext>
            </a:extLst>
          </p:cNvPr>
          <p:cNvGrpSpPr/>
          <p:nvPr/>
        </p:nvGrpSpPr>
        <p:grpSpPr>
          <a:xfrm>
            <a:off x="6270026" y="1666875"/>
            <a:ext cx="2281675" cy="3838335"/>
            <a:chOff x="1085279" y="1533766"/>
            <a:chExt cx="2312640" cy="3790470"/>
          </a:xfrm>
        </p:grpSpPr>
        <p:sp>
          <p:nvSpPr>
            <p:cNvPr id="29" name="Shape">
              <a:extLst>
                <a:ext uri="{FF2B5EF4-FFF2-40B4-BE49-F238E27FC236}">
                  <a16:creationId xmlns:a16="http://schemas.microsoft.com/office/drawing/2014/main" id="{311CD8F8-771B-4891-929D-209895BE2DE0}"/>
                </a:ext>
              </a:extLst>
            </p:cNvPr>
            <p:cNvSpPr/>
            <p:nvPr/>
          </p:nvSpPr>
          <p:spPr>
            <a:xfrm>
              <a:off x="1085279" y="1634533"/>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15780"/>
                  </a:moveTo>
                  <a:lnTo>
                    <a:pt x="1961" y="21162"/>
                  </a:lnTo>
                  <a:cubicBezTo>
                    <a:pt x="1044" y="21423"/>
                    <a:pt x="0" y="21046"/>
                    <a:pt x="0" y="20466"/>
                  </a:cubicBezTo>
                  <a:lnTo>
                    <a:pt x="0" y="6162"/>
                  </a:lnTo>
                  <a:cubicBezTo>
                    <a:pt x="0" y="5872"/>
                    <a:pt x="280" y="5597"/>
                    <a:pt x="764" y="5466"/>
                  </a:cubicBezTo>
                  <a:lnTo>
                    <a:pt x="19639" y="84"/>
                  </a:lnTo>
                  <a:cubicBezTo>
                    <a:pt x="20556" y="-177"/>
                    <a:pt x="21600" y="200"/>
                    <a:pt x="21600" y="780"/>
                  </a:cubicBezTo>
                  <a:lnTo>
                    <a:pt x="21600" y="15084"/>
                  </a:lnTo>
                  <a:cubicBezTo>
                    <a:pt x="21575" y="15374"/>
                    <a:pt x="21294" y="15649"/>
                    <a:pt x="20836" y="1578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274320" rtlCol="0" anchor="b"/>
            <a:lstStyle/>
            <a:p>
              <a:r>
                <a:rPr lang="en-US" sz="3200" b="1" dirty="0">
                  <a:solidFill>
                    <a:schemeClr val="tx1">
                      <a:lumMod val="75000"/>
                      <a:lumOff val="25000"/>
                    </a:schemeClr>
                  </a:solidFill>
                </a:rPr>
                <a:t>03</a:t>
              </a:r>
              <a:endParaRPr sz="3200" b="1" dirty="0">
                <a:solidFill>
                  <a:schemeClr val="tx1">
                    <a:lumMod val="75000"/>
                    <a:lumOff val="25000"/>
                  </a:schemeClr>
                </a:solidFill>
              </a:endParaRPr>
            </a:p>
          </p:txBody>
        </p:sp>
        <p:sp>
          <p:nvSpPr>
            <p:cNvPr id="30" name="Freeform: Shape 82">
              <a:extLst>
                <a:ext uri="{FF2B5EF4-FFF2-40B4-BE49-F238E27FC236}">
                  <a16:creationId xmlns:a16="http://schemas.microsoft.com/office/drawing/2014/main" id="{F8FFC79A-2BC5-4B60-B301-E531F141E4C1}"/>
                </a:ext>
              </a:extLst>
            </p:cNvPr>
            <p:cNvSpPr/>
            <p:nvPr/>
          </p:nvSpPr>
          <p:spPr>
            <a:xfrm>
              <a:off x="1353064" y="2070164"/>
              <a:ext cx="1868510" cy="2785133"/>
            </a:xfrm>
            <a:custGeom>
              <a:avLst/>
              <a:gdLst>
                <a:gd name="connsiteX0" fmla="*/ 833626 w 1868510"/>
                <a:gd name="connsiteY0" fmla="*/ 0 h 2785133"/>
                <a:gd name="connsiteX1" fmla="*/ 1868510 w 1868510"/>
                <a:gd name="connsiteY1" fmla="*/ 518150 h 2785133"/>
                <a:gd name="connsiteX2" fmla="*/ 1868510 w 1868510"/>
                <a:gd name="connsiteY2" fmla="*/ 2183944 h 2785133"/>
                <a:gd name="connsiteX3" fmla="*/ 1792949 w 1868510"/>
                <a:gd name="connsiteY3" fmla="*/ 2304815 h 2785133"/>
                <a:gd name="connsiteX4" fmla="*/ 833626 w 1868510"/>
                <a:gd name="connsiteY4" fmla="*/ 2785133 h 2785133"/>
                <a:gd name="connsiteX5" fmla="*/ 75562 w 1868510"/>
                <a:gd name="connsiteY5" fmla="*/ 2405582 h 2785133"/>
                <a:gd name="connsiteX6" fmla="*/ 0 w 1868510"/>
                <a:gd name="connsiteY6" fmla="*/ 2284711 h 2785133"/>
                <a:gd name="connsiteX7" fmla="*/ 0 w 1868510"/>
                <a:gd name="connsiteY7" fmla="*/ 417383 h 27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8510" h="2785133">
                  <a:moveTo>
                    <a:pt x="833626" y="0"/>
                  </a:moveTo>
                  <a:lnTo>
                    <a:pt x="1868510" y="518150"/>
                  </a:lnTo>
                  <a:lnTo>
                    <a:pt x="1868510" y="2183944"/>
                  </a:lnTo>
                  <a:cubicBezTo>
                    <a:pt x="1866038" y="2234307"/>
                    <a:pt x="1838246" y="2282065"/>
                    <a:pt x="1792949" y="2304815"/>
                  </a:cubicBezTo>
                  <a:lnTo>
                    <a:pt x="833626" y="2785133"/>
                  </a:lnTo>
                  <a:lnTo>
                    <a:pt x="75562" y="2405582"/>
                  </a:lnTo>
                  <a:cubicBezTo>
                    <a:pt x="27693" y="2382832"/>
                    <a:pt x="0" y="2335074"/>
                    <a:pt x="0" y="2284711"/>
                  </a:cubicBezTo>
                  <a:lnTo>
                    <a:pt x="0" y="417383"/>
                  </a:lnTo>
                  <a:close/>
                </a:path>
              </a:pathLst>
            </a:custGeom>
            <a:solidFill>
              <a:schemeClr val="tx1">
                <a:alpha val="20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432C0DE8-E70E-4345-A4EE-CB6936B30FE8}"/>
                </a:ext>
              </a:extLst>
            </p:cNvPr>
            <p:cNvSpPr/>
            <p:nvPr/>
          </p:nvSpPr>
          <p:spPr>
            <a:xfrm>
              <a:off x="1261624" y="1533766"/>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5466"/>
                  </a:moveTo>
                  <a:lnTo>
                    <a:pt x="1961" y="84"/>
                  </a:lnTo>
                  <a:cubicBezTo>
                    <a:pt x="1044" y="-177"/>
                    <a:pt x="0" y="200"/>
                    <a:pt x="0" y="780"/>
                  </a:cubicBezTo>
                  <a:lnTo>
                    <a:pt x="0" y="15084"/>
                  </a:lnTo>
                  <a:cubicBezTo>
                    <a:pt x="0" y="15374"/>
                    <a:pt x="280" y="15649"/>
                    <a:pt x="764" y="15780"/>
                  </a:cubicBezTo>
                  <a:lnTo>
                    <a:pt x="19639" y="21162"/>
                  </a:lnTo>
                  <a:cubicBezTo>
                    <a:pt x="20556" y="21423"/>
                    <a:pt x="21600" y="21046"/>
                    <a:pt x="21600" y="20466"/>
                  </a:cubicBezTo>
                  <a:lnTo>
                    <a:pt x="21600" y="6162"/>
                  </a:lnTo>
                  <a:cubicBezTo>
                    <a:pt x="21600" y="5858"/>
                    <a:pt x="21294" y="5597"/>
                    <a:pt x="20836" y="5466"/>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21" name="Group 20">
            <a:extLst>
              <a:ext uri="{FF2B5EF4-FFF2-40B4-BE49-F238E27FC236}">
                <a16:creationId xmlns:a16="http://schemas.microsoft.com/office/drawing/2014/main" id="{145ADE90-E78F-4271-92EB-F879D89C2AC0}"/>
              </a:ext>
            </a:extLst>
          </p:cNvPr>
          <p:cNvGrpSpPr/>
          <p:nvPr/>
        </p:nvGrpSpPr>
        <p:grpSpPr>
          <a:xfrm>
            <a:off x="8796936" y="1666875"/>
            <a:ext cx="2281675" cy="3838335"/>
            <a:chOff x="1085279" y="1533766"/>
            <a:chExt cx="2312640" cy="3790470"/>
          </a:xfrm>
        </p:grpSpPr>
        <p:sp>
          <p:nvSpPr>
            <p:cNvPr id="26" name="Shape">
              <a:extLst>
                <a:ext uri="{FF2B5EF4-FFF2-40B4-BE49-F238E27FC236}">
                  <a16:creationId xmlns:a16="http://schemas.microsoft.com/office/drawing/2014/main" id="{053CA8FC-BC6C-400A-BD8C-2E0889996CE5}"/>
                </a:ext>
              </a:extLst>
            </p:cNvPr>
            <p:cNvSpPr/>
            <p:nvPr/>
          </p:nvSpPr>
          <p:spPr>
            <a:xfrm>
              <a:off x="1085279" y="1634533"/>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15780"/>
                  </a:moveTo>
                  <a:lnTo>
                    <a:pt x="1961" y="21162"/>
                  </a:lnTo>
                  <a:cubicBezTo>
                    <a:pt x="1044" y="21423"/>
                    <a:pt x="0" y="21046"/>
                    <a:pt x="0" y="20466"/>
                  </a:cubicBezTo>
                  <a:lnTo>
                    <a:pt x="0" y="6162"/>
                  </a:lnTo>
                  <a:cubicBezTo>
                    <a:pt x="0" y="5872"/>
                    <a:pt x="280" y="5597"/>
                    <a:pt x="764" y="5466"/>
                  </a:cubicBezTo>
                  <a:lnTo>
                    <a:pt x="19639" y="84"/>
                  </a:lnTo>
                  <a:cubicBezTo>
                    <a:pt x="20556" y="-177"/>
                    <a:pt x="21600" y="200"/>
                    <a:pt x="21600" y="780"/>
                  </a:cubicBezTo>
                  <a:lnTo>
                    <a:pt x="21600" y="15084"/>
                  </a:lnTo>
                  <a:cubicBezTo>
                    <a:pt x="21575" y="15374"/>
                    <a:pt x="21294" y="15649"/>
                    <a:pt x="20836" y="157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274320" rtlCol="0" anchor="b"/>
            <a:lstStyle/>
            <a:p>
              <a:r>
                <a:rPr lang="en-US" sz="3200" b="1" dirty="0">
                  <a:solidFill>
                    <a:schemeClr val="bg1"/>
                  </a:solidFill>
                </a:rPr>
                <a:t>04</a:t>
              </a:r>
              <a:endParaRPr sz="3200" b="1" dirty="0">
                <a:solidFill>
                  <a:schemeClr val="bg1"/>
                </a:solidFill>
              </a:endParaRPr>
            </a:p>
          </p:txBody>
        </p:sp>
        <p:sp>
          <p:nvSpPr>
            <p:cNvPr id="27" name="Freeform: Shape 79">
              <a:extLst>
                <a:ext uri="{FF2B5EF4-FFF2-40B4-BE49-F238E27FC236}">
                  <a16:creationId xmlns:a16="http://schemas.microsoft.com/office/drawing/2014/main" id="{1A13739D-F980-441C-A11A-855F84CD4498}"/>
                </a:ext>
              </a:extLst>
            </p:cNvPr>
            <p:cNvSpPr/>
            <p:nvPr/>
          </p:nvSpPr>
          <p:spPr>
            <a:xfrm>
              <a:off x="1353064" y="2070164"/>
              <a:ext cx="1868510" cy="2785133"/>
            </a:xfrm>
            <a:custGeom>
              <a:avLst/>
              <a:gdLst>
                <a:gd name="connsiteX0" fmla="*/ 833626 w 1868510"/>
                <a:gd name="connsiteY0" fmla="*/ 0 h 2785133"/>
                <a:gd name="connsiteX1" fmla="*/ 1868510 w 1868510"/>
                <a:gd name="connsiteY1" fmla="*/ 518150 h 2785133"/>
                <a:gd name="connsiteX2" fmla="*/ 1868510 w 1868510"/>
                <a:gd name="connsiteY2" fmla="*/ 2183944 h 2785133"/>
                <a:gd name="connsiteX3" fmla="*/ 1792949 w 1868510"/>
                <a:gd name="connsiteY3" fmla="*/ 2304815 h 2785133"/>
                <a:gd name="connsiteX4" fmla="*/ 833626 w 1868510"/>
                <a:gd name="connsiteY4" fmla="*/ 2785133 h 2785133"/>
                <a:gd name="connsiteX5" fmla="*/ 75562 w 1868510"/>
                <a:gd name="connsiteY5" fmla="*/ 2405582 h 2785133"/>
                <a:gd name="connsiteX6" fmla="*/ 0 w 1868510"/>
                <a:gd name="connsiteY6" fmla="*/ 2284711 h 2785133"/>
                <a:gd name="connsiteX7" fmla="*/ 0 w 1868510"/>
                <a:gd name="connsiteY7" fmla="*/ 417383 h 27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8510" h="2785133">
                  <a:moveTo>
                    <a:pt x="833626" y="0"/>
                  </a:moveTo>
                  <a:lnTo>
                    <a:pt x="1868510" y="518150"/>
                  </a:lnTo>
                  <a:lnTo>
                    <a:pt x="1868510" y="2183944"/>
                  </a:lnTo>
                  <a:cubicBezTo>
                    <a:pt x="1866038" y="2234307"/>
                    <a:pt x="1838246" y="2282065"/>
                    <a:pt x="1792949" y="2304815"/>
                  </a:cubicBezTo>
                  <a:lnTo>
                    <a:pt x="833626" y="2785133"/>
                  </a:lnTo>
                  <a:lnTo>
                    <a:pt x="75562" y="2405582"/>
                  </a:lnTo>
                  <a:cubicBezTo>
                    <a:pt x="27693" y="2382832"/>
                    <a:pt x="0" y="2335074"/>
                    <a:pt x="0" y="2284711"/>
                  </a:cubicBezTo>
                  <a:lnTo>
                    <a:pt x="0" y="417383"/>
                  </a:lnTo>
                  <a:close/>
                </a:path>
              </a:pathLst>
            </a:custGeom>
            <a:solidFill>
              <a:schemeClr val="tx1">
                <a:alpha val="20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28" name="Shape">
              <a:extLst>
                <a:ext uri="{FF2B5EF4-FFF2-40B4-BE49-F238E27FC236}">
                  <a16:creationId xmlns:a16="http://schemas.microsoft.com/office/drawing/2014/main" id="{12AFD70F-4BD4-4AD0-B7E2-75BC4D03CA54}"/>
                </a:ext>
              </a:extLst>
            </p:cNvPr>
            <p:cNvSpPr/>
            <p:nvPr/>
          </p:nvSpPr>
          <p:spPr>
            <a:xfrm>
              <a:off x="1261624" y="1533766"/>
              <a:ext cx="2136295" cy="3689703"/>
            </a:xfrm>
            <a:custGeom>
              <a:avLst/>
              <a:gdLst/>
              <a:ahLst/>
              <a:cxnLst>
                <a:cxn ang="0">
                  <a:pos x="wd2" y="hd2"/>
                </a:cxn>
                <a:cxn ang="5400000">
                  <a:pos x="wd2" y="hd2"/>
                </a:cxn>
                <a:cxn ang="10800000">
                  <a:pos x="wd2" y="hd2"/>
                </a:cxn>
                <a:cxn ang="16200000">
                  <a:pos x="wd2" y="hd2"/>
                </a:cxn>
              </a:cxnLst>
              <a:rect l="0" t="0" r="r" b="b"/>
              <a:pathLst>
                <a:path w="21600" h="21246" extrusionOk="0">
                  <a:moveTo>
                    <a:pt x="20836" y="5466"/>
                  </a:moveTo>
                  <a:lnTo>
                    <a:pt x="1961" y="84"/>
                  </a:lnTo>
                  <a:cubicBezTo>
                    <a:pt x="1044" y="-177"/>
                    <a:pt x="0" y="200"/>
                    <a:pt x="0" y="780"/>
                  </a:cubicBezTo>
                  <a:lnTo>
                    <a:pt x="0" y="15084"/>
                  </a:lnTo>
                  <a:cubicBezTo>
                    <a:pt x="0" y="15374"/>
                    <a:pt x="280" y="15649"/>
                    <a:pt x="764" y="15780"/>
                  </a:cubicBezTo>
                  <a:lnTo>
                    <a:pt x="19639" y="21162"/>
                  </a:lnTo>
                  <a:cubicBezTo>
                    <a:pt x="20556" y="21423"/>
                    <a:pt x="21600" y="21046"/>
                    <a:pt x="21600" y="20466"/>
                  </a:cubicBezTo>
                  <a:lnTo>
                    <a:pt x="21600" y="6162"/>
                  </a:lnTo>
                  <a:cubicBezTo>
                    <a:pt x="21600" y="5858"/>
                    <a:pt x="21294" y="5597"/>
                    <a:pt x="20836" y="5466"/>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22" name="Graphic 74" descr="Bullseye with solid fill">
            <a:extLst>
              <a:ext uri="{FF2B5EF4-FFF2-40B4-BE49-F238E27FC236}">
                <a16:creationId xmlns:a16="http://schemas.microsoft.com/office/drawing/2014/main" id="{D0B823CF-D86B-4B67-A887-9C9B9882B88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7263" y="1938898"/>
            <a:ext cx="393630" cy="404010"/>
          </a:xfrm>
          <a:prstGeom prst="rect">
            <a:avLst/>
          </a:prstGeom>
        </p:spPr>
      </p:pic>
      <p:pic>
        <p:nvPicPr>
          <p:cNvPr id="23" name="Graphic 75" descr="Gears with solid fill">
            <a:extLst>
              <a:ext uri="{FF2B5EF4-FFF2-40B4-BE49-F238E27FC236}">
                <a16:creationId xmlns:a16="http://schemas.microsoft.com/office/drawing/2014/main" id="{258DCA1C-B447-43EC-9D9D-2BC75B74796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0353" y="1938898"/>
            <a:ext cx="393630" cy="404010"/>
          </a:xfrm>
          <a:prstGeom prst="rect">
            <a:avLst/>
          </a:prstGeom>
        </p:spPr>
      </p:pic>
      <p:pic>
        <p:nvPicPr>
          <p:cNvPr id="24" name="Graphic 76" descr="Hourglass 30% with solid fill">
            <a:extLst>
              <a:ext uri="{FF2B5EF4-FFF2-40B4-BE49-F238E27FC236}">
                <a16:creationId xmlns:a16="http://schemas.microsoft.com/office/drawing/2014/main" id="{74B532DF-C3FA-41AB-84FF-08E0067987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4171" y="1938898"/>
            <a:ext cx="393630" cy="404010"/>
          </a:xfrm>
          <a:prstGeom prst="rect">
            <a:avLst/>
          </a:prstGeom>
        </p:spPr>
      </p:pic>
      <p:pic>
        <p:nvPicPr>
          <p:cNvPr id="25" name="Graphic 77" descr="Lightbulb with solid fill">
            <a:extLst>
              <a:ext uri="{FF2B5EF4-FFF2-40B4-BE49-F238E27FC236}">
                <a16:creationId xmlns:a16="http://schemas.microsoft.com/office/drawing/2014/main" id="{63739E10-E1FA-4CD4-B9ED-80F622C459B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947" y="1938898"/>
            <a:ext cx="393630" cy="404010"/>
          </a:xfrm>
          <a:prstGeom prst="rect">
            <a:avLst/>
          </a:prstGeom>
        </p:spPr>
      </p:pic>
      <p:sp>
        <p:nvSpPr>
          <p:cNvPr id="12" name="TextBox 11">
            <a:extLst>
              <a:ext uri="{FF2B5EF4-FFF2-40B4-BE49-F238E27FC236}">
                <a16:creationId xmlns:a16="http://schemas.microsoft.com/office/drawing/2014/main" id="{670CE163-2BEB-4AC7-89F4-0B2D50E9D89D}"/>
              </a:ext>
            </a:extLst>
          </p:cNvPr>
          <p:cNvSpPr txBox="1"/>
          <p:nvPr/>
        </p:nvSpPr>
        <p:spPr>
          <a:xfrm>
            <a:off x="4046378" y="2782252"/>
            <a:ext cx="2178540" cy="461665"/>
          </a:xfrm>
          <a:prstGeom prst="rect">
            <a:avLst/>
          </a:prstGeom>
          <a:noFill/>
        </p:spPr>
        <p:txBody>
          <a:bodyPr wrap="square" lIns="0" rIns="0" rtlCol="0" anchor="b">
            <a:spAutoFit/>
          </a:bodyPr>
          <a:lstStyle/>
          <a:p>
            <a:r>
              <a:rPr lang="en-US" sz="2400" b="1" noProof="1">
                <a:latin typeface="Cambria" panose="02040503050406030204" pitchFamily="18" charset="0"/>
                <a:ea typeface="Cambria" panose="02040503050406030204" pitchFamily="18" charset="0"/>
              </a:rPr>
              <a:t>Date and Time:</a:t>
            </a:r>
          </a:p>
        </p:txBody>
      </p:sp>
      <p:sp>
        <p:nvSpPr>
          <p:cNvPr id="13" name="TextBox 12">
            <a:extLst>
              <a:ext uri="{FF2B5EF4-FFF2-40B4-BE49-F238E27FC236}">
                <a16:creationId xmlns:a16="http://schemas.microsoft.com/office/drawing/2014/main" id="{F705B2ED-8A30-4FEA-B5D5-1393F5E9E7BF}"/>
              </a:ext>
            </a:extLst>
          </p:cNvPr>
          <p:cNvSpPr txBox="1"/>
          <p:nvPr/>
        </p:nvSpPr>
        <p:spPr>
          <a:xfrm>
            <a:off x="3936405" y="3345992"/>
            <a:ext cx="2082128" cy="716825"/>
          </a:xfrm>
          <a:prstGeom prst="rect">
            <a:avLst/>
          </a:prstGeom>
          <a:noFill/>
        </p:spPr>
        <p:txBody>
          <a:bodyPr wrap="square" lIns="0" rIns="0" rtlCol="0" anchor="t">
            <a:spAutoFit/>
          </a:bodyPr>
          <a:lstStyle/>
          <a:p>
            <a:pPr algn="ctr"/>
            <a:r>
              <a:rPr lang="en-US" sz="2000" noProof="1">
                <a:latin typeface="Cambria" panose="02040503050406030204" pitchFamily="18" charset="0"/>
                <a:ea typeface="Cambria" panose="02040503050406030204" pitchFamily="18" charset="0"/>
              </a:rPr>
              <a:t>Operations on character strings.</a:t>
            </a:r>
          </a:p>
        </p:txBody>
      </p:sp>
      <p:sp>
        <p:nvSpPr>
          <p:cNvPr id="14" name="TextBox 13">
            <a:extLst>
              <a:ext uri="{FF2B5EF4-FFF2-40B4-BE49-F238E27FC236}">
                <a16:creationId xmlns:a16="http://schemas.microsoft.com/office/drawing/2014/main" id="{31C960CD-9CF6-4970-9773-11A6A18BC1CF}"/>
              </a:ext>
            </a:extLst>
          </p:cNvPr>
          <p:cNvSpPr txBox="1"/>
          <p:nvPr/>
        </p:nvSpPr>
        <p:spPr>
          <a:xfrm>
            <a:off x="6560369" y="2783014"/>
            <a:ext cx="2165316" cy="461665"/>
          </a:xfrm>
          <a:prstGeom prst="rect">
            <a:avLst/>
          </a:prstGeom>
          <a:noFill/>
        </p:spPr>
        <p:txBody>
          <a:bodyPr wrap="square" lIns="0" rIns="0" rtlCol="0" anchor="b">
            <a:spAutoFit/>
          </a:bodyPr>
          <a:lstStyle/>
          <a:p>
            <a:r>
              <a:rPr lang="en-US" sz="2400" b="1" noProof="1">
                <a:latin typeface="Cambria" panose="02040503050406030204" pitchFamily="18" charset="0"/>
                <a:ea typeface="Cambria" panose="02040503050406030204" pitchFamily="18" charset="0"/>
              </a:rPr>
              <a:t>Math/Numeric:</a:t>
            </a:r>
          </a:p>
        </p:txBody>
      </p:sp>
      <p:sp>
        <p:nvSpPr>
          <p:cNvPr id="15" name="TextBox 14">
            <a:extLst>
              <a:ext uri="{FF2B5EF4-FFF2-40B4-BE49-F238E27FC236}">
                <a16:creationId xmlns:a16="http://schemas.microsoft.com/office/drawing/2014/main" id="{F2BB475C-935C-486E-8D5E-E8FD6A0B294B}"/>
              </a:ext>
            </a:extLst>
          </p:cNvPr>
          <p:cNvSpPr txBox="1"/>
          <p:nvPr/>
        </p:nvSpPr>
        <p:spPr>
          <a:xfrm>
            <a:off x="9061136" y="2827729"/>
            <a:ext cx="2107691" cy="461665"/>
          </a:xfrm>
          <a:prstGeom prst="rect">
            <a:avLst/>
          </a:prstGeom>
          <a:noFill/>
        </p:spPr>
        <p:txBody>
          <a:bodyPr wrap="square" lIns="0" rIns="0" rtlCol="0" anchor="b">
            <a:spAutoFit/>
          </a:bodyPr>
          <a:lstStyle/>
          <a:p>
            <a:r>
              <a:rPr lang="en-US" sz="2400" b="1" noProof="1">
                <a:latin typeface="Cambria" panose="02040503050406030204" pitchFamily="18" charset="0"/>
                <a:ea typeface="Cambria" panose="02040503050406030204" pitchFamily="18" charset="0"/>
              </a:rPr>
              <a:t>Advanced:</a:t>
            </a:r>
          </a:p>
        </p:txBody>
      </p:sp>
      <p:sp>
        <p:nvSpPr>
          <p:cNvPr id="16" name="TextBox 15">
            <a:extLst>
              <a:ext uri="{FF2B5EF4-FFF2-40B4-BE49-F238E27FC236}">
                <a16:creationId xmlns:a16="http://schemas.microsoft.com/office/drawing/2014/main" id="{ED91906D-87EB-4BCF-BA75-7BE4E637E415}"/>
              </a:ext>
            </a:extLst>
          </p:cNvPr>
          <p:cNvSpPr txBox="1"/>
          <p:nvPr/>
        </p:nvSpPr>
        <p:spPr>
          <a:xfrm>
            <a:off x="6555983" y="3345992"/>
            <a:ext cx="2107691" cy="1015663"/>
          </a:xfrm>
          <a:prstGeom prst="rect">
            <a:avLst/>
          </a:prstGeom>
          <a:noFill/>
        </p:spPr>
        <p:txBody>
          <a:bodyPr wrap="square" lIns="0" rIns="0" rtlCol="0" anchor="t">
            <a:spAutoFit/>
          </a:bodyPr>
          <a:lstStyle/>
          <a:p>
            <a:pPr algn="ctr"/>
            <a:r>
              <a:rPr lang="en-GB" sz="2000" dirty="0">
                <a:solidFill>
                  <a:srgbClr val="202124"/>
                </a:solidFill>
                <a:latin typeface="Cambria" panose="02040503050406030204" pitchFamily="18" charset="0"/>
                <a:ea typeface="Cambria" panose="02040503050406030204" pitchFamily="18" charset="0"/>
              </a:rPr>
              <a:t>O</a:t>
            </a:r>
            <a:r>
              <a:rPr lang="en-GB" sz="2000" i="0" dirty="0">
                <a:solidFill>
                  <a:srgbClr val="202124"/>
                </a:solidFill>
                <a:effectLst/>
                <a:latin typeface="Cambria" panose="02040503050406030204" pitchFamily="18" charset="0"/>
                <a:ea typeface="Cambria" panose="02040503050406030204" pitchFamily="18" charset="0"/>
              </a:rPr>
              <a:t>perations on numbers and return numbers.</a:t>
            </a:r>
            <a:endParaRPr lang="en-US" sz="2000" noProof="1">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456F2BE5-1646-4420-AE82-CF25D33F1869}"/>
              </a:ext>
            </a:extLst>
          </p:cNvPr>
          <p:cNvSpPr txBox="1"/>
          <p:nvPr/>
        </p:nvSpPr>
        <p:spPr>
          <a:xfrm>
            <a:off x="8887152" y="3317891"/>
            <a:ext cx="2107691" cy="1015663"/>
          </a:xfrm>
          <a:prstGeom prst="rect">
            <a:avLst/>
          </a:prstGeom>
          <a:noFill/>
        </p:spPr>
        <p:txBody>
          <a:bodyPr wrap="square" lIns="0" rIns="0" rtlCol="0" anchor="t">
            <a:spAutoFit/>
          </a:bodyPr>
          <a:lstStyle/>
          <a:p>
            <a:pPr algn="ctr"/>
            <a:r>
              <a:rPr lang="en-GB" sz="2000" dirty="0">
                <a:solidFill>
                  <a:srgbClr val="202124"/>
                </a:solidFill>
                <a:latin typeface="Cambria" panose="02040503050406030204" pitchFamily="18" charset="0"/>
                <a:ea typeface="Cambria" panose="02040503050406030204" pitchFamily="18" charset="0"/>
              </a:rPr>
              <a:t>Example: BIN(), DATABASE(), IF() etc.</a:t>
            </a:r>
            <a:endParaRPr lang="en-US" sz="2000" noProof="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88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Engineering / Unity Group">
            <a:extLst>
              <a:ext uri="{FF2B5EF4-FFF2-40B4-BE49-F238E27FC236}">
                <a16:creationId xmlns:a16="http://schemas.microsoft.com/office/drawing/2014/main" id="{22A847F4-42E7-408D-A289-6900AF699D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71"/>
          <a:stretch/>
        </p:blipFill>
        <p:spPr bwMode="auto">
          <a:xfrm>
            <a:off x="0" y="-1"/>
            <a:ext cx="12191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DEA9E9D-62E8-4311-8484-8583AF377803}"/>
              </a:ext>
            </a:extLst>
          </p:cNvPr>
          <p:cNvSpPr/>
          <p:nvPr/>
        </p:nvSpPr>
        <p:spPr>
          <a:xfrm>
            <a:off x="482229" y="392406"/>
            <a:ext cx="11227541" cy="60803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8301E33-D53A-40B8-906F-B88AC5BBECF7}"/>
              </a:ext>
            </a:extLst>
          </p:cNvPr>
          <p:cNvSpPr/>
          <p:nvPr/>
        </p:nvSpPr>
        <p:spPr>
          <a:xfrm>
            <a:off x="4095256" y="3013500"/>
            <a:ext cx="4001485" cy="830997"/>
          </a:xfrm>
          <a:prstGeom prst="rect">
            <a:avLst/>
          </a:prstGeom>
          <a:noFill/>
        </p:spPr>
        <p:txBody>
          <a:bodyPr wrap="square" lIns="91440" tIns="45720" rIns="91440" bIns="45720">
            <a:spAutoFit/>
          </a:bodyPr>
          <a:lstStyle/>
          <a:p>
            <a:pPr algn="ctr"/>
            <a:r>
              <a:rPr lang="en-US" sz="4800" dirty="0">
                <a:ln w="0"/>
                <a:solidFill>
                  <a:srgbClr val="FDBA2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THANK YOU</a:t>
            </a:r>
            <a:endParaRPr lang="en-US" sz="4800" cap="none" spc="0" dirty="0">
              <a:ln w="0"/>
              <a:solidFill>
                <a:srgbClr val="FDBA2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9" name="Slide Number Placeholder 2">
            <a:extLst>
              <a:ext uri="{FF2B5EF4-FFF2-40B4-BE49-F238E27FC236}">
                <a16:creationId xmlns:a16="http://schemas.microsoft.com/office/drawing/2014/main" id="{78A4DB57-EC96-4A17-B70E-8FB7BFEA9F49}"/>
              </a:ext>
            </a:extLst>
          </p:cNvPr>
          <p:cNvSpPr txBox="1">
            <a:spLocks/>
          </p:cNvSpPr>
          <p:nvPr/>
        </p:nvSpPr>
        <p:spPr>
          <a:xfrm>
            <a:off x="203887" y="6472743"/>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chemeClr val="bg1"/>
                </a:solidFill>
              </a:rPr>
              <a:t>Page </a:t>
            </a:r>
            <a:fld id="{C0069AEE-D70F-4F66-B615-13FB9818742B}" type="slidenum">
              <a:rPr lang="en-US" sz="1000" b="1" smtClean="0">
                <a:solidFill>
                  <a:schemeClr val="bg1"/>
                </a:solidFill>
              </a:rPr>
              <a:pPr>
                <a:spcAft>
                  <a:spcPts val="600"/>
                </a:spcAft>
              </a:pPr>
              <a:t>66</a:t>
            </a:fld>
            <a:endParaRPr lang="en-US" sz="1000" b="1">
              <a:solidFill>
                <a:schemeClr val="bg1"/>
              </a:solidFill>
            </a:endParaRPr>
          </a:p>
        </p:txBody>
      </p:sp>
    </p:spTree>
    <p:extLst>
      <p:ext uri="{BB962C8B-B14F-4D97-AF65-F5344CB8AC3E}">
        <p14:creationId xmlns:p14="http://schemas.microsoft.com/office/powerpoint/2010/main" val="20641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err="1">
                <a:latin typeface="Cambria" panose="02040503050406030204" pitchFamily="18" charset="0"/>
                <a:ea typeface="Cambria" panose="02040503050406030204" pitchFamily="18" charset="0"/>
              </a:rPr>
              <a:t>ata</a:t>
            </a:r>
            <a:r>
              <a:rPr lang="en-IN" sz="3600" b="1" dirty="0">
                <a:latin typeface="Cambria" panose="02040503050406030204" pitchFamily="18" charset="0"/>
                <a:ea typeface="Cambria" panose="02040503050406030204" pitchFamily="18" charset="0"/>
              </a:rPr>
              <a:t> Definition Language</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7</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0C7CF8-5BBB-478D-9017-B7C392FC99F9}"/>
              </a:ext>
            </a:extLst>
          </p:cNvPr>
          <p:cNvSpPr txBox="1">
            <a:spLocks/>
          </p:cNvSpPr>
          <p:nvPr/>
        </p:nvSpPr>
        <p:spPr>
          <a:xfrm>
            <a:off x="698813" y="1320750"/>
            <a:ext cx="10972800" cy="355481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DDL is abbreviation of Data Definition Language. </a:t>
            </a:r>
          </a:p>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It is used to create and modify the structure of database objects in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CREATE</a:t>
            </a:r>
            <a:r>
              <a:rPr lang="en-US" sz="2000" dirty="0">
                <a:latin typeface="Cambria" panose="02040503050406030204" pitchFamily="18" charset="0"/>
                <a:ea typeface="Cambria" panose="02040503050406030204" pitchFamily="18" charset="0"/>
              </a:rPr>
              <a:t> – Creates objects in the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ALTER</a:t>
            </a:r>
            <a:r>
              <a:rPr lang="en-US" sz="2000" dirty="0">
                <a:latin typeface="Cambria" panose="02040503050406030204" pitchFamily="18" charset="0"/>
                <a:ea typeface="Cambria" panose="02040503050406030204" pitchFamily="18" charset="0"/>
              </a:rPr>
              <a:t> – Alters objects of the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DROP</a:t>
            </a:r>
            <a:r>
              <a:rPr lang="en-US" sz="2000" dirty="0">
                <a:latin typeface="Cambria" panose="02040503050406030204" pitchFamily="18" charset="0"/>
                <a:ea typeface="Cambria" panose="02040503050406030204" pitchFamily="18" charset="0"/>
              </a:rPr>
              <a:t> – Deletes objects of the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TRUNCATE</a:t>
            </a:r>
            <a:r>
              <a:rPr lang="en-US" sz="2000" dirty="0">
                <a:latin typeface="Cambria" panose="02040503050406030204" pitchFamily="18" charset="0"/>
                <a:ea typeface="Cambria" panose="02040503050406030204" pitchFamily="18" charset="0"/>
              </a:rPr>
              <a:t> – Deletes all records and resets table to initial stage</a:t>
            </a:r>
            <a:r>
              <a:rPr lang="en-US" dirty="0">
                <a:latin typeface="Cambria" panose="02040503050406030204" pitchFamily="18" charset="0"/>
                <a:ea typeface="Cambria" panose="02040503050406030204" pitchFamily="18" charset="0"/>
              </a:rPr>
              <a:t>.</a:t>
            </a:r>
          </a:p>
          <a:p>
            <a:endParaRPr lang="en-US" dirty="0"/>
          </a:p>
        </p:txBody>
      </p:sp>
    </p:spTree>
    <p:extLst>
      <p:ext uri="{BB962C8B-B14F-4D97-AF65-F5344CB8AC3E}">
        <p14:creationId xmlns:p14="http://schemas.microsoft.com/office/powerpoint/2010/main" val="7409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1F061A-0F17-4A14-9C43-384F0B0A22AD}"/>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0"/>
            <a:ext cx="12192000" cy="5386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0E7F-EE61-4F81-8137-7C0A8C3A0999}"/>
              </a:ext>
            </a:extLst>
          </p:cNvPr>
          <p:cNvSpPr/>
          <p:nvPr/>
        </p:nvSpPr>
        <p:spPr>
          <a:xfrm>
            <a:off x="0" y="5386240"/>
            <a:ext cx="12192000" cy="147176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07976B5-05AA-457D-BA8E-F97394D0C928}"/>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F1CAFA-884B-48A5-9ECD-29543C5761A8}"/>
              </a:ext>
            </a:extLst>
          </p:cNvPr>
          <p:cNvSpPr/>
          <p:nvPr/>
        </p:nvSpPr>
        <p:spPr>
          <a:xfrm flipV="1">
            <a:off x="0" y="4207521"/>
            <a:ext cx="12192000" cy="2379785"/>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5353E27-FCD6-42CF-BFF8-AFA65BBB4AE2}"/>
              </a:ext>
            </a:extLst>
          </p:cNvPr>
          <p:cNvSpPr/>
          <p:nvPr/>
        </p:nvSpPr>
        <p:spPr>
          <a:xfrm>
            <a:off x="531137" y="4309251"/>
            <a:ext cx="11129726" cy="1938992"/>
          </a:xfrm>
          <a:prstGeom prst="rect">
            <a:avLst/>
          </a:prstGeom>
          <a:noFill/>
        </p:spPr>
        <p:txBody>
          <a:bodyPr wrap="square" lIns="91440" tIns="45720" rIns="91440" bIns="45720">
            <a:spAutoFit/>
          </a:bodyPr>
          <a:lstStyle/>
          <a:p>
            <a:pPr>
              <a:lnSpc>
                <a:spcPct val="150000"/>
              </a:lnSpc>
            </a:pPr>
            <a:br>
              <a:rPr lang="en-US" sz="36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4400" b="1"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 Manipulation Language</a:t>
            </a:r>
            <a:endParaRPr lang="en-US" sz="3600" b="1" cap="none" spc="0" dirty="0">
              <a:ln w="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79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326BB-9227-480A-BB34-377D5EE5A23B}"/>
              </a:ext>
            </a:extLst>
          </p:cNvPr>
          <p:cNvSpPr/>
          <p:nvPr/>
        </p:nvSpPr>
        <p:spPr>
          <a:xfrm>
            <a:off x="0" y="209951"/>
            <a:ext cx="12192000" cy="1052329"/>
          </a:xfrm>
          <a:prstGeom prst="rect">
            <a:avLst/>
          </a:prstGeom>
          <a:solidFill>
            <a:srgbClr val="FDBA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E77A95-E095-4412-95AF-26EB893F33A6}"/>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044B53-EA0D-4F74-A463-8B2DCE00A002}"/>
              </a:ext>
            </a:extLst>
          </p:cNvPr>
          <p:cNvSpPr/>
          <p:nvPr/>
        </p:nvSpPr>
        <p:spPr>
          <a:xfrm>
            <a:off x="698813" y="442185"/>
            <a:ext cx="7482661" cy="646331"/>
          </a:xfrm>
          <a:prstGeom prst="rect">
            <a:avLst/>
          </a:prstGeom>
          <a:noFill/>
        </p:spPr>
        <p:txBody>
          <a:bodyPr wrap="square" lIns="91440" tIns="45720" rIns="91440" bIns="45720">
            <a:spAutoFit/>
          </a:bodyPr>
          <a:lstStyle/>
          <a:p>
            <a:r>
              <a:rPr lang="en-GB" sz="3600" b="1" dirty="0">
                <a:latin typeface="Cambria" panose="02040503050406030204" pitchFamily="18" charset="0"/>
                <a:ea typeface="Cambria" panose="02040503050406030204" pitchFamily="18" charset="0"/>
              </a:rPr>
              <a:t>D</a:t>
            </a:r>
            <a:r>
              <a:rPr lang="en-IN" sz="3600" b="1" dirty="0" err="1">
                <a:latin typeface="Cambria" panose="02040503050406030204" pitchFamily="18" charset="0"/>
                <a:ea typeface="Cambria" panose="02040503050406030204" pitchFamily="18" charset="0"/>
              </a:rPr>
              <a:t>ata</a:t>
            </a:r>
            <a:r>
              <a:rPr lang="en-IN" sz="3600" b="1" dirty="0">
                <a:latin typeface="Cambria" panose="02040503050406030204" pitchFamily="18" charset="0"/>
                <a:ea typeface="Cambria" panose="02040503050406030204" pitchFamily="18" charset="0"/>
              </a:rPr>
              <a:t> Manipulation Language</a:t>
            </a:r>
            <a:endParaRPr lang="en-US" sz="3600" b="1" dirty="0"/>
          </a:p>
        </p:txBody>
      </p:sp>
      <p:sp>
        <p:nvSpPr>
          <p:cNvPr id="11" name="Slide Number Placeholder 2">
            <a:extLst>
              <a:ext uri="{FF2B5EF4-FFF2-40B4-BE49-F238E27FC236}">
                <a16:creationId xmlns:a16="http://schemas.microsoft.com/office/drawing/2014/main" id="{71CD3DB9-511A-42D6-B5EF-59F6F7B29122}"/>
              </a:ext>
            </a:extLst>
          </p:cNvPr>
          <p:cNvSpPr txBox="1">
            <a:spLocks/>
          </p:cNvSpPr>
          <p:nvPr/>
        </p:nvSpPr>
        <p:spPr>
          <a:xfrm>
            <a:off x="598529" y="6474366"/>
            <a:ext cx="7200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b="1">
                <a:solidFill>
                  <a:srgbClr val="FDBA2F"/>
                </a:solidFill>
              </a:rPr>
              <a:t>Page </a:t>
            </a:r>
            <a:fld id="{C0069AEE-D70F-4F66-B615-13FB9818742B}" type="slidenum">
              <a:rPr lang="en-US" sz="1000" b="1" smtClean="0">
                <a:solidFill>
                  <a:srgbClr val="FDBA2F"/>
                </a:solidFill>
              </a:rPr>
              <a:pPr>
                <a:spcAft>
                  <a:spcPts val="600"/>
                </a:spcAft>
              </a:pPr>
              <a:t>9</a:t>
            </a:fld>
            <a:endParaRPr lang="en-US" sz="1000" b="1">
              <a:solidFill>
                <a:srgbClr val="FDBA2F"/>
              </a:solidFill>
            </a:endParaRPr>
          </a:p>
        </p:txBody>
      </p:sp>
      <p:cxnSp>
        <p:nvCxnSpPr>
          <p:cNvPr id="3" name="Straight Connector 2">
            <a:extLst>
              <a:ext uri="{FF2B5EF4-FFF2-40B4-BE49-F238E27FC236}">
                <a16:creationId xmlns:a16="http://schemas.microsoft.com/office/drawing/2014/main" id="{A4F916DD-E231-4381-B7EA-5D297AAF5474}"/>
              </a:ext>
            </a:extLst>
          </p:cNvPr>
          <p:cNvCxnSpPr/>
          <p:nvPr/>
        </p:nvCxnSpPr>
        <p:spPr>
          <a:xfrm>
            <a:off x="699420" y="6174557"/>
            <a:ext cx="10961535" cy="0"/>
          </a:xfrm>
          <a:prstGeom prst="line">
            <a:avLst/>
          </a:prstGeom>
          <a:ln>
            <a:solidFill>
              <a:srgbClr val="FDBA2F"/>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CAD8CE9-7BC2-4330-B8CA-F0607F85E4EF}"/>
              </a:ext>
            </a:extLst>
          </p:cNvPr>
          <p:cNvSpPr txBox="1">
            <a:spLocks/>
          </p:cNvSpPr>
          <p:nvPr/>
        </p:nvSpPr>
        <p:spPr>
          <a:xfrm>
            <a:off x="698813" y="1320749"/>
            <a:ext cx="10972800" cy="36843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DML is abbreviation of Data Manipulation Language. </a:t>
            </a:r>
          </a:p>
          <a:p>
            <a:pPr marL="342900" indent="-342900">
              <a:lnSpc>
                <a:spcPct val="150000"/>
              </a:lnSpc>
              <a:buFont typeface="Arial" panose="020B0604020202020204" pitchFamily="34" charset="0"/>
              <a:buChar char="•"/>
              <a:tabLst>
                <a:tab pos="457200" algn="l"/>
                <a:tab pos="511175" algn="l"/>
              </a:tabLst>
            </a:pPr>
            <a:r>
              <a:rPr lang="en-US" sz="2000" dirty="0">
                <a:latin typeface="Cambria" panose="02040503050406030204" pitchFamily="18" charset="0"/>
                <a:ea typeface="Cambria" panose="02040503050406030204" pitchFamily="18" charset="0"/>
              </a:rPr>
              <a:t>It is used to retrieve, store, modify, delete, insert and update data in database.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SELECT</a:t>
            </a:r>
            <a:r>
              <a:rPr lang="en-US" sz="2000" dirty="0">
                <a:latin typeface="Cambria" panose="02040503050406030204" pitchFamily="18" charset="0"/>
                <a:ea typeface="Cambria" panose="02040503050406030204" pitchFamily="18" charset="0"/>
              </a:rPr>
              <a:t> – Retrieves data from a table.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INSERT</a:t>
            </a:r>
            <a:r>
              <a:rPr lang="en-US" sz="2000" dirty="0">
                <a:latin typeface="Cambria" panose="02040503050406030204" pitchFamily="18" charset="0"/>
                <a:ea typeface="Cambria" panose="02040503050406030204" pitchFamily="18" charset="0"/>
              </a:rPr>
              <a:t> –  Inserts data into a table.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UPDATE</a:t>
            </a:r>
            <a:r>
              <a:rPr lang="en-US" sz="2000" dirty="0">
                <a:latin typeface="Cambria" panose="02040503050406030204" pitchFamily="18" charset="0"/>
                <a:ea typeface="Cambria" panose="02040503050406030204" pitchFamily="18" charset="0"/>
              </a:rPr>
              <a:t> – Updates existing data into a table.</a:t>
            </a:r>
          </a:p>
          <a:p>
            <a:pPr marL="342900" indent="-342900">
              <a:lnSpc>
                <a:spcPct val="150000"/>
              </a:lnSpc>
              <a:buFont typeface="Arial" panose="020B0604020202020204" pitchFamily="34" charset="0"/>
              <a:buChar char="•"/>
              <a:tabLst>
                <a:tab pos="457200" algn="l"/>
                <a:tab pos="511175" algn="l"/>
              </a:tabLst>
            </a:pPr>
            <a:r>
              <a:rPr lang="en-US" sz="2000" b="1" dirty="0">
                <a:latin typeface="Cambria" panose="02040503050406030204" pitchFamily="18" charset="0"/>
                <a:ea typeface="Cambria" panose="02040503050406030204" pitchFamily="18" charset="0"/>
              </a:rPr>
              <a:t>DELETE</a:t>
            </a:r>
            <a:r>
              <a:rPr lang="en-US" sz="2000" dirty="0">
                <a:latin typeface="Cambria" panose="02040503050406030204" pitchFamily="18" charset="0"/>
                <a:ea typeface="Cambria" panose="02040503050406030204" pitchFamily="18" charset="0"/>
              </a:rPr>
              <a:t> – Deletes all records from a table</a:t>
            </a:r>
          </a:p>
        </p:txBody>
      </p:sp>
    </p:spTree>
    <p:extLst>
      <p:ext uri="{BB962C8B-B14F-4D97-AF65-F5344CB8AC3E}">
        <p14:creationId xmlns:p14="http://schemas.microsoft.com/office/powerpoint/2010/main" val="41004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594B50F2E30D4090D4B689A484B831" ma:contentTypeVersion="6" ma:contentTypeDescription="Create a new document." ma:contentTypeScope="" ma:versionID="eca662c172f6decba73de42530d94f97">
  <xsd:schema xmlns:xsd="http://www.w3.org/2001/XMLSchema" xmlns:xs="http://www.w3.org/2001/XMLSchema" xmlns:p="http://schemas.microsoft.com/office/2006/metadata/properties" xmlns:ns2="de2b659b-f1ca-4ae9-b29e-a216170b8760" xmlns:ns3="dfd75a31-8c6b-43df-9873-e733b60416ca" targetNamespace="http://schemas.microsoft.com/office/2006/metadata/properties" ma:root="true" ma:fieldsID="e55a06020dbf482d04dd1b109ec6ef79" ns2:_="" ns3:_="">
    <xsd:import namespace="de2b659b-f1ca-4ae9-b29e-a216170b8760"/>
    <xsd:import namespace="dfd75a31-8c6b-43df-9873-e733b60416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2b659b-f1ca-4ae9-b29e-a216170b87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d75a31-8c6b-43df-9873-e733b60416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E2A6D0-9D04-4101-9BF6-147B94C7926B}">
  <ds:schemaRefs>
    <ds:schemaRef ds:uri="http://schemas.microsoft.com/sharepoint/v3/contenttype/forms"/>
  </ds:schemaRefs>
</ds:datastoreItem>
</file>

<file path=customXml/itemProps2.xml><?xml version="1.0" encoding="utf-8"?>
<ds:datastoreItem xmlns:ds="http://schemas.openxmlformats.org/officeDocument/2006/customXml" ds:itemID="{97FB59A7-19E1-42BF-8F24-6B4C168950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2b659b-f1ca-4ae9-b29e-a216170b8760"/>
    <ds:schemaRef ds:uri="dfd75a31-8c6b-43df-9873-e733b60416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E34C1F-FED4-4DDA-98F5-BA99ECB82DB1}">
  <ds:schemaRefs>
    <ds:schemaRef ds:uri="http://schemas.microsoft.com/office/2006/documentManagement/types"/>
    <ds:schemaRef ds:uri="http://schemas.microsoft.com/office/infopath/2007/PartnerControls"/>
    <ds:schemaRef ds:uri="http://purl.org/dc/elements/1.1/"/>
    <ds:schemaRef ds:uri="de2b659b-f1ca-4ae9-b29e-a216170b8760"/>
    <ds:schemaRef ds:uri="http://www.w3.org/XML/1998/namespace"/>
    <ds:schemaRef ds:uri="http://schemas.microsoft.com/office/2006/metadata/properties"/>
    <ds:schemaRef ds:uri="http://schemas.openxmlformats.org/package/2006/metadata/core-properties"/>
    <ds:schemaRef ds:uri="http://purl.org/dc/dcmitype/"/>
    <ds:schemaRef ds:uri="dfd75a31-8c6b-43df-9873-e733b60416ca"/>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5872</TotalTime>
  <Words>3247</Words>
  <Application>Microsoft Office PowerPoint</Application>
  <PresentationFormat>Widescreen</PresentationFormat>
  <Paragraphs>435</Paragraphs>
  <Slides>66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Cambria</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Shubhangi Kumar</dc:creator>
  <cp:lastModifiedBy>Bhawna Gunwani</cp:lastModifiedBy>
  <cp:revision>1231</cp:revision>
  <dcterms:created xsi:type="dcterms:W3CDTF">2022-04-26T11:14:54Z</dcterms:created>
  <dcterms:modified xsi:type="dcterms:W3CDTF">2022-11-15T18:32:20Z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0x01010006594B50F2E30D4090D4B689A484B831</vt:lpwstr>
  </property>
</Properties>
</file>