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92" r:id="rId5"/>
    <p:sldId id="333" r:id="rId6"/>
    <p:sldId id="331" r:id="rId7"/>
    <p:sldId id="324" r:id="rId8"/>
    <p:sldId id="325" r:id="rId9"/>
    <p:sldId id="327" r:id="rId10"/>
    <p:sldId id="326" r:id="rId11"/>
    <p:sldId id="321" r:id="rId12"/>
    <p:sldId id="322" r:id="rId13"/>
    <p:sldId id="328" r:id="rId14"/>
    <p:sldId id="323" r:id="rId15"/>
    <p:sldId id="329" r:id="rId16"/>
    <p:sldId id="330" r:id="rId17"/>
    <p:sldId id="334" r:id="rId18"/>
    <p:sldId id="335" r:id="rId19"/>
    <p:sldId id="336" r:id="rId20"/>
    <p:sldId id="337" r:id="rId21"/>
    <p:sldId id="342" r:id="rId22"/>
    <p:sldId id="338" r:id="rId23"/>
    <p:sldId id="340" r:id="rId24"/>
    <p:sldId id="341" r:id="rId25"/>
    <p:sldId id="339" r:id="rId26"/>
    <p:sldId id="28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showGuides="1">
      <p:cViewPr varScale="1">
        <p:scale>
          <a:sx n="82" d="100"/>
          <a:sy n="82" d="100"/>
        </p:scale>
        <p:origin x="720" y="58"/>
      </p:cViewPr>
      <p:guideLst>
        <p:guide orient="horz" pos="1536"/>
        <p:guide pos="312"/>
      </p:guideLst>
    </p:cSldViewPr>
  </p:slideViewPr>
  <p:outlineViewPr>
    <p:cViewPr>
      <p:scale>
        <a:sx n="33" d="100"/>
        <a:sy n="33" d="100"/>
      </p:scale>
      <p:origin x="0" y="-8491"/>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11/15/2022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449970" y="464501"/>
            <a:ext cx="9823998" cy="769495"/>
          </a:xfrm>
        </p:spPr>
        <p:txBody>
          <a:bodyPr anchor="t">
            <a:noAutofit/>
          </a:bodyPr>
          <a:lstStyle>
            <a:lvl1pPr>
              <a:defRPr sz="4000">
                <a:solidFill>
                  <a:schemeClr val="accent6"/>
                </a:solidFill>
                <a:latin typeface="Cambria" panose="02040503050406030204" pitchFamily="18" charset="0"/>
                <a:ea typeface="Cambria" panose="02040503050406030204" pitchFamily="18" charset="0"/>
              </a:defRPr>
            </a:lvl1pPr>
          </a:lstStyle>
          <a:p>
            <a:r>
              <a:rPr lang="en-US" dirty="0"/>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5" name="Text Placeholder 4">
            <a:extLst>
              <a:ext uri="{FF2B5EF4-FFF2-40B4-BE49-F238E27FC236}">
                <a16:creationId xmlns:a16="http://schemas.microsoft.com/office/drawing/2014/main" id="{5F6C6B60-B054-CC8A-A759-975DE5559209}"/>
              </a:ext>
            </a:extLst>
          </p:cNvPr>
          <p:cNvSpPr>
            <a:spLocks noGrp="1"/>
          </p:cNvSpPr>
          <p:nvPr>
            <p:ph type="body" sz="quarter" idx="51"/>
          </p:nvPr>
        </p:nvSpPr>
        <p:spPr>
          <a:xfrm>
            <a:off x="449263" y="1358900"/>
            <a:ext cx="6951662" cy="4730750"/>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Shape 5">
            <a:extLst>
              <a:ext uri="{FF2B5EF4-FFF2-40B4-BE49-F238E27FC236}">
                <a16:creationId xmlns:a16="http://schemas.microsoft.com/office/drawing/2014/main" id="{F13B5721-270A-3AEC-1BAC-62641CE2B372}"/>
              </a:ext>
            </a:extLst>
          </p:cNvPr>
          <p:cNvSpPr/>
          <p:nvPr userDrawn="1"/>
        </p:nvSpPr>
        <p:spPr>
          <a:xfrm>
            <a:off x="10677427" y="1694931"/>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6">
            <a:extLst>
              <a:ext uri="{FF2B5EF4-FFF2-40B4-BE49-F238E27FC236}">
                <a16:creationId xmlns:a16="http://schemas.microsoft.com/office/drawing/2014/main" id="{424D972A-3E20-248C-E0EC-0E11159EECBC}"/>
              </a:ext>
            </a:extLst>
          </p:cNvPr>
          <p:cNvSpPr/>
          <p:nvPr userDrawn="1"/>
        </p:nvSpPr>
        <p:spPr>
          <a:xfrm>
            <a:off x="8057797" y="2409327"/>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9" name="Freeform: Shape 7">
            <a:extLst>
              <a:ext uri="{FF2B5EF4-FFF2-40B4-BE49-F238E27FC236}">
                <a16:creationId xmlns:a16="http://schemas.microsoft.com/office/drawing/2014/main" id="{8FDA1F65-1C1D-9DFA-0775-10B5ED801FD8}"/>
              </a:ext>
            </a:extLst>
          </p:cNvPr>
          <p:cNvSpPr/>
          <p:nvPr userDrawn="1"/>
        </p:nvSpPr>
        <p:spPr>
          <a:xfrm>
            <a:off x="7592570" y="4429967"/>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Freeform: Shape 11">
            <a:extLst>
              <a:ext uri="{FF2B5EF4-FFF2-40B4-BE49-F238E27FC236}">
                <a16:creationId xmlns:a16="http://schemas.microsoft.com/office/drawing/2014/main" id="{38562665-2EAE-FC8E-E8C3-70AE329EFE0D}"/>
              </a:ext>
            </a:extLst>
          </p:cNvPr>
          <p:cNvSpPr/>
          <p:nvPr userDrawn="1"/>
        </p:nvSpPr>
        <p:spPr>
          <a:xfrm>
            <a:off x="9751783" y="5634577"/>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681742"/>
          </a:xfrm>
          <a:prstGeom prst="rect">
            <a:avLst/>
          </a:prstGeom>
        </p:spPr>
        <p:txBody>
          <a:bodyPr vert="horz" lIns="91440" tIns="45720" rIns="91440" bIns="45720" rtlCol="0" anchor="t">
            <a:noAutofit/>
          </a:bodyPr>
          <a:lstStyle>
            <a:lvl1pPr>
              <a:defRPr sz="4000">
                <a:solidFill>
                  <a:schemeClr val="accent6"/>
                </a:solidFill>
                <a:latin typeface="Cambria" panose="02040503050406030204" pitchFamily="18" charset="0"/>
                <a:ea typeface="Cambria" panose="02040503050406030204" pitchFamily="18" charset="0"/>
              </a:defRPr>
            </a:lvl1pPr>
          </a:lstStyle>
          <a:p>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6" name="Text Placeholder 5">
            <a:extLst>
              <a:ext uri="{FF2B5EF4-FFF2-40B4-BE49-F238E27FC236}">
                <a16:creationId xmlns:a16="http://schemas.microsoft.com/office/drawing/2014/main" id="{E4C630E3-F490-8776-09C6-1EF3B67EB880}"/>
              </a:ext>
            </a:extLst>
          </p:cNvPr>
          <p:cNvSpPr>
            <a:spLocks noGrp="1"/>
          </p:cNvSpPr>
          <p:nvPr>
            <p:ph type="body" sz="quarter" idx="30"/>
          </p:nvPr>
        </p:nvSpPr>
        <p:spPr>
          <a:xfrm>
            <a:off x="581025" y="1509713"/>
            <a:ext cx="10890250" cy="4625975"/>
          </a:xfrm>
        </p:spPr>
        <p:txBody>
          <a:bodyPr/>
          <a:lstStyle>
            <a:lvl1pPr>
              <a:lnSpc>
                <a:spcPts val="2500"/>
              </a:lnSpc>
              <a:defRPr sz="2000">
                <a:latin typeface="Cambria" panose="02040503050406030204" pitchFamily="18" charset="0"/>
                <a:ea typeface="Cambria" panose="02040503050406030204" pitchFamily="18" charset="0"/>
              </a:defRPr>
            </a:lvl1pPr>
            <a:lvl2pPr>
              <a:lnSpc>
                <a:spcPts val="2500"/>
              </a:lnSpc>
              <a:defRPr sz="2000">
                <a:latin typeface="Cambria" panose="02040503050406030204" pitchFamily="18" charset="0"/>
                <a:ea typeface="Cambria" panose="02040503050406030204" pitchFamily="18" charset="0"/>
              </a:defRPr>
            </a:lvl2pPr>
            <a:lvl3pPr>
              <a:lnSpc>
                <a:spcPts val="2500"/>
              </a:lnSpc>
              <a:defRPr sz="2000">
                <a:latin typeface="Cambria" panose="02040503050406030204" pitchFamily="18" charset="0"/>
                <a:ea typeface="Cambria" panose="02040503050406030204" pitchFamily="18" charset="0"/>
              </a:defRPr>
            </a:lvl3pPr>
            <a:lvl4pPr>
              <a:lnSpc>
                <a:spcPts val="2500"/>
              </a:lnSpc>
              <a:defRPr sz="2000">
                <a:latin typeface="Cambria" panose="02040503050406030204" pitchFamily="18" charset="0"/>
                <a:ea typeface="Cambria" panose="02040503050406030204" pitchFamily="18" charset="0"/>
              </a:defRPr>
            </a:lvl4pPr>
            <a:lvl5pPr>
              <a:lnSpc>
                <a:spcPts val="2500"/>
              </a:lnSpc>
              <a:defRPr sz="2000">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480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dirty="0"/>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681742"/>
          </a:xfrm>
          <a:prstGeom prst="rect">
            <a:avLst/>
          </a:prstGeom>
        </p:spPr>
        <p:txBody>
          <a:bodyPr vert="horz" lIns="91440" tIns="45720" rIns="91440" bIns="45720" rtlCol="0" anchor="t">
            <a:noAutofit/>
          </a:bodyPr>
          <a:lstStyle>
            <a:lvl1pPr>
              <a:defRPr sz="4000">
                <a:solidFill>
                  <a:schemeClr val="accent6"/>
                </a:solidFill>
                <a:latin typeface="Cambria" panose="02040503050406030204" pitchFamily="18" charset="0"/>
                <a:ea typeface="Cambria" panose="02040503050406030204" pitchFamily="18" charset="0"/>
              </a:defRPr>
            </a:lvl1pPr>
          </a:lstStyle>
          <a:p>
            <a:r>
              <a:rPr lang="en-US"/>
              <a:t>Click to edit Master title style</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
        <p:nvSpPr>
          <p:cNvPr id="6" name="Text Placeholder 5">
            <a:extLst>
              <a:ext uri="{FF2B5EF4-FFF2-40B4-BE49-F238E27FC236}">
                <a16:creationId xmlns:a16="http://schemas.microsoft.com/office/drawing/2014/main" id="{E4C630E3-F490-8776-09C6-1EF3B67EB880}"/>
              </a:ext>
            </a:extLst>
          </p:cNvPr>
          <p:cNvSpPr>
            <a:spLocks noGrp="1"/>
          </p:cNvSpPr>
          <p:nvPr>
            <p:ph type="body" sz="quarter" idx="30"/>
          </p:nvPr>
        </p:nvSpPr>
        <p:spPr>
          <a:xfrm>
            <a:off x="581025" y="1509713"/>
            <a:ext cx="10890250" cy="4625975"/>
          </a:xfrm>
        </p:spPr>
        <p:txBody>
          <a:bodyPr/>
          <a:lstStyle>
            <a:lvl1pPr>
              <a:lnSpc>
                <a:spcPts val="2500"/>
              </a:lnSpc>
              <a:defRPr sz="2000">
                <a:latin typeface="Cambria" panose="02040503050406030204" pitchFamily="18" charset="0"/>
                <a:ea typeface="Cambria" panose="02040503050406030204" pitchFamily="18" charset="0"/>
              </a:defRPr>
            </a:lvl1pPr>
            <a:lvl2pPr>
              <a:lnSpc>
                <a:spcPts val="2500"/>
              </a:lnSpc>
              <a:defRPr sz="2000">
                <a:latin typeface="Cambria" panose="02040503050406030204" pitchFamily="18" charset="0"/>
                <a:ea typeface="Cambria" panose="02040503050406030204" pitchFamily="18" charset="0"/>
              </a:defRPr>
            </a:lvl2pPr>
            <a:lvl3pPr>
              <a:lnSpc>
                <a:spcPts val="2500"/>
              </a:lnSpc>
              <a:defRPr sz="2000">
                <a:latin typeface="Cambria" panose="02040503050406030204" pitchFamily="18" charset="0"/>
                <a:ea typeface="Cambria" panose="02040503050406030204" pitchFamily="18" charset="0"/>
              </a:defRPr>
            </a:lvl3pPr>
            <a:lvl4pPr>
              <a:lnSpc>
                <a:spcPts val="2500"/>
              </a:lnSpc>
              <a:defRPr sz="2000">
                <a:latin typeface="Cambria" panose="02040503050406030204" pitchFamily="18" charset="0"/>
                <a:ea typeface="Cambria" panose="02040503050406030204" pitchFamily="18" charset="0"/>
              </a:defRPr>
            </a:lvl4pPr>
            <a:lvl5pPr>
              <a:lnSpc>
                <a:spcPts val="2500"/>
              </a:lnSpc>
              <a:defRPr sz="2000">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9" r:id="rId16"/>
    <p:sldLayoutId id="2147483665" r:id="rId17"/>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930782" y="1896196"/>
            <a:ext cx="5811775" cy="2057441"/>
          </a:xfrm>
        </p:spPr>
        <p:txBody>
          <a:bodyPr/>
          <a:lstStyle/>
          <a:p>
            <a:pPr>
              <a:lnSpc>
                <a:spcPts val="4900"/>
              </a:lnSpc>
            </a:pPr>
            <a:r>
              <a:rPr lang="en-US" altLang="zh-CN" dirty="0">
                <a:latin typeface="Cambria" panose="02040503050406030204" pitchFamily="18" charset="0"/>
                <a:ea typeface="Cambria" panose="02040503050406030204" pitchFamily="18" charset="0"/>
              </a:rPr>
              <a:t>Normalization and Denormalization in Database</a:t>
            </a:r>
            <a:endParaRPr lang="en-US" dirty="0">
              <a:latin typeface="Cambria" panose="02040503050406030204" pitchFamily="18" charset="0"/>
              <a:ea typeface="Cambria" panose="02040503050406030204" pitchFamily="18"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30696" y="4312043"/>
            <a:ext cx="3959679" cy="493222"/>
          </a:xfrm>
        </p:spPr>
        <p:txBody>
          <a:bodyPr/>
          <a:lstStyle/>
          <a:p>
            <a:r>
              <a:rPr lang="en-US" sz="2400" b="1" dirty="0">
                <a:latin typeface="Cambria" panose="02040503050406030204" pitchFamily="18" charset="0"/>
                <a:ea typeface="Cambria" panose="02040503050406030204" pitchFamily="18" charset="0"/>
              </a:rPr>
              <a:t>Bhawna Gunwani</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E4D4-C9EB-545F-3A46-423EAFAD308F}"/>
              </a:ext>
            </a:extLst>
          </p:cNvPr>
          <p:cNvSpPr>
            <a:spLocks noGrp="1"/>
          </p:cNvSpPr>
          <p:nvPr>
            <p:ph type="title"/>
          </p:nvPr>
        </p:nvSpPr>
        <p:spPr/>
        <p:txBody>
          <a:bodyPr/>
          <a:lstStyle/>
          <a:p>
            <a:r>
              <a:rPr lang="en-US" dirty="0"/>
              <a:t>Third Normal Form (3NF)</a:t>
            </a:r>
          </a:p>
        </p:txBody>
      </p:sp>
      <p:sp>
        <p:nvSpPr>
          <p:cNvPr id="3" name="Footer Placeholder 2">
            <a:extLst>
              <a:ext uri="{FF2B5EF4-FFF2-40B4-BE49-F238E27FC236}">
                <a16:creationId xmlns:a16="http://schemas.microsoft.com/office/drawing/2014/main" id="{E3A40226-314F-2939-29B5-5CF2B12749DF}"/>
              </a:ext>
            </a:extLst>
          </p:cNvPr>
          <p:cNvSpPr>
            <a:spLocks noGrp="1"/>
          </p:cNvSpPr>
          <p:nvPr>
            <p:ph type="ftr" sz="quarter" idx="49"/>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C99F05E-9F29-6BB3-DF19-3AEF9325DF56}"/>
              </a:ext>
            </a:extLst>
          </p:cNvPr>
          <p:cNvSpPr>
            <a:spLocks noGrp="1"/>
          </p:cNvSpPr>
          <p:nvPr>
            <p:ph type="sldNum" sz="quarter" idx="50"/>
          </p:nvPr>
        </p:nvSpPr>
        <p:spPr/>
        <p:txBody>
          <a:bodyPr/>
          <a:lstStyle/>
          <a:p>
            <a:fld id="{47FEACEE-25B4-4A2D-B147-27296E36371D}" type="slidenum">
              <a:rPr lang="en-US" altLang="zh-CN" smtClean="0"/>
              <a:pPr/>
              <a:t>10</a:t>
            </a:fld>
            <a:endParaRPr lang="en-US" altLang="zh-CN" dirty="0"/>
          </a:p>
        </p:txBody>
      </p:sp>
      <p:sp>
        <p:nvSpPr>
          <p:cNvPr id="5" name="Text Placeholder 4">
            <a:extLst>
              <a:ext uri="{FF2B5EF4-FFF2-40B4-BE49-F238E27FC236}">
                <a16:creationId xmlns:a16="http://schemas.microsoft.com/office/drawing/2014/main" id="{30D149EC-9F76-AD26-6993-6F7E75AB84DE}"/>
              </a:ext>
            </a:extLst>
          </p:cNvPr>
          <p:cNvSpPr>
            <a:spLocks noGrp="1"/>
          </p:cNvSpPr>
          <p:nvPr>
            <p:ph type="body" sz="quarter" idx="51"/>
          </p:nvPr>
        </p:nvSpPr>
        <p:spPr/>
        <p:txBody>
          <a:bodyPr/>
          <a:lstStyle/>
          <a:p>
            <a:pPr marL="0" indent="0">
              <a:lnSpc>
                <a:spcPts val="3000"/>
              </a:lnSpc>
              <a:buNone/>
            </a:pPr>
            <a:r>
              <a:rPr lang="en-US" sz="1800" b="1" i="0" dirty="0">
                <a:solidFill>
                  <a:srgbClr val="333333"/>
                </a:solidFill>
                <a:effectLst/>
              </a:rPr>
              <a:t>A table is said to be in 3NF, </a:t>
            </a:r>
            <a:r>
              <a:rPr lang="en-US" sz="1800" i="0" dirty="0">
                <a:solidFill>
                  <a:srgbClr val="333333"/>
                </a:solidFill>
                <a:effectLst/>
              </a:rPr>
              <a:t>if the table</a:t>
            </a:r>
            <a:br>
              <a:rPr lang="en-US" sz="1800" dirty="0"/>
            </a:br>
            <a:r>
              <a:rPr lang="en-US" sz="1800" b="0" i="0" dirty="0">
                <a:solidFill>
                  <a:srgbClr val="333333"/>
                </a:solidFill>
                <a:effectLst/>
              </a:rPr>
              <a:t>1. Meets all the conditions of </a:t>
            </a:r>
            <a:r>
              <a:rPr lang="en-US" sz="1800" b="1" i="0" dirty="0">
                <a:solidFill>
                  <a:srgbClr val="333333"/>
                </a:solidFill>
                <a:effectLst/>
              </a:rPr>
              <a:t>1NF and 2NF</a:t>
            </a:r>
            <a:br>
              <a:rPr lang="en-US" sz="1800" dirty="0"/>
            </a:br>
            <a:r>
              <a:rPr lang="en-US" sz="1800" b="0" i="0" dirty="0">
                <a:solidFill>
                  <a:srgbClr val="333333"/>
                </a:solidFill>
                <a:effectLst/>
              </a:rPr>
              <a:t>2. Does not contain columns (attributes) that are not fully </a:t>
            </a:r>
            <a:r>
              <a:rPr lang="en-US" sz="1800" b="1" i="0" dirty="0">
                <a:solidFill>
                  <a:srgbClr val="333333"/>
                </a:solidFill>
                <a:effectLst/>
              </a:rPr>
              <a:t>dependent upon the primary key.</a:t>
            </a:r>
            <a:endParaRPr lang="en-US" sz="1800" b="1" i="1" dirty="0"/>
          </a:p>
          <a:p>
            <a:pPr marL="0" indent="0">
              <a:lnSpc>
                <a:spcPts val="3000"/>
              </a:lnSpc>
              <a:buNone/>
            </a:pPr>
            <a:endParaRPr lang="en-US" b="1" i="1" dirty="0"/>
          </a:p>
          <a:p>
            <a:pPr marL="0" indent="0">
              <a:lnSpc>
                <a:spcPts val="3000"/>
              </a:lnSpc>
              <a:buNone/>
            </a:pPr>
            <a:endParaRPr lang="en-US" b="1" i="1" dirty="0"/>
          </a:p>
          <a:p>
            <a:pPr marL="0" indent="0">
              <a:lnSpc>
                <a:spcPts val="3000"/>
              </a:lnSpc>
              <a:buNone/>
            </a:pPr>
            <a:r>
              <a:rPr lang="en-US" sz="1800" b="1" i="1" dirty="0"/>
              <a:t>In other words,</a:t>
            </a:r>
            <a:r>
              <a:rPr lang="en-US" sz="1800" dirty="0"/>
              <a:t> A column in a table should not be derived from other columns.</a:t>
            </a:r>
            <a:endParaRPr lang="en-US" sz="1800" dirty="0">
              <a:solidFill>
                <a:srgbClr val="61738E"/>
              </a:solidFill>
            </a:endParaRPr>
          </a:p>
        </p:txBody>
      </p:sp>
    </p:spTree>
    <p:extLst>
      <p:ext uri="{BB962C8B-B14F-4D97-AF65-F5344CB8AC3E}">
        <p14:creationId xmlns:p14="http://schemas.microsoft.com/office/powerpoint/2010/main" val="13136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6C7C-425B-B051-1EB5-57BD1582889E}"/>
              </a:ext>
            </a:extLst>
          </p:cNvPr>
          <p:cNvSpPr>
            <a:spLocks noGrp="1"/>
          </p:cNvSpPr>
          <p:nvPr>
            <p:ph type="title"/>
          </p:nvPr>
        </p:nvSpPr>
        <p:spPr/>
        <p:txBody>
          <a:bodyPr/>
          <a:lstStyle/>
          <a:p>
            <a:r>
              <a:rPr lang="en-US" dirty="0"/>
              <a:t>Third Normal Form (3NF)</a:t>
            </a:r>
          </a:p>
        </p:txBody>
      </p:sp>
      <p:sp>
        <p:nvSpPr>
          <p:cNvPr id="3" name="Footer Placeholder 2">
            <a:extLst>
              <a:ext uri="{FF2B5EF4-FFF2-40B4-BE49-F238E27FC236}">
                <a16:creationId xmlns:a16="http://schemas.microsoft.com/office/drawing/2014/main" id="{5A6B15CF-314A-09A9-E137-3515DD1B309D}"/>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5491560-A2AD-4F19-4296-455A313D0754}"/>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5" name="Text Placeholder 4">
            <a:extLst>
              <a:ext uri="{FF2B5EF4-FFF2-40B4-BE49-F238E27FC236}">
                <a16:creationId xmlns:a16="http://schemas.microsoft.com/office/drawing/2014/main" id="{1CFB08F2-134F-26E6-352D-1B7D5C85DBC5}"/>
              </a:ext>
            </a:extLst>
          </p:cNvPr>
          <p:cNvSpPr>
            <a:spLocks noGrp="1"/>
          </p:cNvSpPr>
          <p:nvPr>
            <p:ph type="body" sz="quarter" idx="30"/>
          </p:nvPr>
        </p:nvSpPr>
        <p:spPr/>
        <p:txBody>
          <a:bodyPr/>
          <a:lstStyle/>
          <a:p>
            <a:pPr>
              <a:lnSpc>
                <a:spcPts val="3000"/>
              </a:lnSpc>
            </a:pPr>
            <a:r>
              <a:rPr lang="en-US" sz="1800" b="1" i="0" dirty="0">
                <a:solidFill>
                  <a:srgbClr val="333333"/>
                </a:solidFill>
                <a:effectLst/>
              </a:rPr>
              <a:t>The table below, violates third normal form</a:t>
            </a:r>
            <a:r>
              <a:rPr lang="en-US" sz="1800" b="0" i="0" dirty="0">
                <a:solidFill>
                  <a:srgbClr val="333333"/>
                </a:solidFill>
                <a:effectLst/>
              </a:rPr>
              <a:t>, because </a:t>
            </a:r>
            <a:r>
              <a:rPr lang="en-US" sz="1800" b="1" i="0" dirty="0">
                <a:solidFill>
                  <a:srgbClr val="333333"/>
                </a:solidFill>
                <a:effectLst/>
              </a:rPr>
              <a:t>AnnualSalary</a:t>
            </a:r>
            <a:r>
              <a:rPr lang="en-US" sz="1800" b="0" i="0" dirty="0">
                <a:solidFill>
                  <a:srgbClr val="333333"/>
                </a:solidFill>
                <a:effectLst/>
              </a:rPr>
              <a:t> column is not fully dependent on the primary key </a:t>
            </a:r>
            <a:r>
              <a:rPr lang="en-US" sz="1800" b="1" i="0" dirty="0">
                <a:solidFill>
                  <a:srgbClr val="333333"/>
                </a:solidFill>
                <a:effectLst/>
              </a:rPr>
              <a:t>EmpId</a:t>
            </a:r>
            <a:r>
              <a:rPr lang="en-US" sz="1800" b="0" i="0" dirty="0">
                <a:solidFill>
                  <a:srgbClr val="333333"/>
                </a:solidFill>
                <a:effectLst/>
              </a:rPr>
              <a:t>. The </a:t>
            </a:r>
            <a:r>
              <a:rPr lang="en-US" sz="1800" b="1" i="0" dirty="0">
                <a:solidFill>
                  <a:srgbClr val="333333"/>
                </a:solidFill>
                <a:effectLst/>
              </a:rPr>
              <a:t>AnnualSalary</a:t>
            </a:r>
            <a:r>
              <a:rPr lang="en-US" sz="1800" b="0" i="0" dirty="0">
                <a:solidFill>
                  <a:srgbClr val="333333"/>
                </a:solidFill>
                <a:effectLst/>
              </a:rPr>
              <a:t> is also dependent on the </a:t>
            </a:r>
            <a:r>
              <a:rPr lang="en-US" sz="1800" b="1" i="0" dirty="0">
                <a:solidFill>
                  <a:srgbClr val="333333"/>
                </a:solidFill>
                <a:effectLst/>
              </a:rPr>
              <a:t>Salary</a:t>
            </a:r>
            <a:r>
              <a:rPr lang="en-US" sz="1800" b="0" i="0" dirty="0">
                <a:solidFill>
                  <a:srgbClr val="333333"/>
                </a:solidFill>
                <a:effectLst/>
              </a:rPr>
              <a:t> column. In fact, to compute the </a:t>
            </a:r>
            <a:r>
              <a:rPr lang="en-US" sz="1800" b="1" i="0" dirty="0">
                <a:solidFill>
                  <a:srgbClr val="333333"/>
                </a:solidFill>
                <a:effectLst/>
              </a:rPr>
              <a:t>AnnualSalary</a:t>
            </a:r>
            <a:r>
              <a:rPr lang="en-US" sz="1800" b="0" i="0" dirty="0">
                <a:solidFill>
                  <a:srgbClr val="333333"/>
                </a:solidFill>
                <a:effectLst/>
              </a:rPr>
              <a:t>, we multiply the </a:t>
            </a:r>
            <a:r>
              <a:rPr lang="en-US" sz="1800" b="1" i="0" dirty="0">
                <a:solidFill>
                  <a:srgbClr val="333333"/>
                </a:solidFill>
                <a:effectLst/>
              </a:rPr>
              <a:t>Salary</a:t>
            </a:r>
            <a:r>
              <a:rPr lang="en-US" sz="1800" b="0" i="0" dirty="0">
                <a:solidFill>
                  <a:srgbClr val="333333"/>
                </a:solidFill>
                <a:effectLst/>
              </a:rPr>
              <a:t> by </a:t>
            </a:r>
            <a:r>
              <a:rPr lang="en-US" sz="1800" b="1" i="0" dirty="0">
                <a:solidFill>
                  <a:srgbClr val="333333"/>
                </a:solidFill>
                <a:effectLst/>
              </a:rPr>
              <a:t>12</a:t>
            </a:r>
            <a:r>
              <a:rPr lang="en-US" sz="1800" b="0" i="0" dirty="0">
                <a:solidFill>
                  <a:srgbClr val="333333"/>
                </a:solidFill>
                <a:effectLst/>
              </a:rPr>
              <a:t>. Since </a:t>
            </a:r>
            <a:r>
              <a:rPr lang="en-US" sz="1800" b="1" i="0" dirty="0">
                <a:solidFill>
                  <a:srgbClr val="333333"/>
                </a:solidFill>
                <a:effectLst/>
              </a:rPr>
              <a:t>AnnualSalary</a:t>
            </a:r>
            <a:r>
              <a:rPr lang="en-US" sz="1800" b="0" i="0" dirty="0">
                <a:solidFill>
                  <a:srgbClr val="333333"/>
                </a:solidFill>
                <a:effectLst/>
              </a:rPr>
              <a:t> is not fully dependent on the primary key, and it can be computed, we can remove this column from the table, which then, will adhere to 3NF.</a:t>
            </a:r>
            <a:endParaRPr lang="en-US" sz="1800" dirty="0"/>
          </a:p>
        </p:txBody>
      </p:sp>
      <p:graphicFrame>
        <p:nvGraphicFramePr>
          <p:cNvPr id="6" name="Table 5">
            <a:extLst>
              <a:ext uri="{FF2B5EF4-FFF2-40B4-BE49-F238E27FC236}">
                <a16:creationId xmlns:a16="http://schemas.microsoft.com/office/drawing/2014/main" id="{E7C20F3F-5425-2509-F096-CA122C894DF1}"/>
              </a:ext>
            </a:extLst>
          </p:cNvPr>
          <p:cNvGraphicFramePr>
            <a:graphicFrameLocks noGrp="1"/>
          </p:cNvGraphicFramePr>
          <p:nvPr>
            <p:extLst>
              <p:ext uri="{D42A27DB-BD31-4B8C-83A1-F6EECF244321}">
                <p14:modId xmlns:p14="http://schemas.microsoft.com/office/powerpoint/2010/main" val="1782586831"/>
              </p:ext>
            </p:extLst>
          </p:nvPr>
        </p:nvGraphicFramePr>
        <p:xfrm>
          <a:off x="923990" y="3347960"/>
          <a:ext cx="8294656" cy="1885896"/>
        </p:xfrm>
        <a:graphic>
          <a:graphicData uri="http://schemas.openxmlformats.org/drawingml/2006/table">
            <a:tbl>
              <a:tblPr>
                <a:tableStyleId>{5C22544A-7EE6-4342-B048-85BDC9FD1C3A}</a:tableStyleId>
              </a:tblPr>
              <a:tblGrid>
                <a:gridCol w="1186856">
                  <a:extLst>
                    <a:ext uri="{9D8B030D-6E8A-4147-A177-3AD203B41FA5}">
                      <a16:colId xmlns:a16="http://schemas.microsoft.com/office/drawing/2014/main" val="1252136202"/>
                    </a:ext>
                  </a:extLst>
                </a:gridCol>
                <a:gridCol w="1480236">
                  <a:extLst>
                    <a:ext uri="{9D8B030D-6E8A-4147-A177-3AD203B41FA5}">
                      <a16:colId xmlns:a16="http://schemas.microsoft.com/office/drawing/2014/main" val="1733957044"/>
                    </a:ext>
                  </a:extLst>
                </a:gridCol>
                <a:gridCol w="1480236">
                  <a:extLst>
                    <a:ext uri="{9D8B030D-6E8A-4147-A177-3AD203B41FA5}">
                      <a16:colId xmlns:a16="http://schemas.microsoft.com/office/drawing/2014/main" val="4139194743"/>
                    </a:ext>
                  </a:extLst>
                </a:gridCol>
                <a:gridCol w="1480236">
                  <a:extLst>
                    <a:ext uri="{9D8B030D-6E8A-4147-A177-3AD203B41FA5}">
                      <a16:colId xmlns:a16="http://schemas.microsoft.com/office/drawing/2014/main" val="2002534901"/>
                    </a:ext>
                  </a:extLst>
                </a:gridCol>
                <a:gridCol w="1480236">
                  <a:extLst>
                    <a:ext uri="{9D8B030D-6E8A-4147-A177-3AD203B41FA5}">
                      <a16:colId xmlns:a16="http://schemas.microsoft.com/office/drawing/2014/main" val="1453206776"/>
                    </a:ext>
                  </a:extLst>
                </a:gridCol>
                <a:gridCol w="1186856">
                  <a:extLst>
                    <a:ext uri="{9D8B030D-6E8A-4147-A177-3AD203B41FA5}">
                      <a16:colId xmlns:a16="http://schemas.microsoft.com/office/drawing/2014/main" val="2114409396"/>
                    </a:ext>
                  </a:extLst>
                </a:gridCol>
              </a:tblGrid>
              <a:tr h="314316">
                <a:tc>
                  <a:txBody>
                    <a:bodyPr/>
                    <a:lstStyle/>
                    <a:p>
                      <a:pPr algn="l" fontAlgn="ctr"/>
                      <a:r>
                        <a:rPr lang="en-US" sz="1400" b="1" u="none" strike="noStrike">
                          <a:effectLst/>
                          <a:latin typeface="Cambria" panose="02040503050406030204" pitchFamily="18" charset="0"/>
                          <a:ea typeface="Cambria" panose="02040503050406030204" pitchFamily="18" charset="0"/>
                        </a:rPr>
                        <a:t>EmployeeId</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EmployeeName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Gender</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Salary</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AnnualSalary</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err="1">
                          <a:effectLst/>
                          <a:latin typeface="Cambria" panose="02040503050406030204" pitchFamily="18" charset="0"/>
                          <a:ea typeface="Cambria" panose="02040503050406030204" pitchFamily="18" charset="0"/>
                        </a:rPr>
                        <a:t>DeptID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669120044"/>
                  </a:ext>
                </a:extLst>
              </a:tr>
              <a:tr h="314316">
                <a:tc>
                  <a:txBody>
                    <a:bodyPr/>
                    <a:lstStyle/>
                    <a:p>
                      <a:pPr algn="l" fontAlgn="ctr"/>
                      <a:r>
                        <a:rPr lang="en-US" sz="1400" u="none" strike="noStrike">
                          <a:effectLst/>
                          <a:latin typeface="Cambria" panose="02040503050406030204" pitchFamily="18" charset="0"/>
                          <a:ea typeface="Cambria" panose="02040503050406030204" pitchFamily="18" charset="0"/>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King</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45000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540000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706707965"/>
                  </a:ext>
                </a:extLst>
              </a:tr>
              <a:tr h="314316">
                <a:tc>
                  <a:txBody>
                    <a:bodyPr/>
                    <a:lstStyle/>
                    <a:p>
                      <a:pPr algn="l" fontAlgn="ctr"/>
                      <a:r>
                        <a:rPr lang="en-US" sz="1400" u="none" strike="noStrike">
                          <a:effectLst/>
                          <a:latin typeface="Cambria" panose="02040503050406030204" pitchFamily="18" charset="0"/>
                          <a:ea typeface="Cambria" panose="02040503050406030204" pitchFamily="18" charset="0"/>
                        </a:rPr>
                        <a:t>2</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Sujatha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23000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276000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756487787"/>
                  </a:ext>
                </a:extLst>
              </a:tr>
              <a:tr h="314316">
                <a:tc>
                  <a:txBody>
                    <a:bodyPr/>
                    <a:lstStyle/>
                    <a:p>
                      <a:pPr algn="l" fontAlgn="ctr"/>
                      <a:r>
                        <a:rPr lang="en-US" sz="1400" u="none" strike="noStrike">
                          <a:effectLst/>
                          <a:latin typeface="Cambria" panose="02040503050406030204" pitchFamily="18" charset="0"/>
                          <a:ea typeface="Cambria" panose="02040503050406030204" pitchFamily="18" charset="0"/>
                        </a:rPr>
                        <a:t>3</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Roger</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13450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161400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285138700"/>
                  </a:ext>
                </a:extLst>
              </a:tr>
              <a:tr h="314316">
                <a:tc>
                  <a:txBody>
                    <a:bodyPr/>
                    <a:lstStyle/>
                    <a:p>
                      <a:pPr algn="l" fontAlgn="ctr"/>
                      <a:r>
                        <a:rPr lang="en-US" sz="1400" u="none" strike="noStrike">
                          <a:effectLst/>
                          <a:latin typeface="Cambria" panose="02040503050406030204" pitchFamily="18" charset="0"/>
                          <a:ea typeface="Cambria" panose="02040503050406030204" pitchFamily="18" charset="0"/>
                        </a:rPr>
                        <a:t>4</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Sarah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25670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308040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90436746"/>
                  </a:ext>
                </a:extLst>
              </a:tr>
              <a:tr h="314316">
                <a:tc>
                  <a:txBody>
                    <a:bodyPr/>
                    <a:lstStyle/>
                    <a:p>
                      <a:pPr algn="l" fontAlgn="ctr"/>
                      <a:r>
                        <a:rPr lang="en-US" sz="1400" u="none" strike="noStrike">
                          <a:effectLst/>
                          <a:latin typeface="Cambria" panose="02040503050406030204" pitchFamily="18" charset="0"/>
                          <a:ea typeface="Cambria" panose="02040503050406030204" pitchFamily="18" charset="0"/>
                        </a:rPr>
                        <a:t>5</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Smith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68900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826800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1</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050555693"/>
                  </a:ext>
                </a:extLst>
              </a:tr>
            </a:tbl>
          </a:graphicData>
        </a:graphic>
      </p:graphicFrame>
    </p:spTree>
    <p:extLst>
      <p:ext uri="{BB962C8B-B14F-4D97-AF65-F5344CB8AC3E}">
        <p14:creationId xmlns:p14="http://schemas.microsoft.com/office/powerpoint/2010/main" val="369589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3105-55B6-C15C-E13C-24A894438114}"/>
              </a:ext>
            </a:extLst>
          </p:cNvPr>
          <p:cNvSpPr>
            <a:spLocks noGrp="1"/>
          </p:cNvSpPr>
          <p:nvPr>
            <p:ph type="title"/>
          </p:nvPr>
        </p:nvSpPr>
        <p:spPr/>
        <p:txBody>
          <a:bodyPr/>
          <a:lstStyle/>
          <a:p>
            <a:r>
              <a:rPr lang="en-US" dirty="0"/>
              <a:t>Third Normal Form (3NF)</a:t>
            </a:r>
          </a:p>
        </p:txBody>
      </p:sp>
      <p:sp>
        <p:nvSpPr>
          <p:cNvPr id="3" name="Footer Placeholder 2">
            <a:extLst>
              <a:ext uri="{FF2B5EF4-FFF2-40B4-BE49-F238E27FC236}">
                <a16:creationId xmlns:a16="http://schemas.microsoft.com/office/drawing/2014/main" id="{3B87B30A-59BC-E1D6-5155-EA752A3AE3CB}"/>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86D0E5D-9D58-4782-3D62-A1540D36A11E}"/>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5" name="Text Placeholder 4">
            <a:extLst>
              <a:ext uri="{FF2B5EF4-FFF2-40B4-BE49-F238E27FC236}">
                <a16:creationId xmlns:a16="http://schemas.microsoft.com/office/drawing/2014/main" id="{C89F8FB1-01A1-9D3E-D64B-8FBFAF1062DB}"/>
              </a:ext>
            </a:extLst>
          </p:cNvPr>
          <p:cNvSpPr>
            <a:spLocks noGrp="1"/>
          </p:cNvSpPr>
          <p:nvPr>
            <p:ph type="body" sz="quarter" idx="30"/>
          </p:nvPr>
        </p:nvSpPr>
        <p:spPr/>
        <p:txBody>
          <a:bodyPr/>
          <a:lstStyle/>
          <a:p>
            <a:pPr marL="0" indent="0">
              <a:lnSpc>
                <a:spcPts val="3000"/>
              </a:lnSpc>
              <a:buNone/>
            </a:pPr>
            <a:r>
              <a:rPr lang="en-US" sz="1800" b="1" i="0" dirty="0">
                <a:solidFill>
                  <a:srgbClr val="333333"/>
                </a:solidFill>
                <a:effectLst/>
              </a:rPr>
              <a:t>Let's look at another example of Third Normal Form violation</a:t>
            </a:r>
            <a:r>
              <a:rPr lang="en-US" sz="1800" b="0" i="0" dirty="0">
                <a:solidFill>
                  <a:srgbClr val="333333"/>
                </a:solidFill>
                <a:effectLst/>
              </a:rPr>
              <a:t>. </a:t>
            </a:r>
          </a:p>
          <a:p>
            <a:pPr marL="0" indent="0">
              <a:lnSpc>
                <a:spcPts val="3000"/>
              </a:lnSpc>
              <a:buNone/>
            </a:pPr>
            <a:r>
              <a:rPr lang="en-US" sz="1800" b="0" i="0" dirty="0">
                <a:solidFill>
                  <a:srgbClr val="333333"/>
                </a:solidFill>
                <a:effectLst/>
              </a:rPr>
              <a:t>In the table below, </a:t>
            </a:r>
            <a:r>
              <a:rPr lang="en-US" sz="1800" b="1" i="0" dirty="0">
                <a:solidFill>
                  <a:srgbClr val="333333"/>
                </a:solidFill>
                <a:effectLst/>
              </a:rPr>
              <a:t>DeptHead</a:t>
            </a:r>
            <a:r>
              <a:rPr lang="en-US" sz="1800" b="0" i="0" dirty="0">
                <a:solidFill>
                  <a:srgbClr val="333333"/>
                </a:solidFill>
                <a:effectLst/>
              </a:rPr>
              <a:t> column is not fully dependent on </a:t>
            </a:r>
            <a:r>
              <a:rPr lang="en-US" sz="1800" b="1" i="0" dirty="0">
                <a:solidFill>
                  <a:srgbClr val="333333"/>
                </a:solidFill>
                <a:effectLst/>
              </a:rPr>
              <a:t>EmpId</a:t>
            </a:r>
            <a:r>
              <a:rPr lang="en-US" sz="1800" b="0" i="0" dirty="0">
                <a:solidFill>
                  <a:srgbClr val="333333"/>
                </a:solidFill>
                <a:effectLst/>
              </a:rPr>
              <a:t> column. </a:t>
            </a:r>
          </a:p>
          <a:p>
            <a:pPr marL="0" indent="0">
              <a:lnSpc>
                <a:spcPts val="3000"/>
              </a:lnSpc>
              <a:buNone/>
            </a:pPr>
            <a:r>
              <a:rPr lang="en-US" sz="1800" b="1" i="0" dirty="0">
                <a:solidFill>
                  <a:srgbClr val="333333"/>
                </a:solidFill>
                <a:effectLst/>
              </a:rPr>
              <a:t>DeptHead</a:t>
            </a:r>
            <a:r>
              <a:rPr lang="en-US" sz="1800" b="0" i="0" dirty="0">
                <a:solidFill>
                  <a:srgbClr val="333333"/>
                </a:solidFill>
                <a:effectLst/>
              </a:rPr>
              <a:t> is also dependent on </a:t>
            </a:r>
            <a:r>
              <a:rPr lang="en-US" sz="1800" b="1" i="0" dirty="0">
                <a:solidFill>
                  <a:srgbClr val="333333"/>
                </a:solidFill>
                <a:effectLst/>
              </a:rPr>
              <a:t>DeptName</a:t>
            </a:r>
            <a:r>
              <a:rPr lang="en-US" sz="1800" b="0" i="0" dirty="0">
                <a:solidFill>
                  <a:srgbClr val="333333"/>
                </a:solidFill>
                <a:effectLst/>
              </a:rPr>
              <a:t>. So, this table is not in </a:t>
            </a:r>
            <a:r>
              <a:rPr lang="en-US" sz="1800" b="1" i="0" dirty="0">
                <a:solidFill>
                  <a:srgbClr val="333333"/>
                </a:solidFill>
                <a:effectLst/>
              </a:rPr>
              <a:t>3NF</a:t>
            </a:r>
            <a:r>
              <a:rPr lang="en-US" sz="1800" b="0" i="0" dirty="0">
                <a:solidFill>
                  <a:srgbClr val="333333"/>
                </a:solidFill>
                <a:effectLst/>
              </a:rPr>
              <a:t>.</a:t>
            </a:r>
            <a:endParaRPr lang="en-US" sz="1800" dirty="0"/>
          </a:p>
        </p:txBody>
      </p:sp>
      <p:graphicFrame>
        <p:nvGraphicFramePr>
          <p:cNvPr id="8" name="Table 7">
            <a:extLst>
              <a:ext uri="{FF2B5EF4-FFF2-40B4-BE49-F238E27FC236}">
                <a16:creationId xmlns:a16="http://schemas.microsoft.com/office/drawing/2014/main" id="{6BC87367-BD39-F76E-7FC0-9D94F9E0A5A0}"/>
              </a:ext>
            </a:extLst>
          </p:cNvPr>
          <p:cNvGraphicFramePr>
            <a:graphicFrameLocks noGrp="1"/>
          </p:cNvGraphicFramePr>
          <p:nvPr>
            <p:extLst>
              <p:ext uri="{D42A27DB-BD31-4B8C-83A1-F6EECF244321}">
                <p14:modId xmlns:p14="http://schemas.microsoft.com/office/powerpoint/2010/main" val="2439563248"/>
              </p:ext>
            </p:extLst>
          </p:nvPr>
        </p:nvGraphicFramePr>
        <p:xfrm>
          <a:off x="916215" y="3319348"/>
          <a:ext cx="7705272" cy="2362998"/>
        </p:xfrm>
        <a:graphic>
          <a:graphicData uri="http://schemas.openxmlformats.org/drawingml/2006/table">
            <a:tbl>
              <a:tblPr>
                <a:tableStyleId>{5C22544A-7EE6-4342-B048-85BDC9FD1C3A}</a:tableStyleId>
              </a:tblPr>
              <a:tblGrid>
                <a:gridCol w="1533979">
                  <a:extLst>
                    <a:ext uri="{9D8B030D-6E8A-4147-A177-3AD203B41FA5}">
                      <a16:colId xmlns:a16="http://schemas.microsoft.com/office/drawing/2014/main" val="1423483476"/>
                    </a:ext>
                  </a:extLst>
                </a:gridCol>
                <a:gridCol w="1187214">
                  <a:extLst>
                    <a:ext uri="{9D8B030D-6E8A-4147-A177-3AD203B41FA5}">
                      <a16:colId xmlns:a16="http://schemas.microsoft.com/office/drawing/2014/main" val="3444452661"/>
                    </a:ext>
                  </a:extLst>
                </a:gridCol>
                <a:gridCol w="1217376">
                  <a:extLst>
                    <a:ext uri="{9D8B030D-6E8A-4147-A177-3AD203B41FA5}">
                      <a16:colId xmlns:a16="http://schemas.microsoft.com/office/drawing/2014/main" val="1539146525"/>
                    </a:ext>
                  </a:extLst>
                </a:gridCol>
                <a:gridCol w="1217376">
                  <a:extLst>
                    <a:ext uri="{9D8B030D-6E8A-4147-A177-3AD203B41FA5}">
                      <a16:colId xmlns:a16="http://schemas.microsoft.com/office/drawing/2014/main" val="2677867947"/>
                    </a:ext>
                  </a:extLst>
                </a:gridCol>
                <a:gridCol w="1217376">
                  <a:extLst>
                    <a:ext uri="{9D8B030D-6E8A-4147-A177-3AD203B41FA5}">
                      <a16:colId xmlns:a16="http://schemas.microsoft.com/office/drawing/2014/main" val="566510616"/>
                    </a:ext>
                  </a:extLst>
                </a:gridCol>
                <a:gridCol w="1331951">
                  <a:extLst>
                    <a:ext uri="{9D8B030D-6E8A-4147-A177-3AD203B41FA5}">
                      <a16:colId xmlns:a16="http://schemas.microsoft.com/office/drawing/2014/main" val="4157033031"/>
                    </a:ext>
                  </a:extLst>
                </a:gridCol>
              </a:tblGrid>
              <a:tr h="393833">
                <a:tc>
                  <a:txBody>
                    <a:bodyPr/>
                    <a:lstStyle/>
                    <a:p>
                      <a:pPr algn="l" fontAlgn="ctr"/>
                      <a:r>
                        <a:rPr lang="en-US" sz="1400" b="1" u="none" strike="noStrike" dirty="0">
                          <a:effectLst/>
                          <a:latin typeface="Cambria" panose="02040503050406030204" pitchFamily="18" charset="0"/>
                          <a:ea typeface="Cambria" panose="02040503050406030204" pitchFamily="18" charset="0"/>
                        </a:rPr>
                        <a:t>EmployeeName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Gender</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Salary</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DeptHead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DeptLocation</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245754596"/>
                  </a:ext>
                </a:extLst>
              </a:tr>
              <a:tr h="393833">
                <a:tc>
                  <a:txBody>
                    <a:bodyPr/>
                    <a:lstStyle/>
                    <a:p>
                      <a:pPr algn="l" fontAlgn="ctr"/>
                      <a:r>
                        <a:rPr lang="en-US" sz="1400" u="none" strike="noStrike" dirty="0">
                          <a:effectLst/>
                          <a:latin typeface="Cambria" panose="02040503050406030204" pitchFamily="18" charset="0"/>
                          <a:ea typeface="Cambria" panose="02040503050406030204" pitchFamily="18" charset="0"/>
                        </a:rPr>
                        <a:t>King</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Male</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45000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Gautam</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London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962145764"/>
                  </a:ext>
                </a:extLst>
              </a:tr>
              <a:tr h="393833">
                <a:tc>
                  <a:txBody>
                    <a:bodyPr/>
                    <a:lstStyle/>
                    <a:p>
                      <a:pPr algn="l" fontAlgn="ctr"/>
                      <a:r>
                        <a:rPr lang="en-US" sz="1400" u="none" strike="noStrike" dirty="0">
                          <a:effectLst/>
                          <a:latin typeface="Cambria" panose="02040503050406030204" pitchFamily="18" charset="0"/>
                          <a:ea typeface="Cambria" panose="02040503050406030204" pitchFamily="18" charset="0"/>
                        </a:rPr>
                        <a:t>Sujatha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23000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HR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Sumit</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Sydney</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954701596"/>
                  </a:ext>
                </a:extLst>
              </a:tr>
              <a:tr h="393833">
                <a:tc>
                  <a:txBody>
                    <a:bodyPr/>
                    <a:lstStyle/>
                    <a:p>
                      <a:pPr algn="l" fontAlgn="ctr"/>
                      <a:r>
                        <a:rPr lang="en-US" sz="1400" u="none" strike="noStrike" dirty="0">
                          <a:effectLst/>
                          <a:latin typeface="Cambria" panose="02040503050406030204" pitchFamily="18" charset="0"/>
                          <a:ea typeface="Cambria" panose="02040503050406030204" pitchFamily="18" charset="0"/>
                        </a:rPr>
                        <a:t>Roger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13450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Gautam</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London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4042238054"/>
                  </a:ext>
                </a:extLst>
              </a:tr>
              <a:tr h="393833">
                <a:tc>
                  <a:txBody>
                    <a:bodyPr/>
                    <a:lstStyle/>
                    <a:p>
                      <a:pPr algn="l" fontAlgn="ctr"/>
                      <a:r>
                        <a:rPr lang="en-US" sz="1400" u="none" strike="noStrike">
                          <a:effectLst/>
                          <a:latin typeface="Cambria" panose="02040503050406030204" pitchFamily="18" charset="0"/>
                          <a:ea typeface="Cambria" panose="02040503050406030204" pitchFamily="18" charset="0"/>
                        </a:rPr>
                        <a:t>Sarah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25670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HR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Sumit</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Sydney</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278653147"/>
                  </a:ext>
                </a:extLst>
              </a:tr>
              <a:tr h="393833">
                <a:tc>
                  <a:txBody>
                    <a:bodyPr/>
                    <a:lstStyle/>
                    <a:p>
                      <a:pPr algn="l" fontAlgn="ctr"/>
                      <a:r>
                        <a:rPr lang="en-US" sz="1400" u="none" strike="noStrike">
                          <a:effectLst/>
                          <a:latin typeface="Cambria" panose="02040503050406030204" pitchFamily="18" charset="0"/>
                          <a:ea typeface="Cambria" panose="02040503050406030204" pitchFamily="18" charset="0"/>
                        </a:rPr>
                        <a:t>Smith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68900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Gautam</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London</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685816720"/>
                  </a:ext>
                </a:extLst>
              </a:tr>
            </a:tbl>
          </a:graphicData>
        </a:graphic>
      </p:graphicFrame>
    </p:spTree>
    <p:extLst>
      <p:ext uri="{BB962C8B-B14F-4D97-AF65-F5344CB8AC3E}">
        <p14:creationId xmlns:p14="http://schemas.microsoft.com/office/powerpoint/2010/main" val="391015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5411-70E0-44A7-A888-165A397D6B22}"/>
              </a:ext>
            </a:extLst>
          </p:cNvPr>
          <p:cNvSpPr>
            <a:spLocks noGrp="1"/>
          </p:cNvSpPr>
          <p:nvPr>
            <p:ph type="title"/>
          </p:nvPr>
        </p:nvSpPr>
        <p:spPr/>
        <p:txBody>
          <a:bodyPr/>
          <a:lstStyle/>
          <a:p>
            <a:r>
              <a:rPr lang="en-US" dirty="0"/>
              <a:t>Third Normal Form (3NF)</a:t>
            </a:r>
          </a:p>
        </p:txBody>
      </p:sp>
      <p:sp>
        <p:nvSpPr>
          <p:cNvPr id="3" name="Footer Placeholder 2">
            <a:extLst>
              <a:ext uri="{FF2B5EF4-FFF2-40B4-BE49-F238E27FC236}">
                <a16:creationId xmlns:a16="http://schemas.microsoft.com/office/drawing/2014/main" id="{8AA84B18-ED31-D28A-FDB5-E3962E0F1C3C}"/>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18266B8-A37D-2FDD-2D64-F2FA9623F6DB}"/>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5" name="Text Placeholder 4">
            <a:extLst>
              <a:ext uri="{FF2B5EF4-FFF2-40B4-BE49-F238E27FC236}">
                <a16:creationId xmlns:a16="http://schemas.microsoft.com/office/drawing/2014/main" id="{1550576D-6DEE-7EC0-EAE8-A4A60A3C894D}"/>
              </a:ext>
            </a:extLst>
          </p:cNvPr>
          <p:cNvSpPr>
            <a:spLocks noGrp="1"/>
          </p:cNvSpPr>
          <p:nvPr>
            <p:ph type="body" sz="quarter" idx="30"/>
          </p:nvPr>
        </p:nvSpPr>
        <p:spPr/>
        <p:txBody>
          <a:bodyPr/>
          <a:lstStyle/>
          <a:p>
            <a:pPr>
              <a:lnSpc>
                <a:spcPts val="3000"/>
              </a:lnSpc>
            </a:pPr>
            <a:r>
              <a:rPr lang="en-US" sz="1800" b="1" i="0" dirty="0">
                <a:solidFill>
                  <a:srgbClr val="333333"/>
                </a:solidFill>
                <a:effectLst/>
              </a:rPr>
              <a:t>To put this table in 3NF, we break this down into 2</a:t>
            </a:r>
            <a:r>
              <a:rPr lang="en-US" sz="1800" b="0" i="0" dirty="0">
                <a:solidFill>
                  <a:srgbClr val="333333"/>
                </a:solidFill>
                <a:effectLst/>
              </a:rPr>
              <a:t>, and then move all the columns that are not fully dependent on the primary key to a separate table as shown below. This design is now in 3NF.</a:t>
            </a:r>
            <a:br>
              <a:rPr lang="en-US" sz="1800" dirty="0"/>
            </a:br>
            <a:endParaRPr lang="en-US" sz="1800" dirty="0"/>
          </a:p>
        </p:txBody>
      </p:sp>
      <p:graphicFrame>
        <p:nvGraphicFramePr>
          <p:cNvPr id="6" name="Table 5">
            <a:extLst>
              <a:ext uri="{FF2B5EF4-FFF2-40B4-BE49-F238E27FC236}">
                <a16:creationId xmlns:a16="http://schemas.microsoft.com/office/drawing/2014/main" id="{F8825FE8-47D7-E62F-5699-86049B1AEE4E}"/>
              </a:ext>
            </a:extLst>
          </p:cNvPr>
          <p:cNvGraphicFramePr>
            <a:graphicFrameLocks noGrp="1"/>
          </p:cNvGraphicFramePr>
          <p:nvPr>
            <p:extLst>
              <p:ext uri="{D42A27DB-BD31-4B8C-83A1-F6EECF244321}">
                <p14:modId xmlns:p14="http://schemas.microsoft.com/office/powerpoint/2010/main" val="4132762111"/>
              </p:ext>
            </p:extLst>
          </p:nvPr>
        </p:nvGraphicFramePr>
        <p:xfrm>
          <a:off x="1009974" y="2600241"/>
          <a:ext cx="5305426" cy="961404"/>
        </p:xfrm>
        <a:graphic>
          <a:graphicData uri="http://schemas.openxmlformats.org/drawingml/2006/table">
            <a:tbl>
              <a:tblPr>
                <a:tableStyleId>{5C22544A-7EE6-4342-B048-85BDC9FD1C3A}</a:tableStyleId>
              </a:tblPr>
              <a:tblGrid>
                <a:gridCol w="1280620">
                  <a:extLst>
                    <a:ext uri="{9D8B030D-6E8A-4147-A177-3AD203B41FA5}">
                      <a16:colId xmlns:a16="http://schemas.microsoft.com/office/drawing/2014/main" val="334912391"/>
                    </a:ext>
                  </a:extLst>
                </a:gridCol>
                <a:gridCol w="1280620">
                  <a:extLst>
                    <a:ext uri="{9D8B030D-6E8A-4147-A177-3AD203B41FA5}">
                      <a16:colId xmlns:a16="http://schemas.microsoft.com/office/drawing/2014/main" val="4137873561"/>
                    </a:ext>
                  </a:extLst>
                </a:gridCol>
                <a:gridCol w="1280620">
                  <a:extLst>
                    <a:ext uri="{9D8B030D-6E8A-4147-A177-3AD203B41FA5}">
                      <a16:colId xmlns:a16="http://schemas.microsoft.com/office/drawing/2014/main" val="2649760732"/>
                    </a:ext>
                  </a:extLst>
                </a:gridCol>
                <a:gridCol w="1463566">
                  <a:extLst>
                    <a:ext uri="{9D8B030D-6E8A-4147-A177-3AD203B41FA5}">
                      <a16:colId xmlns:a16="http://schemas.microsoft.com/office/drawing/2014/main" val="2625715306"/>
                    </a:ext>
                  </a:extLst>
                </a:gridCol>
              </a:tblGrid>
              <a:tr h="320468">
                <a:tc>
                  <a:txBody>
                    <a:bodyPr/>
                    <a:lstStyle/>
                    <a:p>
                      <a:pPr algn="l" fontAlgn="ctr"/>
                      <a:r>
                        <a:rPr lang="en-US" sz="1400" b="1" u="none" strike="noStrike" dirty="0">
                          <a:effectLst/>
                          <a:latin typeface="Cambria" panose="02040503050406030204" pitchFamily="18" charset="0"/>
                          <a:ea typeface="Cambria" panose="02040503050406030204" pitchFamily="18" charset="0"/>
                        </a:rPr>
                        <a:t>DeptId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DeptHead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DeptLocation</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11358459"/>
                  </a:ext>
                </a:extLst>
              </a:tr>
              <a:tr h="320468">
                <a:tc>
                  <a:txBody>
                    <a:bodyPr/>
                    <a:lstStyle/>
                    <a:p>
                      <a:pPr algn="l" fontAlgn="ctr"/>
                      <a:r>
                        <a:rPr lang="en-US" sz="1400" u="none" strike="noStrike">
                          <a:effectLst/>
                          <a:latin typeface="Cambria" panose="02040503050406030204" pitchFamily="18" charset="0"/>
                          <a:ea typeface="Cambria" panose="02040503050406030204" pitchFamily="18" charset="0"/>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IT</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Gataum</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London</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644303569"/>
                  </a:ext>
                </a:extLst>
              </a:tr>
              <a:tr h="320468">
                <a:tc>
                  <a:txBody>
                    <a:bodyPr/>
                    <a:lstStyle/>
                    <a:p>
                      <a:pPr algn="l" fontAlgn="ctr"/>
                      <a:r>
                        <a:rPr lang="en-US" sz="1400" u="none" strike="noStrike" dirty="0">
                          <a:effectLst/>
                          <a:latin typeface="Cambria" panose="02040503050406030204" pitchFamily="18" charset="0"/>
                          <a:ea typeface="Cambria" panose="02040503050406030204" pitchFamily="18" charset="0"/>
                        </a:rPr>
                        <a:t>2</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HR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Sumit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Sydney</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179878425"/>
                  </a:ext>
                </a:extLst>
              </a:tr>
            </a:tbl>
          </a:graphicData>
        </a:graphic>
      </p:graphicFrame>
      <p:graphicFrame>
        <p:nvGraphicFramePr>
          <p:cNvPr id="7" name="Table 6">
            <a:extLst>
              <a:ext uri="{FF2B5EF4-FFF2-40B4-BE49-F238E27FC236}">
                <a16:creationId xmlns:a16="http://schemas.microsoft.com/office/drawing/2014/main" id="{387E327F-D33C-D180-5415-FC0EA324DC6F}"/>
              </a:ext>
            </a:extLst>
          </p:cNvPr>
          <p:cNvGraphicFramePr>
            <a:graphicFrameLocks noGrp="1"/>
          </p:cNvGraphicFramePr>
          <p:nvPr>
            <p:extLst>
              <p:ext uri="{D42A27DB-BD31-4B8C-83A1-F6EECF244321}">
                <p14:modId xmlns:p14="http://schemas.microsoft.com/office/powerpoint/2010/main" val="2957126038"/>
              </p:ext>
            </p:extLst>
          </p:nvPr>
        </p:nvGraphicFramePr>
        <p:xfrm>
          <a:off x="981400" y="3668077"/>
          <a:ext cx="5334000" cy="1680210"/>
        </p:xfrm>
        <a:graphic>
          <a:graphicData uri="http://schemas.openxmlformats.org/drawingml/2006/table">
            <a:tbl>
              <a:tblPr>
                <a:tableStyleId>{5C22544A-7EE6-4342-B048-85BDC9FD1C3A}</a:tableStyleId>
              </a:tblPr>
              <a:tblGrid>
                <a:gridCol w="1511301">
                  <a:extLst>
                    <a:ext uri="{9D8B030D-6E8A-4147-A177-3AD203B41FA5}">
                      <a16:colId xmlns:a16="http://schemas.microsoft.com/office/drawing/2014/main" val="1802075516"/>
                    </a:ext>
                  </a:extLst>
                </a:gridCol>
                <a:gridCol w="1278294">
                  <a:extLst>
                    <a:ext uri="{9D8B030D-6E8A-4147-A177-3AD203B41FA5}">
                      <a16:colId xmlns:a16="http://schemas.microsoft.com/office/drawing/2014/main" val="4016228418"/>
                    </a:ext>
                  </a:extLst>
                </a:gridCol>
                <a:gridCol w="1287624">
                  <a:extLst>
                    <a:ext uri="{9D8B030D-6E8A-4147-A177-3AD203B41FA5}">
                      <a16:colId xmlns:a16="http://schemas.microsoft.com/office/drawing/2014/main" val="2356206686"/>
                    </a:ext>
                  </a:extLst>
                </a:gridCol>
                <a:gridCol w="1256781">
                  <a:extLst>
                    <a:ext uri="{9D8B030D-6E8A-4147-A177-3AD203B41FA5}">
                      <a16:colId xmlns:a16="http://schemas.microsoft.com/office/drawing/2014/main" val="1599294616"/>
                    </a:ext>
                  </a:extLst>
                </a:gridCol>
              </a:tblGrid>
              <a:tr h="280035">
                <a:tc>
                  <a:txBody>
                    <a:bodyPr/>
                    <a:lstStyle/>
                    <a:p>
                      <a:pPr algn="l" fontAlgn="ctr"/>
                      <a:r>
                        <a:rPr lang="en-US" sz="1400" b="1" u="none" strike="noStrike">
                          <a:effectLst/>
                          <a:latin typeface="Cambria" panose="02040503050406030204" pitchFamily="18" charset="0"/>
                          <a:ea typeface="Cambria" panose="02040503050406030204" pitchFamily="18" charset="0"/>
                        </a:rPr>
                        <a:t>EmployeeName</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Gender</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Salary</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DeptId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069733492"/>
                  </a:ext>
                </a:extLst>
              </a:tr>
              <a:tr h="280035">
                <a:tc>
                  <a:txBody>
                    <a:bodyPr/>
                    <a:lstStyle/>
                    <a:p>
                      <a:pPr algn="l" fontAlgn="ctr"/>
                      <a:r>
                        <a:rPr lang="en-US" sz="1400" u="none" strike="noStrike" dirty="0">
                          <a:effectLst/>
                          <a:latin typeface="Cambria" panose="02040503050406030204" pitchFamily="18" charset="0"/>
                          <a:ea typeface="Cambria" panose="02040503050406030204" pitchFamily="18" charset="0"/>
                        </a:rPr>
                        <a:t>King</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Male</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45000</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960229187"/>
                  </a:ext>
                </a:extLst>
              </a:tr>
              <a:tr h="280035">
                <a:tc>
                  <a:txBody>
                    <a:bodyPr/>
                    <a:lstStyle/>
                    <a:p>
                      <a:pPr algn="l" fontAlgn="ctr"/>
                      <a:r>
                        <a:rPr lang="en-US" sz="1400" u="none" strike="noStrike">
                          <a:effectLst/>
                          <a:latin typeface="Cambria" panose="02040503050406030204" pitchFamily="18" charset="0"/>
                          <a:ea typeface="Cambria" panose="02040503050406030204" pitchFamily="18" charset="0"/>
                        </a:rPr>
                        <a:t>Sujatha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23000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215450681"/>
                  </a:ext>
                </a:extLst>
              </a:tr>
              <a:tr h="280035">
                <a:tc>
                  <a:txBody>
                    <a:bodyPr/>
                    <a:lstStyle/>
                    <a:p>
                      <a:pPr algn="l" fontAlgn="ctr"/>
                      <a:r>
                        <a:rPr lang="en-US" sz="1400" u="none" strike="noStrike">
                          <a:effectLst/>
                          <a:latin typeface="Cambria" panose="02040503050406030204" pitchFamily="18" charset="0"/>
                          <a:ea typeface="Cambria" panose="02040503050406030204" pitchFamily="18" charset="0"/>
                        </a:rPr>
                        <a:t>Roger</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13450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716986965"/>
                  </a:ext>
                </a:extLst>
              </a:tr>
              <a:tr h="280035">
                <a:tc>
                  <a:txBody>
                    <a:bodyPr/>
                    <a:lstStyle/>
                    <a:p>
                      <a:pPr algn="l" fontAlgn="ctr"/>
                      <a:r>
                        <a:rPr lang="en-US" sz="1400" u="none" strike="noStrike" dirty="0">
                          <a:effectLst/>
                          <a:latin typeface="Cambria" panose="02040503050406030204" pitchFamily="18" charset="0"/>
                          <a:ea typeface="Cambria" panose="02040503050406030204" pitchFamily="18" charset="0"/>
                        </a:rPr>
                        <a:t>Sarah</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25670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4021954108"/>
                  </a:ext>
                </a:extLst>
              </a:tr>
              <a:tr h="280035">
                <a:tc>
                  <a:txBody>
                    <a:bodyPr/>
                    <a:lstStyle/>
                    <a:p>
                      <a:pPr algn="l" fontAlgn="ctr"/>
                      <a:r>
                        <a:rPr lang="en-US" sz="1400" u="none" strike="noStrike">
                          <a:effectLst/>
                          <a:latin typeface="Cambria" panose="02040503050406030204" pitchFamily="18" charset="0"/>
                          <a:ea typeface="Cambria" panose="02040503050406030204" pitchFamily="18" charset="0"/>
                        </a:rPr>
                        <a:t>Smith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68900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1</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976422594"/>
                  </a:ext>
                </a:extLst>
              </a:tr>
            </a:tbl>
          </a:graphicData>
        </a:graphic>
      </p:graphicFrame>
    </p:spTree>
    <p:extLst>
      <p:ext uri="{BB962C8B-B14F-4D97-AF65-F5344CB8AC3E}">
        <p14:creationId xmlns:p14="http://schemas.microsoft.com/office/powerpoint/2010/main" val="989822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A40F-D415-0717-852A-5D3A794EE594}"/>
              </a:ext>
            </a:extLst>
          </p:cNvPr>
          <p:cNvSpPr>
            <a:spLocks noGrp="1"/>
          </p:cNvSpPr>
          <p:nvPr>
            <p:ph type="title"/>
          </p:nvPr>
        </p:nvSpPr>
        <p:spPr/>
        <p:txBody>
          <a:bodyPr/>
          <a:lstStyle/>
          <a:p>
            <a:r>
              <a:rPr lang="en-US" dirty="0"/>
              <a:t>Denormalization</a:t>
            </a:r>
          </a:p>
        </p:txBody>
      </p:sp>
      <p:sp>
        <p:nvSpPr>
          <p:cNvPr id="3" name="Footer Placeholder 2">
            <a:extLst>
              <a:ext uri="{FF2B5EF4-FFF2-40B4-BE49-F238E27FC236}">
                <a16:creationId xmlns:a16="http://schemas.microsoft.com/office/drawing/2014/main" id="{AD00BC54-EBA7-6BC3-E341-9DBAEDBDA70F}"/>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5C15691-F41A-8B99-FCF4-CFCEE337AFE8}"/>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5" name="Text Placeholder 4">
            <a:extLst>
              <a:ext uri="{FF2B5EF4-FFF2-40B4-BE49-F238E27FC236}">
                <a16:creationId xmlns:a16="http://schemas.microsoft.com/office/drawing/2014/main" id="{C1BBB918-E6DB-3264-3C50-B6D9CE91A1BB}"/>
              </a:ext>
            </a:extLst>
          </p:cNvPr>
          <p:cNvSpPr>
            <a:spLocks noGrp="1"/>
          </p:cNvSpPr>
          <p:nvPr>
            <p:ph type="body" sz="quarter" idx="30"/>
          </p:nvPr>
        </p:nvSpPr>
        <p:spPr/>
        <p:txBody>
          <a:bodyPr/>
          <a:lstStyle/>
          <a:p>
            <a:pPr>
              <a:lnSpc>
                <a:spcPts val="3000"/>
              </a:lnSpc>
            </a:pPr>
            <a:r>
              <a:rPr lang="en-US" sz="1800" b="0" i="0" dirty="0">
                <a:solidFill>
                  <a:srgbClr val="333333"/>
                </a:solidFill>
                <a:effectLst/>
              </a:rPr>
              <a:t>Denormalization is a technique used by database administrators to optimize the efficiency of their database infrastructure. This method allows us to add redundant data into a normalized database to alleviate issues with database queries that merge data from several tables into a single table. The denormalization concept is based on the definition of normalization that is defined as arranging a database into tables correctly for a particular purpose.</a:t>
            </a:r>
            <a:endParaRPr lang="en-US" sz="1800" dirty="0"/>
          </a:p>
        </p:txBody>
      </p:sp>
    </p:spTree>
    <p:extLst>
      <p:ext uri="{BB962C8B-B14F-4D97-AF65-F5344CB8AC3E}">
        <p14:creationId xmlns:p14="http://schemas.microsoft.com/office/powerpoint/2010/main" val="400026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A40F-D415-0717-852A-5D3A794EE594}"/>
              </a:ext>
            </a:extLst>
          </p:cNvPr>
          <p:cNvSpPr>
            <a:spLocks noGrp="1"/>
          </p:cNvSpPr>
          <p:nvPr>
            <p:ph type="title"/>
          </p:nvPr>
        </p:nvSpPr>
        <p:spPr/>
        <p:txBody>
          <a:bodyPr/>
          <a:lstStyle/>
          <a:p>
            <a:r>
              <a:rPr lang="en-US" dirty="0"/>
              <a:t>Denormalization</a:t>
            </a:r>
          </a:p>
        </p:txBody>
      </p:sp>
      <p:sp>
        <p:nvSpPr>
          <p:cNvPr id="3" name="Footer Placeholder 2">
            <a:extLst>
              <a:ext uri="{FF2B5EF4-FFF2-40B4-BE49-F238E27FC236}">
                <a16:creationId xmlns:a16="http://schemas.microsoft.com/office/drawing/2014/main" id="{AD00BC54-EBA7-6BC3-E341-9DBAEDBDA70F}"/>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5C15691-F41A-8B99-FCF4-CFCEE337AFE8}"/>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sp>
        <p:nvSpPr>
          <p:cNvPr id="5" name="Text Placeholder 4">
            <a:extLst>
              <a:ext uri="{FF2B5EF4-FFF2-40B4-BE49-F238E27FC236}">
                <a16:creationId xmlns:a16="http://schemas.microsoft.com/office/drawing/2014/main" id="{C1BBB918-E6DB-3264-3C50-B6D9CE91A1BB}"/>
              </a:ext>
            </a:extLst>
          </p:cNvPr>
          <p:cNvSpPr>
            <a:spLocks noGrp="1"/>
          </p:cNvSpPr>
          <p:nvPr>
            <p:ph type="body" sz="quarter" idx="30"/>
          </p:nvPr>
        </p:nvSpPr>
        <p:spPr/>
        <p:txBody>
          <a:bodyPr/>
          <a:lstStyle/>
          <a:p>
            <a:pPr>
              <a:lnSpc>
                <a:spcPct val="150000"/>
              </a:lnSpc>
            </a:pPr>
            <a:r>
              <a:rPr lang="en-US" sz="1800" b="1" dirty="0">
                <a:latin typeface="Cambria" panose="02040503050406030204" pitchFamily="18" charset="0"/>
                <a:ea typeface="Cambria" panose="02040503050406030204" pitchFamily="18" charset="0"/>
              </a:rPr>
              <a:t>The denormalization is different from normalization in the following manner:</a:t>
            </a:r>
          </a:p>
          <a:p>
            <a:pPr marL="342900" indent="-342900">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Denormalization is a technique used to merge data from multiple tables into a single table that can be queried quickly. Normalization, on the other hand, is used to delete redundant data from a database and replace it with non-redundant and reliable data.</a:t>
            </a:r>
          </a:p>
          <a:p>
            <a:pPr marL="342900" indent="-342900">
              <a:lnSpc>
                <a:spcPct val="150000"/>
              </a:lnSpc>
              <a:buFont typeface="Arial" panose="020B0604020202020204" pitchFamily="34" charset="0"/>
              <a:buChar char="•"/>
            </a:pPr>
            <a:r>
              <a:rPr lang="en-US" sz="1800" dirty="0">
                <a:latin typeface="Cambria" panose="02040503050406030204" pitchFamily="18" charset="0"/>
                <a:ea typeface="Cambria" panose="02040503050406030204" pitchFamily="18" charset="0"/>
              </a:rPr>
              <a:t>Denormalization is used when joins are costly, and queries are run regularly on the tables. Normalization, on the other hand, is typically used when many insert/update/delete operations are performed and joins between those tables are not expensive.</a:t>
            </a:r>
          </a:p>
        </p:txBody>
      </p:sp>
    </p:spTree>
    <p:extLst>
      <p:ext uri="{BB962C8B-B14F-4D97-AF65-F5344CB8AC3E}">
        <p14:creationId xmlns:p14="http://schemas.microsoft.com/office/powerpoint/2010/main" val="4250861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930782" y="1896196"/>
            <a:ext cx="5811775" cy="2057441"/>
          </a:xfrm>
        </p:spPr>
        <p:txBody>
          <a:bodyPr/>
          <a:lstStyle/>
          <a:p>
            <a:pPr>
              <a:lnSpc>
                <a:spcPts val="4900"/>
              </a:lnSpc>
            </a:pPr>
            <a:r>
              <a:rPr lang="en-US" dirty="0">
                <a:latin typeface="Cambria" panose="02040503050406030204" pitchFamily="18" charset="0"/>
                <a:ea typeface="Cambria" panose="02040503050406030204" pitchFamily="18" charset="0"/>
              </a:rPr>
              <a:t>ACID Properties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in DBMS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30696" y="4312043"/>
            <a:ext cx="3959679" cy="493222"/>
          </a:xfrm>
        </p:spPr>
        <p:txBody>
          <a:bodyPr/>
          <a:lstStyle/>
          <a:p>
            <a:r>
              <a:rPr lang="en-US" sz="2400" b="1" dirty="0">
                <a:latin typeface="Cambria" panose="02040503050406030204" pitchFamily="18" charset="0"/>
                <a:ea typeface="Cambria" panose="02040503050406030204" pitchFamily="18" charset="0"/>
              </a:rPr>
              <a:t>Bhawna Gunwani</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22850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F5C8-C1D4-2546-AC1B-0F00184EA37B}"/>
              </a:ext>
            </a:extLst>
          </p:cNvPr>
          <p:cNvSpPr>
            <a:spLocks noGrp="1"/>
          </p:cNvSpPr>
          <p:nvPr>
            <p:ph type="title"/>
          </p:nvPr>
        </p:nvSpPr>
        <p:spPr/>
        <p:txBody>
          <a:bodyPr/>
          <a:lstStyle/>
          <a:p>
            <a:r>
              <a:rPr lang="en-US" dirty="0"/>
              <a:t>What is Database Transaction?</a:t>
            </a:r>
            <a:br>
              <a:rPr lang="en-US" dirty="0"/>
            </a:br>
            <a:endParaRPr lang="en-US" dirty="0"/>
          </a:p>
        </p:txBody>
      </p:sp>
      <p:sp>
        <p:nvSpPr>
          <p:cNvPr id="3" name="Footer Placeholder 2">
            <a:extLst>
              <a:ext uri="{FF2B5EF4-FFF2-40B4-BE49-F238E27FC236}">
                <a16:creationId xmlns:a16="http://schemas.microsoft.com/office/drawing/2014/main" id="{EC5E5575-423D-540B-5BE1-175394BE7530}"/>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388C932-6E74-94A9-A2AF-BCC97A9EC0EF}"/>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sp>
        <p:nvSpPr>
          <p:cNvPr id="5" name="Text Placeholder 4">
            <a:extLst>
              <a:ext uri="{FF2B5EF4-FFF2-40B4-BE49-F238E27FC236}">
                <a16:creationId xmlns:a16="http://schemas.microsoft.com/office/drawing/2014/main" id="{2DAF3365-A55D-E12F-92B0-E844BF31B309}"/>
              </a:ext>
            </a:extLst>
          </p:cNvPr>
          <p:cNvSpPr>
            <a:spLocks noGrp="1"/>
          </p:cNvSpPr>
          <p:nvPr>
            <p:ph type="body" sz="quarter" idx="30"/>
          </p:nvPr>
        </p:nvSpPr>
        <p:spPr/>
        <p:txBody>
          <a:bodyPr/>
          <a:lstStyle/>
          <a:p>
            <a:r>
              <a:rPr lang="en-US" sz="1800" dirty="0"/>
              <a:t>A transaction is a logical unit of work that accesses and updates the contents of a database. Read and write operations are used by transactions to access data. </a:t>
            </a:r>
          </a:p>
          <a:p>
            <a:r>
              <a:rPr lang="en-US" sz="1800" b="1" dirty="0"/>
              <a:t>A transaction has several states:</a:t>
            </a:r>
          </a:p>
          <a:p>
            <a:pPr lvl="1"/>
            <a:r>
              <a:rPr lang="en-US" sz="1800" dirty="0"/>
              <a:t>Active</a:t>
            </a:r>
          </a:p>
          <a:p>
            <a:pPr lvl="1"/>
            <a:r>
              <a:rPr lang="en-US" sz="1800" dirty="0"/>
              <a:t>Partially Committed State</a:t>
            </a:r>
          </a:p>
          <a:p>
            <a:pPr lvl="1"/>
            <a:r>
              <a:rPr lang="en-US" sz="1800" dirty="0"/>
              <a:t>Committed State</a:t>
            </a:r>
          </a:p>
          <a:p>
            <a:pPr lvl="1"/>
            <a:r>
              <a:rPr lang="en-US" sz="1800" dirty="0"/>
              <a:t>Terminated State</a:t>
            </a:r>
          </a:p>
          <a:p>
            <a:pPr lvl="1"/>
            <a:r>
              <a:rPr lang="en-US" sz="1800" dirty="0"/>
              <a:t>Aborted State</a:t>
            </a:r>
          </a:p>
          <a:p>
            <a:pPr lvl="1"/>
            <a:r>
              <a:rPr lang="en-US" sz="1800" dirty="0"/>
              <a:t>Failed State</a:t>
            </a:r>
          </a:p>
        </p:txBody>
      </p:sp>
    </p:spTree>
    <p:extLst>
      <p:ext uri="{BB962C8B-B14F-4D97-AF65-F5344CB8AC3E}">
        <p14:creationId xmlns:p14="http://schemas.microsoft.com/office/powerpoint/2010/main" val="300031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F5C8-C1D4-2546-AC1B-0F00184EA37B}"/>
              </a:ext>
            </a:extLst>
          </p:cNvPr>
          <p:cNvSpPr>
            <a:spLocks noGrp="1"/>
          </p:cNvSpPr>
          <p:nvPr>
            <p:ph type="title"/>
          </p:nvPr>
        </p:nvSpPr>
        <p:spPr/>
        <p:txBody>
          <a:bodyPr/>
          <a:lstStyle/>
          <a:p>
            <a:r>
              <a:rPr lang="en-US" dirty="0"/>
              <a:t>What is Database Transaction?</a:t>
            </a:r>
            <a:br>
              <a:rPr lang="en-US" dirty="0"/>
            </a:br>
            <a:endParaRPr lang="en-US" dirty="0"/>
          </a:p>
        </p:txBody>
      </p:sp>
      <p:sp>
        <p:nvSpPr>
          <p:cNvPr id="3" name="Footer Placeholder 2">
            <a:extLst>
              <a:ext uri="{FF2B5EF4-FFF2-40B4-BE49-F238E27FC236}">
                <a16:creationId xmlns:a16="http://schemas.microsoft.com/office/drawing/2014/main" id="{EC5E5575-423D-540B-5BE1-175394BE7530}"/>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388C932-6E74-94A9-A2AF-BCC97A9EC0EF}"/>
              </a:ext>
            </a:extLst>
          </p:cNvPr>
          <p:cNvSpPr>
            <a:spLocks noGrp="1"/>
          </p:cNvSpPr>
          <p:nvPr>
            <p:ph type="sldNum" sz="quarter" idx="29"/>
          </p:nvPr>
        </p:nvSpPr>
        <p:spPr/>
        <p:txBody>
          <a:bodyPr/>
          <a:lstStyle/>
          <a:p>
            <a:fld id="{47FEACEE-25B4-4A2D-B147-27296E36371D}" type="slidenum">
              <a:rPr lang="en-US" altLang="zh-CN" smtClean="0"/>
              <a:pPr/>
              <a:t>18</a:t>
            </a:fld>
            <a:endParaRPr lang="en-US" altLang="zh-CN" dirty="0"/>
          </a:p>
        </p:txBody>
      </p:sp>
      <p:pic>
        <p:nvPicPr>
          <p:cNvPr id="8" name="Picture 7">
            <a:extLst>
              <a:ext uri="{FF2B5EF4-FFF2-40B4-BE49-F238E27FC236}">
                <a16:creationId xmlns:a16="http://schemas.microsoft.com/office/drawing/2014/main" id="{4A3F618C-6F88-D99A-FF69-373B4A9D2C8A}"/>
              </a:ext>
            </a:extLst>
          </p:cNvPr>
          <p:cNvPicPr>
            <a:picLocks noChangeAspect="1"/>
          </p:cNvPicPr>
          <p:nvPr/>
        </p:nvPicPr>
        <p:blipFill>
          <a:blip r:embed="rId2">
            <a:duotone>
              <a:prstClr val="black"/>
              <a:schemeClr val="accent4">
                <a:tint val="45000"/>
                <a:satMod val="400000"/>
              </a:schemeClr>
            </a:duotone>
          </a:blip>
          <a:stretch>
            <a:fillRect/>
          </a:stretch>
        </p:blipFill>
        <p:spPr>
          <a:xfrm>
            <a:off x="753551" y="1672115"/>
            <a:ext cx="6840685" cy="4053034"/>
          </a:xfrm>
          <a:prstGeom prst="rect">
            <a:avLst/>
          </a:prstGeom>
        </p:spPr>
      </p:pic>
    </p:spTree>
    <p:extLst>
      <p:ext uri="{BB962C8B-B14F-4D97-AF65-F5344CB8AC3E}">
        <p14:creationId xmlns:p14="http://schemas.microsoft.com/office/powerpoint/2010/main" val="3253650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6089-47F2-D8FC-AD36-78615B912452}"/>
              </a:ext>
            </a:extLst>
          </p:cNvPr>
          <p:cNvSpPr>
            <a:spLocks noGrp="1"/>
          </p:cNvSpPr>
          <p:nvPr>
            <p:ph type="title"/>
          </p:nvPr>
        </p:nvSpPr>
        <p:spPr/>
        <p:txBody>
          <a:bodyPr/>
          <a:lstStyle/>
          <a:p>
            <a:r>
              <a:rPr lang="en-US" dirty="0"/>
              <a:t>ACID Properties in DBMS</a:t>
            </a:r>
          </a:p>
        </p:txBody>
      </p:sp>
      <p:sp>
        <p:nvSpPr>
          <p:cNvPr id="3" name="Footer Placeholder 2">
            <a:extLst>
              <a:ext uri="{FF2B5EF4-FFF2-40B4-BE49-F238E27FC236}">
                <a16:creationId xmlns:a16="http://schemas.microsoft.com/office/drawing/2014/main" id="{9549414D-91BE-3619-F05D-7E42C3773E44}"/>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4094970-68D5-0698-6770-247C4ACB66B6}"/>
              </a:ext>
            </a:extLst>
          </p:cNvPr>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sp>
        <p:nvSpPr>
          <p:cNvPr id="5" name="Text Placeholder 4">
            <a:extLst>
              <a:ext uri="{FF2B5EF4-FFF2-40B4-BE49-F238E27FC236}">
                <a16:creationId xmlns:a16="http://schemas.microsoft.com/office/drawing/2014/main" id="{34DFCA89-8354-04E8-8E5A-26CBA9668354}"/>
              </a:ext>
            </a:extLst>
          </p:cNvPr>
          <p:cNvSpPr>
            <a:spLocks noGrp="1"/>
          </p:cNvSpPr>
          <p:nvPr>
            <p:ph type="body" sz="quarter" idx="30"/>
          </p:nvPr>
        </p:nvSpPr>
        <p:spPr/>
        <p:txBody>
          <a:bodyPr/>
          <a:lstStyle/>
          <a:p>
            <a:r>
              <a:rPr lang="en-US" sz="1800" dirty="0"/>
              <a:t>ACID properties are followed before and after a transaction in order to preserve database consistency.</a:t>
            </a:r>
          </a:p>
        </p:txBody>
      </p:sp>
      <p:grpSp>
        <p:nvGrpSpPr>
          <p:cNvPr id="6" name="Group 5">
            <a:extLst>
              <a:ext uri="{FF2B5EF4-FFF2-40B4-BE49-F238E27FC236}">
                <a16:creationId xmlns:a16="http://schemas.microsoft.com/office/drawing/2014/main" id="{035C6182-CD80-E2A8-CAC3-7C5BCE75BA0D}"/>
              </a:ext>
            </a:extLst>
          </p:cNvPr>
          <p:cNvGrpSpPr/>
          <p:nvPr/>
        </p:nvGrpSpPr>
        <p:grpSpPr>
          <a:xfrm>
            <a:off x="972651" y="2405800"/>
            <a:ext cx="9050923" cy="2389595"/>
            <a:chOff x="1114927" y="2293538"/>
            <a:chExt cx="10445137" cy="2528602"/>
          </a:xfrm>
          <a:effectLst>
            <a:outerShdw blurRad="50800" dist="38100" dir="2700000" algn="tl" rotWithShape="0">
              <a:prstClr val="black">
                <a:alpha val="40000"/>
              </a:prstClr>
            </a:outerShdw>
          </a:effectLst>
        </p:grpSpPr>
        <p:sp>
          <p:nvSpPr>
            <p:cNvPr id="7" name="Rectangle 6">
              <a:extLst>
                <a:ext uri="{FF2B5EF4-FFF2-40B4-BE49-F238E27FC236}">
                  <a16:creationId xmlns:a16="http://schemas.microsoft.com/office/drawing/2014/main" id="{001A1175-0DD4-5E6A-8B6B-7748F24E8D97}"/>
                </a:ext>
              </a:extLst>
            </p:cNvPr>
            <p:cNvSpPr/>
            <p:nvPr/>
          </p:nvSpPr>
          <p:spPr>
            <a:xfrm>
              <a:off x="4877898" y="2293538"/>
              <a:ext cx="2402796" cy="641612"/>
            </a:xfrm>
            <a:prstGeom prst="rect">
              <a:avLst/>
            </a:prstGeom>
            <a:solidFill>
              <a:srgbClr val="128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ACID</a:t>
              </a:r>
              <a:endParaRPr lang="en-IN" b="1" dirty="0">
                <a:latin typeface="Cambria" panose="02040503050406030204" pitchFamily="18" charset="0"/>
                <a:ea typeface="Cambria" panose="02040503050406030204" pitchFamily="18" charset="0"/>
              </a:endParaRPr>
            </a:p>
          </p:txBody>
        </p:sp>
        <p:sp>
          <p:nvSpPr>
            <p:cNvPr id="8" name="Rectangle 7">
              <a:extLst>
                <a:ext uri="{FF2B5EF4-FFF2-40B4-BE49-F238E27FC236}">
                  <a16:creationId xmlns:a16="http://schemas.microsoft.com/office/drawing/2014/main" id="{CE8644DD-362A-FC12-24F4-10EB7A805051}"/>
                </a:ext>
              </a:extLst>
            </p:cNvPr>
            <p:cNvSpPr/>
            <p:nvPr/>
          </p:nvSpPr>
          <p:spPr>
            <a:xfrm>
              <a:off x="1114927" y="4180528"/>
              <a:ext cx="2402796" cy="641612"/>
            </a:xfrm>
            <a:prstGeom prst="rect">
              <a:avLst/>
            </a:prstGeom>
            <a:solidFill>
              <a:srgbClr val="6E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Atomicity</a:t>
              </a:r>
              <a:endParaRPr lang="en-IN" b="1" dirty="0">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ACF0250A-37F7-727E-6602-9A36AE59E93C}"/>
                </a:ext>
              </a:extLst>
            </p:cNvPr>
            <p:cNvSpPr/>
            <p:nvPr/>
          </p:nvSpPr>
          <p:spPr>
            <a:xfrm>
              <a:off x="9157268" y="4180528"/>
              <a:ext cx="2402796" cy="641612"/>
            </a:xfrm>
            <a:prstGeom prst="rect">
              <a:avLst/>
            </a:prstGeom>
            <a:solidFill>
              <a:srgbClr val="6E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Durability</a:t>
              </a:r>
              <a:endParaRPr lang="en-IN" b="1" dirty="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16A47BD7-8B02-DD4C-17E8-66721804F6C1}"/>
                </a:ext>
              </a:extLst>
            </p:cNvPr>
            <p:cNvSpPr/>
            <p:nvPr/>
          </p:nvSpPr>
          <p:spPr>
            <a:xfrm>
              <a:off x="3797970" y="4180528"/>
              <a:ext cx="2402796" cy="641612"/>
            </a:xfrm>
            <a:prstGeom prst="rect">
              <a:avLst/>
            </a:prstGeom>
            <a:solidFill>
              <a:srgbClr val="6E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Consistency</a:t>
              </a:r>
              <a:endParaRPr lang="en-IN" b="1" dirty="0">
                <a:latin typeface="Cambria" panose="02040503050406030204" pitchFamily="18" charset="0"/>
                <a:ea typeface="Cambria" panose="02040503050406030204" pitchFamily="18" charset="0"/>
              </a:endParaRPr>
            </a:p>
          </p:txBody>
        </p:sp>
        <p:sp>
          <p:nvSpPr>
            <p:cNvPr id="11" name="Rectangle 10">
              <a:extLst>
                <a:ext uri="{FF2B5EF4-FFF2-40B4-BE49-F238E27FC236}">
                  <a16:creationId xmlns:a16="http://schemas.microsoft.com/office/drawing/2014/main" id="{4CC6C75F-37C3-A9C7-63C4-015F0A9CB713}"/>
                </a:ext>
              </a:extLst>
            </p:cNvPr>
            <p:cNvSpPr/>
            <p:nvPr/>
          </p:nvSpPr>
          <p:spPr>
            <a:xfrm>
              <a:off x="6525620" y="4180528"/>
              <a:ext cx="2402795" cy="641612"/>
            </a:xfrm>
            <a:prstGeom prst="rect">
              <a:avLst/>
            </a:prstGeom>
            <a:solidFill>
              <a:srgbClr val="6E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Isolation</a:t>
              </a:r>
              <a:endParaRPr lang="en-IN" b="1" dirty="0">
                <a:latin typeface="Cambria" panose="02040503050406030204" pitchFamily="18" charset="0"/>
                <a:ea typeface="Cambria" panose="02040503050406030204" pitchFamily="18" charset="0"/>
              </a:endParaRPr>
            </a:p>
          </p:txBody>
        </p:sp>
        <p:cxnSp>
          <p:nvCxnSpPr>
            <p:cNvPr id="12" name="Straight Connector 11">
              <a:extLst>
                <a:ext uri="{FF2B5EF4-FFF2-40B4-BE49-F238E27FC236}">
                  <a16:creationId xmlns:a16="http://schemas.microsoft.com/office/drawing/2014/main" id="{6ED3BE81-F6CA-B2FC-8D12-86B7D1F8CC2A}"/>
                </a:ext>
              </a:extLst>
            </p:cNvPr>
            <p:cNvCxnSpPr/>
            <p:nvPr/>
          </p:nvCxnSpPr>
          <p:spPr>
            <a:xfrm flipV="1">
              <a:off x="2316325" y="3420058"/>
              <a:ext cx="7962131" cy="2412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9B09F3-5D5B-CF3E-1973-D9C51176F484}"/>
                </a:ext>
              </a:extLst>
            </p:cNvPr>
            <p:cNvCxnSpPr>
              <a:stCxn id="7" idx="2"/>
            </p:cNvCxnSpPr>
            <p:nvPr/>
          </p:nvCxnSpPr>
          <p:spPr>
            <a:xfrm>
              <a:off x="6079296" y="2935150"/>
              <a:ext cx="0" cy="52712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5A5DAC-DA9F-E748-22E9-D1D643EFC8DB}"/>
                </a:ext>
              </a:extLst>
            </p:cNvPr>
            <p:cNvCxnSpPr>
              <a:endCxn id="8" idx="0"/>
            </p:cNvCxnSpPr>
            <p:nvPr/>
          </p:nvCxnSpPr>
          <p:spPr>
            <a:xfrm>
              <a:off x="2316325" y="3429000"/>
              <a:ext cx="0" cy="75152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816E6B-AAB8-0724-BD4A-9291F22251BF}"/>
                </a:ext>
              </a:extLst>
            </p:cNvPr>
            <p:cNvCxnSpPr/>
            <p:nvPr/>
          </p:nvCxnSpPr>
          <p:spPr>
            <a:xfrm>
              <a:off x="4999368" y="3462278"/>
              <a:ext cx="0" cy="75152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959365C-AF39-7FDB-F4C6-7F62C29C2029}"/>
                </a:ext>
              </a:extLst>
            </p:cNvPr>
            <p:cNvCxnSpPr/>
            <p:nvPr/>
          </p:nvCxnSpPr>
          <p:spPr>
            <a:xfrm>
              <a:off x="10278456" y="3416937"/>
              <a:ext cx="0" cy="75152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4837AF-5322-08E2-7F1F-6FCCC9DB8F80}"/>
                </a:ext>
              </a:extLst>
            </p:cNvPr>
            <p:cNvCxnSpPr/>
            <p:nvPr/>
          </p:nvCxnSpPr>
          <p:spPr>
            <a:xfrm>
              <a:off x="7727018" y="3416937"/>
              <a:ext cx="0" cy="75152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877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A69F-6860-326C-B0B9-B22E87DA35C6}"/>
              </a:ext>
            </a:extLst>
          </p:cNvPr>
          <p:cNvSpPr>
            <a:spLocks noGrp="1"/>
          </p:cNvSpPr>
          <p:nvPr>
            <p:ph type="title"/>
          </p:nvPr>
        </p:nvSpPr>
        <p:spPr/>
        <p:txBody>
          <a:bodyPr/>
          <a:lstStyle/>
          <a:p>
            <a:r>
              <a:rPr lang="en-US" dirty="0"/>
              <a:t>Normalization</a:t>
            </a:r>
          </a:p>
        </p:txBody>
      </p:sp>
      <p:sp>
        <p:nvSpPr>
          <p:cNvPr id="3" name="Footer Placeholder 2">
            <a:extLst>
              <a:ext uri="{FF2B5EF4-FFF2-40B4-BE49-F238E27FC236}">
                <a16:creationId xmlns:a16="http://schemas.microsoft.com/office/drawing/2014/main" id="{4FFC6904-F30D-0C57-33B8-88B99C803103}"/>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899C67B-15FC-EAE7-BC2F-49EB251B3CC7}"/>
              </a:ext>
            </a:extLst>
          </p:cNvPr>
          <p:cNvSpPr>
            <a:spLocks noGrp="1"/>
          </p:cNvSpPr>
          <p:nvPr>
            <p:ph type="sldNum" sz="quarter" idx="29"/>
          </p:nvPr>
        </p:nvSpPr>
        <p:spPr/>
        <p:txBody>
          <a:bodyPr/>
          <a:lstStyle/>
          <a:p>
            <a:fld id="{47FEACEE-25B4-4A2D-B147-27296E36371D}" type="slidenum">
              <a:rPr lang="en-US" altLang="zh-CN" smtClean="0"/>
              <a:pPr/>
              <a:t>2</a:t>
            </a:fld>
            <a:endParaRPr lang="en-US" altLang="zh-CN" dirty="0"/>
          </a:p>
        </p:txBody>
      </p:sp>
      <p:sp>
        <p:nvSpPr>
          <p:cNvPr id="5" name="Text Placeholder 4">
            <a:extLst>
              <a:ext uri="{FF2B5EF4-FFF2-40B4-BE49-F238E27FC236}">
                <a16:creationId xmlns:a16="http://schemas.microsoft.com/office/drawing/2014/main" id="{71AD65F9-26BF-D677-EF3E-B14E6F4F0C87}"/>
              </a:ext>
            </a:extLst>
          </p:cNvPr>
          <p:cNvSpPr>
            <a:spLocks noGrp="1"/>
          </p:cNvSpPr>
          <p:nvPr>
            <p:ph type="body" sz="quarter" idx="30"/>
          </p:nvPr>
        </p:nvSpPr>
        <p:spPr/>
        <p:txBody>
          <a:bodyPr/>
          <a:lstStyle/>
          <a:p>
            <a:pPr marL="342900" indent="-342900">
              <a:lnSpc>
                <a:spcPts val="3000"/>
              </a:lnSpc>
              <a:buFont typeface="Arial" panose="020B0604020202020204" pitchFamily="34" charset="0"/>
              <a:buChar char="•"/>
            </a:pPr>
            <a:r>
              <a:rPr lang="en-US" sz="1800" b="1" i="0" dirty="0">
                <a:solidFill>
                  <a:srgbClr val="333333"/>
                </a:solidFill>
                <a:effectLst/>
              </a:rPr>
              <a:t>Database normalization</a:t>
            </a:r>
            <a:r>
              <a:rPr lang="en-US" sz="1800" b="0" i="0" dirty="0">
                <a:solidFill>
                  <a:srgbClr val="333333"/>
                </a:solidFill>
                <a:effectLst/>
              </a:rPr>
              <a:t> is the process of organizing data to minimize data redundancy (data duplication), which in turn ensures data consistency. </a:t>
            </a:r>
          </a:p>
          <a:p>
            <a:pPr marL="342900" indent="-342900">
              <a:lnSpc>
                <a:spcPts val="3000"/>
              </a:lnSpc>
              <a:buFont typeface="Arial" panose="020B0604020202020204" pitchFamily="34" charset="0"/>
              <a:buChar char="•"/>
            </a:pPr>
            <a:r>
              <a:rPr lang="en-GB" sz="1800" dirty="0">
                <a:latin typeface="Cambria" panose="02040503050406030204" pitchFamily="18" charset="0"/>
                <a:ea typeface="Cambria" panose="02040503050406030204" pitchFamily="18" charset="0"/>
              </a:rPr>
              <a:t>There are many successive levels of normalization. These are called </a:t>
            </a:r>
            <a:r>
              <a:rPr lang="en-GB" sz="1800" b="1" dirty="0">
                <a:latin typeface="Cambria" panose="02040503050406030204" pitchFamily="18" charset="0"/>
                <a:ea typeface="Cambria" panose="02040503050406030204" pitchFamily="18" charset="0"/>
              </a:rPr>
              <a:t>normal</a:t>
            </a:r>
            <a:r>
              <a:rPr lang="en-GB" sz="1800" dirty="0">
                <a:latin typeface="Cambria" panose="02040503050406030204" pitchFamily="18" charset="0"/>
                <a:ea typeface="Cambria" panose="02040503050406030204" pitchFamily="18" charset="0"/>
              </a:rPr>
              <a:t> </a:t>
            </a:r>
            <a:r>
              <a:rPr lang="en-GB" sz="1800" b="1" dirty="0">
                <a:latin typeface="Cambria" panose="02040503050406030204" pitchFamily="18" charset="0"/>
                <a:ea typeface="Cambria" panose="02040503050406030204" pitchFamily="18" charset="0"/>
              </a:rPr>
              <a:t>forms</a:t>
            </a:r>
            <a:r>
              <a:rPr lang="en-GB" sz="1800" dirty="0">
                <a:latin typeface="Cambria" panose="02040503050406030204" pitchFamily="18" charset="0"/>
                <a:ea typeface="Cambria" panose="02040503050406030204" pitchFamily="18" charset="0"/>
              </a:rPr>
              <a:t>.</a:t>
            </a:r>
          </a:p>
          <a:p>
            <a:pPr marL="1257300" lvl="2" indent="-342900">
              <a:lnSpc>
                <a:spcPts val="3000"/>
              </a:lnSpc>
              <a:buFont typeface="Arial" panose="020B0604020202020204" pitchFamily="34" charset="0"/>
              <a:buChar char="•"/>
            </a:pPr>
            <a:r>
              <a:rPr lang="en-GB" sz="1800" dirty="0">
                <a:latin typeface="Cambria" panose="02040503050406030204" pitchFamily="18" charset="0"/>
                <a:ea typeface="Cambria" panose="02040503050406030204" pitchFamily="18" charset="0"/>
              </a:rPr>
              <a:t>Each consecutive normal form depends on the previous one.</a:t>
            </a:r>
          </a:p>
          <a:p>
            <a:pPr marL="1257300" lvl="2" indent="-342900">
              <a:lnSpc>
                <a:spcPts val="3000"/>
              </a:lnSpc>
              <a:buFont typeface="Arial" panose="020B0604020202020204" pitchFamily="34" charset="0"/>
              <a:buChar char="•"/>
            </a:pPr>
            <a:r>
              <a:rPr lang="en-GB" sz="1800" dirty="0">
                <a:latin typeface="Cambria" panose="02040503050406030204" pitchFamily="18" charset="0"/>
                <a:ea typeface="Cambria" panose="02040503050406030204" pitchFamily="18" charset="0"/>
              </a:rPr>
              <a:t>The first three normal forms are usually adequate.</a:t>
            </a:r>
          </a:p>
          <a:p>
            <a:pPr>
              <a:lnSpc>
                <a:spcPts val="3000"/>
              </a:lnSpc>
            </a:pPr>
            <a:endParaRPr lang="en-US" b="1" i="0" dirty="0">
              <a:solidFill>
                <a:srgbClr val="333333"/>
              </a:solidFill>
              <a:effectLst/>
            </a:endParaRPr>
          </a:p>
        </p:txBody>
      </p:sp>
      <p:pic>
        <p:nvPicPr>
          <p:cNvPr id="6" name="Picture 5">
            <a:extLst>
              <a:ext uri="{FF2B5EF4-FFF2-40B4-BE49-F238E27FC236}">
                <a16:creationId xmlns:a16="http://schemas.microsoft.com/office/drawing/2014/main" id="{9D138303-D782-69A9-D1A8-C97791454EB0}"/>
              </a:ext>
            </a:extLst>
          </p:cNvPr>
          <p:cNvPicPr>
            <a:picLocks noChangeAspect="1"/>
          </p:cNvPicPr>
          <p:nvPr/>
        </p:nvPicPr>
        <p:blipFill rotWithShape="1">
          <a:blip r:embed="rId2"/>
          <a:srcRect l="10340" t="46907" r="10568" b="11370"/>
          <a:stretch/>
        </p:blipFill>
        <p:spPr>
          <a:xfrm>
            <a:off x="2334338" y="3994220"/>
            <a:ext cx="7383623" cy="2318749"/>
          </a:xfrm>
          <a:prstGeom prst="rect">
            <a:avLst/>
          </a:prstGeom>
        </p:spPr>
      </p:pic>
    </p:spTree>
    <p:extLst>
      <p:ext uri="{BB962C8B-B14F-4D97-AF65-F5344CB8AC3E}">
        <p14:creationId xmlns:p14="http://schemas.microsoft.com/office/powerpoint/2010/main" val="14073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F749-6D0A-7B48-BF1F-D6E8CED7813E}"/>
              </a:ext>
            </a:extLst>
          </p:cNvPr>
          <p:cNvSpPr>
            <a:spLocks noGrp="1"/>
          </p:cNvSpPr>
          <p:nvPr>
            <p:ph type="title"/>
          </p:nvPr>
        </p:nvSpPr>
        <p:spPr/>
        <p:txBody>
          <a:bodyPr/>
          <a:lstStyle/>
          <a:p>
            <a:r>
              <a:rPr lang="en-US" dirty="0"/>
              <a:t>ACID Properties</a:t>
            </a:r>
          </a:p>
        </p:txBody>
      </p:sp>
      <p:sp>
        <p:nvSpPr>
          <p:cNvPr id="3" name="Footer Placeholder 2">
            <a:extLst>
              <a:ext uri="{FF2B5EF4-FFF2-40B4-BE49-F238E27FC236}">
                <a16:creationId xmlns:a16="http://schemas.microsoft.com/office/drawing/2014/main" id="{1EB03D8D-4427-D826-8393-FCED87EE2147}"/>
              </a:ext>
            </a:extLst>
          </p:cNvPr>
          <p:cNvSpPr>
            <a:spLocks noGrp="1"/>
          </p:cNvSpPr>
          <p:nvPr>
            <p:ph type="ftr" sz="quarter" idx="28"/>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57941D7-1063-7B44-0D24-4346CA89C062}"/>
              </a:ext>
            </a:extLst>
          </p:cNvPr>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sp>
        <p:nvSpPr>
          <p:cNvPr id="6" name="TextBox 5">
            <a:extLst>
              <a:ext uri="{FF2B5EF4-FFF2-40B4-BE49-F238E27FC236}">
                <a16:creationId xmlns:a16="http://schemas.microsoft.com/office/drawing/2014/main" id="{687499C8-45B2-A160-0A36-8A1B8898BE0C}"/>
              </a:ext>
            </a:extLst>
          </p:cNvPr>
          <p:cNvSpPr txBox="1"/>
          <p:nvPr/>
        </p:nvSpPr>
        <p:spPr>
          <a:xfrm>
            <a:off x="698812" y="2238699"/>
            <a:ext cx="11283251" cy="14202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By this, we mean that either the entire transaction takes place at once or doesn’t happen at all.</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There is no midway i.e., transactions do not occur partially.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Each transaction is considered as one unit and either runs to completion or is not executed at all. </a:t>
            </a:r>
          </a:p>
        </p:txBody>
      </p:sp>
      <p:sp>
        <p:nvSpPr>
          <p:cNvPr id="7" name="Rectangle 6">
            <a:extLst>
              <a:ext uri="{FF2B5EF4-FFF2-40B4-BE49-F238E27FC236}">
                <a16:creationId xmlns:a16="http://schemas.microsoft.com/office/drawing/2014/main" id="{00D378A9-8453-1F8D-751B-F098F4C93BE5}"/>
              </a:ext>
            </a:extLst>
          </p:cNvPr>
          <p:cNvSpPr/>
          <p:nvPr/>
        </p:nvSpPr>
        <p:spPr>
          <a:xfrm>
            <a:off x="698813" y="1597155"/>
            <a:ext cx="2333145" cy="549074"/>
          </a:xfrm>
          <a:prstGeom prst="rect">
            <a:avLst/>
          </a:prstGeom>
          <a:solidFill>
            <a:srgbClr val="128CB2"/>
          </a:solidFill>
          <a:ln>
            <a:solidFill>
              <a:schemeClr val="accent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Atomicity</a:t>
            </a:r>
            <a:endParaRPr lang="en-IN" b="1" dirty="0">
              <a:latin typeface="Cambria" panose="02040503050406030204" pitchFamily="18" charset="0"/>
              <a:ea typeface="Cambria" panose="02040503050406030204" pitchFamily="18" charset="0"/>
            </a:endParaRPr>
          </a:p>
        </p:txBody>
      </p:sp>
      <p:sp>
        <p:nvSpPr>
          <p:cNvPr id="8" name="Rectangle 7">
            <a:extLst>
              <a:ext uri="{FF2B5EF4-FFF2-40B4-BE49-F238E27FC236}">
                <a16:creationId xmlns:a16="http://schemas.microsoft.com/office/drawing/2014/main" id="{8FD968D0-3039-8D8D-B9DE-99120BACDD3E}"/>
              </a:ext>
            </a:extLst>
          </p:cNvPr>
          <p:cNvSpPr/>
          <p:nvPr/>
        </p:nvSpPr>
        <p:spPr>
          <a:xfrm>
            <a:off x="698813" y="3771657"/>
            <a:ext cx="2333145" cy="549074"/>
          </a:xfrm>
          <a:prstGeom prst="rect">
            <a:avLst/>
          </a:prstGeom>
          <a:solidFill>
            <a:srgbClr val="6EBFC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Consistency</a:t>
            </a:r>
            <a:endParaRPr lang="en-IN" b="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7236A1F3-56A3-0ED2-BCA4-1EB768828CB3}"/>
              </a:ext>
            </a:extLst>
          </p:cNvPr>
          <p:cNvSpPr txBox="1"/>
          <p:nvPr/>
        </p:nvSpPr>
        <p:spPr>
          <a:xfrm>
            <a:off x="698812" y="4413201"/>
            <a:ext cx="11283251" cy="14202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This means that integrity constraints must be maintained so that the database is consistent.</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Consistency needs to be checked before and after the transaction.</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It refers to the correctness of a database. </a:t>
            </a:r>
          </a:p>
        </p:txBody>
      </p:sp>
    </p:spTree>
    <p:extLst>
      <p:ext uri="{BB962C8B-B14F-4D97-AF65-F5344CB8AC3E}">
        <p14:creationId xmlns:p14="http://schemas.microsoft.com/office/powerpoint/2010/main" val="386519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Effect transition="in" filter="fade">
                                      <p:cBhvr>
                                        <p:cTn id="4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6539-4514-B60B-216C-24C67B0A7AF3}"/>
              </a:ext>
            </a:extLst>
          </p:cNvPr>
          <p:cNvSpPr>
            <a:spLocks noGrp="1"/>
          </p:cNvSpPr>
          <p:nvPr>
            <p:ph type="title"/>
          </p:nvPr>
        </p:nvSpPr>
        <p:spPr/>
        <p:txBody>
          <a:bodyPr/>
          <a:lstStyle/>
          <a:p>
            <a:r>
              <a:rPr lang="en-US" dirty="0"/>
              <a:t>ACID Properties</a:t>
            </a:r>
          </a:p>
        </p:txBody>
      </p:sp>
      <p:sp>
        <p:nvSpPr>
          <p:cNvPr id="3" name="Footer Placeholder 2">
            <a:extLst>
              <a:ext uri="{FF2B5EF4-FFF2-40B4-BE49-F238E27FC236}">
                <a16:creationId xmlns:a16="http://schemas.microsoft.com/office/drawing/2014/main" id="{C8BD0C31-F041-016B-9162-05DFC19ACF9F}"/>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5B0CE76-505F-E375-60B4-79CBF496720C}"/>
              </a:ext>
            </a:extLst>
          </p:cNvPr>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sp>
        <p:nvSpPr>
          <p:cNvPr id="6" name="TextBox 5">
            <a:extLst>
              <a:ext uri="{FF2B5EF4-FFF2-40B4-BE49-F238E27FC236}">
                <a16:creationId xmlns:a16="http://schemas.microsoft.com/office/drawing/2014/main" id="{54C8A143-F33C-AE3E-F12D-25B99124C05D}"/>
              </a:ext>
            </a:extLst>
          </p:cNvPr>
          <p:cNvSpPr txBox="1"/>
          <p:nvPr/>
        </p:nvSpPr>
        <p:spPr>
          <a:xfrm>
            <a:off x="689481" y="2108905"/>
            <a:ext cx="11283251"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This property ensures that the execution of transactions concurrently will result in a state that is equivalent to a state achieved these were executed serially in some order.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Transactions occur independently without interference.</a:t>
            </a:r>
          </a:p>
        </p:txBody>
      </p:sp>
      <p:sp>
        <p:nvSpPr>
          <p:cNvPr id="7" name="Rectangle 6">
            <a:extLst>
              <a:ext uri="{FF2B5EF4-FFF2-40B4-BE49-F238E27FC236}">
                <a16:creationId xmlns:a16="http://schemas.microsoft.com/office/drawing/2014/main" id="{D38ADBF5-FD85-E58C-CC7C-2BB4D3D6D989}"/>
              </a:ext>
            </a:extLst>
          </p:cNvPr>
          <p:cNvSpPr/>
          <p:nvPr/>
        </p:nvSpPr>
        <p:spPr>
          <a:xfrm>
            <a:off x="689482" y="1587824"/>
            <a:ext cx="2333145" cy="549074"/>
          </a:xfrm>
          <a:prstGeom prst="rect">
            <a:avLst/>
          </a:prstGeom>
          <a:solidFill>
            <a:srgbClr val="128C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Isolation</a:t>
            </a:r>
            <a:endParaRPr lang="en-IN" b="1" dirty="0">
              <a:latin typeface="Cambria" panose="02040503050406030204" pitchFamily="18" charset="0"/>
              <a:ea typeface="Cambria" panose="02040503050406030204" pitchFamily="18" charset="0"/>
            </a:endParaRPr>
          </a:p>
        </p:txBody>
      </p:sp>
      <p:sp>
        <p:nvSpPr>
          <p:cNvPr id="8" name="Rectangle 7">
            <a:extLst>
              <a:ext uri="{FF2B5EF4-FFF2-40B4-BE49-F238E27FC236}">
                <a16:creationId xmlns:a16="http://schemas.microsoft.com/office/drawing/2014/main" id="{962BF1E2-8C83-4471-B835-5B126B09C4A9}"/>
              </a:ext>
            </a:extLst>
          </p:cNvPr>
          <p:cNvSpPr/>
          <p:nvPr/>
        </p:nvSpPr>
        <p:spPr>
          <a:xfrm>
            <a:off x="689482" y="3655693"/>
            <a:ext cx="2333145" cy="549074"/>
          </a:xfrm>
          <a:prstGeom prst="rect">
            <a:avLst/>
          </a:prstGeom>
          <a:solidFill>
            <a:srgbClr val="6EBFC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mbria" panose="02040503050406030204" pitchFamily="18" charset="0"/>
                <a:ea typeface="Cambria" panose="02040503050406030204" pitchFamily="18" charset="0"/>
              </a:rPr>
              <a:t>Durability</a:t>
            </a:r>
            <a:endParaRPr lang="en-IN" b="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272F6AFE-EEF3-F277-AE38-6C12A45EC892}"/>
              </a:ext>
            </a:extLst>
          </p:cNvPr>
          <p:cNvSpPr txBox="1"/>
          <p:nvPr/>
        </p:nvSpPr>
        <p:spPr>
          <a:xfrm>
            <a:off x="589198" y="4200581"/>
            <a:ext cx="11493188"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This property ensures that once the transaction has completed execution, the updates and modifications to the database are stored in and written to disk and they persist even if a system failure occurs. </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The effects of the transaction, thus, are never lost. </a:t>
            </a:r>
          </a:p>
        </p:txBody>
      </p:sp>
    </p:spTree>
    <p:extLst>
      <p:ext uri="{BB962C8B-B14F-4D97-AF65-F5344CB8AC3E}">
        <p14:creationId xmlns:p14="http://schemas.microsoft.com/office/powerpoint/2010/main" val="115846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5175-B1EA-1ED4-6A32-366E6BAA6ABC}"/>
              </a:ext>
            </a:extLst>
          </p:cNvPr>
          <p:cNvSpPr>
            <a:spLocks noGrp="1"/>
          </p:cNvSpPr>
          <p:nvPr>
            <p:ph type="title"/>
          </p:nvPr>
        </p:nvSpPr>
        <p:spPr/>
        <p:txBody>
          <a:bodyPr/>
          <a:lstStyle/>
          <a:p>
            <a:r>
              <a:rPr lang="en-US" dirty="0"/>
              <a:t>ACID Properties</a:t>
            </a:r>
          </a:p>
        </p:txBody>
      </p:sp>
      <p:sp>
        <p:nvSpPr>
          <p:cNvPr id="3" name="Footer Placeholder 2">
            <a:extLst>
              <a:ext uri="{FF2B5EF4-FFF2-40B4-BE49-F238E27FC236}">
                <a16:creationId xmlns:a16="http://schemas.microsoft.com/office/drawing/2014/main" id="{DBB1117D-6264-A7A8-839B-688A70F124E6}"/>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4616471-E046-9932-14F7-E0147CCB214A}"/>
              </a:ext>
            </a:extLst>
          </p:cNvPr>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sp>
        <p:nvSpPr>
          <p:cNvPr id="5" name="Text Placeholder 4">
            <a:extLst>
              <a:ext uri="{FF2B5EF4-FFF2-40B4-BE49-F238E27FC236}">
                <a16:creationId xmlns:a16="http://schemas.microsoft.com/office/drawing/2014/main" id="{8841FC2A-3693-675D-18F5-0E9E07378B1A}"/>
              </a:ext>
            </a:extLst>
          </p:cNvPr>
          <p:cNvSpPr>
            <a:spLocks noGrp="1"/>
          </p:cNvSpPr>
          <p:nvPr>
            <p:ph type="body" sz="quarter" idx="30"/>
          </p:nvPr>
        </p:nvSpPr>
        <p:spPr/>
        <p:txBody>
          <a:bodyPr/>
          <a:lstStyle/>
          <a:p>
            <a:endParaRPr lang="en-US" dirty="0"/>
          </a:p>
        </p:txBody>
      </p:sp>
      <p:graphicFrame>
        <p:nvGraphicFramePr>
          <p:cNvPr id="6" name="Table 5">
            <a:extLst>
              <a:ext uri="{FF2B5EF4-FFF2-40B4-BE49-F238E27FC236}">
                <a16:creationId xmlns:a16="http://schemas.microsoft.com/office/drawing/2014/main" id="{A933BE04-F141-FE60-1501-C880A8304C2B}"/>
              </a:ext>
            </a:extLst>
          </p:cNvPr>
          <p:cNvGraphicFramePr>
            <a:graphicFrameLocks noGrp="1"/>
          </p:cNvGraphicFramePr>
          <p:nvPr>
            <p:extLst>
              <p:ext uri="{D42A27DB-BD31-4B8C-83A1-F6EECF244321}">
                <p14:modId xmlns:p14="http://schemas.microsoft.com/office/powerpoint/2010/main" val="485128901"/>
              </p:ext>
            </p:extLst>
          </p:nvPr>
        </p:nvGraphicFramePr>
        <p:xfrm>
          <a:off x="2084743" y="2600762"/>
          <a:ext cx="7497795" cy="1656475"/>
        </p:xfrm>
        <a:graphic>
          <a:graphicData uri="http://schemas.openxmlformats.org/drawingml/2006/table">
            <a:tbl>
              <a:tblPr>
                <a:tableStyleId>{5C22544A-7EE6-4342-B048-85BDC9FD1C3A}</a:tableStyleId>
              </a:tblPr>
              <a:tblGrid>
                <a:gridCol w="2299822">
                  <a:extLst>
                    <a:ext uri="{9D8B030D-6E8A-4147-A177-3AD203B41FA5}">
                      <a16:colId xmlns:a16="http://schemas.microsoft.com/office/drawing/2014/main" val="522334533"/>
                    </a:ext>
                  </a:extLst>
                </a:gridCol>
                <a:gridCol w="5197973">
                  <a:extLst>
                    <a:ext uri="{9D8B030D-6E8A-4147-A177-3AD203B41FA5}">
                      <a16:colId xmlns:a16="http://schemas.microsoft.com/office/drawing/2014/main" val="2109554752"/>
                    </a:ext>
                  </a:extLst>
                </a:gridCol>
              </a:tblGrid>
              <a:tr h="331295">
                <a:tc>
                  <a:txBody>
                    <a:bodyPr/>
                    <a:lstStyle/>
                    <a:p>
                      <a:pPr algn="l" fontAlgn="ctr"/>
                      <a:r>
                        <a:rPr lang="en-US" sz="1400" b="1" u="none" strike="noStrike" dirty="0">
                          <a:effectLst/>
                          <a:latin typeface="Cambria" panose="02040503050406030204" pitchFamily="18" charset="0"/>
                          <a:ea typeface="Cambria" panose="02040503050406030204" pitchFamily="18" charset="0"/>
                        </a:rPr>
                        <a:t>Property</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Responsibilities form maintaining properties</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827954518"/>
                  </a:ext>
                </a:extLst>
              </a:tr>
              <a:tr h="331295">
                <a:tc>
                  <a:txBody>
                    <a:bodyPr/>
                    <a:lstStyle/>
                    <a:p>
                      <a:pPr algn="l" fontAlgn="ctr"/>
                      <a:r>
                        <a:rPr lang="en-US" sz="1400" u="none" strike="noStrike">
                          <a:effectLst/>
                          <a:latin typeface="Cambria" panose="02040503050406030204" pitchFamily="18" charset="0"/>
                          <a:ea typeface="Cambria" panose="02040503050406030204" pitchFamily="18" charset="0"/>
                        </a:rPr>
                        <a:t>Atomicity</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Transaction Manager</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884007423"/>
                  </a:ext>
                </a:extLst>
              </a:tr>
              <a:tr h="331295">
                <a:tc>
                  <a:txBody>
                    <a:bodyPr/>
                    <a:lstStyle/>
                    <a:p>
                      <a:pPr algn="l" fontAlgn="ctr"/>
                      <a:r>
                        <a:rPr lang="en-US" sz="1400" u="none" strike="noStrike">
                          <a:effectLst/>
                          <a:latin typeface="Cambria" panose="02040503050406030204" pitchFamily="18" charset="0"/>
                          <a:ea typeface="Cambria" panose="02040503050406030204" pitchFamily="18" charset="0"/>
                        </a:rPr>
                        <a:t>Consistency</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Application Programmer</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448961361"/>
                  </a:ext>
                </a:extLst>
              </a:tr>
              <a:tr h="331295">
                <a:tc>
                  <a:txBody>
                    <a:bodyPr/>
                    <a:lstStyle/>
                    <a:p>
                      <a:pPr algn="l" fontAlgn="ctr"/>
                      <a:r>
                        <a:rPr lang="en-US" sz="1400" u="none" strike="noStrike">
                          <a:effectLst/>
                          <a:latin typeface="Cambria" panose="02040503050406030204" pitchFamily="18" charset="0"/>
                          <a:ea typeface="Cambria" panose="02040503050406030204" pitchFamily="18" charset="0"/>
                        </a:rPr>
                        <a:t>Isolation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Concurrency Control Manager</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4181494502"/>
                  </a:ext>
                </a:extLst>
              </a:tr>
              <a:tr h="331295">
                <a:tc>
                  <a:txBody>
                    <a:bodyPr/>
                    <a:lstStyle/>
                    <a:p>
                      <a:pPr algn="l" fontAlgn="ctr"/>
                      <a:r>
                        <a:rPr lang="en-US" sz="1400" u="none" strike="noStrike" dirty="0">
                          <a:effectLst/>
                          <a:latin typeface="Cambria" panose="02040503050406030204" pitchFamily="18" charset="0"/>
                          <a:ea typeface="Cambria" panose="02040503050406030204" pitchFamily="18" charset="0"/>
                        </a:rPr>
                        <a:t>Durability</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Recovery Manager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42234545"/>
                  </a:ext>
                </a:extLst>
              </a:tr>
            </a:tbl>
          </a:graphicData>
        </a:graphic>
      </p:graphicFrame>
    </p:spTree>
    <p:extLst>
      <p:ext uri="{BB962C8B-B14F-4D97-AF65-F5344CB8AC3E}">
        <p14:creationId xmlns:p14="http://schemas.microsoft.com/office/powerpoint/2010/main" val="3702631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E4D4-C9EB-545F-3A46-423EAFAD308F}"/>
              </a:ext>
            </a:extLst>
          </p:cNvPr>
          <p:cNvSpPr>
            <a:spLocks noGrp="1"/>
          </p:cNvSpPr>
          <p:nvPr>
            <p:ph type="title"/>
          </p:nvPr>
        </p:nvSpPr>
        <p:spPr/>
        <p:txBody>
          <a:bodyPr/>
          <a:lstStyle/>
          <a:p>
            <a:r>
              <a:rPr lang="en-US" dirty="0"/>
              <a:t>First Normal Form (1NF)</a:t>
            </a:r>
          </a:p>
        </p:txBody>
      </p:sp>
      <p:sp>
        <p:nvSpPr>
          <p:cNvPr id="3" name="Footer Placeholder 2">
            <a:extLst>
              <a:ext uri="{FF2B5EF4-FFF2-40B4-BE49-F238E27FC236}">
                <a16:creationId xmlns:a16="http://schemas.microsoft.com/office/drawing/2014/main" id="{E3A40226-314F-2939-29B5-5CF2B12749DF}"/>
              </a:ext>
            </a:extLst>
          </p:cNvPr>
          <p:cNvSpPr>
            <a:spLocks noGrp="1"/>
          </p:cNvSpPr>
          <p:nvPr>
            <p:ph type="ftr" sz="quarter" idx="49"/>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C99F05E-9F29-6BB3-DF19-3AEF9325DF56}"/>
              </a:ext>
            </a:extLst>
          </p:cNvPr>
          <p:cNvSpPr>
            <a:spLocks noGrp="1"/>
          </p:cNvSpPr>
          <p:nvPr>
            <p:ph type="sldNum" sz="quarter" idx="50"/>
          </p:nvPr>
        </p:nvSpPr>
        <p:spPr/>
        <p:txBody>
          <a:bodyPr/>
          <a:lstStyle/>
          <a:p>
            <a:fld id="{47FEACEE-25B4-4A2D-B147-27296E36371D}" type="slidenum">
              <a:rPr lang="en-US" altLang="zh-CN" smtClean="0"/>
              <a:pPr/>
              <a:t>3</a:t>
            </a:fld>
            <a:endParaRPr lang="en-US" altLang="zh-CN" dirty="0"/>
          </a:p>
        </p:txBody>
      </p:sp>
      <p:sp>
        <p:nvSpPr>
          <p:cNvPr id="5" name="Text Placeholder 4">
            <a:extLst>
              <a:ext uri="{FF2B5EF4-FFF2-40B4-BE49-F238E27FC236}">
                <a16:creationId xmlns:a16="http://schemas.microsoft.com/office/drawing/2014/main" id="{30D149EC-9F76-AD26-6993-6F7E75AB84DE}"/>
              </a:ext>
            </a:extLst>
          </p:cNvPr>
          <p:cNvSpPr>
            <a:spLocks noGrp="1"/>
          </p:cNvSpPr>
          <p:nvPr>
            <p:ph type="body" sz="quarter" idx="51"/>
          </p:nvPr>
        </p:nvSpPr>
        <p:spPr/>
        <p:txBody>
          <a:bodyPr/>
          <a:lstStyle/>
          <a:p>
            <a:pPr marL="0" indent="0">
              <a:lnSpc>
                <a:spcPts val="3000"/>
              </a:lnSpc>
              <a:buNone/>
            </a:pPr>
            <a:r>
              <a:rPr lang="en-US" sz="1800" b="1" i="0" dirty="0">
                <a:solidFill>
                  <a:srgbClr val="333333"/>
                </a:solidFill>
                <a:effectLst/>
              </a:rPr>
              <a:t>A table is said to be in 1NF, if</a:t>
            </a:r>
            <a:br>
              <a:rPr lang="en-US" sz="1800" dirty="0"/>
            </a:br>
            <a:r>
              <a:rPr lang="en-US" sz="1800" b="0" i="0" dirty="0">
                <a:solidFill>
                  <a:srgbClr val="333333"/>
                </a:solidFill>
                <a:effectLst/>
              </a:rPr>
              <a:t>1. The data in each column should be </a:t>
            </a:r>
            <a:r>
              <a:rPr lang="en-US" sz="1800" b="1" i="0" dirty="0">
                <a:solidFill>
                  <a:srgbClr val="333333"/>
                </a:solidFill>
                <a:effectLst/>
              </a:rPr>
              <a:t>atomic</a:t>
            </a:r>
            <a:r>
              <a:rPr lang="en-US" sz="1800" b="0" i="0" dirty="0">
                <a:solidFill>
                  <a:srgbClr val="333333"/>
                </a:solidFill>
                <a:effectLst/>
              </a:rPr>
              <a:t>. No multiple values, separated by comma.</a:t>
            </a:r>
            <a:br>
              <a:rPr lang="en-US" sz="1800" dirty="0"/>
            </a:br>
            <a:r>
              <a:rPr lang="en-US" sz="1800" b="0" i="0" dirty="0">
                <a:solidFill>
                  <a:srgbClr val="333333"/>
                </a:solidFill>
                <a:effectLst/>
              </a:rPr>
              <a:t>2. The table does not contain any </a:t>
            </a:r>
            <a:r>
              <a:rPr lang="en-US" sz="1800" b="1" i="0" dirty="0">
                <a:solidFill>
                  <a:srgbClr val="333333"/>
                </a:solidFill>
                <a:effectLst/>
              </a:rPr>
              <a:t>repeating column groups.</a:t>
            </a:r>
            <a:br>
              <a:rPr lang="en-US" sz="1800" dirty="0"/>
            </a:br>
            <a:r>
              <a:rPr lang="en-US" sz="1800" b="0" i="0" dirty="0">
                <a:solidFill>
                  <a:srgbClr val="333333"/>
                </a:solidFill>
                <a:effectLst/>
              </a:rPr>
              <a:t>3. Identify each record </a:t>
            </a:r>
            <a:r>
              <a:rPr lang="en-US" sz="1800" b="1" i="0" dirty="0">
                <a:solidFill>
                  <a:srgbClr val="333333"/>
                </a:solidFill>
                <a:effectLst/>
              </a:rPr>
              <a:t>uniquely using primary key</a:t>
            </a:r>
            <a:r>
              <a:rPr lang="en-US" sz="1800" b="0" i="0" dirty="0">
                <a:solidFill>
                  <a:srgbClr val="333333"/>
                </a:solidFill>
                <a:effectLst/>
              </a:rPr>
              <a:t>.</a:t>
            </a:r>
          </a:p>
          <a:p>
            <a:pPr marL="0" indent="0">
              <a:lnSpc>
                <a:spcPts val="3000"/>
              </a:lnSpc>
              <a:buNone/>
            </a:pPr>
            <a:endParaRPr lang="en-US" dirty="0">
              <a:solidFill>
                <a:srgbClr val="333333"/>
              </a:solidFill>
            </a:endParaRPr>
          </a:p>
          <a:p>
            <a:pPr marL="0" indent="0">
              <a:lnSpc>
                <a:spcPts val="3000"/>
              </a:lnSpc>
              <a:buNone/>
            </a:pPr>
            <a:r>
              <a:rPr lang="en-US" sz="1800" b="1" i="1" dirty="0">
                <a:solidFill>
                  <a:srgbClr val="333333"/>
                </a:solidFill>
              </a:rPr>
              <a:t>In other words, </a:t>
            </a:r>
            <a:r>
              <a:rPr lang="en-US" sz="1800" dirty="0"/>
              <a:t>Each cell should have a single value and we cannot have repeated columns.</a:t>
            </a:r>
          </a:p>
          <a:p>
            <a:pPr marL="0" indent="0">
              <a:lnSpc>
                <a:spcPts val="3000"/>
              </a:lnSpc>
              <a:buNone/>
            </a:pPr>
            <a:r>
              <a:rPr lang="en-US" b="1" dirty="0">
                <a:solidFill>
                  <a:srgbClr val="333333"/>
                </a:solidFill>
              </a:rPr>
              <a:t> </a:t>
            </a:r>
            <a:endParaRPr lang="en-US" b="1" dirty="0">
              <a:solidFill>
                <a:srgbClr val="61738E"/>
              </a:solidFill>
            </a:endParaRPr>
          </a:p>
        </p:txBody>
      </p:sp>
    </p:spTree>
    <p:extLst>
      <p:ext uri="{BB962C8B-B14F-4D97-AF65-F5344CB8AC3E}">
        <p14:creationId xmlns:p14="http://schemas.microsoft.com/office/powerpoint/2010/main" val="234456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4E71-E0B8-8F74-58B5-4B814E60A8B3}"/>
              </a:ext>
            </a:extLst>
          </p:cNvPr>
          <p:cNvSpPr>
            <a:spLocks noGrp="1"/>
          </p:cNvSpPr>
          <p:nvPr>
            <p:ph type="title"/>
          </p:nvPr>
        </p:nvSpPr>
        <p:spPr/>
        <p:txBody>
          <a:bodyPr/>
          <a:lstStyle/>
          <a:p>
            <a:r>
              <a:rPr lang="en-US" dirty="0"/>
              <a:t>First Normal Form (1NF)</a:t>
            </a:r>
          </a:p>
        </p:txBody>
      </p:sp>
      <p:sp>
        <p:nvSpPr>
          <p:cNvPr id="3" name="Footer Placeholder 2">
            <a:extLst>
              <a:ext uri="{FF2B5EF4-FFF2-40B4-BE49-F238E27FC236}">
                <a16:creationId xmlns:a16="http://schemas.microsoft.com/office/drawing/2014/main" id="{E2211D9E-723E-EDA6-C574-0D4927FDFD56}"/>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3230319-3360-6AD5-4C9B-99726B4482A8}"/>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5" name="Text Placeholder 4">
            <a:extLst>
              <a:ext uri="{FF2B5EF4-FFF2-40B4-BE49-F238E27FC236}">
                <a16:creationId xmlns:a16="http://schemas.microsoft.com/office/drawing/2014/main" id="{770DDA8B-BFBF-31AA-E8F4-058CFEC87C48}"/>
              </a:ext>
            </a:extLst>
          </p:cNvPr>
          <p:cNvSpPr>
            <a:spLocks noGrp="1"/>
          </p:cNvSpPr>
          <p:nvPr>
            <p:ph type="body" sz="quarter" idx="30"/>
          </p:nvPr>
        </p:nvSpPr>
        <p:spPr/>
        <p:txBody>
          <a:bodyPr/>
          <a:lstStyle/>
          <a:p>
            <a:pPr>
              <a:lnSpc>
                <a:spcPts val="3000"/>
              </a:lnSpc>
            </a:pPr>
            <a:r>
              <a:rPr lang="en-US" sz="1800" b="1" dirty="0"/>
              <a:t>In other words,</a:t>
            </a:r>
            <a:r>
              <a:rPr lang="en-GB" sz="1800" dirty="0"/>
              <a:t> any row must not have a column in which more than one value is saved, like separated with commas in 1 NF. We must separate such data into multiple rows. </a:t>
            </a:r>
          </a:p>
          <a:p>
            <a:r>
              <a:rPr lang="en-GB" sz="1800" b="1" i="1" dirty="0">
                <a:latin typeface="Cambria" panose="02040503050406030204" pitchFamily="18" charset="0"/>
                <a:ea typeface="Cambria" panose="02040503050406030204" pitchFamily="18" charset="0"/>
              </a:rPr>
              <a:t>For example: </a:t>
            </a:r>
            <a:r>
              <a:rPr lang="en-GB" sz="1800" dirty="0">
                <a:latin typeface="Cambria" panose="02040503050406030204" pitchFamily="18" charset="0"/>
                <a:ea typeface="Cambria" panose="02040503050406030204" pitchFamily="18" charset="0"/>
              </a:rPr>
              <a:t>consider a table which is not in First normal form named as </a:t>
            </a:r>
            <a:r>
              <a:rPr lang="en-GB" sz="1800" b="1" dirty="0">
                <a:latin typeface="Cambria" panose="02040503050406030204" pitchFamily="18" charset="0"/>
                <a:ea typeface="Cambria" panose="02040503050406030204" pitchFamily="18" charset="0"/>
              </a:rPr>
              <a:t>Employee</a:t>
            </a:r>
            <a:r>
              <a:rPr lang="en-GB" sz="1800" dirty="0">
                <a:latin typeface="Cambria" panose="02040503050406030204" pitchFamily="18" charset="0"/>
                <a:ea typeface="Cambria" panose="02040503050406030204" pitchFamily="18" charset="0"/>
              </a:rPr>
              <a:t> </a:t>
            </a:r>
            <a:r>
              <a:rPr lang="en-GB" sz="1800" b="1" dirty="0">
                <a:latin typeface="Cambria" panose="02040503050406030204" pitchFamily="18" charset="0"/>
                <a:ea typeface="Cambria" panose="02040503050406030204" pitchFamily="18" charset="0"/>
              </a:rPr>
              <a:t>table</a:t>
            </a:r>
            <a:r>
              <a:rPr lang="en-GB" sz="1800" dirty="0">
                <a:latin typeface="Cambria" panose="02040503050406030204" pitchFamily="18" charset="0"/>
                <a:ea typeface="Cambria" panose="02040503050406030204" pitchFamily="18" charset="0"/>
              </a:rPr>
              <a:t>:</a:t>
            </a:r>
          </a:p>
          <a:p>
            <a:endParaRPr lang="en-US" dirty="0"/>
          </a:p>
        </p:txBody>
      </p:sp>
      <p:graphicFrame>
        <p:nvGraphicFramePr>
          <p:cNvPr id="6" name="Table 5">
            <a:extLst>
              <a:ext uri="{FF2B5EF4-FFF2-40B4-BE49-F238E27FC236}">
                <a16:creationId xmlns:a16="http://schemas.microsoft.com/office/drawing/2014/main" id="{2176A443-0BD8-1CD8-228E-F56F11A33250}"/>
              </a:ext>
            </a:extLst>
          </p:cNvPr>
          <p:cNvGraphicFramePr>
            <a:graphicFrameLocks noGrp="1"/>
          </p:cNvGraphicFramePr>
          <p:nvPr>
            <p:extLst>
              <p:ext uri="{D42A27DB-BD31-4B8C-83A1-F6EECF244321}">
                <p14:modId xmlns:p14="http://schemas.microsoft.com/office/powerpoint/2010/main" val="208907754"/>
              </p:ext>
            </p:extLst>
          </p:nvPr>
        </p:nvGraphicFramePr>
        <p:xfrm>
          <a:off x="989823" y="3038928"/>
          <a:ext cx="4496577" cy="1019889"/>
        </p:xfrm>
        <a:graphic>
          <a:graphicData uri="http://schemas.openxmlformats.org/drawingml/2006/table">
            <a:tbl>
              <a:tblPr>
                <a:tableStyleId>{5C22544A-7EE6-4342-B048-85BDC9FD1C3A}</a:tableStyleId>
              </a:tblPr>
              <a:tblGrid>
                <a:gridCol w="1871949">
                  <a:extLst>
                    <a:ext uri="{9D8B030D-6E8A-4147-A177-3AD203B41FA5}">
                      <a16:colId xmlns:a16="http://schemas.microsoft.com/office/drawing/2014/main" val="2121224538"/>
                    </a:ext>
                  </a:extLst>
                </a:gridCol>
                <a:gridCol w="2624628">
                  <a:extLst>
                    <a:ext uri="{9D8B030D-6E8A-4147-A177-3AD203B41FA5}">
                      <a16:colId xmlns:a16="http://schemas.microsoft.com/office/drawing/2014/main" val="2860564885"/>
                    </a:ext>
                  </a:extLst>
                </a:gridCol>
              </a:tblGrid>
              <a:tr h="339963">
                <a:tc>
                  <a:txBody>
                    <a:bodyPr/>
                    <a:lstStyle/>
                    <a:p>
                      <a:pPr algn="l" fontAlgn="ctr"/>
                      <a:r>
                        <a:rPr lang="en-US" sz="1400" b="1" u="none" strike="noStrike" dirty="0">
                          <a:effectLst/>
                          <a:latin typeface="Cambria" panose="02040503050406030204" pitchFamily="18" charset="0"/>
                          <a:ea typeface="Cambria" panose="02040503050406030204" pitchFamily="18" charset="0"/>
                        </a:rPr>
                        <a:t>DeptName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Employees</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641472565"/>
                  </a:ext>
                </a:extLst>
              </a:tr>
              <a:tr h="339963">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King, Roger Smith</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84300426"/>
                  </a:ext>
                </a:extLst>
              </a:tr>
              <a:tr h="339963">
                <a:tc>
                  <a:txBody>
                    <a:bodyPr/>
                    <a:lstStyle/>
                    <a:p>
                      <a:pPr algn="l" fontAlgn="ctr"/>
                      <a:r>
                        <a:rPr lang="en-US" sz="1400" u="none" strike="noStrike" dirty="0">
                          <a:effectLst/>
                          <a:latin typeface="Cambria" panose="02040503050406030204" pitchFamily="18" charset="0"/>
                          <a:ea typeface="Cambria" panose="02040503050406030204" pitchFamily="18" charset="0"/>
                        </a:rPr>
                        <a:t>HR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Sujatha, Sarah</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822569072"/>
                  </a:ext>
                </a:extLst>
              </a:tr>
            </a:tbl>
          </a:graphicData>
        </a:graphic>
      </p:graphicFrame>
    </p:spTree>
    <p:extLst>
      <p:ext uri="{BB962C8B-B14F-4D97-AF65-F5344CB8AC3E}">
        <p14:creationId xmlns:p14="http://schemas.microsoft.com/office/powerpoint/2010/main" val="105205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E308-CFB6-42FD-C63E-B4E2169C176B}"/>
              </a:ext>
            </a:extLst>
          </p:cNvPr>
          <p:cNvSpPr>
            <a:spLocks noGrp="1"/>
          </p:cNvSpPr>
          <p:nvPr>
            <p:ph type="title"/>
          </p:nvPr>
        </p:nvSpPr>
        <p:spPr/>
        <p:txBody>
          <a:bodyPr/>
          <a:lstStyle/>
          <a:p>
            <a:r>
              <a:rPr lang="en-US" dirty="0"/>
              <a:t>First Normal Form (1NF)</a:t>
            </a:r>
          </a:p>
        </p:txBody>
      </p:sp>
      <p:sp>
        <p:nvSpPr>
          <p:cNvPr id="3" name="Footer Placeholder 2">
            <a:extLst>
              <a:ext uri="{FF2B5EF4-FFF2-40B4-BE49-F238E27FC236}">
                <a16:creationId xmlns:a16="http://schemas.microsoft.com/office/drawing/2014/main" id="{1D020057-1761-389B-6421-ECE8E5428839}"/>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899F572-B5CC-0B0A-D764-54CBD27DD64B}"/>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5" name="Text Placeholder 4">
            <a:extLst>
              <a:ext uri="{FF2B5EF4-FFF2-40B4-BE49-F238E27FC236}">
                <a16:creationId xmlns:a16="http://schemas.microsoft.com/office/drawing/2014/main" id="{50D6E5FE-4385-E3A8-D891-13678103F024}"/>
              </a:ext>
            </a:extLst>
          </p:cNvPr>
          <p:cNvSpPr>
            <a:spLocks noGrp="1"/>
          </p:cNvSpPr>
          <p:nvPr>
            <p:ph type="body" sz="quarter" idx="30"/>
          </p:nvPr>
        </p:nvSpPr>
        <p:spPr/>
        <p:txBody>
          <a:bodyPr/>
          <a:lstStyle/>
          <a:p>
            <a:r>
              <a:rPr lang="en-GB" sz="1800" dirty="0"/>
              <a:t>We must separate such data into multiple rows. </a:t>
            </a:r>
          </a:p>
          <a:p>
            <a:endParaRPr lang="en-GB" dirty="0"/>
          </a:p>
          <a:p>
            <a:endParaRPr lang="en-GB" sz="2000" dirty="0">
              <a:latin typeface="Cambria" panose="02040503050406030204" pitchFamily="18" charset="0"/>
              <a:ea typeface="Cambria" panose="02040503050406030204" pitchFamily="18" charset="0"/>
            </a:endParaRPr>
          </a:p>
          <a:p>
            <a:endParaRPr lang="en-GB" dirty="0"/>
          </a:p>
          <a:p>
            <a:pPr>
              <a:lnSpc>
                <a:spcPts val="3000"/>
              </a:lnSpc>
            </a:pPr>
            <a:r>
              <a:rPr lang="en-GB" sz="1800" b="1" i="1" dirty="0">
                <a:solidFill>
                  <a:schemeClr val="accent4">
                    <a:lumMod val="50000"/>
                  </a:schemeClr>
                </a:solidFill>
              </a:rPr>
              <a:t>Using the first Normal Form, data redundancy increases, as there will be many columns with same data in multiple rows, but each row will be unique.</a:t>
            </a:r>
          </a:p>
        </p:txBody>
      </p:sp>
      <p:graphicFrame>
        <p:nvGraphicFramePr>
          <p:cNvPr id="6" name="Table 5">
            <a:extLst>
              <a:ext uri="{FF2B5EF4-FFF2-40B4-BE49-F238E27FC236}">
                <a16:creationId xmlns:a16="http://schemas.microsoft.com/office/drawing/2014/main" id="{4EB4E8B8-7029-F704-8AAE-0705C5CAE198}"/>
              </a:ext>
            </a:extLst>
          </p:cNvPr>
          <p:cNvGraphicFramePr>
            <a:graphicFrameLocks noGrp="1"/>
          </p:cNvGraphicFramePr>
          <p:nvPr>
            <p:extLst>
              <p:ext uri="{D42A27DB-BD31-4B8C-83A1-F6EECF244321}">
                <p14:modId xmlns:p14="http://schemas.microsoft.com/office/powerpoint/2010/main" val="2413340841"/>
              </p:ext>
            </p:extLst>
          </p:nvPr>
        </p:nvGraphicFramePr>
        <p:xfrm>
          <a:off x="1165486" y="2183363"/>
          <a:ext cx="6466956" cy="905070"/>
        </p:xfrm>
        <a:graphic>
          <a:graphicData uri="http://schemas.openxmlformats.org/drawingml/2006/table">
            <a:tbl>
              <a:tblPr>
                <a:tableStyleId>{5C22544A-7EE6-4342-B048-85BDC9FD1C3A}</a:tableStyleId>
              </a:tblPr>
              <a:tblGrid>
                <a:gridCol w="1631304">
                  <a:extLst>
                    <a:ext uri="{9D8B030D-6E8A-4147-A177-3AD203B41FA5}">
                      <a16:colId xmlns:a16="http://schemas.microsoft.com/office/drawing/2014/main" val="3315562958"/>
                    </a:ext>
                  </a:extLst>
                </a:gridCol>
                <a:gridCol w="1776957">
                  <a:extLst>
                    <a:ext uri="{9D8B030D-6E8A-4147-A177-3AD203B41FA5}">
                      <a16:colId xmlns:a16="http://schemas.microsoft.com/office/drawing/2014/main" val="1302162100"/>
                    </a:ext>
                  </a:extLst>
                </a:gridCol>
                <a:gridCol w="1427391">
                  <a:extLst>
                    <a:ext uri="{9D8B030D-6E8A-4147-A177-3AD203B41FA5}">
                      <a16:colId xmlns:a16="http://schemas.microsoft.com/office/drawing/2014/main" val="2376259694"/>
                    </a:ext>
                  </a:extLst>
                </a:gridCol>
                <a:gridCol w="1631304">
                  <a:extLst>
                    <a:ext uri="{9D8B030D-6E8A-4147-A177-3AD203B41FA5}">
                      <a16:colId xmlns:a16="http://schemas.microsoft.com/office/drawing/2014/main" val="993726544"/>
                    </a:ext>
                  </a:extLst>
                </a:gridCol>
              </a:tblGrid>
              <a:tr h="301690">
                <a:tc>
                  <a:txBody>
                    <a:bodyPr/>
                    <a:lstStyle/>
                    <a:p>
                      <a:pPr algn="l" fontAlgn="ctr"/>
                      <a:r>
                        <a:rPr lang="en-US" sz="1400" b="1" u="none" strike="noStrike" dirty="0">
                          <a:effectLst/>
                          <a:latin typeface="Cambria" panose="02040503050406030204" pitchFamily="18" charset="0"/>
                          <a:ea typeface="Cambria" panose="02040503050406030204" pitchFamily="18" charset="0"/>
                        </a:rPr>
                        <a:t>DeptName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Employee1</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Employee2</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Employee3</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099334506"/>
                  </a:ext>
                </a:extLst>
              </a:tr>
              <a:tr h="301690">
                <a:tc>
                  <a:txBody>
                    <a:bodyPr/>
                    <a:lstStyle/>
                    <a:p>
                      <a:pPr algn="l" fontAlgn="ctr"/>
                      <a:r>
                        <a:rPr lang="en-US" sz="1400" u="none" strike="noStrike" dirty="0">
                          <a:effectLst/>
                          <a:latin typeface="Cambria" panose="02040503050406030204" pitchFamily="18" charset="0"/>
                          <a:ea typeface="Cambria" panose="02040503050406030204" pitchFamily="18" charset="0"/>
                        </a:rPr>
                        <a:t>IT</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King</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Roger</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Smith</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29326346"/>
                  </a:ext>
                </a:extLst>
              </a:tr>
              <a:tr h="301690">
                <a:tc>
                  <a:txBody>
                    <a:bodyPr/>
                    <a:lstStyle/>
                    <a:p>
                      <a:pPr algn="l" fontAlgn="ctr"/>
                      <a:r>
                        <a:rPr lang="en-US" sz="1400" u="none" strike="noStrike" dirty="0">
                          <a:effectLst/>
                          <a:latin typeface="Cambria" panose="02040503050406030204" pitchFamily="18" charset="0"/>
                          <a:ea typeface="Cambria" panose="02040503050406030204" pitchFamily="18" charset="0"/>
                        </a:rPr>
                        <a:t>HR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Sujatha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Sarah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 </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739824486"/>
                  </a:ext>
                </a:extLst>
              </a:tr>
            </a:tbl>
          </a:graphicData>
        </a:graphic>
      </p:graphicFrame>
    </p:spTree>
    <p:extLst>
      <p:ext uri="{BB962C8B-B14F-4D97-AF65-F5344CB8AC3E}">
        <p14:creationId xmlns:p14="http://schemas.microsoft.com/office/powerpoint/2010/main" val="151884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E4D4-C9EB-545F-3A46-423EAFAD308F}"/>
              </a:ext>
            </a:extLst>
          </p:cNvPr>
          <p:cNvSpPr>
            <a:spLocks noGrp="1"/>
          </p:cNvSpPr>
          <p:nvPr>
            <p:ph type="title"/>
          </p:nvPr>
        </p:nvSpPr>
        <p:spPr/>
        <p:txBody>
          <a:bodyPr/>
          <a:lstStyle/>
          <a:p>
            <a:r>
              <a:rPr lang="en-US" dirty="0"/>
              <a:t>Second Normal Form (2NF)</a:t>
            </a:r>
          </a:p>
        </p:txBody>
      </p:sp>
      <p:sp>
        <p:nvSpPr>
          <p:cNvPr id="3" name="Footer Placeholder 2">
            <a:extLst>
              <a:ext uri="{FF2B5EF4-FFF2-40B4-BE49-F238E27FC236}">
                <a16:creationId xmlns:a16="http://schemas.microsoft.com/office/drawing/2014/main" id="{E3A40226-314F-2939-29B5-5CF2B12749DF}"/>
              </a:ext>
            </a:extLst>
          </p:cNvPr>
          <p:cNvSpPr>
            <a:spLocks noGrp="1"/>
          </p:cNvSpPr>
          <p:nvPr>
            <p:ph type="ftr" sz="quarter" idx="49"/>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C99F05E-9F29-6BB3-DF19-3AEF9325DF56}"/>
              </a:ext>
            </a:extLst>
          </p:cNvPr>
          <p:cNvSpPr>
            <a:spLocks noGrp="1"/>
          </p:cNvSpPr>
          <p:nvPr>
            <p:ph type="sldNum" sz="quarter" idx="50"/>
          </p:nvPr>
        </p:nvSpPr>
        <p:spPr/>
        <p:txBody>
          <a:bodyPr/>
          <a:lstStyle/>
          <a:p>
            <a:fld id="{47FEACEE-25B4-4A2D-B147-27296E36371D}" type="slidenum">
              <a:rPr lang="en-US" altLang="zh-CN" smtClean="0"/>
              <a:pPr/>
              <a:t>6</a:t>
            </a:fld>
            <a:endParaRPr lang="en-US" altLang="zh-CN" dirty="0"/>
          </a:p>
        </p:txBody>
      </p:sp>
      <p:sp>
        <p:nvSpPr>
          <p:cNvPr id="5" name="Text Placeholder 4">
            <a:extLst>
              <a:ext uri="{FF2B5EF4-FFF2-40B4-BE49-F238E27FC236}">
                <a16:creationId xmlns:a16="http://schemas.microsoft.com/office/drawing/2014/main" id="{30D149EC-9F76-AD26-6993-6F7E75AB84DE}"/>
              </a:ext>
            </a:extLst>
          </p:cNvPr>
          <p:cNvSpPr>
            <a:spLocks noGrp="1"/>
          </p:cNvSpPr>
          <p:nvPr>
            <p:ph type="body" sz="quarter" idx="51"/>
          </p:nvPr>
        </p:nvSpPr>
        <p:spPr/>
        <p:txBody>
          <a:bodyPr/>
          <a:lstStyle/>
          <a:p>
            <a:pPr marL="0" indent="0">
              <a:lnSpc>
                <a:spcPts val="3000"/>
              </a:lnSpc>
              <a:buNone/>
            </a:pPr>
            <a:r>
              <a:rPr lang="en-US" sz="1800" b="1" i="0" dirty="0">
                <a:solidFill>
                  <a:srgbClr val="333333"/>
                </a:solidFill>
                <a:effectLst/>
              </a:rPr>
              <a:t>A table is said to be in 2NF, if</a:t>
            </a:r>
            <a:br>
              <a:rPr lang="en-US" sz="1800" dirty="0"/>
            </a:br>
            <a:r>
              <a:rPr lang="en-US" sz="1800" b="0" i="0" dirty="0">
                <a:solidFill>
                  <a:srgbClr val="333333"/>
                </a:solidFill>
                <a:effectLst/>
              </a:rPr>
              <a:t>1. The table meets all the </a:t>
            </a:r>
            <a:r>
              <a:rPr lang="en-US" sz="1800" b="1" i="0" dirty="0">
                <a:solidFill>
                  <a:srgbClr val="333333"/>
                </a:solidFill>
                <a:effectLst/>
              </a:rPr>
              <a:t>conditions of 1NF.</a:t>
            </a:r>
            <a:br>
              <a:rPr lang="en-US" sz="1800" dirty="0"/>
            </a:br>
            <a:r>
              <a:rPr lang="en-US" sz="1800" b="0" i="0" dirty="0">
                <a:solidFill>
                  <a:srgbClr val="333333"/>
                </a:solidFill>
                <a:effectLst/>
              </a:rPr>
              <a:t>2. Move </a:t>
            </a:r>
            <a:r>
              <a:rPr lang="en-US" sz="1800" b="1" i="0" dirty="0">
                <a:solidFill>
                  <a:srgbClr val="333333"/>
                </a:solidFill>
                <a:effectLst/>
              </a:rPr>
              <a:t>redundant</a:t>
            </a:r>
            <a:r>
              <a:rPr lang="en-US" sz="1800" b="0" i="0" dirty="0">
                <a:solidFill>
                  <a:srgbClr val="333333"/>
                </a:solidFill>
                <a:effectLst/>
              </a:rPr>
              <a:t> data to a separate table.</a:t>
            </a:r>
            <a:br>
              <a:rPr lang="en-US" sz="1800" dirty="0"/>
            </a:br>
            <a:r>
              <a:rPr lang="en-US" sz="1800" b="0" i="0" dirty="0">
                <a:solidFill>
                  <a:srgbClr val="333333"/>
                </a:solidFill>
                <a:effectLst/>
              </a:rPr>
              <a:t>3. Create </a:t>
            </a:r>
            <a:r>
              <a:rPr lang="en-US" sz="1800" b="1" i="0" dirty="0">
                <a:solidFill>
                  <a:srgbClr val="333333"/>
                </a:solidFill>
                <a:effectLst/>
              </a:rPr>
              <a:t>relationship</a:t>
            </a:r>
            <a:r>
              <a:rPr lang="en-US" sz="1800" b="0" i="0" dirty="0">
                <a:solidFill>
                  <a:srgbClr val="333333"/>
                </a:solidFill>
                <a:effectLst/>
              </a:rPr>
              <a:t> between these tables using foreign keys.</a:t>
            </a:r>
          </a:p>
          <a:p>
            <a:pPr marL="0" indent="0">
              <a:lnSpc>
                <a:spcPts val="3000"/>
              </a:lnSpc>
              <a:buNone/>
            </a:pPr>
            <a:endParaRPr lang="en-US" dirty="0">
              <a:solidFill>
                <a:srgbClr val="333333"/>
              </a:solidFill>
            </a:endParaRPr>
          </a:p>
          <a:p>
            <a:pPr marL="0" indent="0">
              <a:lnSpc>
                <a:spcPts val="3000"/>
              </a:lnSpc>
              <a:buNone/>
            </a:pPr>
            <a:r>
              <a:rPr lang="en-US" sz="1800" b="1" i="1" dirty="0"/>
              <a:t>In other words,</a:t>
            </a:r>
            <a:r>
              <a:rPr lang="en-US" sz="1800" dirty="0"/>
              <a:t> Every table should describe one-entity, and every column in that table should describe that entity.</a:t>
            </a:r>
          </a:p>
          <a:p>
            <a:pPr marL="0" indent="0">
              <a:lnSpc>
                <a:spcPts val="3000"/>
              </a:lnSpc>
              <a:buNone/>
            </a:pPr>
            <a:br>
              <a:rPr lang="en-US" dirty="0"/>
            </a:br>
            <a:endParaRPr lang="en-US" dirty="0">
              <a:solidFill>
                <a:srgbClr val="61738E"/>
              </a:solidFill>
            </a:endParaRPr>
          </a:p>
        </p:txBody>
      </p:sp>
    </p:spTree>
    <p:extLst>
      <p:ext uri="{BB962C8B-B14F-4D97-AF65-F5344CB8AC3E}">
        <p14:creationId xmlns:p14="http://schemas.microsoft.com/office/powerpoint/2010/main" val="42162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2019-9AE2-99D7-F4E9-F1318BA0502A}"/>
              </a:ext>
            </a:extLst>
          </p:cNvPr>
          <p:cNvSpPr>
            <a:spLocks noGrp="1"/>
          </p:cNvSpPr>
          <p:nvPr>
            <p:ph type="title"/>
          </p:nvPr>
        </p:nvSpPr>
        <p:spPr/>
        <p:txBody>
          <a:bodyPr/>
          <a:lstStyle/>
          <a:p>
            <a:r>
              <a:rPr lang="en-US" dirty="0"/>
              <a:t>Second Normal Form (2NF)</a:t>
            </a:r>
          </a:p>
        </p:txBody>
      </p:sp>
      <p:sp>
        <p:nvSpPr>
          <p:cNvPr id="3" name="Footer Placeholder 2">
            <a:extLst>
              <a:ext uri="{FF2B5EF4-FFF2-40B4-BE49-F238E27FC236}">
                <a16:creationId xmlns:a16="http://schemas.microsoft.com/office/drawing/2014/main" id="{BFA7AE78-B88F-2697-8125-7C3FC947337E}"/>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43A04DA-BF29-E647-DA94-17DA99C1DE8B}"/>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5" name="Text Placeholder 4">
            <a:extLst>
              <a:ext uri="{FF2B5EF4-FFF2-40B4-BE49-F238E27FC236}">
                <a16:creationId xmlns:a16="http://schemas.microsoft.com/office/drawing/2014/main" id="{2B211D96-714C-6748-6BC3-4D6B6195D65B}"/>
              </a:ext>
            </a:extLst>
          </p:cNvPr>
          <p:cNvSpPr>
            <a:spLocks noGrp="1"/>
          </p:cNvSpPr>
          <p:nvPr>
            <p:ph type="body" sz="quarter" idx="30"/>
          </p:nvPr>
        </p:nvSpPr>
        <p:spPr/>
        <p:txBody>
          <a:bodyPr/>
          <a:lstStyle/>
          <a:p>
            <a:pPr>
              <a:lnSpc>
                <a:spcPts val="3000"/>
              </a:lnSpc>
            </a:pPr>
            <a:r>
              <a:rPr lang="en-US" sz="1800" dirty="0"/>
              <a:t>Consider Employees table below. For every employee within the same department, we are repeating, all the 3 department columns Let's say for example, if there 50 thousand employees in the IT department, we would have unnecessarily repeated all the 3 department columns data 50 thousand times. </a:t>
            </a:r>
            <a:r>
              <a:rPr lang="en-US" sz="1800" b="1" i="1" dirty="0">
                <a:solidFill>
                  <a:schemeClr val="accent4">
                    <a:lumMod val="50000"/>
                  </a:schemeClr>
                </a:solidFill>
              </a:rPr>
              <a:t>The obvious problem with redundant data is the disk space wastage.</a:t>
            </a:r>
            <a:endParaRPr lang="en-GB" sz="1800" b="1" i="1" dirty="0">
              <a:solidFill>
                <a:schemeClr val="accent4">
                  <a:lumMod val="50000"/>
                </a:schemeClr>
              </a:solidFill>
            </a:endParaRPr>
          </a:p>
          <a:p>
            <a:pPr>
              <a:lnSpc>
                <a:spcPts val="3000"/>
              </a:lnSpc>
            </a:pPr>
            <a:endParaRPr lang="en-US" dirty="0"/>
          </a:p>
        </p:txBody>
      </p:sp>
      <p:graphicFrame>
        <p:nvGraphicFramePr>
          <p:cNvPr id="7" name="Table 6">
            <a:extLst>
              <a:ext uri="{FF2B5EF4-FFF2-40B4-BE49-F238E27FC236}">
                <a16:creationId xmlns:a16="http://schemas.microsoft.com/office/drawing/2014/main" id="{A20EDA5F-E7C7-A43F-96E0-7D6E4510ED8D}"/>
              </a:ext>
            </a:extLst>
          </p:cNvPr>
          <p:cNvGraphicFramePr>
            <a:graphicFrameLocks noGrp="1"/>
          </p:cNvGraphicFramePr>
          <p:nvPr>
            <p:extLst>
              <p:ext uri="{D42A27DB-BD31-4B8C-83A1-F6EECF244321}">
                <p14:modId xmlns:p14="http://schemas.microsoft.com/office/powerpoint/2010/main" val="2069686179"/>
              </p:ext>
            </p:extLst>
          </p:nvPr>
        </p:nvGraphicFramePr>
        <p:xfrm>
          <a:off x="916215" y="3319348"/>
          <a:ext cx="7705272" cy="2362998"/>
        </p:xfrm>
        <a:graphic>
          <a:graphicData uri="http://schemas.openxmlformats.org/drawingml/2006/table">
            <a:tbl>
              <a:tblPr>
                <a:tableStyleId>{5C22544A-7EE6-4342-B048-85BDC9FD1C3A}</a:tableStyleId>
              </a:tblPr>
              <a:tblGrid>
                <a:gridCol w="1533979">
                  <a:extLst>
                    <a:ext uri="{9D8B030D-6E8A-4147-A177-3AD203B41FA5}">
                      <a16:colId xmlns:a16="http://schemas.microsoft.com/office/drawing/2014/main" val="1423483476"/>
                    </a:ext>
                  </a:extLst>
                </a:gridCol>
                <a:gridCol w="1187214">
                  <a:extLst>
                    <a:ext uri="{9D8B030D-6E8A-4147-A177-3AD203B41FA5}">
                      <a16:colId xmlns:a16="http://schemas.microsoft.com/office/drawing/2014/main" val="3444452661"/>
                    </a:ext>
                  </a:extLst>
                </a:gridCol>
                <a:gridCol w="1217376">
                  <a:extLst>
                    <a:ext uri="{9D8B030D-6E8A-4147-A177-3AD203B41FA5}">
                      <a16:colId xmlns:a16="http://schemas.microsoft.com/office/drawing/2014/main" val="1539146525"/>
                    </a:ext>
                  </a:extLst>
                </a:gridCol>
                <a:gridCol w="1217376">
                  <a:extLst>
                    <a:ext uri="{9D8B030D-6E8A-4147-A177-3AD203B41FA5}">
                      <a16:colId xmlns:a16="http://schemas.microsoft.com/office/drawing/2014/main" val="2677867947"/>
                    </a:ext>
                  </a:extLst>
                </a:gridCol>
                <a:gridCol w="1217376">
                  <a:extLst>
                    <a:ext uri="{9D8B030D-6E8A-4147-A177-3AD203B41FA5}">
                      <a16:colId xmlns:a16="http://schemas.microsoft.com/office/drawing/2014/main" val="566510616"/>
                    </a:ext>
                  </a:extLst>
                </a:gridCol>
                <a:gridCol w="1331951">
                  <a:extLst>
                    <a:ext uri="{9D8B030D-6E8A-4147-A177-3AD203B41FA5}">
                      <a16:colId xmlns:a16="http://schemas.microsoft.com/office/drawing/2014/main" val="4157033031"/>
                    </a:ext>
                  </a:extLst>
                </a:gridCol>
              </a:tblGrid>
              <a:tr h="393833">
                <a:tc>
                  <a:txBody>
                    <a:bodyPr/>
                    <a:lstStyle/>
                    <a:p>
                      <a:pPr algn="l" fontAlgn="ctr"/>
                      <a:r>
                        <a:rPr lang="en-US" sz="1400" b="1" u="none" strike="noStrike" dirty="0">
                          <a:effectLst/>
                          <a:latin typeface="Cambria" panose="02040503050406030204" pitchFamily="18" charset="0"/>
                          <a:ea typeface="Cambria" panose="02040503050406030204" pitchFamily="18" charset="0"/>
                        </a:rPr>
                        <a:t>EmployeeName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Gender</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Salary</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DeptHead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DeptLocation</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245754596"/>
                  </a:ext>
                </a:extLst>
              </a:tr>
              <a:tr h="393833">
                <a:tc>
                  <a:txBody>
                    <a:bodyPr/>
                    <a:lstStyle/>
                    <a:p>
                      <a:pPr algn="l" fontAlgn="ctr"/>
                      <a:r>
                        <a:rPr lang="en-US" sz="1400" u="none" strike="noStrike" dirty="0">
                          <a:effectLst/>
                          <a:latin typeface="Cambria" panose="02040503050406030204" pitchFamily="18" charset="0"/>
                          <a:ea typeface="Cambria" panose="02040503050406030204" pitchFamily="18" charset="0"/>
                        </a:rPr>
                        <a:t>King</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Male</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45000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Gautam</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London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962145764"/>
                  </a:ext>
                </a:extLst>
              </a:tr>
              <a:tr h="393833">
                <a:tc>
                  <a:txBody>
                    <a:bodyPr/>
                    <a:lstStyle/>
                    <a:p>
                      <a:pPr algn="l" fontAlgn="ctr"/>
                      <a:r>
                        <a:rPr lang="en-US" sz="1400" u="none" strike="noStrike">
                          <a:effectLst/>
                          <a:latin typeface="Cambria" panose="02040503050406030204" pitchFamily="18" charset="0"/>
                          <a:ea typeface="Cambria" panose="02040503050406030204" pitchFamily="18" charset="0"/>
                        </a:rPr>
                        <a:t>Sujatha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23000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HR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Sumit</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Sydney</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954701596"/>
                  </a:ext>
                </a:extLst>
              </a:tr>
              <a:tr h="393833">
                <a:tc>
                  <a:txBody>
                    <a:bodyPr/>
                    <a:lstStyle/>
                    <a:p>
                      <a:pPr algn="l" fontAlgn="ctr"/>
                      <a:r>
                        <a:rPr lang="en-US" sz="1400" u="none" strike="noStrike" dirty="0">
                          <a:effectLst/>
                          <a:latin typeface="Cambria" panose="02040503050406030204" pitchFamily="18" charset="0"/>
                          <a:ea typeface="Cambria" panose="02040503050406030204" pitchFamily="18" charset="0"/>
                        </a:rPr>
                        <a:t>Roger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13450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Gautam</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London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4042238054"/>
                  </a:ext>
                </a:extLst>
              </a:tr>
              <a:tr h="393833">
                <a:tc>
                  <a:txBody>
                    <a:bodyPr/>
                    <a:lstStyle/>
                    <a:p>
                      <a:pPr algn="l" fontAlgn="ctr"/>
                      <a:r>
                        <a:rPr lang="en-US" sz="1400" u="none" strike="noStrike">
                          <a:effectLst/>
                          <a:latin typeface="Cambria" panose="02040503050406030204" pitchFamily="18" charset="0"/>
                          <a:ea typeface="Cambria" panose="02040503050406030204" pitchFamily="18" charset="0"/>
                        </a:rPr>
                        <a:t>Sarah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25670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HR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Sumit</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Sydney</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278653147"/>
                  </a:ext>
                </a:extLst>
              </a:tr>
              <a:tr h="393833">
                <a:tc>
                  <a:txBody>
                    <a:bodyPr/>
                    <a:lstStyle/>
                    <a:p>
                      <a:pPr algn="l" fontAlgn="ctr"/>
                      <a:r>
                        <a:rPr lang="en-US" sz="1400" u="none" strike="noStrike">
                          <a:effectLst/>
                          <a:latin typeface="Cambria" panose="02040503050406030204" pitchFamily="18" charset="0"/>
                          <a:ea typeface="Cambria" panose="02040503050406030204" pitchFamily="18" charset="0"/>
                        </a:rPr>
                        <a:t>Smith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68900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Gautam</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London</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685816720"/>
                  </a:ext>
                </a:extLst>
              </a:tr>
            </a:tbl>
          </a:graphicData>
        </a:graphic>
      </p:graphicFrame>
    </p:spTree>
    <p:extLst>
      <p:ext uri="{BB962C8B-B14F-4D97-AF65-F5344CB8AC3E}">
        <p14:creationId xmlns:p14="http://schemas.microsoft.com/office/powerpoint/2010/main" val="215837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4049-9A6E-7C7D-22E0-95686CA2BD91}"/>
              </a:ext>
            </a:extLst>
          </p:cNvPr>
          <p:cNvSpPr>
            <a:spLocks noGrp="1"/>
          </p:cNvSpPr>
          <p:nvPr>
            <p:ph type="title"/>
          </p:nvPr>
        </p:nvSpPr>
        <p:spPr/>
        <p:txBody>
          <a:bodyPr/>
          <a:lstStyle/>
          <a:p>
            <a:r>
              <a:rPr lang="en-US" dirty="0"/>
              <a:t>Second Normal Form (2NF)</a:t>
            </a:r>
          </a:p>
        </p:txBody>
      </p:sp>
      <p:sp>
        <p:nvSpPr>
          <p:cNvPr id="3" name="Footer Placeholder 2">
            <a:extLst>
              <a:ext uri="{FF2B5EF4-FFF2-40B4-BE49-F238E27FC236}">
                <a16:creationId xmlns:a16="http://schemas.microsoft.com/office/drawing/2014/main" id="{CAE75C22-1411-01D9-D061-DBD7288369EE}"/>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2E68D0F-93A4-4B5E-D2C9-A4BCCA516F96}"/>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5" name="Text Placeholder 4">
            <a:extLst>
              <a:ext uri="{FF2B5EF4-FFF2-40B4-BE49-F238E27FC236}">
                <a16:creationId xmlns:a16="http://schemas.microsoft.com/office/drawing/2014/main" id="{19B2E299-D08C-0194-FE8B-3FFBA3A607D4}"/>
              </a:ext>
            </a:extLst>
          </p:cNvPr>
          <p:cNvSpPr>
            <a:spLocks noGrp="1"/>
          </p:cNvSpPr>
          <p:nvPr>
            <p:ph type="body" sz="quarter" idx="30"/>
          </p:nvPr>
        </p:nvSpPr>
        <p:spPr/>
        <p:txBody>
          <a:bodyPr/>
          <a:lstStyle/>
          <a:p>
            <a:pPr marL="0" indent="0">
              <a:lnSpc>
                <a:spcPts val="3000"/>
              </a:lnSpc>
              <a:buNone/>
            </a:pPr>
            <a:r>
              <a:rPr lang="en-US" sz="1800" b="1" dirty="0"/>
              <a:t>Another common problem</a:t>
            </a:r>
            <a:r>
              <a:rPr lang="en-US" sz="1800" dirty="0"/>
              <a:t>, is that data can become inconsistent. </a:t>
            </a:r>
          </a:p>
          <a:p>
            <a:pPr marL="0" indent="0">
              <a:lnSpc>
                <a:spcPts val="3000"/>
              </a:lnSpc>
              <a:buNone/>
            </a:pPr>
            <a:r>
              <a:rPr lang="en-US" sz="1800" dirty="0"/>
              <a:t>Let's say, Gautam has resigned, and we have a new department head (STEVE) for IT department. At present, there are 3 IT department rows in the table, and we need to update all of them. Let's assume I updated only one row and forgot to update the other 2 rows, </a:t>
            </a:r>
            <a:r>
              <a:rPr lang="en-US" sz="1800" b="1" i="1" dirty="0">
                <a:solidFill>
                  <a:schemeClr val="accent4">
                    <a:lumMod val="50000"/>
                  </a:schemeClr>
                </a:solidFill>
              </a:rPr>
              <a:t>then obviously, the data becomes inconsistent.</a:t>
            </a:r>
            <a:br>
              <a:rPr lang="en-US" dirty="0"/>
            </a:br>
            <a:endParaRPr lang="en-US" dirty="0"/>
          </a:p>
        </p:txBody>
      </p:sp>
      <p:graphicFrame>
        <p:nvGraphicFramePr>
          <p:cNvPr id="6" name="Table 5">
            <a:extLst>
              <a:ext uri="{FF2B5EF4-FFF2-40B4-BE49-F238E27FC236}">
                <a16:creationId xmlns:a16="http://schemas.microsoft.com/office/drawing/2014/main" id="{BAA07C28-85B2-6280-2E6D-EDAB878891B9}"/>
              </a:ext>
            </a:extLst>
          </p:cNvPr>
          <p:cNvGraphicFramePr>
            <a:graphicFrameLocks noGrp="1"/>
          </p:cNvGraphicFramePr>
          <p:nvPr>
            <p:extLst>
              <p:ext uri="{D42A27DB-BD31-4B8C-83A1-F6EECF244321}">
                <p14:modId xmlns:p14="http://schemas.microsoft.com/office/powerpoint/2010/main" val="3470379005"/>
              </p:ext>
            </p:extLst>
          </p:nvPr>
        </p:nvGraphicFramePr>
        <p:xfrm>
          <a:off x="760792" y="3505960"/>
          <a:ext cx="7677279" cy="2122746"/>
        </p:xfrm>
        <a:graphic>
          <a:graphicData uri="http://schemas.openxmlformats.org/drawingml/2006/table">
            <a:tbl>
              <a:tblPr>
                <a:tableStyleId>{5C22544A-7EE6-4342-B048-85BDC9FD1C3A}</a:tableStyleId>
              </a:tblPr>
              <a:tblGrid>
                <a:gridCol w="1498354">
                  <a:extLst>
                    <a:ext uri="{9D8B030D-6E8A-4147-A177-3AD203B41FA5}">
                      <a16:colId xmlns:a16="http://schemas.microsoft.com/office/drawing/2014/main" val="1423483476"/>
                    </a:ext>
                  </a:extLst>
                </a:gridCol>
                <a:gridCol w="1212953">
                  <a:extLst>
                    <a:ext uri="{9D8B030D-6E8A-4147-A177-3AD203B41FA5}">
                      <a16:colId xmlns:a16="http://schemas.microsoft.com/office/drawing/2014/main" val="3444452661"/>
                    </a:ext>
                  </a:extLst>
                </a:gridCol>
                <a:gridCol w="1212953">
                  <a:extLst>
                    <a:ext uri="{9D8B030D-6E8A-4147-A177-3AD203B41FA5}">
                      <a16:colId xmlns:a16="http://schemas.microsoft.com/office/drawing/2014/main" val="1539146525"/>
                    </a:ext>
                  </a:extLst>
                </a:gridCol>
                <a:gridCol w="1212953">
                  <a:extLst>
                    <a:ext uri="{9D8B030D-6E8A-4147-A177-3AD203B41FA5}">
                      <a16:colId xmlns:a16="http://schemas.microsoft.com/office/drawing/2014/main" val="2677867947"/>
                    </a:ext>
                  </a:extLst>
                </a:gridCol>
                <a:gridCol w="1212953">
                  <a:extLst>
                    <a:ext uri="{9D8B030D-6E8A-4147-A177-3AD203B41FA5}">
                      <a16:colId xmlns:a16="http://schemas.microsoft.com/office/drawing/2014/main" val="566510616"/>
                    </a:ext>
                  </a:extLst>
                </a:gridCol>
                <a:gridCol w="1327113">
                  <a:extLst>
                    <a:ext uri="{9D8B030D-6E8A-4147-A177-3AD203B41FA5}">
                      <a16:colId xmlns:a16="http://schemas.microsoft.com/office/drawing/2014/main" val="4157033031"/>
                    </a:ext>
                  </a:extLst>
                </a:gridCol>
              </a:tblGrid>
              <a:tr h="353791">
                <a:tc>
                  <a:txBody>
                    <a:bodyPr/>
                    <a:lstStyle/>
                    <a:p>
                      <a:pPr algn="l" fontAlgn="ctr"/>
                      <a:r>
                        <a:rPr lang="en-US" sz="1400" b="1" u="none" strike="noStrike" dirty="0">
                          <a:effectLst/>
                          <a:latin typeface="Cambria" panose="02040503050406030204" pitchFamily="18" charset="0"/>
                          <a:ea typeface="Cambria" panose="02040503050406030204" pitchFamily="18" charset="0"/>
                        </a:rPr>
                        <a:t>EmployeeName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Gender</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Salary</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DeptHead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DeptLocation</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245754596"/>
                  </a:ext>
                </a:extLst>
              </a:tr>
              <a:tr h="353791">
                <a:tc>
                  <a:txBody>
                    <a:bodyPr/>
                    <a:lstStyle/>
                    <a:p>
                      <a:pPr algn="l" fontAlgn="ctr"/>
                      <a:r>
                        <a:rPr lang="en-US" sz="1400" u="none" strike="noStrike">
                          <a:effectLst/>
                          <a:latin typeface="Cambria" panose="02040503050406030204" pitchFamily="18" charset="0"/>
                          <a:ea typeface="Cambria" panose="02040503050406030204" pitchFamily="18" charset="0"/>
                        </a:rPr>
                        <a:t>King</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45000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Gautam</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solidFill>
                      <a:schemeClr val="accent3"/>
                    </a:solidFill>
                  </a:tcPr>
                </a:tc>
                <a:tc>
                  <a:txBody>
                    <a:bodyPr/>
                    <a:lstStyle/>
                    <a:p>
                      <a:pPr algn="l" fontAlgn="ctr"/>
                      <a:r>
                        <a:rPr lang="en-US" sz="1400" u="none" strike="noStrike" dirty="0">
                          <a:effectLst/>
                          <a:latin typeface="Cambria" panose="02040503050406030204" pitchFamily="18" charset="0"/>
                          <a:ea typeface="Cambria" panose="02040503050406030204" pitchFamily="18" charset="0"/>
                        </a:rPr>
                        <a:t>London</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962145764"/>
                  </a:ext>
                </a:extLst>
              </a:tr>
              <a:tr h="353791">
                <a:tc>
                  <a:txBody>
                    <a:bodyPr/>
                    <a:lstStyle/>
                    <a:p>
                      <a:pPr algn="l" fontAlgn="ctr"/>
                      <a:r>
                        <a:rPr lang="en-US" sz="1400" u="none" strike="noStrike">
                          <a:effectLst/>
                          <a:latin typeface="Cambria" panose="02040503050406030204" pitchFamily="18" charset="0"/>
                          <a:ea typeface="Cambria" panose="02040503050406030204" pitchFamily="18" charset="0"/>
                        </a:rPr>
                        <a:t>Sujatha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23000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HR</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Sumit</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solidFill>
                      <a:schemeClr val="accent4">
                        <a:lumMod val="60000"/>
                        <a:lumOff val="40000"/>
                      </a:schemeClr>
                    </a:solidFill>
                  </a:tcPr>
                </a:tc>
                <a:tc>
                  <a:txBody>
                    <a:bodyPr/>
                    <a:lstStyle/>
                    <a:p>
                      <a:pPr algn="l" fontAlgn="ctr"/>
                      <a:r>
                        <a:rPr lang="en-US" sz="1400" u="none" strike="noStrike">
                          <a:effectLst/>
                          <a:latin typeface="Cambria" panose="02040503050406030204" pitchFamily="18" charset="0"/>
                          <a:ea typeface="Cambria" panose="02040503050406030204" pitchFamily="18" charset="0"/>
                        </a:rPr>
                        <a:t>Sydney</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954701596"/>
                  </a:ext>
                </a:extLst>
              </a:tr>
              <a:tr h="353791">
                <a:tc>
                  <a:txBody>
                    <a:bodyPr/>
                    <a:lstStyle/>
                    <a:p>
                      <a:pPr algn="l" fontAlgn="ctr"/>
                      <a:r>
                        <a:rPr lang="en-US" sz="1400" u="none" strike="noStrike">
                          <a:effectLst/>
                          <a:latin typeface="Cambria" panose="02040503050406030204" pitchFamily="18" charset="0"/>
                          <a:ea typeface="Cambria" panose="02040503050406030204" pitchFamily="18" charset="0"/>
                        </a:rPr>
                        <a:t>Roger</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13450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Gautam</a:t>
                      </a:r>
                      <a:endParaRPr lang="en-US" sz="1400" b="1"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solidFill>
                      <a:schemeClr val="accent3"/>
                    </a:solidFill>
                  </a:tcPr>
                </a:tc>
                <a:tc>
                  <a:txBody>
                    <a:bodyPr/>
                    <a:lstStyle/>
                    <a:p>
                      <a:pPr algn="l" fontAlgn="ctr"/>
                      <a:r>
                        <a:rPr lang="en-US" sz="1400" u="none" strike="noStrike">
                          <a:effectLst/>
                          <a:latin typeface="Cambria" panose="02040503050406030204" pitchFamily="18" charset="0"/>
                          <a:ea typeface="Cambria" panose="02040503050406030204" pitchFamily="18" charset="0"/>
                        </a:rPr>
                        <a:t>London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4042238054"/>
                  </a:ext>
                </a:extLst>
              </a:tr>
              <a:tr h="353791">
                <a:tc>
                  <a:txBody>
                    <a:bodyPr/>
                    <a:lstStyle/>
                    <a:p>
                      <a:pPr algn="l" fontAlgn="ctr"/>
                      <a:r>
                        <a:rPr lang="en-US" sz="1400" u="none" strike="noStrike" dirty="0">
                          <a:effectLst/>
                          <a:latin typeface="Cambria" panose="02040503050406030204" pitchFamily="18" charset="0"/>
                          <a:ea typeface="Cambria" panose="02040503050406030204" pitchFamily="18" charset="0"/>
                        </a:rPr>
                        <a:t>Sarah</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25670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marL="0" algn="l" defTabSz="914400" rtl="0" eaLnBrk="1" fontAlgn="ctr" latinLnBrk="0" hangingPunct="1"/>
                      <a:r>
                        <a:rPr lang="en-US" sz="1400" u="none" strike="noStrike" kern="1200">
                          <a:solidFill>
                            <a:schemeClr val="dk1"/>
                          </a:solidFill>
                          <a:effectLst/>
                          <a:latin typeface="Cambria" panose="02040503050406030204" pitchFamily="18" charset="0"/>
                          <a:ea typeface="Cambria" panose="02040503050406030204" pitchFamily="18" charset="0"/>
                          <a:cs typeface="+mn-cs"/>
                        </a:rPr>
                        <a:t>HR</a:t>
                      </a:r>
                    </a:p>
                  </a:txBody>
                  <a:tcPr marR="7620" marT="7620" marB="0" anchor="ctr"/>
                </a:tc>
                <a:tc>
                  <a:txBody>
                    <a:bodyPr/>
                    <a:lstStyle/>
                    <a:p>
                      <a:pPr marL="0" algn="l" defTabSz="914400" rtl="0" eaLnBrk="1" fontAlgn="ctr" latinLnBrk="0" hangingPunct="1"/>
                      <a:r>
                        <a:rPr lang="en-US" sz="1400" u="none" strike="noStrike" kern="1200" dirty="0">
                          <a:solidFill>
                            <a:schemeClr val="dk1"/>
                          </a:solidFill>
                          <a:effectLst/>
                          <a:latin typeface="Cambria" panose="02040503050406030204" pitchFamily="18" charset="0"/>
                          <a:ea typeface="Cambria" panose="02040503050406030204" pitchFamily="18" charset="0"/>
                          <a:cs typeface="+mn-cs"/>
                        </a:rPr>
                        <a:t>STEVE</a:t>
                      </a:r>
                    </a:p>
                  </a:txBody>
                  <a:tcPr marR="7620" marT="7620" marB="0" anchor="ctr">
                    <a:solidFill>
                      <a:schemeClr val="accent4">
                        <a:lumMod val="60000"/>
                        <a:lumOff val="40000"/>
                      </a:schemeClr>
                    </a:solidFill>
                  </a:tcPr>
                </a:tc>
                <a:tc>
                  <a:txBody>
                    <a:bodyPr/>
                    <a:lstStyle/>
                    <a:p>
                      <a:pPr algn="l" fontAlgn="ctr"/>
                      <a:r>
                        <a:rPr lang="en-US" sz="1400" u="none" strike="noStrike" dirty="0">
                          <a:effectLst/>
                          <a:latin typeface="Cambria" panose="02040503050406030204" pitchFamily="18" charset="0"/>
                          <a:ea typeface="Cambria" panose="02040503050406030204" pitchFamily="18" charset="0"/>
                        </a:rPr>
                        <a:t>Sydney</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278653147"/>
                  </a:ext>
                </a:extLst>
              </a:tr>
              <a:tr h="353791">
                <a:tc>
                  <a:txBody>
                    <a:bodyPr/>
                    <a:lstStyle/>
                    <a:p>
                      <a:pPr algn="l" fontAlgn="ctr"/>
                      <a:r>
                        <a:rPr lang="en-US" sz="1400" u="none" strike="noStrike">
                          <a:effectLst/>
                          <a:latin typeface="Cambria" panose="02040503050406030204" pitchFamily="18" charset="0"/>
                          <a:ea typeface="Cambria" panose="02040503050406030204" pitchFamily="18" charset="0"/>
                        </a:rPr>
                        <a:t>Smith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Male</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68900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Gautam</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solidFill>
                      <a:schemeClr val="accent3"/>
                    </a:solidFill>
                  </a:tcPr>
                </a:tc>
                <a:tc>
                  <a:txBody>
                    <a:bodyPr/>
                    <a:lstStyle/>
                    <a:p>
                      <a:pPr algn="l" fontAlgn="ctr"/>
                      <a:r>
                        <a:rPr lang="en-US" sz="1400" u="none" strike="noStrike" dirty="0">
                          <a:effectLst/>
                          <a:latin typeface="Cambria" panose="02040503050406030204" pitchFamily="18" charset="0"/>
                          <a:ea typeface="Cambria" panose="02040503050406030204" pitchFamily="18" charset="0"/>
                        </a:rPr>
                        <a:t>London</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685816720"/>
                  </a:ext>
                </a:extLst>
              </a:tr>
            </a:tbl>
          </a:graphicData>
        </a:graphic>
      </p:graphicFrame>
    </p:spTree>
    <p:extLst>
      <p:ext uri="{BB962C8B-B14F-4D97-AF65-F5344CB8AC3E}">
        <p14:creationId xmlns:p14="http://schemas.microsoft.com/office/powerpoint/2010/main" val="26594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E83C-55F5-A608-424C-618515286FAC}"/>
              </a:ext>
            </a:extLst>
          </p:cNvPr>
          <p:cNvSpPr>
            <a:spLocks noGrp="1"/>
          </p:cNvSpPr>
          <p:nvPr>
            <p:ph type="title"/>
          </p:nvPr>
        </p:nvSpPr>
        <p:spPr/>
        <p:txBody>
          <a:bodyPr/>
          <a:lstStyle/>
          <a:p>
            <a:r>
              <a:rPr lang="en-US" dirty="0"/>
              <a:t>Second Normal Form (2NF)</a:t>
            </a:r>
          </a:p>
        </p:txBody>
      </p:sp>
      <p:sp>
        <p:nvSpPr>
          <p:cNvPr id="3" name="Footer Placeholder 2">
            <a:extLst>
              <a:ext uri="{FF2B5EF4-FFF2-40B4-BE49-F238E27FC236}">
                <a16:creationId xmlns:a16="http://schemas.microsoft.com/office/drawing/2014/main" id="{246435FD-DA11-EB70-B758-924F3F260C23}"/>
              </a:ext>
            </a:extLst>
          </p:cNvPr>
          <p:cNvSpPr>
            <a:spLocks noGrp="1"/>
          </p:cNvSpPr>
          <p:nvPr>
            <p:ph type="ftr" sz="quarter" idx="28"/>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E911DA8-4B1E-5049-575B-4B3D869E1EC5}"/>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5" name="Text Placeholder 4">
            <a:extLst>
              <a:ext uri="{FF2B5EF4-FFF2-40B4-BE49-F238E27FC236}">
                <a16:creationId xmlns:a16="http://schemas.microsoft.com/office/drawing/2014/main" id="{FFAA59A9-30A4-4DA0-508A-5DD5F4FAEBC3}"/>
              </a:ext>
            </a:extLst>
          </p:cNvPr>
          <p:cNvSpPr>
            <a:spLocks noGrp="1"/>
          </p:cNvSpPr>
          <p:nvPr>
            <p:ph type="body" sz="quarter" idx="30"/>
          </p:nvPr>
        </p:nvSpPr>
        <p:spPr/>
        <p:txBody>
          <a:bodyPr/>
          <a:lstStyle/>
          <a:p>
            <a:pPr marL="0" indent="0">
              <a:lnSpc>
                <a:spcPts val="3000"/>
              </a:lnSpc>
              <a:buNone/>
            </a:pPr>
            <a:r>
              <a:rPr lang="en-US" sz="1800" dirty="0"/>
              <a:t>Thus, to reduce the data redundancy, we can divide this large badly organized table into two (Employees and Departments), as shown below. Now, we have reduced redundant department data. So, if we must update department head name, we only have one row to update, even if there are 10 million employees in that department.</a:t>
            </a:r>
          </a:p>
        </p:txBody>
      </p:sp>
      <p:graphicFrame>
        <p:nvGraphicFramePr>
          <p:cNvPr id="8" name="Table 7">
            <a:extLst>
              <a:ext uri="{FF2B5EF4-FFF2-40B4-BE49-F238E27FC236}">
                <a16:creationId xmlns:a16="http://schemas.microsoft.com/office/drawing/2014/main" id="{23301A80-BE41-77A9-D035-7213F0D69562}"/>
              </a:ext>
            </a:extLst>
          </p:cNvPr>
          <p:cNvGraphicFramePr>
            <a:graphicFrameLocks noGrp="1"/>
          </p:cNvGraphicFramePr>
          <p:nvPr>
            <p:extLst>
              <p:ext uri="{D42A27DB-BD31-4B8C-83A1-F6EECF244321}">
                <p14:modId xmlns:p14="http://schemas.microsoft.com/office/powerpoint/2010/main" val="3988070836"/>
              </p:ext>
            </p:extLst>
          </p:nvPr>
        </p:nvGraphicFramePr>
        <p:xfrm>
          <a:off x="720724" y="3307702"/>
          <a:ext cx="5305426" cy="961404"/>
        </p:xfrm>
        <a:graphic>
          <a:graphicData uri="http://schemas.openxmlformats.org/drawingml/2006/table">
            <a:tbl>
              <a:tblPr>
                <a:tableStyleId>{5C22544A-7EE6-4342-B048-85BDC9FD1C3A}</a:tableStyleId>
              </a:tblPr>
              <a:tblGrid>
                <a:gridCol w="1280620">
                  <a:extLst>
                    <a:ext uri="{9D8B030D-6E8A-4147-A177-3AD203B41FA5}">
                      <a16:colId xmlns:a16="http://schemas.microsoft.com/office/drawing/2014/main" val="334912391"/>
                    </a:ext>
                  </a:extLst>
                </a:gridCol>
                <a:gridCol w="1280620">
                  <a:extLst>
                    <a:ext uri="{9D8B030D-6E8A-4147-A177-3AD203B41FA5}">
                      <a16:colId xmlns:a16="http://schemas.microsoft.com/office/drawing/2014/main" val="4137873561"/>
                    </a:ext>
                  </a:extLst>
                </a:gridCol>
                <a:gridCol w="1280620">
                  <a:extLst>
                    <a:ext uri="{9D8B030D-6E8A-4147-A177-3AD203B41FA5}">
                      <a16:colId xmlns:a16="http://schemas.microsoft.com/office/drawing/2014/main" val="2649760732"/>
                    </a:ext>
                  </a:extLst>
                </a:gridCol>
                <a:gridCol w="1463566">
                  <a:extLst>
                    <a:ext uri="{9D8B030D-6E8A-4147-A177-3AD203B41FA5}">
                      <a16:colId xmlns:a16="http://schemas.microsoft.com/office/drawing/2014/main" val="2625715306"/>
                    </a:ext>
                  </a:extLst>
                </a:gridCol>
              </a:tblGrid>
              <a:tr h="320468">
                <a:tc>
                  <a:txBody>
                    <a:bodyPr/>
                    <a:lstStyle/>
                    <a:p>
                      <a:pPr algn="l" fontAlgn="ctr"/>
                      <a:r>
                        <a:rPr lang="en-US" sz="1400" b="1" u="none" strike="noStrike" dirty="0">
                          <a:effectLst/>
                          <a:latin typeface="Cambria" panose="02040503050406030204" pitchFamily="18" charset="0"/>
                          <a:ea typeface="Cambria" panose="02040503050406030204" pitchFamily="18" charset="0"/>
                        </a:rPr>
                        <a:t>DeptId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DeptName</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DeptHead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DeptLocation</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11358459"/>
                  </a:ext>
                </a:extLst>
              </a:tr>
              <a:tr h="320468">
                <a:tc>
                  <a:txBody>
                    <a:bodyPr/>
                    <a:lstStyle/>
                    <a:p>
                      <a:pPr algn="l" fontAlgn="ctr"/>
                      <a:r>
                        <a:rPr lang="en-US" sz="1400" u="none" strike="noStrike" dirty="0">
                          <a:effectLst/>
                          <a:latin typeface="Cambria" panose="02040503050406030204" pitchFamily="18" charset="0"/>
                          <a:ea typeface="Cambria" panose="02040503050406030204" pitchFamily="18" charset="0"/>
                        </a:rPr>
                        <a:t>1</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IT</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Gataum</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London</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644303569"/>
                  </a:ext>
                </a:extLst>
              </a:tr>
              <a:tr h="320468">
                <a:tc>
                  <a:txBody>
                    <a:bodyPr/>
                    <a:lstStyle/>
                    <a:p>
                      <a:pPr algn="l" fontAlgn="ctr"/>
                      <a:r>
                        <a:rPr lang="en-US" sz="1400" u="none" strike="noStrike" dirty="0">
                          <a:effectLst/>
                          <a:latin typeface="Cambria" panose="02040503050406030204" pitchFamily="18" charset="0"/>
                          <a:ea typeface="Cambria" panose="02040503050406030204" pitchFamily="18" charset="0"/>
                        </a:rPr>
                        <a:t>2</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HR</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Sumit</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Sydney</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179878425"/>
                  </a:ext>
                </a:extLst>
              </a:tr>
            </a:tbl>
          </a:graphicData>
        </a:graphic>
      </p:graphicFrame>
      <p:graphicFrame>
        <p:nvGraphicFramePr>
          <p:cNvPr id="9" name="Table 8">
            <a:extLst>
              <a:ext uri="{FF2B5EF4-FFF2-40B4-BE49-F238E27FC236}">
                <a16:creationId xmlns:a16="http://schemas.microsoft.com/office/drawing/2014/main" id="{83D25DAA-F3A1-D9D4-731D-B26ED124E282}"/>
              </a:ext>
            </a:extLst>
          </p:cNvPr>
          <p:cNvGraphicFramePr>
            <a:graphicFrameLocks noGrp="1"/>
          </p:cNvGraphicFramePr>
          <p:nvPr>
            <p:extLst>
              <p:ext uri="{D42A27DB-BD31-4B8C-83A1-F6EECF244321}">
                <p14:modId xmlns:p14="http://schemas.microsoft.com/office/powerpoint/2010/main" val="2192895130"/>
              </p:ext>
            </p:extLst>
          </p:nvPr>
        </p:nvGraphicFramePr>
        <p:xfrm>
          <a:off x="692150" y="4375538"/>
          <a:ext cx="5334000" cy="1680210"/>
        </p:xfrm>
        <a:graphic>
          <a:graphicData uri="http://schemas.openxmlformats.org/drawingml/2006/table">
            <a:tbl>
              <a:tblPr>
                <a:tableStyleId>{5C22544A-7EE6-4342-B048-85BDC9FD1C3A}</a:tableStyleId>
              </a:tblPr>
              <a:tblGrid>
                <a:gridCol w="1511301">
                  <a:extLst>
                    <a:ext uri="{9D8B030D-6E8A-4147-A177-3AD203B41FA5}">
                      <a16:colId xmlns:a16="http://schemas.microsoft.com/office/drawing/2014/main" val="1802075516"/>
                    </a:ext>
                  </a:extLst>
                </a:gridCol>
                <a:gridCol w="1278294">
                  <a:extLst>
                    <a:ext uri="{9D8B030D-6E8A-4147-A177-3AD203B41FA5}">
                      <a16:colId xmlns:a16="http://schemas.microsoft.com/office/drawing/2014/main" val="4016228418"/>
                    </a:ext>
                  </a:extLst>
                </a:gridCol>
                <a:gridCol w="1287624">
                  <a:extLst>
                    <a:ext uri="{9D8B030D-6E8A-4147-A177-3AD203B41FA5}">
                      <a16:colId xmlns:a16="http://schemas.microsoft.com/office/drawing/2014/main" val="2356206686"/>
                    </a:ext>
                  </a:extLst>
                </a:gridCol>
                <a:gridCol w="1256781">
                  <a:extLst>
                    <a:ext uri="{9D8B030D-6E8A-4147-A177-3AD203B41FA5}">
                      <a16:colId xmlns:a16="http://schemas.microsoft.com/office/drawing/2014/main" val="1599294616"/>
                    </a:ext>
                  </a:extLst>
                </a:gridCol>
              </a:tblGrid>
              <a:tr h="280035">
                <a:tc>
                  <a:txBody>
                    <a:bodyPr/>
                    <a:lstStyle/>
                    <a:p>
                      <a:pPr algn="l" fontAlgn="ctr"/>
                      <a:r>
                        <a:rPr lang="en-US" sz="1400" b="1" u="none" strike="noStrike">
                          <a:effectLst/>
                          <a:latin typeface="Cambria" panose="02040503050406030204" pitchFamily="18" charset="0"/>
                          <a:ea typeface="Cambria" panose="02040503050406030204" pitchFamily="18" charset="0"/>
                        </a:rPr>
                        <a:t>EmployeeName</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Gender</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a:effectLst/>
                          <a:latin typeface="Cambria" panose="02040503050406030204" pitchFamily="18" charset="0"/>
                          <a:ea typeface="Cambria" panose="02040503050406030204" pitchFamily="18" charset="0"/>
                        </a:rPr>
                        <a:t>Salary</a:t>
                      </a:r>
                      <a:endParaRPr lang="en-US" sz="1400" b="1" i="0" u="none" strike="noStrike">
                        <a:solidFill>
                          <a:srgbClr val="FFFFFF"/>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b="1" u="none" strike="noStrike" dirty="0">
                          <a:effectLst/>
                          <a:latin typeface="Cambria" panose="02040503050406030204" pitchFamily="18" charset="0"/>
                          <a:ea typeface="Cambria" panose="02040503050406030204" pitchFamily="18" charset="0"/>
                        </a:rPr>
                        <a:t>DeptId</a:t>
                      </a:r>
                      <a:endParaRPr lang="en-US" sz="1400" b="1" i="0" u="none" strike="noStrike" dirty="0">
                        <a:solidFill>
                          <a:srgbClr val="FFFFFF"/>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069733492"/>
                  </a:ext>
                </a:extLst>
              </a:tr>
              <a:tr h="280035">
                <a:tc>
                  <a:txBody>
                    <a:bodyPr/>
                    <a:lstStyle/>
                    <a:p>
                      <a:pPr algn="l" fontAlgn="ctr"/>
                      <a:r>
                        <a:rPr lang="en-US" sz="1400" u="none" strike="noStrike" dirty="0">
                          <a:effectLst/>
                          <a:latin typeface="Cambria" panose="02040503050406030204" pitchFamily="18" charset="0"/>
                          <a:ea typeface="Cambria" panose="02040503050406030204" pitchFamily="18" charset="0"/>
                        </a:rPr>
                        <a:t>King</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Male</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45000</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960229187"/>
                  </a:ext>
                </a:extLst>
              </a:tr>
              <a:tr h="280035">
                <a:tc>
                  <a:txBody>
                    <a:bodyPr/>
                    <a:lstStyle/>
                    <a:p>
                      <a:pPr algn="l" fontAlgn="ctr"/>
                      <a:r>
                        <a:rPr lang="en-US" sz="1400" u="none" strike="noStrike">
                          <a:effectLst/>
                          <a:latin typeface="Cambria" panose="02040503050406030204" pitchFamily="18" charset="0"/>
                          <a:ea typeface="Cambria" panose="02040503050406030204" pitchFamily="18" charset="0"/>
                        </a:rPr>
                        <a:t>Sujatha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23000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1215450681"/>
                  </a:ext>
                </a:extLst>
              </a:tr>
              <a:tr h="280035">
                <a:tc>
                  <a:txBody>
                    <a:bodyPr/>
                    <a:lstStyle/>
                    <a:p>
                      <a:pPr algn="l" fontAlgn="ctr"/>
                      <a:r>
                        <a:rPr lang="en-US" sz="1400" u="none" strike="noStrike">
                          <a:effectLst/>
                          <a:latin typeface="Cambria" panose="02040503050406030204" pitchFamily="18" charset="0"/>
                          <a:ea typeface="Cambria" panose="02040503050406030204" pitchFamily="18" charset="0"/>
                        </a:rPr>
                        <a:t>Roger</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13450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2716986965"/>
                  </a:ext>
                </a:extLst>
              </a:tr>
              <a:tr h="280035">
                <a:tc>
                  <a:txBody>
                    <a:bodyPr/>
                    <a:lstStyle/>
                    <a:p>
                      <a:pPr algn="l" fontAlgn="ctr"/>
                      <a:r>
                        <a:rPr lang="en-US" sz="1400" u="none" strike="noStrike" dirty="0">
                          <a:effectLst/>
                          <a:latin typeface="Cambria" panose="02040503050406030204" pitchFamily="18" charset="0"/>
                          <a:ea typeface="Cambria" panose="02040503050406030204" pitchFamily="18" charset="0"/>
                        </a:rPr>
                        <a:t>Sarah</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Female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25670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2</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4021954108"/>
                  </a:ext>
                </a:extLst>
              </a:tr>
              <a:tr h="280035">
                <a:tc>
                  <a:txBody>
                    <a:bodyPr/>
                    <a:lstStyle/>
                    <a:p>
                      <a:pPr algn="l" fontAlgn="ctr"/>
                      <a:r>
                        <a:rPr lang="en-US" sz="1400" u="none" strike="noStrike">
                          <a:effectLst/>
                          <a:latin typeface="Cambria" panose="02040503050406030204" pitchFamily="18" charset="0"/>
                          <a:ea typeface="Cambria" panose="02040503050406030204" pitchFamily="18" charset="0"/>
                        </a:rPr>
                        <a:t>Smith</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Male</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a:effectLst/>
                          <a:latin typeface="Cambria" panose="02040503050406030204" pitchFamily="18" charset="0"/>
                          <a:ea typeface="Cambria" panose="02040503050406030204" pitchFamily="18" charset="0"/>
                        </a:rPr>
                        <a:t>68900</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R="7620" marT="7620" marB="0" anchor="ctr"/>
                </a:tc>
                <a:tc>
                  <a:txBody>
                    <a:bodyPr/>
                    <a:lstStyle/>
                    <a:p>
                      <a:pPr algn="l" fontAlgn="ctr"/>
                      <a:r>
                        <a:rPr lang="en-US" sz="1400" u="none" strike="noStrike" dirty="0">
                          <a:effectLst/>
                          <a:latin typeface="Cambria" panose="02040503050406030204" pitchFamily="18" charset="0"/>
                          <a:ea typeface="Cambria" panose="02040503050406030204" pitchFamily="18" charset="0"/>
                        </a:rPr>
                        <a:t>1</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R="7620" marT="7620" marB="0" anchor="ctr"/>
                </a:tc>
                <a:extLst>
                  <a:ext uri="{0D108BD9-81ED-4DB2-BD59-A6C34878D82A}">
                    <a16:rowId xmlns:a16="http://schemas.microsoft.com/office/drawing/2014/main" val="3976422594"/>
                  </a:ext>
                </a:extLst>
              </a:tr>
            </a:tbl>
          </a:graphicData>
        </a:graphic>
      </p:graphicFrame>
    </p:spTree>
    <p:extLst>
      <p:ext uri="{BB962C8B-B14F-4D97-AF65-F5344CB8AC3E}">
        <p14:creationId xmlns:p14="http://schemas.microsoft.com/office/powerpoint/2010/main" val="3783252440"/>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1920</TotalTime>
  <Words>1567</Words>
  <Application>Microsoft Office PowerPoint</Application>
  <PresentationFormat>Widescreen</PresentationFormat>
  <Paragraphs>373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等线</vt:lpstr>
      <vt:lpstr>Abadi</vt:lpstr>
      <vt:lpstr>Arial</vt:lpstr>
      <vt:lpstr>Calibri</vt:lpstr>
      <vt:lpstr>Cambria</vt:lpstr>
      <vt:lpstr>Posterama Text Black</vt:lpstr>
      <vt:lpstr>Posterama Text SemiBold</vt:lpstr>
      <vt:lpstr>Office 主题​​</vt:lpstr>
      <vt:lpstr>Normalization and Denormalization in Database</vt:lpstr>
      <vt:lpstr>Normalization</vt:lpstr>
      <vt:lpstr>First Normal Form (1NF)</vt:lpstr>
      <vt:lpstr>First Normal Form (1NF)</vt:lpstr>
      <vt:lpstr>First Normal Form (1NF)</vt:lpstr>
      <vt:lpstr>Second Normal Form (2NF)</vt:lpstr>
      <vt:lpstr>Second Normal Form (2NF)</vt:lpstr>
      <vt:lpstr>Second Normal Form (2NF)</vt:lpstr>
      <vt:lpstr>Second Normal Form (2NF)</vt:lpstr>
      <vt:lpstr>Third Normal Form (3NF)</vt:lpstr>
      <vt:lpstr>Third Normal Form (3NF)</vt:lpstr>
      <vt:lpstr>Third Normal Form (3NF)</vt:lpstr>
      <vt:lpstr>Third Normal Form (3NF)</vt:lpstr>
      <vt:lpstr>Denormalization</vt:lpstr>
      <vt:lpstr>Denormalization</vt:lpstr>
      <vt:lpstr>ACID Properties  in DBMS</vt:lpstr>
      <vt:lpstr>What is Database Transaction? </vt:lpstr>
      <vt:lpstr>What is Database Transaction? </vt:lpstr>
      <vt:lpstr>ACID Properties in DBMS</vt:lpstr>
      <vt:lpstr>ACID Properties</vt:lpstr>
      <vt:lpstr>ACID Properties</vt:lpstr>
      <vt:lpstr>ACID Properties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Bhawna Gunwani</dc:creator>
  <cp:lastModifiedBy>Bhawna Gunwani</cp:lastModifiedBy>
  <cp:revision>24</cp:revision>
  <dcterms:created xsi:type="dcterms:W3CDTF">2022-11-11T04:58:42Z</dcterms:created>
  <dcterms:modified xsi:type="dcterms:W3CDTF">2022-11-15T15:14:15Z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