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68" d="100"/>
          <a:sy n="68" d="100"/>
        </p:scale>
        <p:origin x="6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52E83E-10A1-4FA2-992D-7E5D32F34D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9315CFF-9763-4C55-8BB8-118FB345DE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0713D4-A04C-4E63-B25B-F3484A13352E}" type="datetimeFigureOut">
              <a:rPr lang="en-US" smtClean="0"/>
              <a:t>11/21/2018</a:t>
            </a:fld>
            <a:endParaRPr lang="en-US"/>
          </a:p>
        </p:txBody>
      </p:sp>
      <p:sp>
        <p:nvSpPr>
          <p:cNvPr id="4" name="Footer Placeholder 3">
            <a:extLst>
              <a:ext uri="{FF2B5EF4-FFF2-40B4-BE49-F238E27FC236}">
                <a16:creationId xmlns:a16="http://schemas.microsoft.com/office/drawing/2014/main" id="{E3C2598E-3BE0-4EF8-B5A9-E39D0D0646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7AFC73-4603-43E3-AF6A-ADCA6F0683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D55B88-4CA0-4659-88F6-3807169F71D2}" type="slidenum">
              <a:rPr lang="en-US" smtClean="0"/>
              <a:t>‹#›</a:t>
            </a:fld>
            <a:endParaRPr lang="en-US"/>
          </a:p>
        </p:txBody>
      </p:sp>
    </p:spTree>
    <p:extLst>
      <p:ext uri="{BB962C8B-B14F-4D97-AF65-F5344CB8AC3E}">
        <p14:creationId xmlns:p14="http://schemas.microsoft.com/office/powerpoint/2010/main" val="414519413"/>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C4358D-5373-42CF-9E95-A586E75715AC}" type="datetimeFigureOut">
              <a:rPr lang="en-US" smtClean="0"/>
              <a:t>11/21/2018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FE3F86-2A3C-41F5-827C-20968FB9CCEC}" type="slidenum">
              <a:rPr lang="en-US" smtClean="0"/>
              <a:t>‹#›</a:t>
            </a:fld>
            <a:endParaRPr lang="en-US"/>
          </a:p>
        </p:txBody>
      </p:sp>
    </p:spTree>
    <p:extLst>
      <p:ext uri="{BB962C8B-B14F-4D97-AF65-F5344CB8AC3E}">
        <p14:creationId xmlns:p14="http://schemas.microsoft.com/office/powerpoint/2010/main" val="2391349875"/>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A7E39-0589-42F0-8C43-5EEAD71673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68FAB3-DA88-4CAE-9801-3021BA48C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7EDAE8-D9EA-481B-BC5B-1093A1038768}"/>
              </a:ext>
            </a:extLst>
          </p:cNvPr>
          <p:cNvSpPr>
            <a:spLocks noGrp="1"/>
          </p:cNvSpPr>
          <p:nvPr>
            <p:ph type="dt" sz="half" idx="10"/>
          </p:nvPr>
        </p:nvSpPr>
        <p:spPr/>
        <p:txBody>
          <a:bodyPr/>
          <a:lstStyle/>
          <a:p>
            <a:fld id="{32818AAB-79A7-4729-B6E9-5D55EA312AC8}" type="datetimeFigureOut">
              <a:rPr lang="en-US" smtClean="0"/>
              <a:t>11/21/2018</a:t>
            </a:fld>
            <a:endParaRPr lang="en-US"/>
          </a:p>
        </p:txBody>
      </p:sp>
      <p:sp>
        <p:nvSpPr>
          <p:cNvPr id="5" name="Footer Placeholder 4">
            <a:extLst>
              <a:ext uri="{FF2B5EF4-FFF2-40B4-BE49-F238E27FC236}">
                <a16:creationId xmlns:a16="http://schemas.microsoft.com/office/drawing/2014/main" id="{B3680BF1-BD52-4CD4-A783-40B392376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4C152-0D12-43D8-94B2-1DBF1CA5A541}"/>
              </a:ext>
            </a:extLst>
          </p:cNvPr>
          <p:cNvSpPr>
            <a:spLocks noGrp="1"/>
          </p:cNvSpPr>
          <p:nvPr>
            <p:ph type="sldNum" sz="quarter" idx="12"/>
          </p:nvPr>
        </p:nvSpPr>
        <p:spPr/>
        <p:txBody>
          <a:bodyPr/>
          <a:lstStyle/>
          <a:p>
            <a:fld id="{94BC2C7D-464B-4ACE-A470-B4A74DDD5124}" type="slidenum">
              <a:rPr lang="en-US" smtClean="0"/>
              <a:t>‹#›</a:t>
            </a:fld>
            <a:endParaRPr lang="en-US"/>
          </a:p>
        </p:txBody>
      </p:sp>
    </p:spTree>
    <p:extLst>
      <p:ext uri="{BB962C8B-B14F-4D97-AF65-F5344CB8AC3E}">
        <p14:creationId xmlns:p14="http://schemas.microsoft.com/office/powerpoint/2010/main" val="3630842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8190-C78E-46E3-A87F-CF77BB81AC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5A3B1-480B-480C-8096-6A770243AB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E9BD6-F0CC-47D6-9D0E-1829218F6451}"/>
              </a:ext>
            </a:extLst>
          </p:cNvPr>
          <p:cNvSpPr>
            <a:spLocks noGrp="1"/>
          </p:cNvSpPr>
          <p:nvPr>
            <p:ph type="dt" sz="half" idx="10"/>
          </p:nvPr>
        </p:nvSpPr>
        <p:spPr/>
        <p:txBody>
          <a:bodyPr/>
          <a:lstStyle/>
          <a:p>
            <a:fld id="{32818AAB-79A7-4729-B6E9-5D55EA312AC8}" type="datetimeFigureOut">
              <a:rPr lang="en-US" smtClean="0"/>
              <a:t>11/21/2018</a:t>
            </a:fld>
            <a:endParaRPr lang="en-US"/>
          </a:p>
        </p:txBody>
      </p:sp>
      <p:sp>
        <p:nvSpPr>
          <p:cNvPr id="5" name="Footer Placeholder 4">
            <a:extLst>
              <a:ext uri="{FF2B5EF4-FFF2-40B4-BE49-F238E27FC236}">
                <a16:creationId xmlns:a16="http://schemas.microsoft.com/office/drawing/2014/main" id="{E3C40C1D-92AB-41ED-A828-6C078A947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5B149-2855-42B8-979E-B2998E3D8E62}"/>
              </a:ext>
            </a:extLst>
          </p:cNvPr>
          <p:cNvSpPr>
            <a:spLocks noGrp="1"/>
          </p:cNvSpPr>
          <p:nvPr>
            <p:ph type="sldNum" sz="quarter" idx="12"/>
          </p:nvPr>
        </p:nvSpPr>
        <p:spPr/>
        <p:txBody>
          <a:bodyPr/>
          <a:lstStyle/>
          <a:p>
            <a:fld id="{94BC2C7D-464B-4ACE-A470-B4A74DDD5124}" type="slidenum">
              <a:rPr lang="en-US" smtClean="0"/>
              <a:t>‹#›</a:t>
            </a:fld>
            <a:endParaRPr lang="en-US"/>
          </a:p>
        </p:txBody>
      </p:sp>
    </p:spTree>
    <p:extLst>
      <p:ext uri="{BB962C8B-B14F-4D97-AF65-F5344CB8AC3E}">
        <p14:creationId xmlns:p14="http://schemas.microsoft.com/office/powerpoint/2010/main" val="2619127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D9782E-E98B-41B5-B2B8-C6500B5CC7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90474F-8561-4ECA-B1A5-D63075B0A6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7543C6-B268-4ECB-8DEE-0311C2552950}"/>
              </a:ext>
            </a:extLst>
          </p:cNvPr>
          <p:cNvSpPr>
            <a:spLocks noGrp="1"/>
          </p:cNvSpPr>
          <p:nvPr>
            <p:ph type="dt" sz="half" idx="10"/>
          </p:nvPr>
        </p:nvSpPr>
        <p:spPr/>
        <p:txBody>
          <a:bodyPr/>
          <a:lstStyle/>
          <a:p>
            <a:fld id="{32818AAB-79A7-4729-B6E9-5D55EA312AC8}" type="datetimeFigureOut">
              <a:rPr lang="en-US" smtClean="0"/>
              <a:t>11/21/2018</a:t>
            </a:fld>
            <a:endParaRPr lang="en-US"/>
          </a:p>
        </p:txBody>
      </p:sp>
      <p:sp>
        <p:nvSpPr>
          <p:cNvPr id="5" name="Footer Placeholder 4">
            <a:extLst>
              <a:ext uri="{FF2B5EF4-FFF2-40B4-BE49-F238E27FC236}">
                <a16:creationId xmlns:a16="http://schemas.microsoft.com/office/drawing/2014/main" id="{0F3D858E-8953-4BDA-914C-67AA2FD88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7AC461-B532-4AF2-8D0F-84F32775AE38}"/>
              </a:ext>
            </a:extLst>
          </p:cNvPr>
          <p:cNvSpPr>
            <a:spLocks noGrp="1"/>
          </p:cNvSpPr>
          <p:nvPr>
            <p:ph type="sldNum" sz="quarter" idx="12"/>
          </p:nvPr>
        </p:nvSpPr>
        <p:spPr/>
        <p:txBody>
          <a:bodyPr/>
          <a:lstStyle/>
          <a:p>
            <a:fld id="{94BC2C7D-464B-4ACE-A470-B4A74DDD5124}" type="slidenum">
              <a:rPr lang="en-US" smtClean="0"/>
              <a:t>‹#›</a:t>
            </a:fld>
            <a:endParaRPr lang="en-US"/>
          </a:p>
        </p:txBody>
      </p:sp>
    </p:spTree>
    <p:extLst>
      <p:ext uri="{BB962C8B-B14F-4D97-AF65-F5344CB8AC3E}">
        <p14:creationId xmlns:p14="http://schemas.microsoft.com/office/powerpoint/2010/main" val="280029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65E3-6273-4558-9F1A-DD58268BDD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A141D5-5792-4988-B6A7-C1B2164456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34BE0A-A138-4471-9B33-8185CF06B102}"/>
              </a:ext>
            </a:extLst>
          </p:cNvPr>
          <p:cNvSpPr>
            <a:spLocks noGrp="1"/>
          </p:cNvSpPr>
          <p:nvPr>
            <p:ph type="dt" sz="half" idx="10"/>
          </p:nvPr>
        </p:nvSpPr>
        <p:spPr/>
        <p:txBody>
          <a:bodyPr/>
          <a:lstStyle/>
          <a:p>
            <a:fld id="{32818AAB-79A7-4729-B6E9-5D55EA312AC8}" type="datetimeFigureOut">
              <a:rPr lang="en-US" smtClean="0"/>
              <a:t>11/21/2018</a:t>
            </a:fld>
            <a:endParaRPr lang="en-US"/>
          </a:p>
        </p:txBody>
      </p:sp>
      <p:sp>
        <p:nvSpPr>
          <p:cNvPr id="5" name="Footer Placeholder 4">
            <a:extLst>
              <a:ext uri="{FF2B5EF4-FFF2-40B4-BE49-F238E27FC236}">
                <a16:creationId xmlns:a16="http://schemas.microsoft.com/office/drawing/2014/main" id="{DECCE195-7716-441E-8A45-3B6CEA5DB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2EBEE-949E-4897-AD23-72F2F9387CE6}"/>
              </a:ext>
            </a:extLst>
          </p:cNvPr>
          <p:cNvSpPr>
            <a:spLocks noGrp="1"/>
          </p:cNvSpPr>
          <p:nvPr>
            <p:ph type="sldNum" sz="quarter" idx="12"/>
          </p:nvPr>
        </p:nvSpPr>
        <p:spPr/>
        <p:txBody>
          <a:bodyPr/>
          <a:lstStyle/>
          <a:p>
            <a:fld id="{94BC2C7D-464B-4ACE-A470-B4A74DDD5124}" type="slidenum">
              <a:rPr lang="en-US" smtClean="0"/>
              <a:t>‹#›</a:t>
            </a:fld>
            <a:endParaRPr lang="en-US"/>
          </a:p>
        </p:txBody>
      </p:sp>
    </p:spTree>
    <p:extLst>
      <p:ext uri="{BB962C8B-B14F-4D97-AF65-F5344CB8AC3E}">
        <p14:creationId xmlns:p14="http://schemas.microsoft.com/office/powerpoint/2010/main" val="415801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B245B-8DA6-4B75-87A5-D3C3D42849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C8FE6B-7CF3-45C6-BEEA-41E27079CB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CE13D2-A69F-4715-BFF1-7FE9046DFE13}"/>
              </a:ext>
            </a:extLst>
          </p:cNvPr>
          <p:cNvSpPr>
            <a:spLocks noGrp="1"/>
          </p:cNvSpPr>
          <p:nvPr>
            <p:ph type="dt" sz="half" idx="10"/>
          </p:nvPr>
        </p:nvSpPr>
        <p:spPr/>
        <p:txBody>
          <a:bodyPr/>
          <a:lstStyle/>
          <a:p>
            <a:fld id="{32818AAB-79A7-4729-B6E9-5D55EA312AC8}" type="datetimeFigureOut">
              <a:rPr lang="en-US" smtClean="0"/>
              <a:t>11/21/2018</a:t>
            </a:fld>
            <a:endParaRPr lang="en-US"/>
          </a:p>
        </p:txBody>
      </p:sp>
      <p:sp>
        <p:nvSpPr>
          <p:cNvPr id="5" name="Footer Placeholder 4">
            <a:extLst>
              <a:ext uri="{FF2B5EF4-FFF2-40B4-BE49-F238E27FC236}">
                <a16:creationId xmlns:a16="http://schemas.microsoft.com/office/drawing/2014/main" id="{C0261963-966C-4F06-A9B6-6B0A65440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14D7D-E816-4B7D-A829-62CEA92F8795}"/>
              </a:ext>
            </a:extLst>
          </p:cNvPr>
          <p:cNvSpPr>
            <a:spLocks noGrp="1"/>
          </p:cNvSpPr>
          <p:nvPr>
            <p:ph type="sldNum" sz="quarter" idx="12"/>
          </p:nvPr>
        </p:nvSpPr>
        <p:spPr/>
        <p:txBody>
          <a:bodyPr/>
          <a:lstStyle/>
          <a:p>
            <a:fld id="{94BC2C7D-464B-4ACE-A470-B4A74DDD5124}" type="slidenum">
              <a:rPr lang="en-US" smtClean="0"/>
              <a:t>‹#›</a:t>
            </a:fld>
            <a:endParaRPr lang="en-US"/>
          </a:p>
        </p:txBody>
      </p:sp>
    </p:spTree>
    <p:extLst>
      <p:ext uri="{BB962C8B-B14F-4D97-AF65-F5344CB8AC3E}">
        <p14:creationId xmlns:p14="http://schemas.microsoft.com/office/powerpoint/2010/main" val="72567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5E19-8C2E-450B-A3F8-D775F4C41E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9E28C-E2AC-4171-A8F5-C0AEA623FB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0FB6B7-C579-463E-890D-8142BA9AE9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EF6C3C-066B-4AC2-8788-6D79D4EEE876}"/>
              </a:ext>
            </a:extLst>
          </p:cNvPr>
          <p:cNvSpPr>
            <a:spLocks noGrp="1"/>
          </p:cNvSpPr>
          <p:nvPr>
            <p:ph type="dt" sz="half" idx="10"/>
          </p:nvPr>
        </p:nvSpPr>
        <p:spPr/>
        <p:txBody>
          <a:bodyPr/>
          <a:lstStyle/>
          <a:p>
            <a:fld id="{32818AAB-79A7-4729-B6E9-5D55EA312AC8}" type="datetimeFigureOut">
              <a:rPr lang="en-US" smtClean="0"/>
              <a:t>11/21/2018</a:t>
            </a:fld>
            <a:endParaRPr lang="en-US"/>
          </a:p>
        </p:txBody>
      </p:sp>
      <p:sp>
        <p:nvSpPr>
          <p:cNvPr id="6" name="Footer Placeholder 5">
            <a:extLst>
              <a:ext uri="{FF2B5EF4-FFF2-40B4-BE49-F238E27FC236}">
                <a16:creationId xmlns:a16="http://schemas.microsoft.com/office/drawing/2014/main" id="{F7C6DD07-B25C-4C09-9A34-9626B4F7A1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033D4-6769-42F8-BBF3-535BE89C2D23}"/>
              </a:ext>
            </a:extLst>
          </p:cNvPr>
          <p:cNvSpPr>
            <a:spLocks noGrp="1"/>
          </p:cNvSpPr>
          <p:nvPr>
            <p:ph type="sldNum" sz="quarter" idx="12"/>
          </p:nvPr>
        </p:nvSpPr>
        <p:spPr/>
        <p:txBody>
          <a:bodyPr/>
          <a:lstStyle/>
          <a:p>
            <a:fld id="{94BC2C7D-464B-4ACE-A470-B4A74DDD5124}" type="slidenum">
              <a:rPr lang="en-US" smtClean="0"/>
              <a:t>‹#›</a:t>
            </a:fld>
            <a:endParaRPr lang="en-US"/>
          </a:p>
        </p:txBody>
      </p:sp>
    </p:spTree>
    <p:extLst>
      <p:ext uri="{BB962C8B-B14F-4D97-AF65-F5344CB8AC3E}">
        <p14:creationId xmlns:p14="http://schemas.microsoft.com/office/powerpoint/2010/main" val="83637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CA305-7528-42EE-8488-AB7E4E726C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5457E5-FB3F-4A9E-83A6-8934E271BD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91F82-5843-4896-9D31-EBFC53183C7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6B02FD-3F21-4FD4-9207-6DF3BCD3F3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078B67-B15F-4585-932F-762187FF540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7BBE27-A474-4D9F-81A6-9AE45FDE8CDD}"/>
              </a:ext>
            </a:extLst>
          </p:cNvPr>
          <p:cNvSpPr>
            <a:spLocks noGrp="1"/>
          </p:cNvSpPr>
          <p:nvPr>
            <p:ph type="dt" sz="half" idx="10"/>
          </p:nvPr>
        </p:nvSpPr>
        <p:spPr/>
        <p:txBody>
          <a:bodyPr/>
          <a:lstStyle/>
          <a:p>
            <a:fld id="{32818AAB-79A7-4729-B6E9-5D55EA312AC8}" type="datetimeFigureOut">
              <a:rPr lang="en-US" smtClean="0"/>
              <a:t>11/21/2018</a:t>
            </a:fld>
            <a:endParaRPr lang="en-US"/>
          </a:p>
        </p:txBody>
      </p:sp>
      <p:sp>
        <p:nvSpPr>
          <p:cNvPr id="8" name="Footer Placeholder 7">
            <a:extLst>
              <a:ext uri="{FF2B5EF4-FFF2-40B4-BE49-F238E27FC236}">
                <a16:creationId xmlns:a16="http://schemas.microsoft.com/office/drawing/2014/main" id="{79A2091E-D894-40E0-9AEA-9D0FB4D27E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184681-8822-480C-B3BA-3FD6AE1DD87F}"/>
              </a:ext>
            </a:extLst>
          </p:cNvPr>
          <p:cNvSpPr>
            <a:spLocks noGrp="1"/>
          </p:cNvSpPr>
          <p:nvPr>
            <p:ph type="sldNum" sz="quarter" idx="12"/>
          </p:nvPr>
        </p:nvSpPr>
        <p:spPr/>
        <p:txBody>
          <a:bodyPr/>
          <a:lstStyle/>
          <a:p>
            <a:fld id="{94BC2C7D-464B-4ACE-A470-B4A74DDD5124}" type="slidenum">
              <a:rPr lang="en-US" smtClean="0"/>
              <a:t>‹#›</a:t>
            </a:fld>
            <a:endParaRPr lang="en-US"/>
          </a:p>
        </p:txBody>
      </p:sp>
    </p:spTree>
    <p:extLst>
      <p:ext uri="{BB962C8B-B14F-4D97-AF65-F5344CB8AC3E}">
        <p14:creationId xmlns:p14="http://schemas.microsoft.com/office/powerpoint/2010/main" val="1520675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E243-2A44-441B-8DF5-C49ACCA7F4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0C02D8-B3E0-4365-A59B-FB61EE9F7DE9}"/>
              </a:ext>
            </a:extLst>
          </p:cNvPr>
          <p:cNvSpPr>
            <a:spLocks noGrp="1"/>
          </p:cNvSpPr>
          <p:nvPr>
            <p:ph type="dt" sz="half" idx="10"/>
          </p:nvPr>
        </p:nvSpPr>
        <p:spPr/>
        <p:txBody>
          <a:bodyPr/>
          <a:lstStyle/>
          <a:p>
            <a:fld id="{32818AAB-79A7-4729-B6E9-5D55EA312AC8}" type="datetimeFigureOut">
              <a:rPr lang="en-US" smtClean="0"/>
              <a:t>11/21/2018</a:t>
            </a:fld>
            <a:endParaRPr lang="en-US"/>
          </a:p>
        </p:txBody>
      </p:sp>
      <p:sp>
        <p:nvSpPr>
          <p:cNvPr id="4" name="Footer Placeholder 3">
            <a:extLst>
              <a:ext uri="{FF2B5EF4-FFF2-40B4-BE49-F238E27FC236}">
                <a16:creationId xmlns:a16="http://schemas.microsoft.com/office/drawing/2014/main" id="{30C76016-9EC9-4D6F-86A3-64B0C410FE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42A2FA-2EB3-4CB8-B40E-CCAFEE9EA7EC}"/>
              </a:ext>
            </a:extLst>
          </p:cNvPr>
          <p:cNvSpPr>
            <a:spLocks noGrp="1"/>
          </p:cNvSpPr>
          <p:nvPr>
            <p:ph type="sldNum" sz="quarter" idx="12"/>
          </p:nvPr>
        </p:nvSpPr>
        <p:spPr/>
        <p:txBody>
          <a:bodyPr/>
          <a:lstStyle/>
          <a:p>
            <a:fld id="{94BC2C7D-464B-4ACE-A470-B4A74DDD5124}" type="slidenum">
              <a:rPr lang="en-US" smtClean="0"/>
              <a:t>‹#›</a:t>
            </a:fld>
            <a:endParaRPr lang="en-US"/>
          </a:p>
        </p:txBody>
      </p:sp>
    </p:spTree>
    <p:extLst>
      <p:ext uri="{BB962C8B-B14F-4D97-AF65-F5344CB8AC3E}">
        <p14:creationId xmlns:p14="http://schemas.microsoft.com/office/powerpoint/2010/main" val="32337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8A6A7F-A8A7-424E-973F-0F9D84C33C0E}"/>
              </a:ext>
            </a:extLst>
          </p:cNvPr>
          <p:cNvSpPr>
            <a:spLocks noGrp="1"/>
          </p:cNvSpPr>
          <p:nvPr>
            <p:ph type="dt" sz="half" idx="10"/>
          </p:nvPr>
        </p:nvSpPr>
        <p:spPr/>
        <p:txBody>
          <a:bodyPr/>
          <a:lstStyle/>
          <a:p>
            <a:fld id="{32818AAB-79A7-4729-B6E9-5D55EA312AC8}" type="datetimeFigureOut">
              <a:rPr lang="en-US" smtClean="0"/>
              <a:t>11/21/2018</a:t>
            </a:fld>
            <a:endParaRPr lang="en-US"/>
          </a:p>
        </p:txBody>
      </p:sp>
      <p:sp>
        <p:nvSpPr>
          <p:cNvPr id="3" name="Footer Placeholder 2">
            <a:extLst>
              <a:ext uri="{FF2B5EF4-FFF2-40B4-BE49-F238E27FC236}">
                <a16:creationId xmlns:a16="http://schemas.microsoft.com/office/drawing/2014/main" id="{8BF37950-1A28-4E96-83AB-C60EBFCBAE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033CF-43A6-442C-913A-E81C9E85C261}"/>
              </a:ext>
            </a:extLst>
          </p:cNvPr>
          <p:cNvSpPr>
            <a:spLocks noGrp="1"/>
          </p:cNvSpPr>
          <p:nvPr>
            <p:ph type="sldNum" sz="quarter" idx="12"/>
          </p:nvPr>
        </p:nvSpPr>
        <p:spPr/>
        <p:txBody>
          <a:bodyPr/>
          <a:lstStyle/>
          <a:p>
            <a:fld id="{94BC2C7D-464B-4ACE-A470-B4A74DDD5124}" type="slidenum">
              <a:rPr lang="en-US" smtClean="0"/>
              <a:t>‹#›</a:t>
            </a:fld>
            <a:endParaRPr lang="en-US"/>
          </a:p>
        </p:txBody>
      </p:sp>
    </p:spTree>
    <p:extLst>
      <p:ext uri="{BB962C8B-B14F-4D97-AF65-F5344CB8AC3E}">
        <p14:creationId xmlns:p14="http://schemas.microsoft.com/office/powerpoint/2010/main" val="2618309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5273F-C126-4528-AC59-2C897CD6B0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E294CC-4F7A-4BC0-8128-2DE5710EBC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0129F7-4A77-4DFF-8212-72E1CB8EAC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28D205-803A-4F2C-9907-AD50AE46A52F}"/>
              </a:ext>
            </a:extLst>
          </p:cNvPr>
          <p:cNvSpPr>
            <a:spLocks noGrp="1"/>
          </p:cNvSpPr>
          <p:nvPr>
            <p:ph type="dt" sz="half" idx="10"/>
          </p:nvPr>
        </p:nvSpPr>
        <p:spPr/>
        <p:txBody>
          <a:bodyPr/>
          <a:lstStyle/>
          <a:p>
            <a:fld id="{32818AAB-79A7-4729-B6E9-5D55EA312AC8}" type="datetimeFigureOut">
              <a:rPr lang="en-US" smtClean="0"/>
              <a:t>11/21/2018</a:t>
            </a:fld>
            <a:endParaRPr lang="en-US"/>
          </a:p>
        </p:txBody>
      </p:sp>
      <p:sp>
        <p:nvSpPr>
          <p:cNvPr id="6" name="Footer Placeholder 5">
            <a:extLst>
              <a:ext uri="{FF2B5EF4-FFF2-40B4-BE49-F238E27FC236}">
                <a16:creationId xmlns:a16="http://schemas.microsoft.com/office/drawing/2014/main" id="{6F64947E-B58A-4A89-97B6-CFEF824622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93B397-2FAF-4468-9A92-0831E54AFFA8}"/>
              </a:ext>
            </a:extLst>
          </p:cNvPr>
          <p:cNvSpPr>
            <a:spLocks noGrp="1"/>
          </p:cNvSpPr>
          <p:nvPr>
            <p:ph type="sldNum" sz="quarter" idx="12"/>
          </p:nvPr>
        </p:nvSpPr>
        <p:spPr/>
        <p:txBody>
          <a:bodyPr/>
          <a:lstStyle/>
          <a:p>
            <a:fld id="{94BC2C7D-464B-4ACE-A470-B4A74DDD5124}" type="slidenum">
              <a:rPr lang="en-US" smtClean="0"/>
              <a:t>‹#›</a:t>
            </a:fld>
            <a:endParaRPr lang="en-US"/>
          </a:p>
        </p:txBody>
      </p:sp>
    </p:spTree>
    <p:extLst>
      <p:ext uri="{BB962C8B-B14F-4D97-AF65-F5344CB8AC3E}">
        <p14:creationId xmlns:p14="http://schemas.microsoft.com/office/powerpoint/2010/main" val="4168700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5594-9DBE-4681-AC35-C01B8626BD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EF0DB8-D380-4F24-B5E3-01B32C5186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7E0026-A365-45F0-9987-EFBA14213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257B7D-C6A2-4677-86BD-0AD3497A0D09}"/>
              </a:ext>
            </a:extLst>
          </p:cNvPr>
          <p:cNvSpPr>
            <a:spLocks noGrp="1"/>
          </p:cNvSpPr>
          <p:nvPr>
            <p:ph type="dt" sz="half" idx="10"/>
          </p:nvPr>
        </p:nvSpPr>
        <p:spPr/>
        <p:txBody>
          <a:bodyPr/>
          <a:lstStyle/>
          <a:p>
            <a:fld id="{32818AAB-79A7-4729-B6E9-5D55EA312AC8}" type="datetimeFigureOut">
              <a:rPr lang="en-US" smtClean="0"/>
              <a:t>11/21/2018</a:t>
            </a:fld>
            <a:endParaRPr lang="en-US"/>
          </a:p>
        </p:txBody>
      </p:sp>
      <p:sp>
        <p:nvSpPr>
          <p:cNvPr id="6" name="Footer Placeholder 5">
            <a:extLst>
              <a:ext uri="{FF2B5EF4-FFF2-40B4-BE49-F238E27FC236}">
                <a16:creationId xmlns:a16="http://schemas.microsoft.com/office/drawing/2014/main" id="{C766E32D-F8CC-4748-B51C-2B4D34E86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F630EE-A9E8-483A-A3DB-170B66D76844}"/>
              </a:ext>
            </a:extLst>
          </p:cNvPr>
          <p:cNvSpPr>
            <a:spLocks noGrp="1"/>
          </p:cNvSpPr>
          <p:nvPr>
            <p:ph type="sldNum" sz="quarter" idx="12"/>
          </p:nvPr>
        </p:nvSpPr>
        <p:spPr/>
        <p:txBody>
          <a:bodyPr/>
          <a:lstStyle/>
          <a:p>
            <a:fld id="{94BC2C7D-464B-4ACE-A470-B4A74DDD5124}" type="slidenum">
              <a:rPr lang="en-US" smtClean="0"/>
              <a:t>‹#›</a:t>
            </a:fld>
            <a:endParaRPr lang="en-US"/>
          </a:p>
        </p:txBody>
      </p:sp>
    </p:spTree>
    <p:extLst>
      <p:ext uri="{BB962C8B-B14F-4D97-AF65-F5344CB8AC3E}">
        <p14:creationId xmlns:p14="http://schemas.microsoft.com/office/powerpoint/2010/main" val="172282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3F0BC4-98A1-4E92-AEB1-C95652C2C6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01A7FF-CA52-4193-A883-4998ED13EA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B22DF-1572-4DCF-88AC-9EF72525E3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818AAB-79A7-4729-B6E9-5D55EA312AC8}" type="datetimeFigureOut">
              <a:rPr lang="en-US" smtClean="0"/>
              <a:t>11/21/2018</a:t>
            </a:fld>
            <a:endParaRPr lang="en-US"/>
          </a:p>
        </p:txBody>
      </p:sp>
      <p:sp>
        <p:nvSpPr>
          <p:cNvPr id="5" name="Footer Placeholder 4">
            <a:extLst>
              <a:ext uri="{FF2B5EF4-FFF2-40B4-BE49-F238E27FC236}">
                <a16:creationId xmlns:a16="http://schemas.microsoft.com/office/drawing/2014/main" id="{F23A7B53-53CE-49C6-BBFA-4880D9582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1D7924-C35C-4D26-AC14-BECA76D2F3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C2C7D-464B-4ACE-A470-B4A74DDD5124}" type="slidenum">
              <a:rPr lang="en-US" smtClean="0"/>
              <a:t>‹#›</a:t>
            </a:fld>
            <a:endParaRPr lang="en-US"/>
          </a:p>
        </p:txBody>
      </p:sp>
    </p:spTree>
    <p:extLst>
      <p:ext uri="{BB962C8B-B14F-4D97-AF65-F5344CB8AC3E}">
        <p14:creationId xmlns:p14="http://schemas.microsoft.com/office/powerpoint/2010/main" val="4183649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FC8683B-65DD-428D-990F-65CD325AE771}"/>
              </a:ext>
            </a:extLst>
          </p:cNvPr>
          <p:cNvSpPr>
            <a:spLocks noGrp="1"/>
          </p:cNvSpPr>
          <p:nvPr>
            <p:ph type="ctrTitle"/>
          </p:nvPr>
        </p:nvSpPr>
        <p:spPr>
          <a:xfrm>
            <a:off x="476053" y="5363851"/>
            <a:ext cx="7646955" cy="1040472"/>
          </a:xfrm>
        </p:spPr>
        <p:txBody>
          <a:bodyPr>
            <a:normAutofit fontScale="90000"/>
          </a:bodyPr>
          <a:lstStyle/>
          <a:p>
            <a:r>
              <a:rPr lang="en-US" sz="4400" dirty="0"/>
              <a:t>Springboard Capstone Project Two </a:t>
            </a:r>
            <a:r>
              <a:rPr lang="en-US" sz="3100" dirty="0"/>
              <a:t>Stock Price Prediction using Time Series Analysis</a:t>
            </a:r>
          </a:p>
        </p:txBody>
      </p:sp>
      <p:sp>
        <p:nvSpPr>
          <p:cNvPr id="6" name="Subtitle 2">
            <a:extLst>
              <a:ext uri="{FF2B5EF4-FFF2-40B4-BE49-F238E27FC236}">
                <a16:creationId xmlns:a16="http://schemas.microsoft.com/office/drawing/2014/main" id="{B846A099-85D5-4923-88EC-BA2CEAB4689A}"/>
              </a:ext>
            </a:extLst>
          </p:cNvPr>
          <p:cNvSpPr>
            <a:spLocks noGrp="1"/>
          </p:cNvSpPr>
          <p:nvPr>
            <p:ph type="subTitle" idx="1"/>
          </p:nvPr>
        </p:nvSpPr>
        <p:spPr>
          <a:xfrm>
            <a:off x="8502978" y="5549746"/>
            <a:ext cx="3524839" cy="1040472"/>
          </a:xfrm>
        </p:spPr>
        <p:txBody>
          <a:bodyPr>
            <a:normAutofit/>
          </a:bodyPr>
          <a:lstStyle/>
          <a:p>
            <a:r>
              <a:rPr lang="en-US" sz="2000" dirty="0"/>
              <a:t>Author: Anshul Dikshit</a:t>
            </a:r>
          </a:p>
          <a:p>
            <a:r>
              <a:rPr lang="en-US" sz="2000" dirty="0"/>
              <a:t>Date: November 21, 2018</a:t>
            </a:r>
          </a:p>
        </p:txBody>
      </p:sp>
      <p:pic>
        <p:nvPicPr>
          <p:cNvPr id="2" name="Picture 2" descr="https://imagesvc.timeincapp.com/v3/mm/image?url=https%3A%2F%2Ftimedotcom.files.wordpress.com%2F2017%2F03%2F170314_stocks.jpg&amp;w=800&amp;q=85">
            <a:extLst>
              <a:ext uri="{FF2B5EF4-FFF2-40B4-BE49-F238E27FC236}">
                <a16:creationId xmlns:a16="http://schemas.microsoft.com/office/drawing/2014/main" id="{E433509E-5946-4F20-884F-D1C22A400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408" y="267781"/>
            <a:ext cx="7183225" cy="4634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058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C6607A-4A60-4F0C-A157-B11CB0B3B98D}"/>
              </a:ext>
            </a:extLst>
          </p:cNvPr>
          <p:cNvSpPr/>
          <p:nvPr/>
        </p:nvSpPr>
        <p:spPr>
          <a:xfrm>
            <a:off x="1024128" y="622169"/>
            <a:ext cx="3490525" cy="769441"/>
          </a:xfrm>
          <a:prstGeom prst="rect">
            <a:avLst/>
          </a:prstGeom>
        </p:spPr>
        <p:txBody>
          <a:bodyPr wrap="square">
            <a:spAutoFit/>
          </a:bodyPr>
          <a:lstStyle/>
          <a:p>
            <a:r>
              <a:rPr lang="en-US" sz="4400" dirty="0"/>
              <a:t>Outline</a:t>
            </a:r>
          </a:p>
        </p:txBody>
      </p:sp>
      <p:sp>
        <p:nvSpPr>
          <p:cNvPr id="3" name="Content Placeholder 2">
            <a:extLst>
              <a:ext uri="{FF2B5EF4-FFF2-40B4-BE49-F238E27FC236}">
                <a16:creationId xmlns:a16="http://schemas.microsoft.com/office/drawing/2014/main" id="{A78C84CF-D08E-44B8-B074-0A7D6D5BBB0C}"/>
              </a:ext>
            </a:extLst>
          </p:cNvPr>
          <p:cNvSpPr txBox="1">
            <a:spLocks/>
          </p:cNvSpPr>
          <p:nvPr/>
        </p:nvSpPr>
        <p:spPr>
          <a:xfrm>
            <a:off x="1024128" y="2286000"/>
            <a:ext cx="9720073" cy="40233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charset="0"/>
              <a:buChar char="•"/>
            </a:pPr>
            <a:r>
              <a:rPr lang="en-US" sz="2000" dirty="0"/>
              <a:t>Introduction &amp; Problem Statement</a:t>
            </a:r>
          </a:p>
          <a:p>
            <a:pPr>
              <a:buFont typeface="Arial" charset="0"/>
              <a:buChar char="•"/>
            </a:pPr>
            <a:r>
              <a:rPr lang="en-US" sz="2000" dirty="0"/>
              <a:t>Dataset</a:t>
            </a:r>
          </a:p>
          <a:p>
            <a:pPr>
              <a:buFont typeface="Arial" charset="0"/>
              <a:buChar char="•"/>
            </a:pPr>
            <a:r>
              <a:rPr lang="en-US" sz="2000" dirty="0"/>
              <a:t>Analysis &amp; Findings</a:t>
            </a:r>
          </a:p>
          <a:p>
            <a:pPr>
              <a:buFont typeface="Arial" charset="0"/>
              <a:buChar char="•"/>
            </a:pPr>
            <a:r>
              <a:rPr lang="en-US" sz="2000" dirty="0"/>
              <a:t>Machine Learning through </a:t>
            </a:r>
          </a:p>
          <a:p>
            <a:pPr marL="0" indent="0">
              <a:buNone/>
            </a:pPr>
            <a:r>
              <a:rPr lang="en-US" sz="2000" dirty="0"/>
              <a:t>    different Time-Series Analysis</a:t>
            </a:r>
          </a:p>
          <a:p>
            <a:pPr marL="0" indent="0">
              <a:buNone/>
            </a:pPr>
            <a:r>
              <a:rPr lang="en-US" sz="2000" dirty="0"/>
              <a:t>    algorithms.</a:t>
            </a:r>
          </a:p>
          <a:p>
            <a:pPr>
              <a:buFont typeface="Arial" charset="0"/>
              <a:buChar char="•"/>
            </a:pPr>
            <a:r>
              <a:rPr lang="en-US" sz="2000" dirty="0"/>
              <a:t>Conclusions</a:t>
            </a:r>
          </a:p>
          <a:p>
            <a:endParaRPr lang="en-US" dirty="0"/>
          </a:p>
        </p:txBody>
      </p:sp>
      <p:pic>
        <p:nvPicPr>
          <p:cNvPr id="4" name="Picture 2" descr="Image result for stock market">
            <a:extLst>
              <a:ext uri="{FF2B5EF4-FFF2-40B4-BE49-F238E27FC236}">
                <a16:creationId xmlns:a16="http://schemas.microsoft.com/office/drawing/2014/main" id="{B24AE73D-4DDB-4839-9318-FBF3D71DA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4309" y="228600"/>
            <a:ext cx="4402318" cy="30425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stock market">
            <a:extLst>
              <a:ext uri="{FF2B5EF4-FFF2-40B4-BE49-F238E27FC236}">
                <a16:creationId xmlns:a16="http://schemas.microsoft.com/office/drawing/2014/main" id="{64CCE595-2799-4547-9DBD-7D781ECC2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936" y="3621857"/>
            <a:ext cx="4402319" cy="3007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81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EB0F8B-1944-41A8-A84F-0FB1768308B7}"/>
              </a:ext>
            </a:extLst>
          </p:cNvPr>
          <p:cNvSpPr/>
          <p:nvPr/>
        </p:nvSpPr>
        <p:spPr>
          <a:xfrm>
            <a:off x="1385740" y="735292"/>
            <a:ext cx="8239027" cy="584775"/>
          </a:xfrm>
          <a:prstGeom prst="rect">
            <a:avLst/>
          </a:prstGeom>
        </p:spPr>
        <p:txBody>
          <a:bodyPr wrap="square">
            <a:spAutoFit/>
          </a:bodyPr>
          <a:lstStyle/>
          <a:p>
            <a:r>
              <a:rPr lang="en-US" sz="3200" dirty="0">
                <a:latin typeface="Verdana" panose="020B0604030504040204" pitchFamily="34" charset="0"/>
                <a:ea typeface="Verdana" panose="020B0604030504040204" pitchFamily="34" charset="0"/>
              </a:rPr>
              <a:t>Introduction &amp; PROBLEM STATEMENT</a:t>
            </a:r>
          </a:p>
        </p:txBody>
      </p:sp>
      <p:sp>
        <p:nvSpPr>
          <p:cNvPr id="3" name="TextBox 2">
            <a:extLst>
              <a:ext uri="{FF2B5EF4-FFF2-40B4-BE49-F238E27FC236}">
                <a16:creationId xmlns:a16="http://schemas.microsoft.com/office/drawing/2014/main" id="{1E7D8AC1-4E49-4A8B-85C2-80D1B3FE2F41}"/>
              </a:ext>
            </a:extLst>
          </p:cNvPr>
          <p:cNvSpPr txBox="1"/>
          <p:nvPr/>
        </p:nvSpPr>
        <p:spPr>
          <a:xfrm>
            <a:off x="744718" y="1445909"/>
            <a:ext cx="10171522" cy="707886"/>
          </a:xfrm>
          <a:prstGeom prst="rect">
            <a:avLst/>
          </a:prstGeom>
          <a:noFill/>
        </p:spPr>
        <p:txBody>
          <a:bodyPr wrap="square" rtlCol="0">
            <a:spAutoFit/>
          </a:bodyPr>
          <a:lstStyle/>
          <a:p>
            <a:r>
              <a:rPr lang="en-US" sz="2000" dirty="0">
                <a:latin typeface="Tw Cen MT" panose="020B0602020104020603" pitchFamily="34" charset="0"/>
              </a:rPr>
              <a:t>Making Money in stock market is every investor’s dream. There are a lot of high valued companies listed on S&amp;P and NASDAQ which can yield high profits if their stocks are traded wisely.</a:t>
            </a:r>
          </a:p>
        </p:txBody>
      </p:sp>
      <p:sp>
        <p:nvSpPr>
          <p:cNvPr id="4" name="Rectangle 3">
            <a:extLst>
              <a:ext uri="{FF2B5EF4-FFF2-40B4-BE49-F238E27FC236}">
                <a16:creationId xmlns:a16="http://schemas.microsoft.com/office/drawing/2014/main" id="{7A8804C9-F954-4133-8A83-7E29261BF838}"/>
              </a:ext>
            </a:extLst>
          </p:cNvPr>
          <p:cNvSpPr/>
          <p:nvPr/>
        </p:nvSpPr>
        <p:spPr>
          <a:xfrm>
            <a:off x="159062" y="4057561"/>
            <a:ext cx="6015495" cy="1938992"/>
          </a:xfrm>
          <a:prstGeom prst="rect">
            <a:avLst/>
          </a:prstGeom>
        </p:spPr>
        <p:txBody>
          <a:bodyPr wrap="square">
            <a:spAutoFit/>
          </a:bodyPr>
          <a:lstStyle/>
          <a:p>
            <a:pPr algn="ctr"/>
            <a:r>
              <a:rPr lang="en-US" sz="2400" b="1" dirty="0">
                <a:latin typeface="Tw Cen MT" panose="020B0602020104020603" pitchFamily="34" charset="0"/>
              </a:rPr>
              <a:t>THE PROBLEM</a:t>
            </a:r>
          </a:p>
          <a:p>
            <a:r>
              <a:rPr lang="en-US" sz="2400" dirty="0">
                <a:latin typeface="Tw Cen MT" panose="020B0602020104020603" pitchFamily="34" charset="0"/>
              </a:rPr>
              <a:t>Stock market prediction is a very complex process as it depends on various factors including market sentiments, IPOs, social media announcements and others. </a:t>
            </a:r>
          </a:p>
        </p:txBody>
      </p:sp>
      <p:pic>
        <p:nvPicPr>
          <p:cNvPr id="5" name="Picture 4">
            <a:extLst>
              <a:ext uri="{FF2B5EF4-FFF2-40B4-BE49-F238E27FC236}">
                <a16:creationId xmlns:a16="http://schemas.microsoft.com/office/drawing/2014/main" id="{042A5AD5-E1DB-4C80-8BDB-2FA443F986FA}"/>
              </a:ext>
            </a:extLst>
          </p:cNvPr>
          <p:cNvPicPr>
            <a:picLocks noChangeAspect="1"/>
          </p:cNvPicPr>
          <p:nvPr/>
        </p:nvPicPr>
        <p:blipFill>
          <a:blip r:embed="rId2"/>
          <a:stretch>
            <a:fillRect/>
          </a:stretch>
        </p:blipFill>
        <p:spPr>
          <a:xfrm>
            <a:off x="6287679" y="2628082"/>
            <a:ext cx="5482226" cy="3629025"/>
          </a:xfrm>
          <a:prstGeom prst="rect">
            <a:avLst/>
          </a:prstGeom>
        </p:spPr>
      </p:pic>
    </p:spTree>
    <p:extLst>
      <p:ext uri="{BB962C8B-B14F-4D97-AF65-F5344CB8AC3E}">
        <p14:creationId xmlns:p14="http://schemas.microsoft.com/office/powerpoint/2010/main" val="3981239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10635E-4BC3-48DB-90DD-20B9208A7233}"/>
              </a:ext>
            </a:extLst>
          </p:cNvPr>
          <p:cNvSpPr txBox="1"/>
          <p:nvPr/>
        </p:nvSpPr>
        <p:spPr>
          <a:xfrm>
            <a:off x="1086821" y="612061"/>
            <a:ext cx="3052561" cy="707886"/>
          </a:xfrm>
          <a:prstGeom prst="rect">
            <a:avLst/>
          </a:prstGeom>
          <a:noFill/>
        </p:spPr>
        <p:txBody>
          <a:bodyPr wrap="square" rtlCol="0">
            <a:spAutoFit/>
          </a:bodyPr>
          <a:lstStyle/>
          <a:p>
            <a:r>
              <a:rPr lang="en-US" sz="4000" dirty="0"/>
              <a:t>Data Set</a:t>
            </a:r>
          </a:p>
        </p:txBody>
      </p:sp>
      <p:sp>
        <p:nvSpPr>
          <p:cNvPr id="5" name="Rectangle 4">
            <a:extLst>
              <a:ext uri="{FF2B5EF4-FFF2-40B4-BE49-F238E27FC236}">
                <a16:creationId xmlns:a16="http://schemas.microsoft.com/office/drawing/2014/main" id="{CE30FA57-8300-4A13-8711-21422E1BFD0C}"/>
              </a:ext>
            </a:extLst>
          </p:cNvPr>
          <p:cNvSpPr/>
          <p:nvPr/>
        </p:nvSpPr>
        <p:spPr>
          <a:xfrm>
            <a:off x="1086820" y="1268500"/>
            <a:ext cx="10498721" cy="1200329"/>
          </a:xfrm>
          <a:prstGeom prst="rect">
            <a:avLst/>
          </a:prstGeom>
        </p:spPr>
        <p:txBody>
          <a:bodyPr wrap="square">
            <a:spAutoFit/>
          </a:bodyPr>
          <a:lstStyle/>
          <a:p>
            <a:r>
              <a:rPr lang="en-US" dirty="0">
                <a:latin typeface="Arial" panose="020B0604020202020204" pitchFamily="34" charset="0"/>
                <a:ea typeface="Calibri" panose="020F0502020204030204" pitchFamily="34" charset="0"/>
              </a:rPr>
              <a:t>The data has been taken from macrotrends.com which provides a starting point dataset consisting </a:t>
            </a:r>
            <a:r>
              <a:rPr lang="en-US" b="1" dirty="0">
                <a:latin typeface="Arial" panose="020B0604020202020204" pitchFamily="34" charset="0"/>
                <a:ea typeface="Calibri" panose="020F0502020204030204" pitchFamily="34" charset="0"/>
              </a:rPr>
              <a:t>Amazon</a:t>
            </a:r>
            <a:r>
              <a:rPr lang="en-US" dirty="0">
                <a:latin typeface="Arial" panose="020B0604020202020204" pitchFamily="34" charset="0"/>
                <a:ea typeface="Calibri" panose="020F0502020204030204" pitchFamily="34" charset="0"/>
              </a:rPr>
              <a:t> records starting from May 1997. I’ve tried to go through the process of understanding the individual variables in the data by presenting beautiful, clear, and interactive data visualizations along with some approaches to their interpretation.</a:t>
            </a:r>
            <a:endParaRPr lang="en-US" dirty="0"/>
          </a:p>
        </p:txBody>
      </p:sp>
      <p:sp>
        <p:nvSpPr>
          <p:cNvPr id="10" name="Rectangle 2">
            <a:extLst>
              <a:ext uri="{FF2B5EF4-FFF2-40B4-BE49-F238E27FC236}">
                <a16:creationId xmlns:a16="http://schemas.microsoft.com/office/drawing/2014/main" id="{01486882-561D-4D2E-8422-87EEE3FEB0C9}"/>
              </a:ext>
            </a:extLst>
          </p:cNvPr>
          <p:cNvSpPr>
            <a:spLocks noChangeArrowheads="1"/>
          </p:cNvSpPr>
          <p:nvPr/>
        </p:nvSpPr>
        <p:spPr bwMode="auto">
          <a:xfrm>
            <a:off x="1000851" y="3506090"/>
            <a:ext cx="521335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Test dataset: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3">
            <a:extLst>
              <a:ext uri="{FF2B5EF4-FFF2-40B4-BE49-F238E27FC236}">
                <a16:creationId xmlns:a16="http://schemas.microsoft.com/office/drawing/2014/main" id="{BB8C1B41-E266-482D-A67F-3F9300904B89}"/>
              </a:ext>
            </a:extLst>
          </p:cNvPr>
          <p:cNvSpPr/>
          <p:nvPr/>
        </p:nvSpPr>
        <p:spPr>
          <a:xfrm>
            <a:off x="5979367" y="3506090"/>
            <a:ext cx="1646156" cy="276999"/>
          </a:xfrm>
          <a:prstGeom prst="rect">
            <a:avLst/>
          </a:prstGeom>
        </p:spPr>
        <p:txBody>
          <a:bodyPr wrap="none">
            <a:spAutoFit/>
          </a:bodyPr>
          <a:lstStyle/>
          <a:p>
            <a:pPr marL="457200" marR="0">
              <a:spcBef>
                <a:spcPts val="0"/>
              </a:spcBef>
              <a:spcAft>
                <a:spcPts val="0"/>
              </a:spcAft>
            </a:pPr>
            <a:r>
              <a:rPr lang="en-US" sz="1200" b="1"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Train dataset:</a:t>
            </a:r>
            <a:endParaRPr lang="en-US" sz="1200" dirty="0">
              <a:latin typeface="Times New Roman" panose="02020603050405020304" pitchFamily="18" charset="0"/>
              <a:ea typeface="Times New Roman" panose="02020603050405020304" pitchFamily="18" charset="0"/>
            </a:endParaRPr>
          </a:p>
        </p:txBody>
      </p:sp>
      <p:graphicFrame>
        <p:nvGraphicFramePr>
          <p:cNvPr id="3" name="Table 2">
            <a:extLst>
              <a:ext uri="{FF2B5EF4-FFF2-40B4-BE49-F238E27FC236}">
                <a16:creationId xmlns:a16="http://schemas.microsoft.com/office/drawing/2014/main" id="{ADF543E9-2F3A-46B2-BFD9-5F65D576FF56}"/>
              </a:ext>
            </a:extLst>
          </p:cNvPr>
          <p:cNvGraphicFramePr>
            <a:graphicFrameLocks noGrp="1"/>
          </p:cNvGraphicFramePr>
          <p:nvPr>
            <p:extLst>
              <p:ext uri="{D42A27DB-BD31-4B8C-83A1-F6EECF244321}">
                <p14:modId xmlns:p14="http://schemas.microsoft.com/office/powerpoint/2010/main" val="1416621989"/>
              </p:ext>
            </p:extLst>
          </p:nvPr>
        </p:nvGraphicFramePr>
        <p:xfrm>
          <a:off x="1348163" y="3783089"/>
          <a:ext cx="4283893" cy="1928927"/>
        </p:xfrm>
        <a:graphic>
          <a:graphicData uri="http://schemas.openxmlformats.org/drawingml/2006/table">
            <a:tbl>
              <a:tblPr>
                <a:tableStyleId>{8A107856-5554-42FB-B03E-39F5DBC370BA}</a:tableStyleId>
              </a:tblPr>
              <a:tblGrid>
                <a:gridCol w="1456241">
                  <a:extLst>
                    <a:ext uri="{9D8B030D-6E8A-4147-A177-3AD203B41FA5}">
                      <a16:colId xmlns:a16="http://schemas.microsoft.com/office/drawing/2014/main" val="1111403222"/>
                    </a:ext>
                  </a:extLst>
                </a:gridCol>
                <a:gridCol w="2827652">
                  <a:extLst>
                    <a:ext uri="{9D8B030D-6E8A-4147-A177-3AD203B41FA5}">
                      <a16:colId xmlns:a16="http://schemas.microsoft.com/office/drawing/2014/main" val="312738517"/>
                    </a:ext>
                  </a:extLst>
                </a:gridCol>
              </a:tblGrid>
              <a:tr h="275561">
                <a:tc>
                  <a:txBody>
                    <a:bodyPr/>
                    <a:lstStyle/>
                    <a:p>
                      <a:pPr algn="l" fontAlgn="b"/>
                      <a:r>
                        <a:rPr lang="en-US" sz="1100" u="none" strike="noStrike">
                          <a:effectLst/>
                        </a:rPr>
                        <a:t>Variable Name</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Variable description</a:t>
                      </a:r>
                      <a:endParaRPr lang="en-US"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158816"/>
                  </a:ext>
                </a:extLst>
              </a:tr>
              <a:tr h="275561">
                <a:tc>
                  <a:txBody>
                    <a:bodyPr/>
                    <a:lstStyle/>
                    <a:p>
                      <a:pPr algn="l" fontAlgn="b"/>
                      <a:r>
                        <a:rPr lang="en-US" sz="1100" u="none" strike="noStrike">
                          <a:effectLst/>
                        </a:rPr>
                        <a:t>date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Date on which trade was done</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36933164"/>
                  </a:ext>
                </a:extLst>
              </a:tr>
              <a:tr h="275561">
                <a:tc>
                  <a:txBody>
                    <a:bodyPr/>
                    <a:lstStyle/>
                    <a:p>
                      <a:pPr algn="l" fontAlgn="b"/>
                      <a:r>
                        <a:rPr lang="en-US" sz="1100" u="none" strike="noStrike">
                          <a:effectLst/>
                        </a:rPr>
                        <a:t>open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Opening value of the stock for that day</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29641999"/>
                  </a:ext>
                </a:extLst>
              </a:tr>
              <a:tr h="275561">
                <a:tc>
                  <a:txBody>
                    <a:bodyPr/>
                    <a:lstStyle/>
                    <a:p>
                      <a:pPr algn="l" fontAlgn="b"/>
                      <a:r>
                        <a:rPr lang="en-US" sz="1100" u="none" strike="noStrike">
                          <a:effectLst/>
                        </a:rPr>
                        <a:t>high</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High value of the stock during that day</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816615"/>
                  </a:ext>
                </a:extLst>
              </a:tr>
              <a:tr h="275561">
                <a:tc>
                  <a:txBody>
                    <a:bodyPr/>
                    <a:lstStyle/>
                    <a:p>
                      <a:pPr algn="l" fontAlgn="b"/>
                      <a:r>
                        <a:rPr lang="en-US" sz="1100" u="none" strike="noStrike">
                          <a:effectLst/>
                        </a:rPr>
                        <a:t>low</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Low value of the stock during that day</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17209811"/>
                  </a:ext>
                </a:extLst>
              </a:tr>
              <a:tr h="275561">
                <a:tc>
                  <a:txBody>
                    <a:bodyPr/>
                    <a:lstStyle/>
                    <a:p>
                      <a:pPr algn="l" fontAlgn="b"/>
                      <a:r>
                        <a:rPr lang="en-US" sz="1100" u="none" strike="noStrike">
                          <a:effectLst/>
                        </a:rPr>
                        <a:t>close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Closing value of the stock</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55499447"/>
                  </a:ext>
                </a:extLst>
              </a:tr>
              <a:tr h="275561">
                <a:tc>
                  <a:txBody>
                    <a:bodyPr/>
                    <a:lstStyle/>
                    <a:p>
                      <a:pPr algn="l" fontAlgn="b"/>
                      <a:r>
                        <a:rPr lang="en-US" sz="1100" u="none" strike="noStrike">
                          <a:effectLst/>
                        </a:rPr>
                        <a:t>volume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Total number of stocks traded</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60674688"/>
                  </a:ext>
                </a:extLst>
              </a:tr>
            </a:tbl>
          </a:graphicData>
        </a:graphic>
      </p:graphicFrame>
      <p:graphicFrame>
        <p:nvGraphicFramePr>
          <p:cNvPr id="11" name="Table 10">
            <a:extLst>
              <a:ext uri="{FF2B5EF4-FFF2-40B4-BE49-F238E27FC236}">
                <a16:creationId xmlns:a16="http://schemas.microsoft.com/office/drawing/2014/main" id="{CD694E11-69B2-45CD-A7BF-3259767FD466}"/>
              </a:ext>
            </a:extLst>
          </p:cNvPr>
          <p:cNvGraphicFramePr>
            <a:graphicFrameLocks noGrp="1"/>
          </p:cNvGraphicFramePr>
          <p:nvPr>
            <p:extLst>
              <p:ext uri="{D42A27DB-BD31-4B8C-83A1-F6EECF244321}">
                <p14:modId xmlns:p14="http://schemas.microsoft.com/office/powerpoint/2010/main" val="1503843915"/>
              </p:ext>
            </p:extLst>
          </p:nvPr>
        </p:nvGraphicFramePr>
        <p:xfrm>
          <a:off x="6559944" y="3783088"/>
          <a:ext cx="4283893" cy="1928927"/>
        </p:xfrm>
        <a:graphic>
          <a:graphicData uri="http://schemas.openxmlformats.org/drawingml/2006/table">
            <a:tbl>
              <a:tblPr>
                <a:tableStyleId>{69CF1AB2-1976-4502-BF36-3FF5EA218861}</a:tableStyleId>
              </a:tblPr>
              <a:tblGrid>
                <a:gridCol w="1456241">
                  <a:extLst>
                    <a:ext uri="{9D8B030D-6E8A-4147-A177-3AD203B41FA5}">
                      <a16:colId xmlns:a16="http://schemas.microsoft.com/office/drawing/2014/main" val="1111403222"/>
                    </a:ext>
                  </a:extLst>
                </a:gridCol>
                <a:gridCol w="2827652">
                  <a:extLst>
                    <a:ext uri="{9D8B030D-6E8A-4147-A177-3AD203B41FA5}">
                      <a16:colId xmlns:a16="http://schemas.microsoft.com/office/drawing/2014/main" val="312738517"/>
                    </a:ext>
                  </a:extLst>
                </a:gridCol>
              </a:tblGrid>
              <a:tr h="275561">
                <a:tc>
                  <a:txBody>
                    <a:bodyPr/>
                    <a:lstStyle/>
                    <a:p>
                      <a:pPr algn="l" fontAlgn="b"/>
                      <a:r>
                        <a:rPr lang="en-US" sz="1100" u="none" strike="noStrike">
                          <a:effectLst/>
                        </a:rPr>
                        <a:t>Variable Name</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Variable description</a:t>
                      </a:r>
                      <a:endParaRPr lang="en-US"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158816"/>
                  </a:ext>
                </a:extLst>
              </a:tr>
              <a:tr h="275561">
                <a:tc>
                  <a:txBody>
                    <a:bodyPr/>
                    <a:lstStyle/>
                    <a:p>
                      <a:pPr algn="l" fontAlgn="b"/>
                      <a:r>
                        <a:rPr lang="en-US" sz="1100" u="none" strike="noStrike">
                          <a:effectLst/>
                        </a:rPr>
                        <a:t>date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Date on which trade was done</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36933164"/>
                  </a:ext>
                </a:extLst>
              </a:tr>
              <a:tr h="275561">
                <a:tc>
                  <a:txBody>
                    <a:bodyPr/>
                    <a:lstStyle/>
                    <a:p>
                      <a:pPr algn="l" fontAlgn="b"/>
                      <a:r>
                        <a:rPr lang="en-US" sz="1100" u="none" strike="noStrike">
                          <a:effectLst/>
                        </a:rPr>
                        <a:t>open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Opening value of the stock for that day</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29641999"/>
                  </a:ext>
                </a:extLst>
              </a:tr>
              <a:tr h="275561">
                <a:tc>
                  <a:txBody>
                    <a:bodyPr/>
                    <a:lstStyle/>
                    <a:p>
                      <a:pPr algn="l" fontAlgn="b"/>
                      <a:r>
                        <a:rPr lang="en-US" sz="1100" u="none" strike="noStrike">
                          <a:effectLst/>
                        </a:rPr>
                        <a:t>high</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High value of the stock during that day</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816615"/>
                  </a:ext>
                </a:extLst>
              </a:tr>
              <a:tr h="275561">
                <a:tc>
                  <a:txBody>
                    <a:bodyPr/>
                    <a:lstStyle/>
                    <a:p>
                      <a:pPr algn="l" fontAlgn="b"/>
                      <a:r>
                        <a:rPr lang="en-US" sz="1100" u="none" strike="noStrike">
                          <a:effectLst/>
                        </a:rPr>
                        <a:t>low</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Low value of the stock during that day</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17209811"/>
                  </a:ext>
                </a:extLst>
              </a:tr>
              <a:tr h="275561">
                <a:tc>
                  <a:txBody>
                    <a:bodyPr/>
                    <a:lstStyle/>
                    <a:p>
                      <a:pPr algn="l" fontAlgn="b"/>
                      <a:r>
                        <a:rPr lang="en-US" sz="1100" u="none" strike="noStrike">
                          <a:effectLst/>
                        </a:rPr>
                        <a:t>close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Closing value of the stock</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55499447"/>
                  </a:ext>
                </a:extLst>
              </a:tr>
              <a:tr h="275561">
                <a:tc>
                  <a:txBody>
                    <a:bodyPr/>
                    <a:lstStyle/>
                    <a:p>
                      <a:pPr algn="l" fontAlgn="b"/>
                      <a:r>
                        <a:rPr lang="en-US" sz="1100" u="none" strike="noStrike">
                          <a:effectLst/>
                        </a:rPr>
                        <a:t>volume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Total number of stocks traded</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60674688"/>
                  </a:ext>
                </a:extLst>
              </a:tr>
            </a:tbl>
          </a:graphicData>
        </a:graphic>
      </p:graphicFrame>
    </p:spTree>
    <p:extLst>
      <p:ext uri="{BB962C8B-B14F-4D97-AF65-F5344CB8AC3E}">
        <p14:creationId xmlns:p14="http://schemas.microsoft.com/office/powerpoint/2010/main" val="2652838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F30FF-13EC-4FFB-86B0-9393F686A73E}"/>
              </a:ext>
            </a:extLst>
          </p:cNvPr>
          <p:cNvSpPr txBox="1"/>
          <p:nvPr/>
        </p:nvSpPr>
        <p:spPr>
          <a:xfrm>
            <a:off x="2183876" y="546754"/>
            <a:ext cx="7824247" cy="769441"/>
          </a:xfrm>
          <a:prstGeom prst="rect">
            <a:avLst/>
          </a:prstGeom>
          <a:noFill/>
        </p:spPr>
        <p:txBody>
          <a:bodyPr wrap="square" rtlCol="0">
            <a:spAutoFit/>
          </a:bodyPr>
          <a:lstStyle/>
          <a:p>
            <a:r>
              <a:rPr lang="en-US" sz="4400" dirty="0"/>
              <a:t>Prediction using Moving Average</a:t>
            </a:r>
          </a:p>
        </p:txBody>
      </p:sp>
      <p:sp>
        <p:nvSpPr>
          <p:cNvPr id="3" name="Rectangle 2">
            <a:extLst>
              <a:ext uri="{FF2B5EF4-FFF2-40B4-BE49-F238E27FC236}">
                <a16:creationId xmlns:a16="http://schemas.microsoft.com/office/drawing/2014/main" id="{1B046A44-7676-4918-B8DE-74856C20DB74}"/>
              </a:ext>
            </a:extLst>
          </p:cNvPr>
          <p:cNvSpPr/>
          <p:nvPr/>
        </p:nvSpPr>
        <p:spPr>
          <a:xfrm>
            <a:off x="785567" y="5387916"/>
            <a:ext cx="10941377" cy="923330"/>
          </a:xfrm>
          <a:prstGeom prst="rect">
            <a:avLst/>
          </a:prstGeom>
        </p:spPr>
        <p:txBody>
          <a:bodyPr wrap="square">
            <a:spAutoFit/>
          </a:bodyPr>
          <a:lstStyle/>
          <a:p>
            <a:pPr algn="just"/>
            <a:r>
              <a:rPr lang="en-US" dirty="0"/>
              <a:t>The RMSE value is close to 717 and the results are not very promising (as you can gather from the plot). The predicted values are of the same range as the observed values in the train set (there is an increasing trend initially and then a slow decrease).</a:t>
            </a:r>
          </a:p>
        </p:txBody>
      </p:sp>
      <p:pic>
        <p:nvPicPr>
          <p:cNvPr id="4" name="Picture 3">
            <a:extLst>
              <a:ext uri="{FF2B5EF4-FFF2-40B4-BE49-F238E27FC236}">
                <a16:creationId xmlns:a16="http://schemas.microsoft.com/office/drawing/2014/main" id="{5BF9EBA0-344A-4D6B-A0EF-66C126F43CFF}"/>
              </a:ext>
            </a:extLst>
          </p:cNvPr>
          <p:cNvPicPr>
            <a:picLocks noChangeAspect="1"/>
          </p:cNvPicPr>
          <p:nvPr/>
        </p:nvPicPr>
        <p:blipFill>
          <a:blip r:embed="rId2"/>
          <a:stretch>
            <a:fillRect/>
          </a:stretch>
        </p:blipFill>
        <p:spPr>
          <a:xfrm>
            <a:off x="1404594" y="1316195"/>
            <a:ext cx="8842342" cy="3689438"/>
          </a:xfrm>
          <a:prstGeom prst="rect">
            <a:avLst/>
          </a:prstGeom>
        </p:spPr>
      </p:pic>
    </p:spTree>
    <p:extLst>
      <p:ext uri="{BB962C8B-B14F-4D97-AF65-F5344CB8AC3E}">
        <p14:creationId xmlns:p14="http://schemas.microsoft.com/office/powerpoint/2010/main" val="3307947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38DFEB-DB0F-445A-B443-A01D8541195D}"/>
              </a:ext>
            </a:extLst>
          </p:cNvPr>
          <p:cNvSpPr txBox="1"/>
          <p:nvPr/>
        </p:nvSpPr>
        <p:spPr>
          <a:xfrm>
            <a:off x="1904213" y="272694"/>
            <a:ext cx="8597246" cy="769441"/>
          </a:xfrm>
          <a:prstGeom prst="rect">
            <a:avLst/>
          </a:prstGeom>
          <a:noFill/>
        </p:spPr>
        <p:txBody>
          <a:bodyPr wrap="square" rtlCol="0">
            <a:spAutoFit/>
          </a:bodyPr>
          <a:lstStyle/>
          <a:p>
            <a:r>
              <a:rPr lang="en-US" sz="4400" dirty="0"/>
              <a:t>Prediction using Linear Regression</a:t>
            </a:r>
          </a:p>
        </p:txBody>
      </p:sp>
      <p:sp>
        <p:nvSpPr>
          <p:cNvPr id="5" name="Rectangle 4">
            <a:extLst>
              <a:ext uri="{FF2B5EF4-FFF2-40B4-BE49-F238E27FC236}">
                <a16:creationId xmlns:a16="http://schemas.microsoft.com/office/drawing/2014/main" id="{6E6134EE-0D46-41B5-AA7C-C355EEF80480}"/>
              </a:ext>
            </a:extLst>
          </p:cNvPr>
          <p:cNvSpPr/>
          <p:nvPr/>
        </p:nvSpPr>
        <p:spPr>
          <a:xfrm>
            <a:off x="782425" y="5164939"/>
            <a:ext cx="10840823" cy="1477328"/>
          </a:xfrm>
          <a:prstGeom prst="rect">
            <a:avLst/>
          </a:prstGeom>
        </p:spPr>
        <p:txBody>
          <a:bodyPr wrap="square">
            <a:spAutoFit/>
          </a:bodyPr>
          <a:lstStyle/>
          <a:p>
            <a:pPr algn="just"/>
            <a:r>
              <a:rPr lang="en-US" dirty="0"/>
              <a:t>The RMSE value is higher than the Moving Average, which clearly shows that linear regression has performed poorly. Linear regression is a simple technique and quite easy to interpret, but there are a few obvious disadvantages. One problem in using regression algorithms is that the model overfits to the date and month column. Instead of taking into account the previous values from the point of prediction, the model will consider the value from the same date a month ago, or the same date/month a year ago.</a:t>
            </a:r>
          </a:p>
        </p:txBody>
      </p:sp>
      <p:pic>
        <p:nvPicPr>
          <p:cNvPr id="2" name="Picture 1">
            <a:extLst>
              <a:ext uri="{FF2B5EF4-FFF2-40B4-BE49-F238E27FC236}">
                <a16:creationId xmlns:a16="http://schemas.microsoft.com/office/drawing/2014/main" id="{DA0C4E77-CDBA-4426-97DC-28AE394C4291}"/>
              </a:ext>
            </a:extLst>
          </p:cNvPr>
          <p:cNvPicPr>
            <a:picLocks noChangeAspect="1"/>
          </p:cNvPicPr>
          <p:nvPr/>
        </p:nvPicPr>
        <p:blipFill>
          <a:blip r:embed="rId2"/>
          <a:stretch>
            <a:fillRect/>
          </a:stretch>
        </p:blipFill>
        <p:spPr>
          <a:xfrm>
            <a:off x="1545996" y="1187776"/>
            <a:ext cx="8531258" cy="3685881"/>
          </a:xfrm>
          <a:prstGeom prst="rect">
            <a:avLst/>
          </a:prstGeom>
        </p:spPr>
      </p:pic>
    </p:spTree>
    <p:extLst>
      <p:ext uri="{BB962C8B-B14F-4D97-AF65-F5344CB8AC3E}">
        <p14:creationId xmlns:p14="http://schemas.microsoft.com/office/powerpoint/2010/main" val="2181198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318660-7D5A-43EC-9BFC-0EC689A45F3A}"/>
              </a:ext>
            </a:extLst>
          </p:cNvPr>
          <p:cNvSpPr txBox="1"/>
          <p:nvPr/>
        </p:nvSpPr>
        <p:spPr>
          <a:xfrm>
            <a:off x="1949516" y="377073"/>
            <a:ext cx="7750666" cy="646331"/>
          </a:xfrm>
          <a:prstGeom prst="rect">
            <a:avLst/>
          </a:prstGeom>
          <a:noFill/>
        </p:spPr>
        <p:txBody>
          <a:bodyPr wrap="square" rtlCol="0">
            <a:spAutoFit/>
          </a:bodyPr>
          <a:lstStyle/>
          <a:p>
            <a:r>
              <a:rPr lang="en-US" sz="3600" dirty="0"/>
              <a:t>Prediction using </a:t>
            </a:r>
            <a:r>
              <a:rPr lang="en-US" sz="3600" b="1" dirty="0"/>
              <a:t>k-Nearest </a:t>
            </a:r>
            <a:r>
              <a:rPr lang="en-US" sz="3600" b="1" dirty="0" err="1"/>
              <a:t>Neighbours</a:t>
            </a:r>
            <a:endParaRPr lang="en-US" sz="3600" b="1" dirty="0"/>
          </a:p>
        </p:txBody>
      </p:sp>
      <p:sp>
        <p:nvSpPr>
          <p:cNvPr id="3" name="Rectangle 3">
            <a:extLst>
              <a:ext uri="{FF2B5EF4-FFF2-40B4-BE49-F238E27FC236}">
                <a16:creationId xmlns:a16="http://schemas.microsoft.com/office/drawing/2014/main" id="{370C5C11-D262-4CA6-A8DA-9BEF25D28440}"/>
              </a:ext>
            </a:extLst>
          </p:cNvPr>
          <p:cNvSpPr>
            <a:spLocks noChangeArrowheads="1"/>
          </p:cNvSpPr>
          <p:nvPr/>
        </p:nvSpPr>
        <p:spPr bwMode="auto">
          <a:xfrm>
            <a:off x="461913" y="5206882"/>
            <a:ext cx="10463753" cy="14284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lvl="0" algn="just" eaLnBrk="0" fontAlgn="base" hangingPunct="0">
              <a:spcBef>
                <a:spcPct val="0"/>
              </a:spcBef>
              <a:spcAft>
                <a:spcPct val="0"/>
              </a:spcAft>
            </a:pPr>
            <a:r>
              <a:rPr lang="en-US" altLang="en-US" dirty="0"/>
              <a:t>Once again a huge RMSE of 957.12, means that </a:t>
            </a:r>
            <a:r>
              <a:rPr lang="en-US" dirty="0"/>
              <a:t>k-Nearest </a:t>
            </a:r>
            <a:r>
              <a:rPr lang="en-US" dirty="0" err="1"/>
              <a:t>Neighbours</a:t>
            </a:r>
            <a:r>
              <a:rPr lang="en-US" dirty="0"/>
              <a:t> also did not perform well. The RMSE value is almost similar to the linear regression model, however we see that its output pattern is not very different from the actual ones. But its only the pattern, not the actual numbers. We will now move on to the next method for forecasting and see how it works.</a:t>
            </a:r>
            <a:endParaRPr lang="en-US" altLang="en-US" dirty="0"/>
          </a:p>
        </p:txBody>
      </p:sp>
      <p:pic>
        <p:nvPicPr>
          <p:cNvPr id="4" name="Picture 3">
            <a:extLst>
              <a:ext uri="{FF2B5EF4-FFF2-40B4-BE49-F238E27FC236}">
                <a16:creationId xmlns:a16="http://schemas.microsoft.com/office/drawing/2014/main" id="{F9D4481C-B00F-46C1-8188-222D12D01D3A}"/>
              </a:ext>
            </a:extLst>
          </p:cNvPr>
          <p:cNvPicPr>
            <a:picLocks noChangeAspect="1"/>
          </p:cNvPicPr>
          <p:nvPr/>
        </p:nvPicPr>
        <p:blipFill>
          <a:blip r:embed="rId2"/>
          <a:stretch>
            <a:fillRect/>
          </a:stretch>
        </p:blipFill>
        <p:spPr>
          <a:xfrm>
            <a:off x="1195371" y="1023404"/>
            <a:ext cx="8795210" cy="4356969"/>
          </a:xfrm>
          <a:prstGeom prst="rect">
            <a:avLst/>
          </a:prstGeom>
        </p:spPr>
      </p:pic>
    </p:spTree>
    <p:extLst>
      <p:ext uri="{BB962C8B-B14F-4D97-AF65-F5344CB8AC3E}">
        <p14:creationId xmlns:p14="http://schemas.microsoft.com/office/powerpoint/2010/main" val="192479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86EAE4-6213-47BE-AD5E-F6FCFA243E45}"/>
              </a:ext>
            </a:extLst>
          </p:cNvPr>
          <p:cNvSpPr txBox="1"/>
          <p:nvPr/>
        </p:nvSpPr>
        <p:spPr>
          <a:xfrm>
            <a:off x="829559" y="198455"/>
            <a:ext cx="10152668" cy="1200329"/>
          </a:xfrm>
          <a:prstGeom prst="rect">
            <a:avLst/>
          </a:prstGeom>
          <a:noFill/>
        </p:spPr>
        <p:txBody>
          <a:bodyPr wrap="square" rtlCol="0">
            <a:spAutoFit/>
          </a:bodyPr>
          <a:lstStyle/>
          <a:p>
            <a:r>
              <a:rPr lang="en-US" sz="3600" dirty="0"/>
              <a:t>Prediction using </a:t>
            </a:r>
            <a:r>
              <a:rPr lang="en-US" sz="3600" b="1" dirty="0"/>
              <a:t>Long Short Term Memory (LSTM)</a:t>
            </a:r>
          </a:p>
          <a:p>
            <a:endParaRPr lang="en-US" sz="3600" dirty="0"/>
          </a:p>
        </p:txBody>
      </p:sp>
      <p:pic>
        <p:nvPicPr>
          <p:cNvPr id="3" name="Picture 2">
            <a:extLst>
              <a:ext uri="{FF2B5EF4-FFF2-40B4-BE49-F238E27FC236}">
                <a16:creationId xmlns:a16="http://schemas.microsoft.com/office/drawing/2014/main" id="{3DAC8A38-C086-466A-A57E-0A28DB704F1B}"/>
              </a:ext>
            </a:extLst>
          </p:cNvPr>
          <p:cNvPicPr>
            <a:picLocks noChangeAspect="1"/>
          </p:cNvPicPr>
          <p:nvPr/>
        </p:nvPicPr>
        <p:blipFill>
          <a:blip r:embed="rId2"/>
          <a:stretch>
            <a:fillRect/>
          </a:stretch>
        </p:blipFill>
        <p:spPr>
          <a:xfrm>
            <a:off x="593888" y="798619"/>
            <a:ext cx="9964132" cy="4080739"/>
          </a:xfrm>
          <a:prstGeom prst="rect">
            <a:avLst/>
          </a:prstGeom>
        </p:spPr>
      </p:pic>
      <p:sp>
        <p:nvSpPr>
          <p:cNvPr id="5" name="Rectangle 3">
            <a:extLst>
              <a:ext uri="{FF2B5EF4-FFF2-40B4-BE49-F238E27FC236}">
                <a16:creationId xmlns:a16="http://schemas.microsoft.com/office/drawing/2014/main" id="{CA14659B-C0DA-478B-80DB-4B5FDAB3F66D}"/>
              </a:ext>
            </a:extLst>
          </p:cNvPr>
          <p:cNvSpPr>
            <a:spLocks noChangeArrowheads="1"/>
          </p:cNvSpPr>
          <p:nvPr/>
        </p:nvSpPr>
        <p:spPr bwMode="auto">
          <a:xfrm>
            <a:off x="421063" y="4663915"/>
            <a:ext cx="11349873" cy="20440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lvl="0" eaLnBrk="0" fontAlgn="base" hangingPunct="0">
              <a:spcBef>
                <a:spcPct val="0"/>
              </a:spcBef>
              <a:spcAft>
                <a:spcPct val="0"/>
              </a:spcAft>
            </a:pPr>
            <a:r>
              <a:rPr lang="en-US" altLang="en-US" sz="1600" b="1" dirty="0"/>
              <a:t>RMSE of 40.25!!!! </a:t>
            </a:r>
            <a:r>
              <a:rPr lang="en-US" altLang="en-US" sz="1600" dirty="0"/>
              <a:t>That’s a great reduction in RMSE. </a:t>
            </a:r>
            <a:r>
              <a:rPr lang="en-US" sz="1600" dirty="0"/>
              <a:t>LSTM has easily outshone any algorithm we saw so far. The LSTM model can be tuned for various parameters such as changing the number of LSTM layers. But are the predictions from LSTM enough to identify whether the stock price will increase or decrease? Certainly not!</a:t>
            </a:r>
          </a:p>
          <a:p>
            <a:pPr lvl="0" algn="just" eaLnBrk="0" fontAlgn="base" hangingPunct="0">
              <a:spcBef>
                <a:spcPct val="0"/>
              </a:spcBef>
              <a:spcAft>
                <a:spcPct val="0"/>
              </a:spcAft>
            </a:pPr>
            <a:r>
              <a:rPr lang="en-US" sz="1600" dirty="0"/>
              <a:t>As I mentioned at the start of the presentation, stock price is affected by the news about the company and other factors like demonetization or merger/demerger of the companies. There are certain intangible factors as well which can often be impossible to predict beforehand. </a:t>
            </a:r>
          </a:p>
          <a:p>
            <a:pPr lvl="0" eaLnBrk="0" fontAlgn="base" hangingPunct="0">
              <a:spcBef>
                <a:spcPct val="0"/>
              </a:spcBef>
              <a:spcAft>
                <a:spcPct val="0"/>
              </a:spcAft>
            </a:pPr>
            <a:r>
              <a:rPr lang="en-US" altLang="en-US" sz="1600" b="1" i="1" dirty="0"/>
              <a:t>As an end note, I will try to find a way to use these tangible / intangible factors as a further enhancement on my project.</a:t>
            </a:r>
          </a:p>
        </p:txBody>
      </p:sp>
    </p:spTree>
    <p:extLst>
      <p:ext uri="{BB962C8B-B14F-4D97-AF65-F5344CB8AC3E}">
        <p14:creationId xmlns:p14="http://schemas.microsoft.com/office/powerpoint/2010/main" val="3551990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1950</TotalTime>
  <Words>578</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Helvetica</vt:lpstr>
      <vt:lpstr>Times New Roman</vt:lpstr>
      <vt:lpstr>Tw Cen MT</vt:lpstr>
      <vt:lpstr>Verdana</vt:lpstr>
      <vt:lpstr>Office Theme</vt:lpstr>
      <vt:lpstr>Springboard Capstone Project Two Stock Price Prediction using Time Series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Springboard Capstone Project One Predicting Taxi Ride Duration in NYC</dc:title>
  <dc:creator>Anshul Dikshit</dc:creator>
  <cp:lastModifiedBy>Anshul Dikshit</cp:lastModifiedBy>
  <cp:revision>29</cp:revision>
  <dcterms:created xsi:type="dcterms:W3CDTF">2018-09-16T21:03:57Z</dcterms:created>
  <dcterms:modified xsi:type="dcterms:W3CDTF">2018-11-21T19:13:28Z</dcterms:modified>
</cp:coreProperties>
</file>