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68" d="100"/>
          <a:sy n="68" d="100"/>
        </p:scale>
        <p:origin x="6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52E83E-10A1-4FA2-992D-7E5D32F34D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9315CFF-9763-4C55-8BB8-118FB345DE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0713D4-A04C-4E63-B25B-F3484A13352E}" type="datetimeFigureOut">
              <a:rPr lang="en-US" smtClean="0"/>
              <a:t>9/16/2018</a:t>
            </a:fld>
            <a:endParaRPr lang="en-US"/>
          </a:p>
        </p:txBody>
      </p:sp>
      <p:sp>
        <p:nvSpPr>
          <p:cNvPr id="4" name="Footer Placeholder 3">
            <a:extLst>
              <a:ext uri="{FF2B5EF4-FFF2-40B4-BE49-F238E27FC236}">
                <a16:creationId xmlns:a16="http://schemas.microsoft.com/office/drawing/2014/main" id="{E3C2598E-3BE0-4EF8-B5A9-E39D0D0646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7AFC73-4603-43E3-AF6A-ADCA6F0683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D55B88-4CA0-4659-88F6-3807169F71D2}" type="slidenum">
              <a:rPr lang="en-US" smtClean="0"/>
              <a:t>‹#›</a:t>
            </a:fld>
            <a:endParaRPr lang="en-US"/>
          </a:p>
        </p:txBody>
      </p:sp>
    </p:spTree>
    <p:extLst>
      <p:ext uri="{BB962C8B-B14F-4D97-AF65-F5344CB8AC3E}">
        <p14:creationId xmlns:p14="http://schemas.microsoft.com/office/powerpoint/2010/main" val="414519413"/>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C4358D-5373-42CF-9E95-A586E75715AC}" type="datetimeFigureOut">
              <a:rPr lang="en-US" smtClean="0"/>
              <a:t>9/16/2018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FE3F86-2A3C-41F5-827C-20968FB9CCEC}" type="slidenum">
              <a:rPr lang="en-US" smtClean="0"/>
              <a:t>‹#›</a:t>
            </a:fld>
            <a:endParaRPr lang="en-US"/>
          </a:p>
        </p:txBody>
      </p:sp>
    </p:spTree>
    <p:extLst>
      <p:ext uri="{BB962C8B-B14F-4D97-AF65-F5344CB8AC3E}">
        <p14:creationId xmlns:p14="http://schemas.microsoft.com/office/powerpoint/2010/main" val="2391349875"/>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A7E39-0589-42F0-8C43-5EEAD71673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68FAB3-DA88-4CAE-9801-3021BA48C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7EDAE8-D9EA-481B-BC5B-1093A1038768}"/>
              </a:ext>
            </a:extLst>
          </p:cNvPr>
          <p:cNvSpPr>
            <a:spLocks noGrp="1"/>
          </p:cNvSpPr>
          <p:nvPr>
            <p:ph type="dt" sz="half" idx="10"/>
          </p:nvPr>
        </p:nvSpPr>
        <p:spPr/>
        <p:txBody>
          <a:bodyPr/>
          <a:lstStyle/>
          <a:p>
            <a:fld id="{32818AAB-79A7-4729-B6E9-5D55EA312AC8}" type="datetimeFigureOut">
              <a:rPr lang="en-US" smtClean="0"/>
              <a:t>9/16/2018</a:t>
            </a:fld>
            <a:endParaRPr lang="en-US"/>
          </a:p>
        </p:txBody>
      </p:sp>
      <p:sp>
        <p:nvSpPr>
          <p:cNvPr id="5" name="Footer Placeholder 4">
            <a:extLst>
              <a:ext uri="{FF2B5EF4-FFF2-40B4-BE49-F238E27FC236}">
                <a16:creationId xmlns:a16="http://schemas.microsoft.com/office/drawing/2014/main" id="{B3680BF1-BD52-4CD4-A783-40B392376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4C152-0D12-43D8-94B2-1DBF1CA5A541}"/>
              </a:ext>
            </a:extLst>
          </p:cNvPr>
          <p:cNvSpPr>
            <a:spLocks noGrp="1"/>
          </p:cNvSpPr>
          <p:nvPr>
            <p:ph type="sldNum" sz="quarter" idx="12"/>
          </p:nvPr>
        </p:nvSpPr>
        <p:spPr/>
        <p:txBody>
          <a:bodyPr/>
          <a:lstStyle/>
          <a:p>
            <a:fld id="{94BC2C7D-464B-4ACE-A470-B4A74DDD5124}" type="slidenum">
              <a:rPr lang="en-US" smtClean="0"/>
              <a:t>‹#›</a:t>
            </a:fld>
            <a:endParaRPr lang="en-US"/>
          </a:p>
        </p:txBody>
      </p:sp>
    </p:spTree>
    <p:extLst>
      <p:ext uri="{BB962C8B-B14F-4D97-AF65-F5344CB8AC3E}">
        <p14:creationId xmlns:p14="http://schemas.microsoft.com/office/powerpoint/2010/main" val="3630842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8190-C78E-46E3-A87F-CF77BB81AC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5A3B1-480B-480C-8096-6A770243AB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E9BD6-F0CC-47D6-9D0E-1829218F6451}"/>
              </a:ext>
            </a:extLst>
          </p:cNvPr>
          <p:cNvSpPr>
            <a:spLocks noGrp="1"/>
          </p:cNvSpPr>
          <p:nvPr>
            <p:ph type="dt" sz="half" idx="10"/>
          </p:nvPr>
        </p:nvSpPr>
        <p:spPr/>
        <p:txBody>
          <a:bodyPr/>
          <a:lstStyle/>
          <a:p>
            <a:fld id="{32818AAB-79A7-4729-B6E9-5D55EA312AC8}" type="datetimeFigureOut">
              <a:rPr lang="en-US" smtClean="0"/>
              <a:t>9/16/2018</a:t>
            </a:fld>
            <a:endParaRPr lang="en-US"/>
          </a:p>
        </p:txBody>
      </p:sp>
      <p:sp>
        <p:nvSpPr>
          <p:cNvPr id="5" name="Footer Placeholder 4">
            <a:extLst>
              <a:ext uri="{FF2B5EF4-FFF2-40B4-BE49-F238E27FC236}">
                <a16:creationId xmlns:a16="http://schemas.microsoft.com/office/drawing/2014/main" id="{E3C40C1D-92AB-41ED-A828-6C078A947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5B149-2855-42B8-979E-B2998E3D8E62}"/>
              </a:ext>
            </a:extLst>
          </p:cNvPr>
          <p:cNvSpPr>
            <a:spLocks noGrp="1"/>
          </p:cNvSpPr>
          <p:nvPr>
            <p:ph type="sldNum" sz="quarter" idx="12"/>
          </p:nvPr>
        </p:nvSpPr>
        <p:spPr/>
        <p:txBody>
          <a:bodyPr/>
          <a:lstStyle/>
          <a:p>
            <a:fld id="{94BC2C7D-464B-4ACE-A470-B4A74DDD5124}" type="slidenum">
              <a:rPr lang="en-US" smtClean="0"/>
              <a:t>‹#›</a:t>
            </a:fld>
            <a:endParaRPr lang="en-US"/>
          </a:p>
        </p:txBody>
      </p:sp>
    </p:spTree>
    <p:extLst>
      <p:ext uri="{BB962C8B-B14F-4D97-AF65-F5344CB8AC3E}">
        <p14:creationId xmlns:p14="http://schemas.microsoft.com/office/powerpoint/2010/main" val="2619127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D9782E-E98B-41B5-B2B8-C6500B5CC7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90474F-8561-4ECA-B1A5-D63075B0A6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7543C6-B268-4ECB-8DEE-0311C2552950}"/>
              </a:ext>
            </a:extLst>
          </p:cNvPr>
          <p:cNvSpPr>
            <a:spLocks noGrp="1"/>
          </p:cNvSpPr>
          <p:nvPr>
            <p:ph type="dt" sz="half" idx="10"/>
          </p:nvPr>
        </p:nvSpPr>
        <p:spPr/>
        <p:txBody>
          <a:bodyPr/>
          <a:lstStyle/>
          <a:p>
            <a:fld id="{32818AAB-79A7-4729-B6E9-5D55EA312AC8}" type="datetimeFigureOut">
              <a:rPr lang="en-US" smtClean="0"/>
              <a:t>9/16/2018</a:t>
            </a:fld>
            <a:endParaRPr lang="en-US"/>
          </a:p>
        </p:txBody>
      </p:sp>
      <p:sp>
        <p:nvSpPr>
          <p:cNvPr id="5" name="Footer Placeholder 4">
            <a:extLst>
              <a:ext uri="{FF2B5EF4-FFF2-40B4-BE49-F238E27FC236}">
                <a16:creationId xmlns:a16="http://schemas.microsoft.com/office/drawing/2014/main" id="{0F3D858E-8953-4BDA-914C-67AA2FD88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7AC461-B532-4AF2-8D0F-84F32775AE38}"/>
              </a:ext>
            </a:extLst>
          </p:cNvPr>
          <p:cNvSpPr>
            <a:spLocks noGrp="1"/>
          </p:cNvSpPr>
          <p:nvPr>
            <p:ph type="sldNum" sz="quarter" idx="12"/>
          </p:nvPr>
        </p:nvSpPr>
        <p:spPr/>
        <p:txBody>
          <a:bodyPr/>
          <a:lstStyle/>
          <a:p>
            <a:fld id="{94BC2C7D-464B-4ACE-A470-B4A74DDD5124}" type="slidenum">
              <a:rPr lang="en-US" smtClean="0"/>
              <a:t>‹#›</a:t>
            </a:fld>
            <a:endParaRPr lang="en-US"/>
          </a:p>
        </p:txBody>
      </p:sp>
    </p:spTree>
    <p:extLst>
      <p:ext uri="{BB962C8B-B14F-4D97-AF65-F5344CB8AC3E}">
        <p14:creationId xmlns:p14="http://schemas.microsoft.com/office/powerpoint/2010/main" val="280029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65E3-6273-4558-9F1A-DD58268BDD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A141D5-5792-4988-B6A7-C1B2164456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34BE0A-A138-4471-9B33-8185CF06B102}"/>
              </a:ext>
            </a:extLst>
          </p:cNvPr>
          <p:cNvSpPr>
            <a:spLocks noGrp="1"/>
          </p:cNvSpPr>
          <p:nvPr>
            <p:ph type="dt" sz="half" idx="10"/>
          </p:nvPr>
        </p:nvSpPr>
        <p:spPr/>
        <p:txBody>
          <a:bodyPr/>
          <a:lstStyle/>
          <a:p>
            <a:fld id="{32818AAB-79A7-4729-B6E9-5D55EA312AC8}" type="datetimeFigureOut">
              <a:rPr lang="en-US" smtClean="0"/>
              <a:t>9/16/2018</a:t>
            </a:fld>
            <a:endParaRPr lang="en-US"/>
          </a:p>
        </p:txBody>
      </p:sp>
      <p:sp>
        <p:nvSpPr>
          <p:cNvPr id="5" name="Footer Placeholder 4">
            <a:extLst>
              <a:ext uri="{FF2B5EF4-FFF2-40B4-BE49-F238E27FC236}">
                <a16:creationId xmlns:a16="http://schemas.microsoft.com/office/drawing/2014/main" id="{DECCE195-7716-441E-8A45-3B6CEA5DB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2EBEE-949E-4897-AD23-72F2F9387CE6}"/>
              </a:ext>
            </a:extLst>
          </p:cNvPr>
          <p:cNvSpPr>
            <a:spLocks noGrp="1"/>
          </p:cNvSpPr>
          <p:nvPr>
            <p:ph type="sldNum" sz="quarter" idx="12"/>
          </p:nvPr>
        </p:nvSpPr>
        <p:spPr/>
        <p:txBody>
          <a:bodyPr/>
          <a:lstStyle/>
          <a:p>
            <a:fld id="{94BC2C7D-464B-4ACE-A470-B4A74DDD5124}" type="slidenum">
              <a:rPr lang="en-US" smtClean="0"/>
              <a:t>‹#›</a:t>
            </a:fld>
            <a:endParaRPr lang="en-US"/>
          </a:p>
        </p:txBody>
      </p:sp>
    </p:spTree>
    <p:extLst>
      <p:ext uri="{BB962C8B-B14F-4D97-AF65-F5344CB8AC3E}">
        <p14:creationId xmlns:p14="http://schemas.microsoft.com/office/powerpoint/2010/main" val="415801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B245B-8DA6-4B75-87A5-D3C3D42849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C8FE6B-7CF3-45C6-BEEA-41E27079CB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CE13D2-A69F-4715-BFF1-7FE9046DFE13}"/>
              </a:ext>
            </a:extLst>
          </p:cNvPr>
          <p:cNvSpPr>
            <a:spLocks noGrp="1"/>
          </p:cNvSpPr>
          <p:nvPr>
            <p:ph type="dt" sz="half" idx="10"/>
          </p:nvPr>
        </p:nvSpPr>
        <p:spPr/>
        <p:txBody>
          <a:bodyPr/>
          <a:lstStyle/>
          <a:p>
            <a:fld id="{32818AAB-79A7-4729-B6E9-5D55EA312AC8}" type="datetimeFigureOut">
              <a:rPr lang="en-US" smtClean="0"/>
              <a:t>9/16/2018</a:t>
            </a:fld>
            <a:endParaRPr lang="en-US"/>
          </a:p>
        </p:txBody>
      </p:sp>
      <p:sp>
        <p:nvSpPr>
          <p:cNvPr id="5" name="Footer Placeholder 4">
            <a:extLst>
              <a:ext uri="{FF2B5EF4-FFF2-40B4-BE49-F238E27FC236}">
                <a16:creationId xmlns:a16="http://schemas.microsoft.com/office/drawing/2014/main" id="{C0261963-966C-4F06-A9B6-6B0A65440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14D7D-E816-4B7D-A829-62CEA92F8795}"/>
              </a:ext>
            </a:extLst>
          </p:cNvPr>
          <p:cNvSpPr>
            <a:spLocks noGrp="1"/>
          </p:cNvSpPr>
          <p:nvPr>
            <p:ph type="sldNum" sz="quarter" idx="12"/>
          </p:nvPr>
        </p:nvSpPr>
        <p:spPr/>
        <p:txBody>
          <a:bodyPr/>
          <a:lstStyle/>
          <a:p>
            <a:fld id="{94BC2C7D-464B-4ACE-A470-B4A74DDD5124}" type="slidenum">
              <a:rPr lang="en-US" smtClean="0"/>
              <a:t>‹#›</a:t>
            </a:fld>
            <a:endParaRPr lang="en-US"/>
          </a:p>
        </p:txBody>
      </p:sp>
    </p:spTree>
    <p:extLst>
      <p:ext uri="{BB962C8B-B14F-4D97-AF65-F5344CB8AC3E}">
        <p14:creationId xmlns:p14="http://schemas.microsoft.com/office/powerpoint/2010/main" val="72567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5E19-8C2E-450B-A3F8-D775F4C41E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9E28C-E2AC-4171-A8F5-C0AEA623FB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0FB6B7-C579-463E-890D-8142BA9AE9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EF6C3C-066B-4AC2-8788-6D79D4EEE876}"/>
              </a:ext>
            </a:extLst>
          </p:cNvPr>
          <p:cNvSpPr>
            <a:spLocks noGrp="1"/>
          </p:cNvSpPr>
          <p:nvPr>
            <p:ph type="dt" sz="half" idx="10"/>
          </p:nvPr>
        </p:nvSpPr>
        <p:spPr/>
        <p:txBody>
          <a:bodyPr/>
          <a:lstStyle/>
          <a:p>
            <a:fld id="{32818AAB-79A7-4729-B6E9-5D55EA312AC8}" type="datetimeFigureOut">
              <a:rPr lang="en-US" smtClean="0"/>
              <a:t>9/16/2018</a:t>
            </a:fld>
            <a:endParaRPr lang="en-US"/>
          </a:p>
        </p:txBody>
      </p:sp>
      <p:sp>
        <p:nvSpPr>
          <p:cNvPr id="6" name="Footer Placeholder 5">
            <a:extLst>
              <a:ext uri="{FF2B5EF4-FFF2-40B4-BE49-F238E27FC236}">
                <a16:creationId xmlns:a16="http://schemas.microsoft.com/office/drawing/2014/main" id="{F7C6DD07-B25C-4C09-9A34-9626B4F7A1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033D4-6769-42F8-BBF3-535BE89C2D23}"/>
              </a:ext>
            </a:extLst>
          </p:cNvPr>
          <p:cNvSpPr>
            <a:spLocks noGrp="1"/>
          </p:cNvSpPr>
          <p:nvPr>
            <p:ph type="sldNum" sz="quarter" idx="12"/>
          </p:nvPr>
        </p:nvSpPr>
        <p:spPr/>
        <p:txBody>
          <a:bodyPr/>
          <a:lstStyle/>
          <a:p>
            <a:fld id="{94BC2C7D-464B-4ACE-A470-B4A74DDD5124}" type="slidenum">
              <a:rPr lang="en-US" smtClean="0"/>
              <a:t>‹#›</a:t>
            </a:fld>
            <a:endParaRPr lang="en-US"/>
          </a:p>
        </p:txBody>
      </p:sp>
    </p:spTree>
    <p:extLst>
      <p:ext uri="{BB962C8B-B14F-4D97-AF65-F5344CB8AC3E}">
        <p14:creationId xmlns:p14="http://schemas.microsoft.com/office/powerpoint/2010/main" val="83637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CA305-7528-42EE-8488-AB7E4E726C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5457E5-FB3F-4A9E-83A6-8934E271BD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91F82-5843-4896-9D31-EBFC53183C7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6B02FD-3F21-4FD4-9207-6DF3BCD3F3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078B67-B15F-4585-932F-762187FF540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7BBE27-A474-4D9F-81A6-9AE45FDE8CDD}"/>
              </a:ext>
            </a:extLst>
          </p:cNvPr>
          <p:cNvSpPr>
            <a:spLocks noGrp="1"/>
          </p:cNvSpPr>
          <p:nvPr>
            <p:ph type="dt" sz="half" idx="10"/>
          </p:nvPr>
        </p:nvSpPr>
        <p:spPr/>
        <p:txBody>
          <a:bodyPr/>
          <a:lstStyle/>
          <a:p>
            <a:fld id="{32818AAB-79A7-4729-B6E9-5D55EA312AC8}" type="datetimeFigureOut">
              <a:rPr lang="en-US" smtClean="0"/>
              <a:t>9/16/2018</a:t>
            </a:fld>
            <a:endParaRPr lang="en-US"/>
          </a:p>
        </p:txBody>
      </p:sp>
      <p:sp>
        <p:nvSpPr>
          <p:cNvPr id="8" name="Footer Placeholder 7">
            <a:extLst>
              <a:ext uri="{FF2B5EF4-FFF2-40B4-BE49-F238E27FC236}">
                <a16:creationId xmlns:a16="http://schemas.microsoft.com/office/drawing/2014/main" id="{79A2091E-D894-40E0-9AEA-9D0FB4D27E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184681-8822-480C-B3BA-3FD6AE1DD87F}"/>
              </a:ext>
            </a:extLst>
          </p:cNvPr>
          <p:cNvSpPr>
            <a:spLocks noGrp="1"/>
          </p:cNvSpPr>
          <p:nvPr>
            <p:ph type="sldNum" sz="quarter" idx="12"/>
          </p:nvPr>
        </p:nvSpPr>
        <p:spPr/>
        <p:txBody>
          <a:bodyPr/>
          <a:lstStyle/>
          <a:p>
            <a:fld id="{94BC2C7D-464B-4ACE-A470-B4A74DDD5124}" type="slidenum">
              <a:rPr lang="en-US" smtClean="0"/>
              <a:t>‹#›</a:t>
            </a:fld>
            <a:endParaRPr lang="en-US"/>
          </a:p>
        </p:txBody>
      </p:sp>
    </p:spTree>
    <p:extLst>
      <p:ext uri="{BB962C8B-B14F-4D97-AF65-F5344CB8AC3E}">
        <p14:creationId xmlns:p14="http://schemas.microsoft.com/office/powerpoint/2010/main" val="1520675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E243-2A44-441B-8DF5-C49ACCA7F4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0C02D8-B3E0-4365-A59B-FB61EE9F7DE9}"/>
              </a:ext>
            </a:extLst>
          </p:cNvPr>
          <p:cNvSpPr>
            <a:spLocks noGrp="1"/>
          </p:cNvSpPr>
          <p:nvPr>
            <p:ph type="dt" sz="half" idx="10"/>
          </p:nvPr>
        </p:nvSpPr>
        <p:spPr/>
        <p:txBody>
          <a:bodyPr/>
          <a:lstStyle/>
          <a:p>
            <a:fld id="{32818AAB-79A7-4729-B6E9-5D55EA312AC8}" type="datetimeFigureOut">
              <a:rPr lang="en-US" smtClean="0"/>
              <a:t>9/16/2018</a:t>
            </a:fld>
            <a:endParaRPr lang="en-US"/>
          </a:p>
        </p:txBody>
      </p:sp>
      <p:sp>
        <p:nvSpPr>
          <p:cNvPr id="4" name="Footer Placeholder 3">
            <a:extLst>
              <a:ext uri="{FF2B5EF4-FFF2-40B4-BE49-F238E27FC236}">
                <a16:creationId xmlns:a16="http://schemas.microsoft.com/office/drawing/2014/main" id="{30C76016-9EC9-4D6F-86A3-64B0C410FE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42A2FA-2EB3-4CB8-B40E-CCAFEE9EA7EC}"/>
              </a:ext>
            </a:extLst>
          </p:cNvPr>
          <p:cNvSpPr>
            <a:spLocks noGrp="1"/>
          </p:cNvSpPr>
          <p:nvPr>
            <p:ph type="sldNum" sz="quarter" idx="12"/>
          </p:nvPr>
        </p:nvSpPr>
        <p:spPr/>
        <p:txBody>
          <a:bodyPr/>
          <a:lstStyle/>
          <a:p>
            <a:fld id="{94BC2C7D-464B-4ACE-A470-B4A74DDD5124}" type="slidenum">
              <a:rPr lang="en-US" smtClean="0"/>
              <a:t>‹#›</a:t>
            </a:fld>
            <a:endParaRPr lang="en-US"/>
          </a:p>
        </p:txBody>
      </p:sp>
    </p:spTree>
    <p:extLst>
      <p:ext uri="{BB962C8B-B14F-4D97-AF65-F5344CB8AC3E}">
        <p14:creationId xmlns:p14="http://schemas.microsoft.com/office/powerpoint/2010/main" val="32337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8A6A7F-A8A7-424E-973F-0F9D84C33C0E}"/>
              </a:ext>
            </a:extLst>
          </p:cNvPr>
          <p:cNvSpPr>
            <a:spLocks noGrp="1"/>
          </p:cNvSpPr>
          <p:nvPr>
            <p:ph type="dt" sz="half" idx="10"/>
          </p:nvPr>
        </p:nvSpPr>
        <p:spPr/>
        <p:txBody>
          <a:bodyPr/>
          <a:lstStyle/>
          <a:p>
            <a:fld id="{32818AAB-79A7-4729-B6E9-5D55EA312AC8}" type="datetimeFigureOut">
              <a:rPr lang="en-US" smtClean="0"/>
              <a:t>9/16/2018</a:t>
            </a:fld>
            <a:endParaRPr lang="en-US"/>
          </a:p>
        </p:txBody>
      </p:sp>
      <p:sp>
        <p:nvSpPr>
          <p:cNvPr id="3" name="Footer Placeholder 2">
            <a:extLst>
              <a:ext uri="{FF2B5EF4-FFF2-40B4-BE49-F238E27FC236}">
                <a16:creationId xmlns:a16="http://schemas.microsoft.com/office/drawing/2014/main" id="{8BF37950-1A28-4E96-83AB-C60EBFCBAE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033CF-43A6-442C-913A-E81C9E85C261}"/>
              </a:ext>
            </a:extLst>
          </p:cNvPr>
          <p:cNvSpPr>
            <a:spLocks noGrp="1"/>
          </p:cNvSpPr>
          <p:nvPr>
            <p:ph type="sldNum" sz="quarter" idx="12"/>
          </p:nvPr>
        </p:nvSpPr>
        <p:spPr/>
        <p:txBody>
          <a:bodyPr/>
          <a:lstStyle/>
          <a:p>
            <a:fld id="{94BC2C7D-464B-4ACE-A470-B4A74DDD5124}" type="slidenum">
              <a:rPr lang="en-US" smtClean="0"/>
              <a:t>‹#›</a:t>
            </a:fld>
            <a:endParaRPr lang="en-US"/>
          </a:p>
        </p:txBody>
      </p:sp>
    </p:spTree>
    <p:extLst>
      <p:ext uri="{BB962C8B-B14F-4D97-AF65-F5344CB8AC3E}">
        <p14:creationId xmlns:p14="http://schemas.microsoft.com/office/powerpoint/2010/main" val="2618309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5273F-C126-4528-AC59-2C897CD6B0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E294CC-4F7A-4BC0-8128-2DE5710EBC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0129F7-4A77-4DFF-8212-72E1CB8EAC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28D205-803A-4F2C-9907-AD50AE46A52F}"/>
              </a:ext>
            </a:extLst>
          </p:cNvPr>
          <p:cNvSpPr>
            <a:spLocks noGrp="1"/>
          </p:cNvSpPr>
          <p:nvPr>
            <p:ph type="dt" sz="half" idx="10"/>
          </p:nvPr>
        </p:nvSpPr>
        <p:spPr/>
        <p:txBody>
          <a:bodyPr/>
          <a:lstStyle/>
          <a:p>
            <a:fld id="{32818AAB-79A7-4729-B6E9-5D55EA312AC8}" type="datetimeFigureOut">
              <a:rPr lang="en-US" smtClean="0"/>
              <a:t>9/16/2018</a:t>
            </a:fld>
            <a:endParaRPr lang="en-US"/>
          </a:p>
        </p:txBody>
      </p:sp>
      <p:sp>
        <p:nvSpPr>
          <p:cNvPr id="6" name="Footer Placeholder 5">
            <a:extLst>
              <a:ext uri="{FF2B5EF4-FFF2-40B4-BE49-F238E27FC236}">
                <a16:creationId xmlns:a16="http://schemas.microsoft.com/office/drawing/2014/main" id="{6F64947E-B58A-4A89-97B6-CFEF824622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93B397-2FAF-4468-9A92-0831E54AFFA8}"/>
              </a:ext>
            </a:extLst>
          </p:cNvPr>
          <p:cNvSpPr>
            <a:spLocks noGrp="1"/>
          </p:cNvSpPr>
          <p:nvPr>
            <p:ph type="sldNum" sz="quarter" idx="12"/>
          </p:nvPr>
        </p:nvSpPr>
        <p:spPr/>
        <p:txBody>
          <a:bodyPr/>
          <a:lstStyle/>
          <a:p>
            <a:fld id="{94BC2C7D-464B-4ACE-A470-B4A74DDD5124}" type="slidenum">
              <a:rPr lang="en-US" smtClean="0"/>
              <a:t>‹#›</a:t>
            </a:fld>
            <a:endParaRPr lang="en-US"/>
          </a:p>
        </p:txBody>
      </p:sp>
    </p:spTree>
    <p:extLst>
      <p:ext uri="{BB962C8B-B14F-4D97-AF65-F5344CB8AC3E}">
        <p14:creationId xmlns:p14="http://schemas.microsoft.com/office/powerpoint/2010/main" val="4168700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5594-9DBE-4681-AC35-C01B8626BD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EF0DB8-D380-4F24-B5E3-01B32C5186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7E0026-A365-45F0-9987-EFBA14213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257B7D-C6A2-4677-86BD-0AD3497A0D09}"/>
              </a:ext>
            </a:extLst>
          </p:cNvPr>
          <p:cNvSpPr>
            <a:spLocks noGrp="1"/>
          </p:cNvSpPr>
          <p:nvPr>
            <p:ph type="dt" sz="half" idx="10"/>
          </p:nvPr>
        </p:nvSpPr>
        <p:spPr/>
        <p:txBody>
          <a:bodyPr/>
          <a:lstStyle/>
          <a:p>
            <a:fld id="{32818AAB-79A7-4729-B6E9-5D55EA312AC8}" type="datetimeFigureOut">
              <a:rPr lang="en-US" smtClean="0"/>
              <a:t>9/16/2018</a:t>
            </a:fld>
            <a:endParaRPr lang="en-US"/>
          </a:p>
        </p:txBody>
      </p:sp>
      <p:sp>
        <p:nvSpPr>
          <p:cNvPr id="6" name="Footer Placeholder 5">
            <a:extLst>
              <a:ext uri="{FF2B5EF4-FFF2-40B4-BE49-F238E27FC236}">
                <a16:creationId xmlns:a16="http://schemas.microsoft.com/office/drawing/2014/main" id="{C766E32D-F8CC-4748-B51C-2B4D34E86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F630EE-A9E8-483A-A3DB-170B66D76844}"/>
              </a:ext>
            </a:extLst>
          </p:cNvPr>
          <p:cNvSpPr>
            <a:spLocks noGrp="1"/>
          </p:cNvSpPr>
          <p:nvPr>
            <p:ph type="sldNum" sz="quarter" idx="12"/>
          </p:nvPr>
        </p:nvSpPr>
        <p:spPr/>
        <p:txBody>
          <a:bodyPr/>
          <a:lstStyle/>
          <a:p>
            <a:fld id="{94BC2C7D-464B-4ACE-A470-B4A74DDD5124}" type="slidenum">
              <a:rPr lang="en-US" smtClean="0"/>
              <a:t>‹#›</a:t>
            </a:fld>
            <a:endParaRPr lang="en-US"/>
          </a:p>
        </p:txBody>
      </p:sp>
    </p:spTree>
    <p:extLst>
      <p:ext uri="{BB962C8B-B14F-4D97-AF65-F5344CB8AC3E}">
        <p14:creationId xmlns:p14="http://schemas.microsoft.com/office/powerpoint/2010/main" val="172282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3F0BC4-98A1-4E92-AEB1-C95652C2C6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01A7FF-CA52-4193-A883-4998ED13EA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B22DF-1572-4DCF-88AC-9EF72525E3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818AAB-79A7-4729-B6E9-5D55EA312AC8}" type="datetimeFigureOut">
              <a:rPr lang="en-US" smtClean="0"/>
              <a:t>9/16/2018</a:t>
            </a:fld>
            <a:endParaRPr lang="en-US"/>
          </a:p>
        </p:txBody>
      </p:sp>
      <p:sp>
        <p:nvSpPr>
          <p:cNvPr id="5" name="Footer Placeholder 4">
            <a:extLst>
              <a:ext uri="{FF2B5EF4-FFF2-40B4-BE49-F238E27FC236}">
                <a16:creationId xmlns:a16="http://schemas.microsoft.com/office/drawing/2014/main" id="{F23A7B53-53CE-49C6-BBFA-4880D9582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1D7924-C35C-4D26-AC14-BECA76D2F3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C2C7D-464B-4ACE-A470-B4A74DDD5124}" type="slidenum">
              <a:rPr lang="en-US" smtClean="0"/>
              <a:t>‹#›</a:t>
            </a:fld>
            <a:endParaRPr lang="en-US"/>
          </a:p>
        </p:txBody>
      </p:sp>
    </p:spTree>
    <p:extLst>
      <p:ext uri="{BB962C8B-B14F-4D97-AF65-F5344CB8AC3E}">
        <p14:creationId xmlns:p14="http://schemas.microsoft.com/office/powerpoint/2010/main" val="4183649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ew york taxi">
            <a:extLst>
              <a:ext uri="{FF2B5EF4-FFF2-40B4-BE49-F238E27FC236}">
                <a16:creationId xmlns:a16="http://schemas.microsoft.com/office/drawing/2014/main" id="{F19D315A-15EF-4B1E-BC0C-85BF0A927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7845" y="0"/>
            <a:ext cx="4016310" cy="501506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EFC8683B-65DD-428D-990F-65CD325AE771}"/>
              </a:ext>
            </a:extLst>
          </p:cNvPr>
          <p:cNvSpPr>
            <a:spLocks noGrp="1"/>
          </p:cNvSpPr>
          <p:nvPr>
            <p:ph type="ctrTitle"/>
          </p:nvPr>
        </p:nvSpPr>
        <p:spPr>
          <a:xfrm>
            <a:off x="457200" y="5382705"/>
            <a:ext cx="7646955" cy="1040472"/>
          </a:xfrm>
        </p:spPr>
        <p:txBody>
          <a:bodyPr>
            <a:normAutofit fontScale="90000"/>
          </a:bodyPr>
          <a:lstStyle/>
          <a:p>
            <a:r>
              <a:rPr lang="en-US" sz="4400" dirty="0"/>
              <a:t>Springboard Capstone Project One Predicting Taxi Ride Duration in NYC</a:t>
            </a:r>
          </a:p>
        </p:txBody>
      </p:sp>
      <p:sp>
        <p:nvSpPr>
          <p:cNvPr id="6" name="Subtitle 2">
            <a:extLst>
              <a:ext uri="{FF2B5EF4-FFF2-40B4-BE49-F238E27FC236}">
                <a16:creationId xmlns:a16="http://schemas.microsoft.com/office/drawing/2014/main" id="{B846A099-85D5-4923-88EC-BA2CEAB4689A}"/>
              </a:ext>
            </a:extLst>
          </p:cNvPr>
          <p:cNvSpPr>
            <a:spLocks noGrp="1"/>
          </p:cNvSpPr>
          <p:nvPr>
            <p:ph type="subTitle" idx="1"/>
          </p:nvPr>
        </p:nvSpPr>
        <p:spPr>
          <a:xfrm>
            <a:off x="8286161" y="5382705"/>
            <a:ext cx="3524839" cy="1040472"/>
          </a:xfrm>
        </p:spPr>
        <p:txBody>
          <a:bodyPr>
            <a:normAutofit/>
          </a:bodyPr>
          <a:lstStyle/>
          <a:p>
            <a:r>
              <a:rPr lang="en-US" dirty="0"/>
              <a:t>Author: Anshul Dikshit</a:t>
            </a:r>
          </a:p>
          <a:p>
            <a:r>
              <a:rPr lang="en-US" dirty="0"/>
              <a:t>Date: September 16, 2018</a:t>
            </a:r>
          </a:p>
        </p:txBody>
      </p:sp>
    </p:spTree>
    <p:extLst>
      <p:ext uri="{BB962C8B-B14F-4D97-AF65-F5344CB8AC3E}">
        <p14:creationId xmlns:p14="http://schemas.microsoft.com/office/powerpoint/2010/main" val="676058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C6607A-4A60-4F0C-A157-B11CB0B3B98D}"/>
              </a:ext>
            </a:extLst>
          </p:cNvPr>
          <p:cNvSpPr/>
          <p:nvPr/>
        </p:nvSpPr>
        <p:spPr>
          <a:xfrm>
            <a:off x="1024128" y="622169"/>
            <a:ext cx="3490525" cy="769441"/>
          </a:xfrm>
          <a:prstGeom prst="rect">
            <a:avLst/>
          </a:prstGeom>
        </p:spPr>
        <p:txBody>
          <a:bodyPr wrap="square">
            <a:spAutoFit/>
          </a:bodyPr>
          <a:lstStyle/>
          <a:p>
            <a:r>
              <a:rPr lang="en-US" sz="4400" dirty="0"/>
              <a:t>Outline</a:t>
            </a:r>
          </a:p>
        </p:txBody>
      </p:sp>
      <p:sp>
        <p:nvSpPr>
          <p:cNvPr id="3" name="Content Placeholder 2">
            <a:extLst>
              <a:ext uri="{FF2B5EF4-FFF2-40B4-BE49-F238E27FC236}">
                <a16:creationId xmlns:a16="http://schemas.microsoft.com/office/drawing/2014/main" id="{A78C84CF-D08E-44B8-B074-0A7D6D5BBB0C}"/>
              </a:ext>
            </a:extLst>
          </p:cNvPr>
          <p:cNvSpPr txBox="1">
            <a:spLocks/>
          </p:cNvSpPr>
          <p:nvPr/>
        </p:nvSpPr>
        <p:spPr>
          <a:xfrm>
            <a:off x="1024128" y="2286000"/>
            <a:ext cx="9720073" cy="40233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charset="0"/>
              <a:buChar char="•"/>
            </a:pPr>
            <a:r>
              <a:rPr lang="en-US" sz="2000" dirty="0"/>
              <a:t> Introduction &amp; Problem Statement</a:t>
            </a:r>
          </a:p>
          <a:p>
            <a:pPr>
              <a:buFont typeface="Arial" charset="0"/>
              <a:buChar char="•"/>
            </a:pPr>
            <a:r>
              <a:rPr lang="en-US" sz="2000" dirty="0"/>
              <a:t> Dataset</a:t>
            </a:r>
          </a:p>
          <a:p>
            <a:pPr>
              <a:buFont typeface="Arial" charset="0"/>
              <a:buChar char="•"/>
            </a:pPr>
            <a:r>
              <a:rPr lang="en-US" sz="2000" dirty="0"/>
              <a:t> Analysis &amp; Findings</a:t>
            </a:r>
          </a:p>
          <a:p>
            <a:pPr>
              <a:buFont typeface="Arial" charset="0"/>
              <a:buChar char="•"/>
            </a:pPr>
            <a:r>
              <a:rPr lang="en-US" sz="2000" dirty="0"/>
              <a:t> Statistical Inference</a:t>
            </a:r>
          </a:p>
          <a:p>
            <a:pPr>
              <a:buFont typeface="Arial" charset="0"/>
              <a:buChar char="•"/>
            </a:pPr>
            <a:r>
              <a:rPr lang="en-US" sz="2000" dirty="0"/>
              <a:t> Machine Learning</a:t>
            </a:r>
          </a:p>
          <a:p>
            <a:pPr>
              <a:buFont typeface="Arial" charset="0"/>
              <a:buChar char="•"/>
            </a:pPr>
            <a:r>
              <a:rPr lang="en-US" sz="2000" dirty="0"/>
              <a:t> Conclusions</a:t>
            </a:r>
          </a:p>
          <a:p>
            <a:endParaRPr lang="en-US" dirty="0"/>
          </a:p>
        </p:txBody>
      </p:sp>
      <p:pic>
        <p:nvPicPr>
          <p:cNvPr id="2050" name="Picture 2" descr="Image result for new york taxi">
            <a:extLst>
              <a:ext uri="{FF2B5EF4-FFF2-40B4-BE49-F238E27FC236}">
                <a16:creationId xmlns:a16="http://schemas.microsoft.com/office/drawing/2014/main" id="{665D84C0-8AA5-41B5-AE0F-9CC6F0786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9018" y="307157"/>
            <a:ext cx="4811647" cy="30487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new york taxi">
            <a:extLst>
              <a:ext uri="{FF2B5EF4-FFF2-40B4-BE49-F238E27FC236}">
                <a16:creationId xmlns:a16="http://schemas.microsoft.com/office/drawing/2014/main" id="{649930EA-B0A4-47E6-A272-3CEADEAC85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0854" y="3790901"/>
            <a:ext cx="4685121" cy="2759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81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EB0F8B-1944-41A8-A84F-0FB1768308B7}"/>
              </a:ext>
            </a:extLst>
          </p:cNvPr>
          <p:cNvSpPr/>
          <p:nvPr/>
        </p:nvSpPr>
        <p:spPr>
          <a:xfrm>
            <a:off x="1385740" y="735292"/>
            <a:ext cx="8239027" cy="584775"/>
          </a:xfrm>
          <a:prstGeom prst="rect">
            <a:avLst/>
          </a:prstGeom>
        </p:spPr>
        <p:txBody>
          <a:bodyPr wrap="square">
            <a:spAutoFit/>
          </a:bodyPr>
          <a:lstStyle/>
          <a:p>
            <a:r>
              <a:rPr lang="en-US" sz="3200" dirty="0">
                <a:latin typeface="Verdana" panose="020B0604030504040204" pitchFamily="34" charset="0"/>
                <a:ea typeface="Verdana" panose="020B0604030504040204" pitchFamily="34" charset="0"/>
              </a:rPr>
              <a:t>Introduction &amp; PROBLEM STATEMENT</a:t>
            </a:r>
          </a:p>
        </p:txBody>
      </p:sp>
      <p:sp>
        <p:nvSpPr>
          <p:cNvPr id="3" name="TextBox 2">
            <a:extLst>
              <a:ext uri="{FF2B5EF4-FFF2-40B4-BE49-F238E27FC236}">
                <a16:creationId xmlns:a16="http://schemas.microsoft.com/office/drawing/2014/main" id="{1E7D8AC1-4E49-4A8B-85C2-80D1B3FE2F41}"/>
              </a:ext>
            </a:extLst>
          </p:cNvPr>
          <p:cNvSpPr txBox="1"/>
          <p:nvPr/>
        </p:nvSpPr>
        <p:spPr>
          <a:xfrm>
            <a:off x="1385740" y="1445909"/>
            <a:ext cx="9530499" cy="707886"/>
          </a:xfrm>
          <a:prstGeom prst="rect">
            <a:avLst/>
          </a:prstGeom>
          <a:noFill/>
        </p:spPr>
        <p:txBody>
          <a:bodyPr wrap="square" rtlCol="0">
            <a:spAutoFit/>
          </a:bodyPr>
          <a:lstStyle/>
          <a:p>
            <a:r>
              <a:rPr lang="en-US" sz="2000" dirty="0">
                <a:latin typeface="Tw Cen MT" panose="020B0602020104020603" pitchFamily="34" charset="0"/>
              </a:rPr>
              <a:t>With almost 1.5 million trips in 2016, riding through taxi at any time of the year across New York City is a big deal.</a:t>
            </a:r>
          </a:p>
        </p:txBody>
      </p:sp>
      <p:sp>
        <p:nvSpPr>
          <p:cNvPr id="4" name="Rectangle 3">
            <a:extLst>
              <a:ext uri="{FF2B5EF4-FFF2-40B4-BE49-F238E27FC236}">
                <a16:creationId xmlns:a16="http://schemas.microsoft.com/office/drawing/2014/main" id="{7A8804C9-F954-4133-8A83-7E29261BF838}"/>
              </a:ext>
            </a:extLst>
          </p:cNvPr>
          <p:cNvSpPr/>
          <p:nvPr/>
        </p:nvSpPr>
        <p:spPr>
          <a:xfrm>
            <a:off x="196769" y="3473099"/>
            <a:ext cx="6637663" cy="1938992"/>
          </a:xfrm>
          <a:prstGeom prst="rect">
            <a:avLst/>
          </a:prstGeom>
        </p:spPr>
        <p:txBody>
          <a:bodyPr wrap="square">
            <a:spAutoFit/>
          </a:bodyPr>
          <a:lstStyle/>
          <a:p>
            <a:pPr algn="ctr"/>
            <a:r>
              <a:rPr lang="en-US" sz="2400" b="1" dirty="0">
                <a:latin typeface="Tw Cen MT" panose="020B0602020104020603" pitchFamily="34" charset="0"/>
              </a:rPr>
              <a:t>THE PROBLEM</a:t>
            </a:r>
          </a:p>
          <a:p>
            <a:pPr algn="ctr"/>
            <a:r>
              <a:rPr lang="en-US" sz="2400" dirty="0">
                <a:latin typeface="Tw Cen MT" panose="020B0602020104020603" pitchFamily="34" charset="0"/>
              </a:rPr>
              <a:t>Given the increase in number of taxi rides in NYC in recent years, there needs to be an estimates of taxi trip durations can improve the taxi utilization and the satisfaction of drivers and passengers</a:t>
            </a:r>
          </a:p>
        </p:txBody>
      </p:sp>
      <p:pic>
        <p:nvPicPr>
          <p:cNvPr id="3074" name="Picture 2" descr="Image result for statistics on number of taxi rides in NYC in a given year">
            <a:extLst>
              <a:ext uri="{FF2B5EF4-FFF2-40B4-BE49-F238E27FC236}">
                <a16:creationId xmlns:a16="http://schemas.microsoft.com/office/drawing/2014/main" id="{EB8D77A2-5134-4EF8-AA76-CEA2C0293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9212" y="2092240"/>
            <a:ext cx="4343793" cy="4179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239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10635E-4BC3-48DB-90DD-20B9208A7233}"/>
              </a:ext>
            </a:extLst>
          </p:cNvPr>
          <p:cNvSpPr txBox="1"/>
          <p:nvPr/>
        </p:nvSpPr>
        <p:spPr>
          <a:xfrm>
            <a:off x="1086821" y="612061"/>
            <a:ext cx="3052561" cy="707886"/>
          </a:xfrm>
          <a:prstGeom prst="rect">
            <a:avLst/>
          </a:prstGeom>
          <a:noFill/>
        </p:spPr>
        <p:txBody>
          <a:bodyPr wrap="square" rtlCol="0">
            <a:spAutoFit/>
          </a:bodyPr>
          <a:lstStyle/>
          <a:p>
            <a:r>
              <a:rPr lang="en-US" sz="4000" dirty="0"/>
              <a:t>Data Set</a:t>
            </a:r>
          </a:p>
        </p:txBody>
      </p:sp>
      <p:sp>
        <p:nvSpPr>
          <p:cNvPr id="5" name="Rectangle 4">
            <a:extLst>
              <a:ext uri="{FF2B5EF4-FFF2-40B4-BE49-F238E27FC236}">
                <a16:creationId xmlns:a16="http://schemas.microsoft.com/office/drawing/2014/main" id="{CE30FA57-8300-4A13-8711-21422E1BFD0C}"/>
              </a:ext>
            </a:extLst>
          </p:cNvPr>
          <p:cNvSpPr/>
          <p:nvPr/>
        </p:nvSpPr>
        <p:spPr>
          <a:xfrm>
            <a:off x="1086821" y="1268500"/>
            <a:ext cx="3289954" cy="3970318"/>
          </a:xfrm>
          <a:prstGeom prst="rect">
            <a:avLst/>
          </a:prstGeom>
        </p:spPr>
        <p:txBody>
          <a:bodyPr wrap="square">
            <a:spAutoFit/>
          </a:bodyPr>
          <a:lstStyle/>
          <a:p>
            <a:r>
              <a:rPr lang="en-US" dirty="0">
                <a:latin typeface="Arial" panose="020B0604020202020204" pitchFamily="34" charset="0"/>
                <a:ea typeface="Calibri" panose="020F0502020204030204" pitchFamily="34" charset="0"/>
              </a:rPr>
              <a:t>The data has been taken from Kaggle which provides a starting point dataset consisting of the records of ~1.5 million taxi trips that took place in 2016. I’ve tried to go through the process of understanding the individual variables in the data by presenting beautiful, clear, and interactive data visualizations along with some approaches to their interpretation</a:t>
            </a:r>
            <a:endParaRPr lang="en-US" dirty="0"/>
          </a:p>
        </p:txBody>
      </p:sp>
      <p:graphicFrame>
        <p:nvGraphicFramePr>
          <p:cNvPr id="9" name="Table 8">
            <a:extLst>
              <a:ext uri="{FF2B5EF4-FFF2-40B4-BE49-F238E27FC236}">
                <a16:creationId xmlns:a16="http://schemas.microsoft.com/office/drawing/2014/main" id="{9EA19980-E502-4109-BA5E-A9A2F5E2C843}"/>
              </a:ext>
            </a:extLst>
          </p:cNvPr>
          <p:cNvGraphicFramePr>
            <a:graphicFrameLocks noGrp="1"/>
          </p:cNvGraphicFramePr>
          <p:nvPr>
            <p:extLst>
              <p:ext uri="{D42A27DB-BD31-4B8C-83A1-F6EECF244321}">
                <p14:modId xmlns:p14="http://schemas.microsoft.com/office/powerpoint/2010/main" val="3450171140"/>
              </p:ext>
            </p:extLst>
          </p:nvPr>
        </p:nvGraphicFramePr>
        <p:xfrm>
          <a:off x="5208552" y="889060"/>
          <a:ext cx="6137874" cy="2531809"/>
        </p:xfrm>
        <a:graphic>
          <a:graphicData uri="http://schemas.openxmlformats.org/drawingml/2006/table">
            <a:tbl>
              <a:tblPr firstRow="1" firstCol="1" bandRow="1">
                <a:tableStyleId>{5C22544A-7EE6-4342-B048-85BDC9FD1C3A}</a:tableStyleId>
              </a:tblPr>
              <a:tblGrid>
                <a:gridCol w="3068937">
                  <a:extLst>
                    <a:ext uri="{9D8B030D-6E8A-4147-A177-3AD203B41FA5}">
                      <a16:colId xmlns:a16="http://schemas.microsoft.com/office/drawing/2014/main" val="1926301965"/>
                    </a:ext>
                  </a:extLst>
                </a:gridCol>
                <a:gridCol w="3068937">
                  <a:extLst>
                    <a:ext uri="{9D8B030D-6E8A-4147-A177-3AD203B41FA5}">
                      <a16:colId xmlns:a16="http://schemas.microsoft.com/office/drawing/2014/main" val="1325601248"/>
                    </a:ext>
                  </a:extLst>
                </a:gridCol>
              </a:tblGrid>
              <a:tr h="190500">
                <a:tc>
                  <a:txBody>
                    <a:bodyPr/>
                    <a:lstStyle/>
                    <a:p>
                      <a:pPr marL="0" marR="0" indent="228600">
                        <a:lnSpc>
                          <a:spcPct val="107000"/>
                        </a:lnSpc>
                        <a:spcBef>
                          <a:spcPts val="0"/>
                        </a:spcBef>
                        <a:spcAft>
                          <a:spcPts val="0"/>
                        </a:spcAft>
                      </a:pPr>
                      <a:r>
                        <a:rPr lang="en-US" sz="900">
                          <a:effectLst/>
                        </a:rPr>
                        <a:t>Variable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228600">
                        <a:lnSpc>
                          <a:spcPct val="107000"/>
                        </a:lnSpc>
                        <a:spcBef>
                          <a:spcPts val="0"/>
                        </a:spcBef>
                        <a:spcAft>
                          <a:spcPts val="0"/>
                        </a:spcAft>
                      </a:pPr>
                      <a:r>
                        <a:rPr lang="en-US" sz="900" dirty="0">
                          <a:effectLst/>
                        </a:rPr>
                        <a:t>Variable 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26554206"/>
                  </a:ext>
                </a:extLst>
              </a:tr>
              <a:tr h="190500">
                <a:tc>
                  <a:txBody>
                    <a:bodyPr/>
                    <a:lstStyle/>
                    <a:p>
                      <a:pPr marL="0" marR="0" indent="228600">
                        <a:lnSpc>
                          <a:spcPct val="107000"/>
                        </a:lnSpc>
                        <a:spcBef>
                          <a:spcPts val="0"/>
                        </a:spcBef>
                        <a:spcAft>
                          <a:spcPts val="0"/>
                        </a:spcAft>
                      </a:pPr>
                      <a:r>
                        <a:rPr lang="en-US" sz="900">
                          <a:effectLst/>
                        </a:rPr>
                        <a:t>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228600">
                        <a:lnSpc>
                          <a:spcPct val="107000"/>
                        </a:lnSpc>
                        <a:spcBef>
                          <a:spcPts val="0"/>
                        </a:spcBef>
                        <a:spcAft>
                          <a:spcPts val="0"/>
                        </a:spcAft>
                      </a:pPr>
                      <a:r>
                        <a:rPr lang="en-US" sz="900">
                          <a:effectLst/>
                        </a:rPr>
                        <a:t>A unique identifier for each trip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60019856"/>
                  </a:ext>
                </a:extLst>
              </a:tr>
              <a:tr h="209550">
                <a:tc>
                  <a:txBody>
                    <a:bodyPr/>
                    <a:lstStyle/>
                    <a:p>
                      <a:pPr marL="0" marR="0" indent="228600">
                        <a:lnSpc>
                          <a:spcPct val="107000"/>
                        </a:lnSpc>
                        <a:spcBef>
                          <a:spcPts val="0"/>
                        </a:spcBef>
                        <a:spcAft>
                          <a:spcPts val="0"/>
                        </a:spcAft>
                      </a:pPr>
                      <a:r>
                        <a:rPr lang="en-US" sz="900">
                          <a:effectLst/>
                        </a:rPr>
                        <a:t>vendor_id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228600">
                        <a:lnSpc>
                          <a:spcPct val="107000"/>
                        </a:lnSpc>
                        <a:spcBef>
                          <a:spcPts val="0"/>
                        </a:spcBef>
                        <a:spcAft>
                          <a:spcPts val="0"/>
                        </a:spcAft>
                      </a:pPr>
                      <a:r>
                        <a:rPr lang="en-US" sz="900">
                          <a:effectLst/>
                        </a:rPr>
                        <a:t>A code indicating the provider associated with the trip record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92445915"/>
                  </a:ext>
                </a:extLst>
              </a:tr>
              <a:tr h="190500">
                <a:tc>
                  <a:txBody>
                    <a:bodyPr/>
                    <a:lstStyle/>
                    <a:p>
                      <a:pPr marL="0" marR="0" indent="228600">
                        <a:lnSpc>
                          <a:spcPct val="107000"/>
                        </a:lnSpc>
                        <a:spcBef>
                          <a:spcPts val="0"/>
                        </a:spcBef>
                        <a:spcAft>
                          <a:spcPts val="0"/>
                        </a:spcAft>
                      </a:pPr>
                      <a:r>
                        <a:rPr lang="en-US" sz="900">
                          <a:effectLst/>
                        </a:rPr>
                        <a:t>pickup_datetime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228600">
                        <a:lnSpc>
                          <a:spcPct val="107000"/>
                        </a:lnSpc>
                        <a:spcBef>
                          <a:spcPts val="0"/>
                        </a:spcBef>
                        <a:spcAft>
                          <a:spcPts val="0"/>
                        </a:spcAft>
                      </a:pPr>
                      <a:r>
                        <a:rPr lang="en-US" sz="900">
                          <a:effectLst/>
                        </a:rPr>
                        <a:t>Date and time when the meter was engaged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10761015"/>
                  </a:ext>
                </a:extLst>
              </a:tr>
              <a:tr h="209550">
                <a:tc>
                  <a:txBody>
                    <a:bodyPr/>
                    <a:lstStyle/>
                    <a:p>
                      <a:pPr marL="0" marR="0" indent="228600">
                        <a:lnSpc>
                          <a:spcPct val="107000"/>
                        </a:lnSpc>
                        <a:spcBef>
                          <a:spcPts val="0"/>
                        </a:spcBef>
                        <a:spcAft>
                          <a:spcPts val="0"/>
                        </a:spcAft>
                      </a:pPr>
                      <a:r>
                        <a:rPr lang="en-US" sz="900">
                          <a:effectLst/>
                        </a:rPr>
                        <a:t>passenger_count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228600">
                        <a:lnSpc>
                          <a:spcPct val="107000"/>
                        </a:lnSpc>
                        <a:spcBef>
                          <a:spcPts val="0"/>
                        </a:spcBef>
                        <a:spcAft>
                          <a:spcPts val="0"/>
                        </a:spcAft>
                      </a:pPr>
                      <a:r>
                        <a:rPr lang="en-US" sz="900" dirty="0">
                          <a:effectLst/>
                        </a:rPr>
                        <a:t>The number of passengers in the vehicle (driver entered value)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73873298"/>
                  </a:ext>
                </a:extLst>
              </a:tr>
              <a:tr h="190500">
                <a:tc>
                  <a:txBody>
                    <a:bodyPr/>
                    <a:lstStyle/>
                    <a:p>
                      <a:pPr marL="0" marR="0" indent="228600">
                        <a:lnSpc>
                          <a:spcPct val="107000"/>
                        </a:lnSpc>
                        <a:spcBef>
                          <a:spcPts val="0"/>
                        </a:spcBef>
                        <a:spcAft>
                          <a:spcPts val="0"/>
                        </a:spcAft>
                      </a:pPr>
                      <a:r>
                        <a:rPr lang="en-US" sz="900">
                          <a:effectLst/>
                        </a:rPr>
                        <a:t>pickup_longitude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228600">
                        <a:lnSpc>
                          <a:spcPct val="107000"/>
                        </a:lnSpc>
                        <a:spcBef>
                          <a:spcPts val="0"/>
                        </a:spcBef>
                        <a:spcAft>
                          <a:spcPts val="0"/>
                        </a:spcAft>
                      </a:pPr>
                      <a:r>
                        <a:rPr lang="en-US" sz="900">
                          <a:effectLst/>
                        </a:rPr>
                        <a:t>The longitude where the meter was engaged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97884173"/>
                  </a:ext>
                </a:extLst>
              </a:tr>
              <a:tr h="190500">
                <a:tc>
                  <a:txBody>
                    <a:bodyPr/>
                    <a:lstStyle/>
                    <a:p>
                      <a:pPr marL="0" marR="0" indent="228600">
                        <a:lnSpc>
                          <a:spcPct val="107000"/>
                        </a:lnSpc>
                        <a:spcBef>
                          <a:spcPts val="0"/>
                        </a:spcBef>
                        <a:spcAft>
                          <a:spcPts val="0"/>
                        </a:spcAft>
                      </a:pPr>
                      <a:r>
                        <a:rPr lang="en-US" sz="900">
                          <a:effectLst/>
                        </a:rPr>
                        <a:t>pickup_latitude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228600">
                        <a:lnSpc>
                          <a:spcPct val="107000"/>
                        </a:lnSpc>
                        <a:spcBef>
                          <a:spcPts val="0"/>
                        </a:spcBef>
                        <a:spcAft>
                          <a:spcPts val="0"/>
                        </a:spcAft>
                      </a:pPr>
                      <a:r>
                        <a:rPr lang="en-US" sz="900" dirty="0">
                          <a:effectLst/>
                        </a:rPr>
                        <a:t>The latitude where the meter was engaged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35688831"/>
                  </a:ext>
                </a:extLst>
              </a:tr>
              <a:tr h="190500">
                <a:tc>
                  <a:txBody>
                    <a:bodyPr/>
                    <a:lstStyle/>
                    <a:p>
                      <a:pPr marL="0" marR="0" indent="228600">
                        <a:lnSpc>
                          <a:spcPct val="107000"/>
                        </a:lnSpc>
                        <a:spcBef>
                          <a:spcPts val="0"/>
                        </a:spcBef>
                        <a:spcAft>
                          <a:spcPts val="0"/>
                        </a:spcAft>
                      </a:pPr>
                      <a:r>
                        <a:rPr lang="en-US" sz="900">
                          <a:effectLst/>
                        </a:rPr>
                        <a:t>dropoff_longitude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228600">
                        <a:lnSpc>
                          <a:spcPct val="107000"/>
                        </a:lnSpc>
                        <a:spcBef>
                          <a:spcPts val="0"/>
                        </a:spcBef>
                        <a:spcAft>
                          <a:spcPts val="0"/>
                        </a:spcAft>
                      </a:pPr>
                      <a:r>
                        <a:rPr lang="en-US" sz="900">
                          <a:effectLst/>
                        </a:rPr>
                        <a:t>The longitude where the meter was disengaged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25033400"/>
                  </a:ext>
                </a:extLst>
              </a:tr>
              <a:tr h="190500">
                <a:tc>
                  <a:txBody>
                    <a:bodyPr/>
                    <a:lstStyle/>
                    <a:p>
                      <a:pPr marL="0" marR="0" indent="228600">
                        <a:lnSpc>
                          <a:spcPct val="107000"/>
                        </a:lnSpc>
                        <a:spcBef>
                          <a:spcPts val="0"/>
                        </a:spcBef>
                        <a:spcAft>
                          <a:spcPts val="0"/>
                        </a:spcAft>
                      </a:pPr>
                      <a:r>
                        <a:rPr lang="en-US" sz="900">
                          <a:effectLst/>
                        </a:rPr>
                        <a:t>dropoff_latitude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228600">
                        <a:lnSpc>
                          <a:spcPct val="107000"/>
                        </a:lnSpc>
                        <a:spcBef>
                          <a:spcPts val="0"/>
                        </a:spcBef>
                        <a:spcAft>
                          <a:spcPts val="0"/>
                        </a:spcAft>
                      </a:pPr>
                      <a:r>
                        <a:rPr lang="en-US" sz="900">
                          <a:effectLst/>
                        </a:rPr>
                        <a:t>The latitude where the meter was disengaged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19678656"/>
                  </a:ext>
                </a:extLst>
              </a:tr>
              <a:tr h="304800">
                <a:tc rowSpan="2">
                  <a:txBody>
                    <a:bodyPr/>
                    <a:lstStyle/>
                    <a:p>
                      <a:pPr marL="0" marR="0" indent="228600">
                        <a:lnSpc>
                          <a:spcPct val="107000"/>
                        </a:lnSpc>
                        <a:spcBef>
                          <a:spcPts val="0"/>
                        </a:spcBef>
                        <a:spcAft>
                          <a:spcPts val="0"/>
                        </a:spcAft>
                      </a:pPr>
                      <a:r>
                        <a:rPr lang="en-US" sz="900">
                          <a:effectLst/>
                        </a:rPr>
                        <a:t>store_and_fwd_flag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228600">
                        <a:lnSpc>
                          <a:spcPct val="107000"/>
                        </a:lnSpc>
                        <a:spcBef>
                          <a:spcPts val="0"/>
                        </a:spcBef>
                        <a:spcAft>
                          <a:spcPts val="0"/>
                        </a:spcAft>
                      </a:pPr>
                      <a:r>
                        <a:rPr lang="en-US" sz="900">
                          <a:effectLst/>
                        </a:rPr>
                        <a:t>This flag indicates whether the trip record was held in vehicle memory before sending to the vendor because the vehicle did not have a connection to the server.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49381199"/>
                  </a:ext>
                </a:extLst>
              </a:tr>
              <a:tr h="190500">
                <a:tc vMerge="1">
                  <a:txBody>
                    <a:bodyPr/>
                    <a:lstStyle/>
                    <a:p>
                      <a:endParaRPr lang="en-US"/>
                    </a:p>
                  </a:txBody>
                  <a:tcPr/>
                </a:tc>
                <a:tc>
                  <a:txBody>
                    <a:bodyPr/>
                    <a:lstStyle/>
                    <a:p>
                      <a:pPr marL="0" marR="0" indent="228600">
                        <a:lnSpc>
                          <a:spcPct val="107000"/>
                        </a:lnSpc>
                        <a:spcBef>
                          <a:spcPts val="0"/>
                        </a:spcBef>
                        <a:spcAft>
                          <a:spcPts val="0"/>
                        </a:spcAft>
                      </a:pPr>
                      <a:r>
                        <a:rPr lang="en-US" sz="900" dirty="0">
                          <a:effectLst/>
                        </a:rPr>
                        <a:t>Y=store and forward; N=not a store and forward trip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2182134"/>
                  </a:ext>
                </a:extLst>
              </a:tr>
            </a:tbl>
          </a:graphicData>
        </a:graphic>
      </p:graphicFrame>
      <p:sp>
        <p:nvSpPr>
          <p:cNvPr id="10" name="Rectangle 2">
            <a:extLst>
              <a:ext uri="{FF2B5EF4-FFF2-40B4-BE49-F238E27FC236}">
                <a16:creationId xmlns:a16="http://schemas.microsoft.com/office/drawing/2014/main" id="{01486882-561D-4D2E-8422-87EEE3FEB0C9}"/>
              </a:ext>
            </a:extLst>
          </p:cNvPr>
          <p:cNvSpPr>
            <a:spLocks noChangeArrowheads="1"/>
          </p:cNvSpPr>
          <p:nvPr/>
        </p:nvSpPr>
        <p:spPr bwMode="auto">
          <a:xfrm>
            <a:off x="4865841" y="612061"/>
            <a:ext cx="521335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Test dataset: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3" name="Table 12">
            <a:extLst>
              <a:ext uri="{FF2B5EF4-FFF2-40B4-BE49-F238E27FC236}">
                <a16:creationId xmlns:a16="http://schemas.microsoft.com/office/drawing/2014/main" id="{C33A56FA-C9CE-407D-AABA-4436A542BA76}"/>
              </a:ext>
            </a:extLst>
          </p:cNvPr>
          <p:cNvGraphicFramePr>
            <a:graphicFrameLocks noGrp="1"/>
          </p:cNvGraphicFramePr>
          <p:nvPr>
            <p:extLst>
              <p:ext uri="{D42A27DB-BD31-4B8C-83A1-F6EECF244321}">
                <p14:modId xmlns:p14="http://schemas.microsoft.com/office/powerpoint/2010/main" val="4255006362"/>
              </p:ext>
            </p:extLst>
          </p:nvPr>
        </p:nvGraphicFramePr>
        <p:xfrm>
          <a:off x="5227602" y="3660779"/>
          <a:ext cx="6137874" cy="2912809"/>
        </p:xfrm>
        <a:graphic>
          <a:graphicData uri="http://schemas.openxmlformats.org/drawingml/2006/table">
            <a:tbl>
              <a:tblPr firstRow="1" firstCol="1" bandRow="1">
                <a:tableStyleId>{5C22544A-7EE6-4342-B048-85BDC9FD1C3A}</a:tableStyleId>
              </a:tblPr>
              <a:tblGrid>
                <a:gridCol w="3068937">
                  <a:extLst>
                    <a:ext uri="{9D8B030D-6E8A-4147-A177-3AD203B41FA5}">
                      <a16:colId xmlns:a16="http://schemas.microsoft.com/office/drawing/2014/main" val="3060085296"/>
                    </a:ext>
                  </a:extLst>
                </a:gridCol>
                <a:gridCol w="3068937">
                  <a:extLst>
                    <a:ext uri="{9D8B030D-6E8A-4147-A177-3AD203B41FA5}">
                      <a16:colId xmlns:a16="http://schemas.microsoft.com/office/drawing/2014/main" val="564882274"/>
                    </a:ext>
                  </a:extLst>
                </a:gridCol>
              </a:tblGrid>
              <a:tr h="190500">
                <a:tc>
                  <a:txBody>
                    <a:bodyPr/>
                    <a:lstStyle/>
                    <a:p>
                      <a:pPr marL="0" marR="0" indent="228600">
                        <a:lnSpc>
                          <a:spcPct val="107000"/>
                        </a:lnSpc>
                        <a:spcBef>
                          <a:spcPts val="0"/>
                        </a:spcBef>
                        <a:spcAft>
                          <a:spcPts val="0"/>
                        </a:spcAft>
                      </a:pPr>
                      <a:r>
                        <a:rPr lang="en-US" sz="900">
                          <a:effectLst/>
                        </a:rPr>
                        <a:t>Variable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228600">
                        <a:lnSpc>
                          <a:spcPct val="107000"/>
                        </a:lnSpc>
                        <a:spcBef>
                          <a:spcPts val="0"/>
                        </a:spcBef>
                        <a:spcAft>
                          <a:spcPts val="0"/>
                        </a:spcAft>
                      </a:pPr>
                      <a:r>
                        <a:rPr lang="en-US" sz="900" dirty="0">
                          <a:effectLst/>
                        </a:rPr>
                        <a:t>Variable 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97342696"/>
                  </a:ext>
                </a:extLst>
              </a:tr>
              <a:tr h="190500">
                <a:tc>
                  <a:txBody>
                    <a:bodyPr/>
                    <a:lstStyle/>
                    <a:p>
                      <a:pPr marL="0" marR="0" indent="228600">
                        <a:lnSpc>
                          <a:spcPct val="107000"/>
                        </a:lnSpc>
                        <a:spcBef>
                          <a:spcPts val="0"/>
                        </a:spcBef>
                        <a:spcAft>
                          <a:spcPts val="0"/>
                        </a:spcAft>
                      </a:pPr>
                      <a:r>
                        <a:rPr lang="en-US" sz="900">
                          <a:effectLst/>
                        </a:rPr>
                        <a:t>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228600">
                        <a:lnSpc>
                          <a:spcPct val="107000"/>
                        </a:lnSpc>
                        <a:spcBef>
                          <a:spcPts val="0"/>
                        </a:spcBef>
                        <a:spcAft>
                          <a:spcPts val="0"/>
                        </a:spcAft>
                      </a:pPr>
                      <a:r>
                        <a:rPr lang="en-US" sz="900" dirty="0">
                          <a:effectLst/>
                        </a:rPr>
                        <a:t>A unique identifier for each trip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4782588"/>
                  </a:ext>
                </a:extLst>
              </a:tr>
              <a:tr h="209550">
                <a:tc>
                  <a:txBody>
                    <a:bodyPr/>
                    <a:lstStyle/>
                    <a:p>
                      <a:pPr marL="0" marR="0" indent="228600">
                        <a:lnSpc>
                          <a:spcPct val="107000"/>
                        </a:lnSpc>
                        <a:spcBef>
                          <a:spcPts val="0"/>
                        </a:spcBef>
                        <a:spcAft>
                          <a:spcPts val="0"/>
                        </a:spcAft>
                      </a:pPr>
                      <a:r>
                        <a:rPr lang="en-US" sz="900">
                          <a:effectLst/>
                        </a:rPr>
                        <a:t>vendor_id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228600">
                        <a:lnSpc>
                          <a:spcPct val="107000"/>
                        </a:lnSpc>
                        <a:spcBef>
                          <a:spcPts val="0"/>
                        </a:spcBef>
                        <a:spcAft>
                          <a:spcPts val="0"/>
                        </a:spcAft>
                      </a:pPr>
                      <a:r>
                        <a:rPr lang="en-US" sz="900" dirty="0">
                          <a:effectLst/>
                        </a:rPr>
                        <a:t>A code indicating the provider associated with the trip record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0495335"/>
                  </a:ext>
                </a:extLst>
              </a:tr>
              <a:tr h="190500">
                <a:tc>
                  <a:txBody>
                    <a:bodyPr/>
                    <a:lstStyle/>
                    <a:p>
                      <a:pPr marL="0" marR="0" indent="228600">
                        <a:lnSpc>
                          <a:spcPct val="107000"/>
                        </a:lnSpc>
                        <a:spcBef>
                          <a:spcPts val="0"/>
                        </a:spcBef>
                        <a:spcAft>
                          <a:spcPts val="0"/>
                        </a:spcAft>
                      </a:pPr>
                      <a:r>
                        <a:rPr lang="en-US" sz="900">
                          <a:effectLst/>
                        </a:rPr>
                        <a:t>pickup_datetime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228600">
                        <a:lnSpc>
                          <a:spcPct val="107000"/>
                        </a:lnSpc>
                        <a:spcBef>
                          <a:spcPts val="0"/>
                        </a:spcBef>
                        <a:spcAft>
                          <a:spcPts val="0"/>
                        </a:spcAft>
                      </a:pPr>
                      <a:r>
                        <a:rPr lang="en-US" sz="900">
                          <a:effectLst/>
                        </a:rPr>
                        <a:t>Date and time when the meter was engaged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30281385"/>
                  </a:ext>
                </a:extLst>
              </a:tr>
              <a:tr h="190500">
                <a:tc>
                  <a:txBody>
                    <a:bodyPr/>
                    <a:lstStyle/>
                    <a:p>
                      <a:pPr marL="0" marR="0" indent="228600">
                        <a:lnSpc>
                          <a:spcPct val="107000"/>
                        </a:lnSpc>
                        <a:spcBef>
                          <a:spcPts val="0"/>
                        </a:spcBef>
                        <a:spcAft>
                          <a:spcPts val="0"/>
                        </a:spcAft>
                      </a:pPr>
                      <a:r>
                        <a:rPr lang="en-US" sz="900">
                          <a:effectLst/>
                        </a:rPr>
                        <a:t>dropoff_datetime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228600">
                        <a:lnSpc>
                          <a:spcPct val="107000"/>
                        </a:lnSpc>
                        <a:spcBef>
                          <a:spcPts val="0"/>
                        </a:spcBef>
                        <a:spcAft>
                          <a:spcPts val="0"/>
                        </a:spcAft>
                      </a:pPr>
                      <a:r>
                        <a:rPr lang="en-US" sz="900">
                          <a:effectLst/>
                        </a:rPr>
                        <a:t>Date and time when the meter was disengaged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25327064"/>
                  </a:ext>
                </a:extLst>
              </a:tr>
              <a:tr h="209550">
                <a:tc>
                  <a:txBody>
                    <a:bodyPr/>
                    <a:lstStyle/>
                    <a:p>
                      <a:pPr marL="0" marR="0" indent="228600">
                        <a:lnSpc>
                          <a:spcPct val="107000"/>
                        </a:lnSpc>
                        <a:spcBef>
                          <a:spcPts val="0"/>
                        </a:spcBef>
                        <a:spcAft>
                          <a:spcPts val="0"/>
                        </a:spcAft>
                      </a:pPr>
                      <a:r>
                        <a:rPr lang="en-US" sz="900">
                          <a:effectLst/>
                        </a:rPr>
                        <a:t>passenger_count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228600">
                        <a:lnSpc>
                          <a:spcPct val="107000"/>
                        </a:lnSpc>
                        <a:spcBef>
                          <a:spcPts val="0"/>
                        </a:spcBef>
                        <a:spcAft>
                          <a:spcPts val="0"/>
                        </a:spcAft>
                      </a:pPr>
                      <a:r>
                        <a:rPr lang="en-US" sz="900">
                          <a:effectLst/>
                        </a:rPr>
                        <a:t>The number of passengers in the vehicle (driver entered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77012344"/>
                  </a:ext>
                </a:extLst>
              </a:tr>
              <a:tr h="190500">
                <a:tc>
                  <a:txBody>
                    <a:bodyPr/>
                    <a:lstStyle/>
                    <a:p>
                      <a:pPr marL="0" marR="0" indent="228600">
                        <a:lnSpc>
                          <a:spcPct val="107000"/>
                        </a:lnSpc>
                        <a:spcBef>
                          <a:spcPts val="0"/>
                        </a:spcBef>
                        <a:spcAft>
                          <a:spcPts val="0"/>
                        </a:spcAft>
                      </a:pPr>
                      <a:r>
                        <a:rPr lang="en-US" sz="900">
                          <a:effectLst/>
                        </a:rPr>
                        <a:t>pickup_longitude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228600">
                        <a:lnSpc>
                          <a:spcPct val="107000"/>
                        </a:lnSpc>
                        <a:spcBef>
                          <a:spcPts val="0"/>
                        </a:spcBef>
                        <a:spcAft>
                          <a:spcPts val="0"/>
                        </a:spcAft>
                      </a:pPr>
                      <a:r>
                        <a:rPr lang="en-US" sz="900">
                          <a:effectLst/>
                        </a:rPr>
                        <a:t>The longitude where the meter was engaged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41647420"/>
                  </a:ext>
                </a:extLst>
              </a:tr>
              <a:tr h="190500">
                <a:tc>
                  <a:txBody>
                    <a:bodyPr/>
                    <a:lstStyle/>
                    <a:p>
                      <a:pPr marL="0" marR="0" indent="228600">
                        <a:lnSpc>
                          <a:spcPct val="107000"/>
                        </a:lnSpc>
                        <a:spcBef>
                          <a:spcPts val="0"/>
                        </a:spcBef>
                        <a:spcAft>
                          <a:spcPts val="0"/>
                        </a:spcAft>
                      </a:pPr>
                      <a:r>
                        <a:rPr lang="en-US" sz="900">
                          <a:effectLst/>
                        </a:rPr>
                        <a:t>pickup_latitude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228600">
                        <a:lnSpc>
                          <a:spcPct val="107000"/>
                        </a:lnSpc>
                        <a:spcBef>
                          <a:spcPts val="0"/>
                        </a:spcBef>
                        <a:spcAft>
                          <a:spcPts val="0"/>
                        </a:spcAft>
                      </a:pPr>
                      <a:r>
                        <a:rPr lang="en-US" sz="900">
                          <a:effectLst/>
                        </a:rPr>
                        <a:t>The latitude where the meter was engaged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10001298"/>
                  </a:ext>
                </a:extLst>
              </a:tr>
              <a:tr h="190500">
                <a:tc>
                  <a:txBody>
                    <a:bodyPr/>
                    <a:lstStyle/>
                    <a:p>
                      <a:pPr marL="0" marR="0" indent="228600">
                        <a:lnSpc>
                          <a:spcPct val="107000"/>
                        </a:lnSpc>
                        <a:spcBef>
                          <a:spcPts val="0"/>
                        </a:spcBef>
                        <a:spcAft>
                          <a:spcPts val="0"/>
                        </a:spcAft>
                      </a:pPr>
                      <a:r>
                        <a:rPr lang="en-US" sz="900">
                          <a:effectLst/>
                        </a:rPr>
                        <a:t>dropoff_longitude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228600">
                        <a:lnSpc>
                          <a:spcPct val="107000"/>
                        </a:lnSpc>
                        <a:spcBef>
                          <a:spcPts val="0"/>
                        </a:spcBef>
                        <a:spcAft>
                          <a:spcPts val="0"/>
                        </a:spcAft>
                      </a:pPr>
                      <a:r>
                        <a:rPr lang="en-US" sz="900">
                          <a:effectLst/>
                        </a:rPr>
                        <a:t>The longitude where the meter was disengaged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22472265"/>
                  </a:ext>
                </a:extLst>
              </a:tr>
              <a:tr h="190500">
                <a:tc>
                  <a:txBody>
                    <a:bodyPr/>
                    <a:lstStyle/>
                    <a:p>
                      <a:pPr marL="0" marR="0" indent="228600">
                        <a:lnSpc>
                          <a:spcPct val="107000"/>
                        </a:lnSpc>
                        <a:spcBef>
                          <a:spcPts val="0"/>
                        </a:spcBef>
                        <a:spcAft>
                          <a:spcPts val="0"/>
                        </a:spcAft>
                      </a:pPr>
                      <a:r>
                        <a:rPr lang="en-US" sz="900">
                          <a:effectLst/>
                        </a:rPr>
                        <a:t>dropoff_latitude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228600">
                        <a:lnSpc>
                          <a:spcPct val="107000"/>
                        </a:lnSpc>
                        <a:spcBef>
                          <a:spcPts val="0"/>
                        </a:spcBef>
                        <a:spcAft>
                          <a:spcPts val="0"/>
                        </a:spcAft>
                      </a:pPr>
                      <a:r>
                        <a:rPr lang="en-US" sz="900">
                          <a:effectLst/>
                        </a:rPr>
                        <a:t>The latitude where the meter was disengaged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96641112"/>
                  </a:ext>
                </a:extLst>
              </a:tr>
              <a:tr h="304800">
                <a:tc rowSpan="2">
                  <a:txBody>
                    <a:bodyPr/>
                    <a:lstStyle/>
                    <a:p>
                      <a:pPr marL="0" marR="0" indent="228600">
                        <a:lnSpc>
                          <a:spcPct val="107000"/>
                        </a:lnSpc>
                        <a:spcBef>
                          <a:spcPts val="0"/>
                        </a:spcBef>
                        <a:spcAft>
                          <a:spcPts val="0"/>
                        </a:spcAft>
                      </a:pPr>
                      <a:r>
                        <a:rPr lang="en-US" sz="900">
                          <a:effectLst/>
                        </a:rPr>
                        <a:t>store_and_fwd_flag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228600">
                        <a:lnSpc>
                          <a:spcPct val="107000"/>
                        </a:lnSpc>
                        <a:spcBef>
                          <a:spcPts val="0"/>
                        </a:spcBef>
                        <a:spcAft>
                          <a:spcPts val="0"/>
                        </a:spcAft>
                      </a:pPr>
                      <a:r>
                        <a:rPr lang="en-US" sz="900">
                          <a:effectLst/>
                        </a:rPr>
                        <a:t>This flag indicates whether the trip record was held in vehicle memory before sending to the vendor because the vehicle did not have a connection to the server.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0518973"/>
                  </a:ext>
                </a:extLst>
              </a:tr>
              <a:tr h="190500">
                <a:tc vMerge="1">
                  <a:txBody>
                    <a:bodyPr/>
                    <a:lstStyle/>
                    <a:p>
                      <a:endParaRPr lang="en-US"/>
                    </a:p>
                  </a:txBody>
                  <a:tcPr/>
                </a:tc>
                <a:tc>
                  <a:txBody>
                    <a:bodyPr/>
                    <a:lstStyle/>
                    <a:p>
                      <a:pPr marL="0" marR="0" indent="228600">
                        <a:lnSpc>
                          <a:spcPct val="107000"/>
                        </a:lnSpc>
                        <a:spcBef>
                          <a:spcPts val="0"/>
                        </a:spcBef>
                        <a:spcAft>
                          <a:spcPts val="0"/>
                        </a:spcAft>
                      </a:pPr>
                      <a:r>
                        <a:rPr lang="en-US" sz="900">
                          <a:effectLst/>
                        </a:rPr>
                        <a:t>Y=store and forward; N=not a store and forward trip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5501932"/>
                  </a:ext>
                </a:extLst>
              </a:tr>
              <a:tr h="190500">
                <a:tc>
                  <a:txBody>
                    <a:bodyPr/>
                    <a:lstStyle/>
                    <a:p>
                      <a:pPr marL="0" marR="0" indent="228600">
                        <a:lnSpc>
                          <a:spcPct val="107000"/>
                        </a:lnSpc>
                        <a:spcBef>
                          <a:spcPts val="0"/>
                        </a:spcBef>
                        <a:spcAft>
                          <a:spcPts val="0"/>
                        </a:spcAft>
                      </a:pPr>
                      <a:r>
                        <a:rPr lang="en-US" sz="900">
                          <a:effectLst/>
                        </a:rPr>
                        <a:t>trip_duration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228600">
                        <a:lnSpc>
                          <a:spcPct val="107000"/>
                        </a:lnSpc>
                        <a:spcBef>
                          <a:spcPts val="0"/>
                        </a:spcBef>
                        <a:spcAft>
                          <a:spcPts val="0"/>
                        </a:spcAft>
                      </a:pPr>
                      <a:r>
                        <a:rPr lang="en-US" sz="900" dirty="0">
                          <a:effectLst/>
                        </a:rPr>
                        <a:t>Duration of the trip in seconds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99620276"/>
                  </a:ext>
                </a:extLst>
              </a:tr>
            </a:tbl>
          </a:graphicData>
        </a:graphic>
      </p:graphicFrame>
      <p:sp>
        <p:nvSpPr>
          <p:cNvPr id="14" name="Rectangle 13">
            <a:extLst>
              <a:ext uri="{FF2B5EF4-FFF2-40B4-BE49-F238E27FC236}">
                <a16:creationId xmlns:a16="http://schemas.microsoft.com/office/drawing/2014/main" id="{BB8C1B41-E266-482D-A67F-3F9300904B89}"/>
              </a:ext>
            </a:extLst>
          </p:cNvPr>
          <p:cNvSpPr/>
          <p:nvPr/>
        </p:nvSpPr>
        <p:spPr>
          <a:xfrm>
            <a:off x="4678468" y="3437132"/>
            <a:ext cx="1646156" cy="276999"/>
          </a:xfrm>
          <a:prstGeom prst="rect">
            <a:avLst/>
          </a:prstGeom>
        </p:spPr>
        <p:txBody>
          <a:bodyPr wrap="none">
            <a:spAutoFit/>
          </a:bodyPr>
          <a:lstStyle/>
          <a:p>
            <a:pPr marL="457200" marR="0">
              <a:spcBef>
                <a:spcPts val="0"/>
              </a:spcBef>
              <a:spcAft>
                <a:spcPts val="0"/>
              </a:spcAft>
            </a:pPr>
            <a:r>
              <a:rPr lang="en-US" sz="1200" b="1"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Train dataset:</a:t>
            </a:r>
            <a:endParaRPr lang="en-US" sz="1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52838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F30FF-13EC-4FFB-86B0-9393F686A73E}"/>
              </a:ext>
            </a:extLst>
          </p:cNvPr>
          <p:cNvSpPr txBox="1"/>
          <p:nvPr/>
        </p:nvSpPr>
        <p:spPr>
          <a:xfrm>
            <a:off x="2469823" y="593888"/>
            <a:ext cx="5005633" cy="769441"/>
          </a:xfrm>
          <a:prstGeom prst="rect">
            <a:avLst/>
          </a:prstGeom>
          <a:noFill/>
        </p:spPr>
        <p:txBody>
          <a:bodyPr wrap="square" rtlCol="0">
            <a:spAutoFit/>
          </a:bodyPr>
          <a:lstStyle/>
          <a:p>
            <a:r>
              <a:rPr lang="en-US" sz="4400" dirty="0"/>
              <a:t>Initial Analysis</a:t>
            </a:r>
          </a:p>
        </p:txBody>
      </p:sp>
      <p:pic>
        <p:nvPicPr>
          <p:cNvPr id="5122" name="Picture 2">
            <a:extLst>
              <a:ext uri="{FF2B5EF4-FFF2-40B4-BE49-F238E27FC236}">
                <a16:creationId xmlns:a16="http://schemas.microsoft.com/office/drawing/2014/main" id="{3B64A571-F7C1-452A-AFDC-64F471497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7167" y="1365070"/>
            <a:ext cx="5087070" cy="33954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B046A44-7676-4918-B8DE-74856C20DB74}"/>
              </a:ext>
            </a:extLst>
          </p:cNvPr>
          <p:cNvSpPr/>
          <p:nvPr/>
        </p:nvSpPr>
        <p:spPr>
          <a:xfrm>
            <a:off x="710153" y="1804217"/>
            <a:ext cx="4760487" cy="2031325"/>
          </a:xfrm>
          <a:prstGeom prst="rect">
            <a:avLst/>
          </a:prstGeom>
        </p:spPr>
        <p:txBody>
          <a:bodyPr wrap="square">
            <a:spAutoFit/>
          </a:bodyPr>
          <a:lstStyle/>
          <a:p>
            <a:r>
              <a:rPr lang="en-US" dirty="0">
                <a:solidFill>
                  <a:srgbClr val="000000"/>
                </a:solidFill>
                <a:latin typeface="Helvetica Neue"/>
              </a:rPr>
              <a:t>On d</a:t>
            </a:r>
            <a:r>
              <a:rPr lang="en-US" b="0" i="0" dirty="0">
                <a:solidFill>
                  <a:srgbClr val="000000"/>
                </a:solidFill>
                <a:effectLst/>
                <a:latin typeface="Helvetica Neue"/>
              </a:rPr>
              <a:t>ay 0, that is Sunday and day 6 that is Saturday, the trip duration is very less that all the weekdays at 5 AM to 15 AM time. See this, on Saturday around midnight, the rides are taking far more than usual time, this is obvious through now verified using given data</a:t>
            </a:r>
            <a:endParaRPr lang="en-US" dirty="0"/>
          </a:p>
        </p:txBody>
      </p:sp>
    </p:spTree>
    <p:extLst>
      <p:ext uri="{BB962C8B-B14F-4D97-AF65-F5344CB8AC3E}">
        <p14:creationId xmlns:p14="http://schemas.microsoft.com/office/powerpoint/2010/main" val="3307947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38DFEB-DB0F-445A-B443-A01D8541195D}"/>
              </a:ext>
            </a:extLst>
          </p:cNvPr>
          <p:cNvSpPr txBox="1"/>
          <p:nvPr/>
        </p:nvSpPr>
        <p:spPr>
          <a:xfrm>
            <a:off x="2469823" y="593888"/>
            <a:ext cx="5335571" cy="769441"/>
          </a:xfrm>
          <a:prstGeom prst="rect">
            <a:avLst/>
          </a:prstGeom>
          <a:noFill/>
        </p:spPr>
        <p:txBody>
          <a:bodyPr wrap="square" rtlCol="0">
            <a:spAutoFit/>
          </a:bodyPr>
          <a:lstStyle/>
          <a:p>
            <a:r>
              <a:rPr lang="en-US" sz="4400" dirty="0"/>
              <a:t>Initial Analysis (cont.)</a:t>
            </a:r>
          </a:p>
        </p:txBody>
      </p:sp>
      <p:sp>
        <p:nvSpPr>
          <p:cNvPr id="4" name="Rectangle 3">
            <a:extLst>
              <a:ext uri="{FF2B5EF4-FFF2-40B4-BE49-F238E27FC236}">
                <a16:creationId xmlns:a16="http://schemas.microsoft.com/office/drawing/2014/main" id="{6373BD3F-D488-46B9-BE47-26A190FF3D1A}"/>
              </a:ext>
            </a:extLst>
          </p:cNvPr>
          <p:cNvSpPr/>
          <p:nvPr/>
        </p:nvSpPr>
        <p:spPr>
          <a:xfrm>
            <a:off x="1078019" y="1679484"/>
            <a:ext cx="2569934" cy="369332"/>
          </a:xfrm>
          <a:prstGeom prst="rect">
            <a:avLst/>
          </a:prstGeom>
        </p:spPr>
        <p:txBody>
          <a:bodyPr wrap="none">
            <a:spAutoFit/>
          </a:bodyPr>
          <a:lstStyle/>
          <a:p>
            <a:r>
              <a:rPr lang="en-US" b="1" i="0" dirty="0">
                <a:solidFill>
                  <a:srgbClr val="000000"/>
                </a:solidFill>
                <a:effectLst/>
                <a:latin typeface="Helvetica Neue"/>
              </a:rPr>
              <a:t>How many pickups/</a:t>
            </a:r>
            <a:r>
              <a:rPr lang="en-US" b="1" i="0" dirty="0" err="1">
                <a:solidFill>
                  <a:srgbClr val="000000"/>
                </a:solidFill>
                <a:effectLst/>
                <a:latin typeface="Helvetica Neue"/>
              </a:rPr>
              <a:t>hr</a:t>
            </a:r>
            <a:endParaRPr lang="en-US" b="1" i="0" dirty="0">
              <a:solidFill>
                <a:srgbClr val="000000"/>
              </a:solidFill>
              <a:effectLst/>
              <a:latin typeface="Helvetica Neue"/>
            </a:endParaRPr>
          </a:p>
        </p:txBody>
      </p:sp>
      <p:pic>
        <p:nvPicPr>
          <p:cNvPr id="6146" name="Picture 2">
            <a:extLst>
              <a:ext uri="{FF2B5EF4-FFF2-40B4-BE49-F238E27FC236}">
                <a16:creationId xmlns:a16="http://schemas.microsoft.com/office/drawing/2014/main" id="{C5D4A080-32E4-47A8-B178-3B84BC3C7E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058" y="3379509"/>
            <a:ext cx="8801100" cy="31432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E6134EE-0D46-41B5-AA7C-C355EEF80480}"/>
              </a:ext>
            </a:extLst>
          </p:cNvPr>
          <p:cNvSpPr/>
          <p:nvPr/>
        </p:nvSpPr>
        <p:spPr>
          <a:xfrm>
            <a:off x="1078019" y="2113998"/>
            <a:ext cx="6096000" cy="1200329"/>
          </a:xfrm>
          <a:prstGeom prst="rect">
            <a:avLst/>
          </a:prstGeom>
        </p:spPr>
        <p:txBody>
          <a:bodyPr>
            <a:spAutoFit/>
          </a:bodyPr>
          <a:lstStyle/>
          <a:p>
            <a:r>
              <a:rPr lang="en-US" b="0" i="0" dirty="0">
                <a:solidFill>
                  <a:srgbClr val="000000"/>
                </a:solidFill>
                <a:effectLst/>
                <a:latin typeface="Helvetica Neue"/>
              </a:rPr>
              <a:t>As expected, the number of pickups gradually decreases after mid-night. The highest number of pickups are around 6pm and 7pm in the evening which makes sense as many people are on their way to home from office.</a:t>
            </a:r>
            <a:endParaRPr lang="en-US" dirty="0"/>
          </a:p>
        </p:txBody>
      </p:sp>
    </p:spTree>
    <p:extLst>
      <p:ext uri="{BB962C8B-B14F-4D97-AF65-F5344CB8AC3E}">
        <p14:creationId xmlns:p14="http://schemas.microsoft.com/office/powerpoint/2010/main" val="2181198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318660-7D5A-43EC-9BFC-0EC689A45F3A}"/>
              </a:ext>
            </a:extLst>
          </p:cNvPr>
          <p:cNvSpPr txBox="1"/>
          <p:nvPr/>
        </p:nvSpPr>
        <p:spPr>
          <a:xfrm>
            <a:off x="1195371" y="499621"/>
            <a:ext cx="8653807" cy="646331"/>
          </a:xfrm>
          <a:prstGeom prst="rect">
            <a:avLst/>
          </a:prstGeom>
          <a:noFill/>
        </p:spPr>
        <p:txBody>
          <a:bodyPr wrap="square" rtlCol="0">
            <a:spAutoFit/>
          </a:bodyPr>
          <a:lstStyle/>
          <a:p>
            <a:r>
              <a:rPr lang="en-US" sz="3600" dirty="0"/>
              <a:t>Correlation between the different variables </a:t>
            </a:r>
          </a:p>
        </p:txBody>
      </p:sp>
      <p:pic>
        <p:nvPicPr>
          <p:cNvPr id="7170" name="Picture 2">
            <a:extLst>
              <a:ext uri="{FF2B5EF4-FFF2-40B4-BE49-F238E27FC236}">
                <a16:creationId xmlns:a16="http://schemas.microsoft.com/office/drawing/2014/main" id="{7B4D4F8F-C76E-451B-BFE6-298F9FE3B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371" y="2005062"/>
            <a:ext cx="7669213" cy="47492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70C5C11-D262-4CA6-A8DA-9BEF25D28440}"/>
              </a:ext>
            </a:extLst>
          </p:cNvPr>
          <p:cNvSpPr>
            <a:spLocks noChangeArrowheads="1"/>
          </p:cNvSpPr>
          <p:nvPr/>
        </p:nvSpPr>
        <p:spPr bwMode="auto">
          <a:xfrm>
            <a:off x="895546" y="1069008"/>
            <a:ext cx="7362334" cy="9360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The highest correlation is observed with the </a:t>
            </a:r>
            <a:r>
              <a:rPr kumimoji="0" lang="en-US" altLang="en-US" sz="1000" b="0" i="0" u="none" strike="noStrike" cap="none" normalizeH="0" baseline="0" dirty="0" err="1">
                <a:ln>
                  <a:noFill/>
                </a:ln>
                <a:solidFill>
                  <a:srgbClr val="000000"/>
                </a:solidFill>
                <a:effectLst/>
                <a:latin typeface="Helvetica Neue"/>
              </a:rPr>
              <a:t>gollowing</a:t>
            </a:r>
            <a:r>
              <a:rPr kumimoji="0" lang="en-US" altLang="en-US" sz="1000" b="0" i="0" u="none" strike="noStrike" cap="none" normalizeH="0" baseline="0" dirty="0">
                <a:ln>
                  <a:noFill/>
                </a:ln>
                <a:solidFill>
                  <a:srgbClr val="000000"/>
                </a:solidFill>
                <a:effectLst/>
                <a:latin typeface="Helvetica Neue"/>
              </a:rPr>
              <a:t> variables:</a:t>
            </a: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Week_of_year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and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pick_month</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day_of_year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and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pick_month</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trip_duration</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and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pickup_longitude</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479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86EAE4-6213-47BE-AD5E-F6FCFA243E45}"/>
              </a:ext>
            </a:extLst>
          </p:cNvPr>
          <p:cNvSpPr txBox="1"/>
          <p:nvPr/>
        </p:nvSpPr>
        <p:spPr>
          <a:xfrm>
            <a:off x="829559" y="896038"/>
            <a:ext cx="8700940" cy="646331"/>
          </a:xfrm>
          <a:prstGeom prst="rect">
            <a:avLst/>
          </a:prstGeom>
          <a:noFill/>
        </p:spPr>
        <p:txBody>
          <a:bodyPr wrap="square" rtlCol="0">
            <a:spAutoFit/>
          </a:bodyPr>
          <a:lstStyle/>
          <a:p>
            <a:r>
              <a:rPr lang="en-US" sz="3600" dirty="0"/>
              <a:t>Training and testing the model using </a:t>
            </a:r>
            <a:r>
              <a:rPr lang="en-US" sz="3600" dirty="0" err="1"/>
              <a:t>XGBoost</a:t>
            </a:r>
            <a:endParaRPr lang="en-US" sz="3600" dirty="0"/>
          </a:p>
        </p:txBody>
      </p:sp>
      <p:pic>
        <p:nvPicPr>
          <p:cNvPr id="4" name="Picture 3">
            <a:extLst>
              <a:ext uri="{FF2B5EF4-FFF2-40B4-BE49-F238E27FC236}">
                <a16:creationId xmlns:a16="http://schemas.microsoft.com/office/drawing/2014/main" id="{5E871633-B7A9-4436-BD56-5C642C2AC25F}"/>
              </a:ext>
            </a:extLst>
          </p:cNvPr>
          <p:cNvPicPr>
            <a:picLocks noChangeAspect="1"/>
          </p:cNvPicPr>
          <p:nvPr/>
        </p:nvPicPr>
        <p:blipFill>
          <a:blip r:embed="rId2"/>
          <a:stretch>
            <a:fillRect/>
          </a:stretch>
        </p:blipFill>
        <p:spPr>
          <a:xfrm>
            <a:off x="989814" y="2177592"/>
            <a:ext cx="8097625" cy="3742195"/>
          </a:xfrm>
          <a:prstGeom prst="rect">
            <a:avLst/>
          </a:prstGeom>
        </p:spPr>
      </p:pic>
    </p:spTree>
    <p:extLst>
      <p:ext uri="{BB962C8B-B14F-4D97-AF65-F5344CB8AC3E}">
        <p14:creationId xmlns:p14="http://schemas.microsoft.com/office/powerpoint/2010/main" val="3551990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1718</TotalTime>
  <Words>635</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Calibri Light</vt:lpstr>
      <vt:lpstr>Courier New</vt:lpstr>
      <vt:lpstr>Helvetica</vt:lpstr>
      <vt:lpstr>Helvetica Neue</vt:lpstr>
      <vt:lpstr>Times New Roman</vt:lpstr>
      <vt:lpstr>Tw Cen MT</vt:lpstr>
      <vt:lpstr>Verdana</vt:lpstr>
      <vt:lpstr>Office Theme</vt:lpstr>
      <vt:lpstr>Springboard Capstone Project One Predicting Taxi Ride Duration in NYC</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Springboard Capstone Project One Predicting Taxi Ride Duration in NYC</dc:title>
  <dc:creator>Anshul Dikshit</dc:creator>
  <cp:lastModifiedBy>Anshul Dikshit</cp:lastModifiedBy>
  <cp:revision>15</cp:revision>
  <dcterms:created xsi:type="dcterms:W3CDTF">2018-09-16T21:03:57Z</dcterms:created>
  <dcterms:modified xsi:type="dcterms:W3CDTF">2018-09-18T01:42:51Z</dcterms:modified>
</cp:coreProperties>
</file>