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BC42-6F20-4746-922E-E9DF88337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B1AE2-D7F1-4E86-98C8-74B5E505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07E03E-A419-4654-B25F-2E9F9C0F78F4}"/>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12E38CAD-9720-4986-9AC3-C10D1100F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8202F-22C2-4A72-AAFA-4A9915E9A6AF}"/>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306100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8161-27B4-4569-984B-8AE01CBA1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4CC54-B1FF-45DE-8B58-C152E9E276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39D82-EBBF-4092-91DF-FF9DFB60097B}"/>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4491840C-B24F-4F40-B586-AF2269B49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2579B-FFA8-4FFE-8ED4-10F3A79027DB}"/>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50602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FC778-10ED-4DC5-A2ED-E1151CE189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179CB-DA00-45DA-86BE-ECE98EA84A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83D2-0C9E-4115-8B7E-8419BCC72D4C}"/>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BA3D170B-2D9F-41E9-BBAF-121278B0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BD7ED-AEFD-433F-802A-C3EB2F438A5F}"/>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82104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BE2B-66A4-4D39-9909-65315FCE7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4914C-C65B-4D79-AFC1-33B0B10DB8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9203D-2B9E-46E4-B2ED-3A0D7919084E}"/>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C1E07EF1-8344-4688-8397-2A19C4469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8225B-BE30-4614-BA53-267F15178760}"/>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102105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CA40-1F93-4925-9F19-E0E35A836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31316-27F7-460F-B763-F28E8FBAE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FBD387-B2E4-4C17-A530-744A61977F81}"/>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3F4E8AB4-21E7-485A-86AE-09F586C33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FCE69-CE8A-44E2-9BC4-F7137E6745F5}"/>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80761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DC34-9BC8-47C9-9D69-521150832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DA7D5-05B8-41E8-8FBD-B455BCCEEE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3DF84-7996-403E-994D-2B229A48E7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8D1728-51D3-48DA-B82F-82D493007B3D}"/>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6" name="Footer Placeholder 5">
            <a:extLst>
              <a:ext uri="{FF2B5EF4-FFF2-40B4-BE49-F238E27FC236}">
                <a16:creationId xmlns:a16="http://schemas.microsoft.com/office/drawing/2014/main" id="{36D1D30C-C585-4F42-9AB6-C06BB2E87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8FF6B-526B-4C15-ADCA-BF8ABB9284DE}"/>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128291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A618-0D84-4D0F-8B3D-36B4F66F47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D279E-47E6-4749-9900-ACEAC364E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BB7733-7816-4CAD-8285-CF8D05006D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DBEB3-FDE3-4E63-9D3D-4A65ED2EF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ACF681-9D8D-46B4-83BC-C805910F11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A1CFA-48EC-4F59-BDFF-04CE30A7B5AF}"/>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8" name="Footer Placeholder 7">
            <a:extLst>
              <a:ext uri="{FF2B5EF4-FFF2-40B4-BE49-F238E27FC236}">
                <a16:creationId xmlns:a16="http://schemas.microsoft.com/office/drawing/2014/main" id="{B41DA5FD-1091-4CE9-B608-9988407C2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6B51E-CBDC-4FA7-B495-8FA42D60978A}"/>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111633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FDC8-E87C-4873-88C9-95D7F1345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F8ED1-637E-4DF3-A74B-7D7B08AD93D9}"/>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4" name="Footer Placeholder 3">
            <a:extLst>
              <a:ext uri="{FF2B5EF4-FFF2-40B4-BE49-F238E27FC236}">
                <a16:creationId xmlns:a16="http://schemas.microsoft.com/office/drawing/2014/main" id="{82118313-12F9-4C54-BD71-8DD4DC1F5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F223F-3686-4009-875E-096994B9D33A}"/>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43764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399DC-15D9-4394-A295-5E7CBB0469DD}"/>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3" name="Footer Placeholder 2">
            <a:extLst>
              <a:ext uri="{FF2B5EF4-FFF2-40B4-BE49-F238E27FC236}">
                <a16:creationId xmlns:a16="http://schemas.microsoft.com/office/drawing/2014/main" id="{4A1515D4-111C-42A1-87D0-3DD517FF1D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ADDC08-E9C7-42AD-B4AC-1A4261461AB5}"/>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38685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72BD-DCA0-4332-9216-025C8827B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5F7654-C3A3-47CE-BB66-CE8646985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0CCFA3-4FD9-4655-8036-9D6C62858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3CD452-6B1C-410F-B8FD-287F6830246B}"/>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6" name="Footer Placeholder 5">
            <a:extLst>
              <a:ext uri="{FF2B5EF4-FFF2-40B4-BE49-F238E27FC236}">
                <a16:creationId xmlns:a16="http://schemas.microsoft.com/office/drawing/2014/main" id="{A5CEB0B1-7204-4F41-9A58-EFC08E081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78862-5812-47A2-AD64-EE55A9F34F8D}"/>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334475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2CCE-F545-426F-A99D-33AAB5E6A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678AD-F409-4D3F-AFEA-6EA368EDC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1A694-CA7B-4B3A-9FF8-F5AA8643D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76E605-A7FB-4D69-B905-E610064BCD78}"/>
              </a:ext>
            </a:extLst>
          </p:cNvPr>
          <p:cNvSpPr>
            <a:spLocks noGrp="1"/>
          </p:cNvSpPr>
          <p:nvPr>
            <p:ph type="dt" sz="half" idx="10"/>
          </p:nvPr>
        </p:nvSpPr>
        <p:spPr/>
        <p:txBody>
          <a:bodyPr/>
          <a:lstStyle/>
          <a:p>
            <a:fld id="{212C4FE3-2F1D-49E4-A43A-8669D2AEDF15}" type="datetimeFigureOut">
              <a:rPr lang="en-US" smtClean="0"/>
              <a:t>1/6/2020</a:t>
            </a:fld>
            <a:endParaRPr lang="en-US"/>
          </a:p>
        </p:txBody>
      </p:sp>
      <p:sp>
        <p:nvSpPr>
          <p:cNvPr id="6" name="Footer Placeholder 5">
            <a:extLst>
              <a:ext uri="{FF2B5EF4-FFF2-40B4-BE49-F238E27FC236}">
                <a16:creationId xmlns:a16="http://schemas.microsoft.com/office/drawing/2014/main" id="{31632518-1BBF-4F59-8C2F-03DEA14B6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EDEEB-DA6F-46AD-89F0-2E02020146F7}"/>
              </a:ext>
            </a:extLst>
          </p:cNvPr>
          <p:cNvSpPr>
            <a:spLocks noGrp="1"/>
          </p:cNvSpPr>
          <p:nvPr>
            <p:ph type="sldNum" sz="quarter" idx="12"/>
          </p:nvPr>
        </p:nvSpPr>
        <p:spPr/>
        <p:txBody>
          <a:bodyPr/>
          <a:lstStyle/>
          <a:p>
            <a:fld id="{A9F31997-74B0-46F7-8F1D-C1F9B0B8B0F2}" type="slidenum">
              <a:rPr lang="en-US" smtClean="0"/>
              <a:t>‹#›</a:t>
            </a:fld>
            <a:endParaRPr lang="en-US"/>
          </a:p>
        </p:txBody>
      </p:sp>
    </p:spTree>
    <p:extLst>
      <p:ext uri="{BB962C8B-B14F-4D97-AF65-F5344CB8AC3E}">
        <p14:creationId xmlns:p14="http://schemas.microsoft.com/office/powerpoint/2010/main" val="16125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959BC-1FB2-4272-85B9-28F984374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7BFC5-D40E-4FD3-955D-C90ABCC45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41FAC-9B3D-418F-B1C4-08FA52856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C4FE3-2F1D-49E4-A43A-8669D2AEDF15}" type="datetimeFigureOut">
              <a:rPr lang="en-US" smtClean="0"/>
              <a:t>1/6/2020</a:t>
            </a:fld>
            <a:endParaRPr lang="en-US"/>
          </a:p>
        </p:txBody>
      </p:sp>
      <p:sp>
        <p:nvSpPr>
          <p:cNvPr id="5" name="Footer Placeholder 4">
            <a:extLst>
              <a:ext uri="{FF2B5EF4-FFF2-40B4-BE49-F238E27FC236}">
                <a16:creationId xmlns:a16="http://schemas.microsoft.com/office/drawing/2014/main" id="{DBC092A3-466F-4E89-BBD4-23A3120CD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51145-8E2C-4FB9-A3FB-099562493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1997-74B0-46F7-8F1D-C1F9B0B8B0F2}" type="slidenum">
              <a:rPr lang="en-US" smtClean="0"/>
              <a:t>‹#›</a:t>
            </a:fld>
            <a:endParaRPr lang="en-US"/>
          </a:p>
        </p:txBody>
      </p:sp>
    </p:spTree>
    <p:extLst>
      <p:ext uri="{BB962C8B-B14F-4D97-AF65-F5344CB8AC3E}">
        <p14:creationId xmlns:p14="http://schemas.microsoft.com/office/powerpoint/2010/main" val="209823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A37AD45-465F-48E2-ADA0-CDD148C27221}"/>
              </a:ext>
            </a:extLst>
          </p:cNvPr>
          <p:cNvSpPr txBox="1"/>
          <p:nvPr/>
        </p:nvSpPr>
        <p:spPr>
          <a:xfrm>
            <a:off x="406400" y="393700"/>
            <a:ext cx="11204352" cy="430887"/>
          </a:xfrm>
          <a:prstGeom prst="rect">
            <a:avLst/>
          </a:prstGeom>
          <a:noFill/>
        </p:spPr>
        <p:txBody>
          <a:bodyPr vert="horz" wrap="square" lIns="0" tIns="0" rIns="0" bIns="0" rtlCol="0">
            <a:spAutoFit/>
          </a:bodyPr>
          <a:lstStyle/>
          <a:p>
            <a:pPr lvl="0" defTabSz="1219145">
              <a:spcBef>
                <a:spcPts val="200"/>
              </a:spcBef>
              <a:buSzPct val="100000"/>
            </a:pPr>
            <a:r>
              <a:rPr lang="en-US" sz="2800" b="1" dirty="0">
                <a:solidFill>
                  <a:prstClr val="white"/>
                </a:solidFill>
                <a:latin typeface="Microsoft YaHei UI Light" panose="020B0502040204020203" pitchFamily="34" charset="-122"/>
                <a:ea typeface="Microsoft YaHei UI Light" panose="020B0502040204020203" pitchFamily="34" charset="-122"/>
              </a:rPr>
              <a:t>Subsidiary Import Tool				</a:t>
            </a:r>
            <a:endParaRPr kumimoji="0" lang="en-US" b="1" i="0" u="none" strike="noStrike" kern="1200" cap="none" spc="0" normalizeH="0" baseline="0" noProof="0" dirty="0">
              <a:ln>
                <a:noFill/>
              </a:ln>
              <a:solidFill>
                <a:srgbClr val="00B0F0"/>
              </a:solidFill>
              <a:effectLst/>
              <a:uLnTx/>
              <a:uFillTx/>
              <a:latin typeface="Microsoft YaHei UI Light" panose="020B0502040204020203" pitchFamily="34" charset="-122"/>
              <a:ea typeface="Microsoft YaHei UI Light" panose="020B0502040204020203" pitchFamily="34" charset="-122"/>
            </a:endParaRPr>
          </a:p>
        </p:txBody>
      </p:sp>
      <p:grpSp>
        <p:nvGrpSpPr>
          <p:cNvPr id="20" name="Group 19">
            <a:extLst>
              <a:ext uri="{FF2B5EF4-FFF2-40B4-BE49-F238E27FC236}">
                <a16:creationId xmlns:a16="http://schemas.microsoft.com/office/drawing/2014/main" id="{D330A4FE-2A23-4A06-B91F-F05936F76F75}"/>
              </a:ext>
            </a:extLst>
          </p:cNvPr>
          <p:cNvGrpSpPr/>
          <p:nvPr/>
        </p:nvGrpSpPr>
        <p:grpSpPr>
          <a:xfrm>
            <a:off x="433388" y="2559376"/>
            <a:ext cx="11293555" cy="541847"/>
            <a:chOff x="401538" y="2177955"/>
            <a:chExt cx="8458198" cy="520700"/>
          </a:xfrm>
        </p:grpSpPr>
        <p:sp>
          <p:nvSpPr>
            <p:cNvPr id="21" name="AutoShape 107">
              <a:extLst>
                <a:ext uri="{FF2B5EF4-FFF2-40B4-BE49-F238E27FC236}">
                  <a16:creationId xmlns:a16="http://schemas.microsoft.com/office/drawing/2014/main" id="{C6893713-74B1-442A-9D47-06F389AA73B3}"/>
                </a:ext>
              </a:extLst>
            </p:cNvPr>
            <p:cNvSpPr>
              <a:spLocks noChangeArrowheads="1"/>
            </p:cNvSpPr>
            <p:nvPr/>
          </p:nvSpPr>
          <p:spPr bwMode="auto">
            <a:xfrm>
              <a:off x="5935498" y="2177955"/>
              <a:ext cx="2924238" cy="520700"/>
            </a:xfrm>
            <a:prstGeom prst="chevron">
              <a:avLst>
                <a:gd name="adj" fmla="val 34751"/>
              </a:avLst>
            </a:prstGeom>
            <a:solidFill>
              <a:schemeClr val="bg1">
                <a:lumMod val="65000"/>
              </a:schemeClr>
            </a:solidFill>
            <a:ln w="3175" cap="rnd" algn="ctr">
              <a:solidFill>
                <a:schemeClr val="bg1">
                  <a:lumMod val="65000"/>
                </a:schemeClr>
              </a:solidFill>
              <a:miter lim="800000"/>
              <a:headEnd/>
              <a:tailEnd/>
            </a:ln>
          </p:spPr>
          <p:txBody>
            <a:bodyPr lIns="182880" anchor="ctr" anchorCtr="1"/>
            <a:lstStyle/>
            <a:p>
              <a:pPr algn="ctr" eaLnBrk="0" fontAlgn="base" hangingPunct="0">
                <a:lnSpc>
                  <a:spcPct val="106000"/>
                </a:lnSpc>
                <a:spcBef>
                  <a:spcPct val="0"/>
                </a:spcBef>
                <a:spcAft>
                  <a:spcPct val="0"/>
                </a:spcAft>
                <a:defRPr/>
              </a:pPr>
              <a:r>
                <a:rPr lang="en-US" sz="1300" b="1" kern="0"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p:txBody>
        </p:sp>
        <p:sp>
          <p:nvSpPr>
            <p:cNvPr id="22" name="AutoShape 108">
              <a:extLst>
                <a:ext uri="{FF2B5EF4-FFF2-40B4-BE49-F238E27FC236}">
                  <a16:creationId xmlns:a16="http://schemas.microsoft.com/office/drawing/2014/main" id="{7AD3868C-3152-4D37-B7A2-6636C4969898}"/>
                </a:ext>
              </a:extLst>
            </p:cNvPr>
            <p:cNvSpPr>
              <a:spLocks noChangeArrowheads="1"/>
            </p:cNvSpPr>
            <p:nvPr/>
          </p:nvSpPr>
          <p:spPr bwMode="auto">
            <a:xfrm>
              <a:off x="3198650" y="2177955"/>
              <a:ext cx="2862263" cy="520700"/>
            </a:xfrm>
            <a:prstGeom prst="chevron">
              <a:avLst>
                <a:gd name="adj" fmla="val 34751"/>
              </a:avLst>
            </a:prstGeom>
            <a:solidFill>
              <a:schemeClr val="bg1">
                <a:lumMod val="50000"/>
              </a:schemeClr>
            </a:solidFill>
            <a:ln w="3175" cap="rnd" algn="ctr">
              <a:solidFill>
                <a:schemeClr val="bg1">
                  <a:lumMod val="50000"/>
                </a:schemeClr>
              </a:solidFill>
              <a:miter lim="800000"/>
              <a:headEnd/>
              <a:tailEnd/>
            </a:ln>
          </p:spPr>
          <p:txBody>
            <a:bodyPr lIns="182880" anchor="ctr" anchorCtr="1"/>
            <a:lstStyle/>
            <a:p>
              <a:pPr algn="ctr" eaLnBrk="0" fontAlgn="base" hangingPunct="0">
                <a:lnSpc>
                  <a:spcPct val="106000"/>
                </a:lnSpc>
                <a:spcBef>
                  <a:spcPct val="0"/>
                </a:spcBef>
                <a:spcAft>
                  <a:spcPct val="0"/>
                </a:spcAft>
                <a:defRPr/>
              </a:pPr>
              <a:r>
                <a:rPr lang="en-US" sz="1300" b="1" kern="0" dirty="0">
                  <a:solidFill>
                    <a:schemeClr val="bg1"/>
                  </a:solidFill>
                  <a:latin typeface="Verdana" panose="020B0604030504040204" pitchFamily="34" charset="0"/>
                  <a:ea typeface="Verdana" panose="020B0604030504040204" pitchFamily="34" charset="0"/>
                  <a:cs typeface="Verdana" panose="020B0604030504040204" pitchFamily="34" charset="0"/>
                </a:rPr>
                <a:t>Solution</a:t>
              </a:r>
            </a:p>
          </p:txBody>
        </p:sp>
        <p:sp>
          <p:nvSpPr>
            <p:cNvPr id="23" name="AutoShape 109">
              <a:extLst>
                <a:ext uri="{FF2B5EF4-FFF2-40B4-BE49-F238E27FC236}">
                  <a16:creationId xmlns:a16="http://schemas.microsoft.com/office/drawing/2014/main" id="{DA0F40E5-AFF1-46A1-98D0-A044EA219C9A}"/>
                </a:ext>
              </a:extLst>
            </p:cNvPr>
            <p:cNvSpPr>
              <a:spLocks noChangeArrowheads="1"/>
            </p:cNvSpPr>
            <p:nvPr/>
          </p:nvSpPr>
          <p:spPr bwMode="auto">
            <a:xfrm>
              <a:off x="401538" y="2177955"/>
              <a:ext cx="2920937" cy="520700"/>
            </a:xfrm>
            <a:prstGeom prst="homePlate">
              <a:avLst>
                <a:gd name="adj" fmla="val 34751"/>
              </a:avLst>
            </a:prstGeom>
            <a:solidFill>
              <a:schemeClr val="accent6">
                <a:lumMod val="75000"/>
              </a:schemeClr>
            </a:solidFill>
            <a:ln w="3175" cap="rnd" algn="ctr">
              <a:solidFill>
                <a:schemeClr val="accent6">
                  <a:lumMod val="75000"/>
                </a:schemeClr>
              </a:solidFill>
              <a:miter lim="800000"/>
              <a:headEnd/>
              <a:tailEnd/>
            </a:ln>
          </p:spPr>
          <p:txBody>
            <a:bodyPr lIns="45720" anchor="ctr" anchorCtr="1"/>
            <a:lstStyle/>
            <a:p>
              <a:pPr algn="ctr" eaLnBrk="0" fontAlgn="base" hangingPunct="0">
                <a:lnSpc>
                  <a:spcPct val="106000"/>
                </a:lnSpc>
                <a:spcBef>
                  <a:spcPct val="0"/>
                </a:spcBef>
                <a:spcAft>
                  <a:spcPct val="0"/>
                </a:spcAft>
                <a:defRPr/>
              </a:pPr>
              <a:r>
                <a:rPr lang="en-US" sz="1300" b="1" kern="0" dirty="0">
                  <a:solidFill>
                    <a:schemeClr val="bg1"/>
                  </a:solidFill>
                  <a:latin typeface="Verdana" panose="020B0604030504040204" pitchFamily="34" charset="0"/>
                  <a:ea typeface="Verdana" panose="020B0604030504040204" pitchFamily="34" charset="0"/>
                  <a:cs typeface="Verdana" panose="020B0604030504040204" pitchFamily="34" charset="0"/>
                </a:rPr>
                <a:t>Issue</a:t>
              </a:r>
            </a:p>
          </p:txBody>
        </p:sp>
        <p:sp>
          <p:nvSpPr>
            <p:cNvPr id="24" name="Freeform 10">
              <a:extLst>
                <a:ext uri="{FF2B5EF4-FFF2-40B4-BE49-F238E27FC236}">
                  <a16:creationId xmlns:a16="http://schemas.microsoft.com/office/drawing/2014/main" id="{29A54C7B-6A1E-40FF-A990-802FEC3D2486}"/>
                </a:ext>
              </a:extLst>
            </p:cNvPr>
            <p:cNvSpPr>
              <a:spLocks noEditPoints="1"/>
            </p:cNvSpPr>
            <p:nvPr/>
          </p:nvSpPr>
          <p:spPr bwMode="auto">
            <a:xfrm>
              <a:off x="462451" y="2267622"/>
              <a:ext cx="321610" cy="341375"/>
            </a:xfrm>
            <a:custGeom>
              <a:avLst/>
              <a:gdLst>
                <a:gd name="T0" fmla="*/ 866 w 2217"/>
                <a:gd name="T1" fmla="*/ 2154 h 2846"/>
                <a:gd name="T2" fmla="*/ 794 w 2217"/>
                <a:gd name="T3" fmla="*/ 2223 h 2846"/>
                <a:gd name="T4" fmla="*/ 694 w 2217"/>
                <a:gd name="T5" fmla="*/ 2187 h 2846"/>
                <a:gd name="T6" fmla="*/ 401 w 2217"/>
                <a:gd name="T7" fmla="*/ 2066 h 2846"/>
                <a:gd name="T8" fmla="*/ 329 w 2217"/>
                <a:gd name="T9" fmla="*/ 2135 h 2846"/>
                <a:gd name="T10" fmla="*/ 220 w 2217"/>
                <a:gd name="T11" fmla="*/ 2055 h 2846"/>
                <a:gd name="T12" fmla="*/ 56 w 2217"/>
                <a:gd name="T13" fmla="*/ 1957 h 2846"/>
                <a:gd name="T14" fmla="*/ 656 w 2217"/>
                <a:gd name="T15" fmla="*/ 2430 h 2846"/>
                <a:gd name="T16" fmla="*/ 1006 w 2217"/>
                <a:gd name="T17" fmla="*/ 2380 h 2846"/>
                <a:gd name="T18" fmla="*/ 865 w 2217"/>
                <a:gd name="T19" fmla="*/ 2509 h 2846"/>
                <a:gd name="T20" fmla="*/ 581 w 2217"/>
                <a:gd name="T21" fmla="*/ 2800 h 2846"/>
                <a:gd name="T22" fmla="*/ 894 w 2217"/>
                <a:gd name="T23" fmla="*/ 2512 h 2846"/>
                <a:gd name="T24" fmla="*/ 1801 w 2217"/>
                <a:gd name="T25" fmla="*/ 280 h 2846"/>
                <a:gd name="T26" fmla="*/ 1521 w 2217"/>
                <a:gd name="T27" fmla="*/ 560 h 2846"/>
                <a:gd name="T28" fmla="*/ 359 w 2217"/>
                <a:gd name="T29" fmla="*/ 2081 h 2846"/>
                <a:gd name="T30" fmla="*/ 378 w 2217"/>
                <a:gd name="T31" fmla="*/ 1980 h 2846"/>
                <a:gd name="T32" fmla="*/ 297 w 2217"/>
                <a:gd name="T33" fmla="*/ 1945 h 2846"/>
                <a:gd name="T34" fmla="*/ 262 w 2217"/>
                <a:gd name="T35" fmla="*/ 2040 h 2846"/>
                <a:gd name="T36" fmla="*/ 336 w 2217"/>
                <a:gd name="T37" fmla="*/ 2097 h 2846"/>
                <a:gd name="T38" fmla="*/ 1651 w 2217"/>
                <a:gd name="T39" fmla="*/ 858 h 2846"/>
                <a:gd name="T40" fmla="*/ 1041 w 2217"/>
                <a:gd name="T41" fmla="*/ 669 h 2846"/>
                <a:gd name="T42" fmla="*/ 630 w 2217"/>
                <a:gd name="T43" fmla="*/ 1094 h 2846"/>
                <a:gd name="T44" fmla="*/ 450 w 2217"/>
                <a:gd name="T45" fmla="*/ 1530 h 2846"/>
                <a:gd name="T46" fmla="*/ 235 w 2217"/>
                <a:gd name="T47" fmla="*/ 1624 h 2846"/>
                <a:gd name="T48" fmla="*/ 80 w 2217"/>
                <a:gd name="T49" fmla="*/ 1833 h 2846"/>
                <a:gd name="T50" fmla="*/ 235 w 2217"/>
                <a:gd name="T51" fmla="*/ 1975 h 2846"/>
                <a:gd name="T52" fmla="*/ 308 w 2217"/>
                <a:gd name="T53" fmla="*/ 1907 h 2846"/>
                <a:gd name="T54" fmla="*/ 416 w 2217"/>
                <a:gd name="T55" fmla="*/ 1987 h 2846"/>
                <a:gd name="T56" fmla="*/ 704 w 2217"/>
                <a:gd name="T57" fmla="*/ 2041 h 2846"/>
                <a:gd name="T58" fmla="*/ 835 w 2217"/>
                <a:gd name="T59" fmla="*/ 2007 h 2846"/>
                <a:gd name="T60" fmla="*/ 881 w 2217"/>
                <a:gd name="T61" fmla="*/ 2075 h 2846"/>
                <a:gd name="T62" fmla="*/ 944 w 2217"/>
                <a:gd name="T63" fmla="*/ 2109 h 2846"/>
                <a:gd name="T64" fmla="*/ 1074 w 2217"/>
                <a:gd name="T65" fmla="*/ 2021 h 2846"/>
                <a:gd name="T66" fmla="*/ 904 w 2217"/>
                <a:gd name="T67" fmla="*/ 1751 h 2846"/>
                <a:gd name="T68" fmla="*/ 839 w 2217"/>
                <a:gd name="T69" fmla="*/ 1604 h 2846"/>
                <a:gd name="T70" fmla="*/ 805 w 2217"/>
                <a:gd name="T71" fmla="*/ 1533 h 2846"/>
                <a:gd name="T72" fmla="*/ 938 w 2217"/>
                <a:gd name="T73" fmla="*/ 1490 h 2846"/>
                <a:gd name="T74" fmla="*/ 1110 w 2217"/>
                <a:gd name="T75" fmla="*/ 1796 h 2846"/>
                <a:gd name="T76" fmla="*/ 1041 w 2217"/>
                <a:gd name="T77" fmla="*/ 2398 h 2846"/>
                <a:gd name="T78" fmla="*/ 1171 w 2217"/>
                <a:gd name="T79" fmla="*/ 2185 h 2846"/>
                <a:gd name="T80" fmla="*/ 1797 w 2217"/>
                <a:gd name="T81" fmla="*/ 2816 h 2846"/>
                <a:gd name="T82" fmla="*/ 1509 w 2217"/>
                <a:gd name="T83" fmla="*/ 1198 h 2846"/>
                <a:gd name="T84" fmla="*/ 1661 w 2217"/>
                <a:gd name="T85" fmla="*/ 1439 h 2846"/>
                <a:gd name="T86" fmla="*/ 2167 w 2217"/>
                <a:gd name="T87" fmla="*/ 1547 h 2846"/>
                <a:gd name="T88" fmla="*/ 490 w 2217"/>
                <a:gd name="T89" fmla="*/ 1615 h 2846"/>
                <a:gd name="T90" fmla="*/ 544 w 2217"/>
                <a:gd name="T91" fmla="*/ 1600 h 2846"/>
                <a:gd name="T92" fmla="*/ 646 w 2217"/>
                <a:gd name="T93" fmla="*/ 1667 h 2846"/>
                <a:gd name="T94" fmla="*/ 767 w 2217"/>
                <a:gd name="T95" fmla="*/ 1646 h 2846"/>
                <a:gd name="T96" fmla="*/ 801 w 2217"/>
                <a:gd name="T97" fmla="*/ 2185 h 2846"/>
                <a:gd name="T98" fmla="*/ 824 w 2217"/>
                <a:gd name="T99" fmla="*/ 2169 h 2846"/>
                <a:gd name="T100" fmla="*/ 839 w 2217"/>
                <a:gd name="T101" fmla="*/ 2089 h 2846"/>
                <a:gd name="T102" fmla="*/ 765 w 2217"/>
                <a:gd name="T103" fmla="*/ 2033 h 2846"/>
                <a:gd name="T104" fmla="*/ 738 w 2217"/>
                <a:gd name="T105" fmla="*/ 2070 h 2846"/>
                <a:gd name="T106" fmla="*/ 739 w 2217"/>
                <a:gd name="T107" fmla="*/ 2173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1300"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Freeform 20">
              <a:extLst>
                <a:ext uri="{FF2B5EF4-FFF2-40B4-BE49-F238E27FC236}">
                  <a16:creationId xmlns:a16="http://schemas.microsoft.com/office/drawing/2014/main" id="{BE8F064E-4AD0-41BC-BE13-730BFF5E4D22}"/>
                </a:ext>
              </a:extLst>
            </p:cNvPr>
            <p:cNvSpPr>
              <a:spLocks noEditPoints="1"/>
            </p:cNvSpPr>
            <p:nvPr/>
          </p:nvSpPr>
          <p:spPr bwMode="auto">
            <a:xfrm>
              <a:off x="3539529" y="2245128"/>
              <a:ext cx="369181" cy="386352"/>
            </a:xfrm>
            <a:custGeom>
              <a:avLst/>
              <a:gdLst>
                <a:gd name="T0" fmla="*/ 458 w 458"/>
                <a:gd name="T1" fmla="*/ 276 h 541"/>
                <a:gd name="T2" fmla="*/ 259 w 458"/>
                <a:gd name="T3" fmla="*/ 263 h 541"/>
                <a:gd name="T4" fmla="*/ 176 w 458"/>
                <a:gd name="T5" fmla="*/ 115 h 541"/>
                <a:gd name="T6" fmla="*/ 86 w 458"/>
                <a:gd name="T7" fmla="*/ 102 h 541"/>
                <a:gd name="T8" fmla="*/ 14 w 458"/>
                <a:gd name="T9" fmla="*/ 138 h 541"/>
                <a:gd name="T10" fmla="*/ 11 w 458"/>
                <a:gd name="T11" fmla="*/ 250 h 541"/>
                <a:gd name="T12" fmla="*/ 44 w 458"/>
                <a:gd name="T13" fmla="*/ 265 h 541"/>
                <a:gd name="T14" fmla="*/ 69 w 458"/>
                <a:gd name="T15" fmla="*/ 538 h 541"/>
                <a:gd name="T16" fmla="*/ 102 w 458"/>
                <a:gd name="T17" fmla="*/ 353 h 541"/>
                <a:gd name="T18" fmla="*/ 102 w 458"/>
                <a:gd name="T19" fmla="*/ 510 h 541"/>
                <a:gd name="T20" fmla="*/ 152 w 458"/>
                <a:gd name="T21" fmla="*/ 517 h 541"/>
                <a:gd name="T22" fmla="*/ 173 w 458"/>
                <a:gd name="T23" fmla="*/ 375 h 541"/>
                <a:gd name="T24" fmla="*/ 132 w 458"/>
                <a:gd name="T25" fmla="*/ 269 h 541"/>
                <a:gd name="T26" fmla="*/ 219 w 458"/>
                <a:gd name="T27" fmla="*/ 276 h 541"/>
                <a:gd name="T28" fmla="*/ 189 w 458"/>
                <a:gd name="T29" fmla="*/ 317 h 541"/>
                <a:gd name="T30" fmla="*/ 290 w 458"/>
                <a:gd name="T31" fmla="*/ 506 h 541"/>
                <a:gd name="T32" fmla="*/ 240 w 458"/>
                <a:gd name="T33" fmla="*/ 538 h 541"/>
                <a:gd name="T34" fmla="*/ 407 w 458"/>
                <a:gd name="T35" fmla="*/ 506 h 541"/>
                <a:gd name="T36" fmla="*/ 358 w 458"/>
                <a:gd name="T37" fmla="*/ 317 h 541"/>
                <a:gd name="T38" fmla="*/ 52 w 458"/>
                <a:gd name="T39" fmla="*/ 234 h 541"/>
                <a:gd name="T40" fmla="*/ 81 w 458"/>
                <a:gd name="T41" fmla="*/ 161 h 541"/>
                <a:gd name="T42" fmla="*/ 185 w 458"/>
                <a:gd name="T43" fmla="*/ 100 h 541"/>
                <a:gd name="T44" fmla="*/ 185 w 458"/>
                <a:gd name="T45" fmla="*/ 0 h 541"/>
                <a:gd name="T46" fmla="*/ 185 w 458"/>
                <a:gd name="T47" fmla="*/ 100 h 541"/>
                <a:gd name="T48" fmla="*/ 363 w 458"/>
                <a:gd name="T49" fmla="*/ 162 h 541"/>
                <a:gd name="T50" fmla="*/ 287 w 458"/>
                <a:gd name="T51" fmla="*/ 172 h 541"/>
                <a:gd name="T52" fmla="*/ 331 w 458"/>
                <a:gd name="T53" fmla="*/ 152 h 541"/>
                <a:gd name="T54" fmla="*/ 416 w 458"/>
                <a:gd name="T55" fmla="*/ 132 h 541"/>
                <a:gd name="T56" fmla="*/ 426 w 458"/>
                <a:gd name="T57" fmla="*/ 109 h 541"/>
                <a:gd name="T58" fmla="*/ 404 w 458"/>
                <a:gd name="T59" fmla="*/ 121 h 541"/>
                <a:gd name="T60" fmla="*/ 332 w 458"/>
                <a:gd name="T61" fmla="*/ 227 h 541"/>
                <a:gd name="T62" fmla="*/ 313 w 458"/>
                <a:gd name="T63" fmla="*/ 246 h 541"/>
                <a:gd name="T64" fmla="*/ 293 w 458"/>
                <a:gd name="T65" fmla="*/ 268 h 541"/>
                <a:gd name="T66" fmla="*/ 422 w 458"/>
                <a:gd name="T67" fmla="*/ 266 h 541"/>
                <a:gd name="T68" fmla="*/ 383 w 458"/>
                <a:gd name="T69" fmla="*/ 246 h 541"/>
                <a:gd name="T70" fmla="*/ 450 w 458"/>
                <a:gd name="T71" fmla="*/ 227 h 541"/>
                <a:gd name="T72" fmla="*/ 458 w 458"/>
                <a:gd name="T73" fmla="*/ 84 h 541"/>
                <a:gd name="T74" fmla="*/ 265 w 458"/>
                <a:gd name="T75" fmla="*/ 75 h 541"/>
                <a:gd name="T76" fmla="*/ 257 w 458"/>
                <a:gd name="T77" fmla="*/ 219 h 541"/>
                <a:gd name="T78" fmla="*/ 275 w 458"/>
                <a:gd name="T79" fmla="*/ 93 h 541"/>
                <a:gd name="T80" fmla="*/ 440 w 458"/>
                <a:gd name="T81" fmla="*/ 207 h 541"/>
                <a:gd name="T82" fmla="*/ 275 w 458"/>
                <a:gd name="T83" fmla="*/ 9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1300"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Freeform 15">
              <a:extLst>
                <a:ext uri="{FF2B5EF4-FFF2-40B4-BE49-F238E27FC236}">
                  <a16:creationId xmlns:a16="http://schemas.microsoft.com/office/drawing/2014/main" id="{E54FC9AF-3323-4C9D-901E-8ED5FEAE0B2C}"/>
                </a:ext>
              </a:extLst>
            </p:cNvPr>
            <p:cNvSpPr>
              <a:spLocks noChangeAspect="1" noEditPoints="1"/>
            </p:cNvSpPr>
            <p:nvPr/>
          </p:nvSpPr>
          <p:spPr bwMode="auto">
            <a:xfrm>
              <a:off x="6330382" y="2222721"/>
              <a:ext cx="347759" cy="431171"/>
            </a:xfrm>
            <a:custGeom>
              <a:avLst/>
              <a:gdLst>
                <a:gd name="T0" fmla="*/ 304 w 428"/>
                <a:gd name="T1" fmla="*/ 36 h 529"/>
                <a:gd name="T2" fmla="*/ 221 w 428"/>
                <a:gd name="T3" fmla="*/ 61 h 529"/>
                <a:gd name="T4" fmla="*/ 181 w 428"/>
                <a:gd name="T5" fmla="*/ 324 h 529"/>
                <a:gd name="T6" fmla="*/ 193 w 428"/>
                <a:gd name="T7" fmla="*/ 305 h 529"/>
                <a:gd name="T8" fmla="*/ 271 w 428"/>
                <a:gd name="T9" fmla="*/ 318 h 529"/>
                <a:gd name="T10" fmla="*/ 324 w 428"/>
                <a:gd name="T11" fmla="*/ 287 h 529"/>
                <a:gd name="T12" fmla="*/ 307 w 428"/>
                <a:gd name="T13" fmla="*/ 271 h 529"/>
                <a:gd name="T14" fmla="*/ 271 w 428"/>
                <a:gd name="T15" fmla="*/ 165 h 529"/>
                <a:gd name="T16" fmla="*/ 311 w 428"/>
                <a:gd name="T17" fmla="*/ 178 h 529"/>
                <a:gd name="T18" fmla="*/ 397 w 428"/>
                <a:gd name="T19" fmla="*/ 124 h 529"/>
                <a:gd name="T20" fmla="*/ 372 w 428"/>
                <a:gd name="T21" fmla="*/ 90 h 529"/>
                <a:gd name="T22" fmla="*/ 268 w 428"/>
                <a:gd name="T23" fmla="*/ 109 h 529"/>
                <a:gd name="T24" fmla="*/ 245 w 428"/>
                <a:gd name="T25" fmla="*/ 156 h 529"/>
                <a:gd name="T26" fmla="*/ 243 w 428"/>
                <a:gd name="T27" fmla="*/ 156 h 529"/>
                <a:gd name="T28" fmla="*/ 254 w 428"/>
                <a:gd name="T29" fmla="*/ 113 h 529"/>
                <a:gd name="T30" fmla="*/ 240 w 428"/>
                <a:gd name="T31" fmla="*/ 101 h 529"/>
                <a:gd name="T32" fmla="*/ 232 w 428"/>
                <a:gd name="T33" fmla="*/ 109 h 529"/>
                <a:gd name="T34" fmla="*/ 227 w 428"/>
                <a:gd name="T35" fmla="*/ 144 h 529"/>
                <a:gd name="T36" fmla="*/ 222 w 428"/>
                <a:gd name="T37" fmla="*/ 137 h 529"/>
                <a:gd name="T38" fmla="*/ 203 w 428"/>
                <a:gd name="T39" fmla="*/ 92 h 529"/>
                <a:gd name="T40" fmla="*/ 122 w 428"/>
                <a:gd name="T41" fmla="*/ 85 h 529"/>
                <a:gd name="T42" fmla="*/ 55 w 428"/>
                <a:gd name="T43" fmla="*/ 129 h 529"/>
                <a:gd name="T44" fmla="*/ 78 w 428"/>
                <a:gd name="T45" fmla="*/ 163 h 529"/>
                <a:gd name="T46" fmla="*/ 171 w 428"/>
                <a:gd name="T47" fmla="*/ 140 h 529"/>
                <a:gd name="T48" fmla="*/ 128 w 428"/>
                <a:gd name="T49" fmla="*/ 300 h 529"/>
                <a:gd name="T50" fmla="*/ 115 w 428"/>
                <a:gd name="T51" fmla="*/ 324 h 529"/>
                <a:gd name="T52" fmla="*/ 83 w 428"/>
                <a:gd name="T53" fmla="*/ 314 h 529"/>
                <a:gd name="T54" fmla="*/ 35 w 428"/>
                <a:gd name="T55" fmla="*/ 298 h 529"/>
                <a:gd name="T56" fmla="*/ 18 w 428"/>
                <a:gd name="T57" fmla="*/ 344 h 529"/>
                <a:gd name="T58" fmla="*/ 83 w 428"/>
                <a:gd name="T59" fmla="*/ 370 h 529"/>
                <a:gd name="T60" fmla="*/ 120 w 428"/>
                <a:gd name="T61" fmla="*/ 384 h 529"/>
                <a:gd name="T62" fmla="*/ 121 w 428"/>
                <a:gd name="T63" fmla="*/ 385 h 529"/>
                <a:gd name="T64" fmla="*/ 126 w 428"/>
                <a:gd name="T65" fmla="*/ 386 h 529"/>
                <a:gd name="T66" fmla="*/ 130 w 428"/>
                <a:gd name="T67" fmla="*/ 386 h 529"/>
                <a:gd name="T68" fmla="*/ 135 w 428"/>
                <a:gd name="T69" fmla="*/ 386 h 529"/>
                <a:gd name="T70" fmla="*/ 139 w 428"/>
                <a:gd name="T71" fmla="*/ 385 h 529"/>
                <a:gd name="T72" fmla="*/ 143 w 428"/>
                <a:gd name="T73" fmla="*/ 383 h 529"/>
                <a:gd name="T74" fmla="*/ 147 w 428"/>
                <a:gd name="T75" fmla="*/ 380 h 529"/>
                <a:gd name="T76" fmla="*/ 149 w 428"/>
                <a:gd name="T77" fmla="*/ 378 h 529"/>
                <a:gd name="T78" fmla="*/ 153 w 428"/>
                <a:gd name="T79" fmla="*/ 373 h 529"/>
                <a:gd name="T80" fmla="*/ 154 w 428"/>
                <a:gd name="T81" fmla="*/ 372 h 529"/>
                <a:gd name="T82" fmla="*/ 160 w 428"/>
                <a:gd name="T83" fmla="*/ 361 h 529"/>
                <a:gd name="T84" fmla="*/ 181 w 428"/>
                <a:gd name="T85" fmla="*/ 324 h 529"/>
                <a:gd name="T86" fmla="*/ 166 w 428"/>
                <a:gd name="T87" fmla="*/ 375 h 529"/>
                <a:gd name="T88" fmla="*/ 175 w 428"/>
                <a:gd name="T89" fmla="*/ 529 h 529"/>
                <a:gd name="T90" fmla="*/ 194 w 428"/>
                <a:gd name="T91" fmla="*/ 375 h 529"/>
                <a:gd name="T92" fmla="*/ 393 w 428"/>
                <a:gd name="T93" fmla="*/ 529 h 529"/>
                <a:gd name="T94" fmla="*/ 412 w 428"/>
                <a:gd name="T95" fmla="*/ 375 h 529"/>
                <a:gd name="T96" fmla="*/ 428 w 428"/>
                <a:gd name="T97" fmla="*/ 330 h 529"/>
                <a:gd name="T98" fmla="*/ 361 w 428"/>
                <a:gd name="T99" fmla="*/ 387 h 529"/>
                <a:gd name="T100" fmla="*/ 316 w 428"/>
                <a:gd name="T101" fmla="*/ 407 h 529"/>
                <a:gd name="T102" fmla="*/ 362 w 428"/>
                <a:gd name="T103" fmla="*/ 38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fontAlgn="base">
                <a:spcBef>
                  <a:spcPct val="20000"/>
                </a:spcBef>
                <a:spcAft>
                  <a:spcPct val="0"/>
                </a:spcAft>
                <a:defRPr/>
              </a:pPr>
              <a:endParaRPr lang="en-US" sz="1100" b="1"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7" name="TextBox 26">
            <a:extLst>
              <a:ext uri="{FF2B5EF4-FFF2-40B4-BE49-F238E27FC236}">
                <a16:creationId xmlns:a16="http://schemas.microsoft.com/office/drawing/2014/main" id="{B57138D3-D1F5-4A8B-90FF-2F75F3AED264}"/>
              </a:ext>
            </a:extLst>
          </p:cNvPr>
          <p:cNvSpPr txBox="1"/>
          <p:nvPr/>
        </p:nvSpPr>
        <p:spPr>
          <a:xfrm>
            <a:off x="382664" y="3214878"/>
            <a:ext cx="3664904" cy="1569660"/>
          </a:xfrm>
          <a:prstGeom prst="rect">
            <a:avLst/>
          </a:prstGeom>
          <a:noFill/>
        </p:spPr>
        <p:txBody>
          <a:bodyPr wrap="square" rtlCol="0">
            <a:spAutoFit/>
          </a:bodyPr>
          <a:lstStyle/>
          <a:p>
            <a:pPr marL="285750" indent="-285750">
              <a:spcBef>
                <a:spcPts val="600"/>
              </a:spcBef>
              <a:spcAft>
                <a:spcPts val="400"/>
              </a:spcAft>
              <a:buFont typeface="Wingdings" panose="05000000000000000000" pitchFamily="2" charset="2"/>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Automating the creation of subsidiaries can be a key requirement for Netsuite administrators/functional teams, especially if they have more number of subsidiaries to be configured. NetSuite does not provide any automation process to configure subsidiaries either via CSV or any other alternates.</a:t>
            </a:r>
            <a:endParaRPr lang="en-US" sz="800" dirty="0">
              <a:solidFill>
                <a:schemeClr val="bg1"/>
              </a:solidFill>
            </a:endParaRPr>
          </a:p>
        </p:txBody>
      </p:sp>
      <p:sp>
        <p:nvSpPr>
          <p:cNvPr id="28" name="TextBox 27">
            <a:extLst>
              <a:ext uri="{FF2B5EF4-FFF2-40B4-BE49-F238E27FC236}">
                <a16:creationId xmlns:a16="http://schemas.microsoft.com/office/drawing/2014/main" id="{9FD531E3-877F-423E-A852-DA0AC03486C1}"/>
              </a:ext>
            </a:extLst>
          </p:cNvPr>
          <p:cNvSpPr txBox="1"/>
          <p:nvPr/>
        </p:nvSpPr>
        <p:spPr>
          <a:xfrm>
            <a:off x="4161562" y="3214877"/>
            <a:ext cx="3708791" cy="1954381"/>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 customized solution is developed which accelerates the process of creating the subsidiaries in NetSuite. A user can download the sample CSV template and update the same as per the instructions specified in the tool. An updated CSV file can be upload into NetSuite using the tool. A background process reads the file and create/updates the subsidiaries in NetSuite</a:t>
            </a:r>
          </a:p>
          <a:p>
            <a:pPr marL="285750" indent="-285750">
              <a:spcBef>
                <a:spcPts val="600"/>
              </a:spcBef>
              <a:buFont typeface="Wingdings" panose="05000000000000000000" pitchFamily="2" charset="2"/>
              <a:buChar char="§"/>
            </a:pPr>
            <a:endParaRPr lang="en-US" sz="700" dirty="0">
              <a:solidFill>
                <a:schemeClr val="bg1"/>
              </a:solidFill>
            </a:endParaRPr>
          </a:p>
        </p:txBody>
      </p:sp>
      <p:sp>
        <p:nvSpPr>
          <p:cNvPr id="29" name="TextBox 28">
            <a:extLst>
              <a:ext uri="{FF2B5EF4-FFF2-40B4-BE49-F238E27FC236}">
                <a16:creationId xmlns:a16="http://schemas.microsoft.com/office/drawing/2014/main" id="{145F09DE-0929-44A1-8C48-AC9B12FBD3AC}"/>
              </a:ext>
            </a:extLst>
          </p:cNvPr>
          <p:cNvSpPr txBox="1"/>
          <p:nvPr/>
        </p:nvSpPr>
        <p:spPr>
          <a:xfrm>
            <a:off x="7822442" y="3189109"/>
            <a:ext cx="3664905" cy="1538883"/>
          </a:xfrm>
          <a:prstGeom prst="rect">
            <a:avLst/>
          </a:prstGeom>
          <a:noFill/>
          <a:ln>
            <a:noFill/>
          </a:ln>
        </p:spPr>
        <p:txBody>
          <a:bodyPr wrap="square" rtlCol="0">
            <a:spAutoFit/>
          </a:bodyPr>
          <a:lstStyle/>
          <a:p>
            <a:pPr marL="285750" lvl="0" indent="-285750">
              <a:spcBef>
                <a:spcPts val="600"/>
              </a:spcBef>
              <a:buFont typeface="Wingdings" panose="05000000000000000000" pitchFamily="2" charset="2"/>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tool reduces manual efforts to map the hierarchical structure while creating the Subsidiaries.</a:t>
            </a:r>
          </a:p>
          <a:p>
            <a:pPr marL="285750" lvl="0" indent="-285750">
              <a:spcBef>
                <a:spcPts val="600"/>
              </a:spcBef>
              <a:buFont typeface="Wingdings" panose="05000000000000000000" pitchFamily="2" charset="2"/>
              <a:buChar cha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Tool can identify whether to create/ update the subsidiaries based on certain unique identifiers. </a:t>
            </a:r>
          </a:p>
          <a:p>
            <a:pPr lvl="0">
              <a:spcBef>
                <a:spcPts val="600"/>
              </a:spcBef>
            </a:pPr>
            <a:endParaRPr lang="en-US" sz="1000" dirty="0">
              <a:solidFill>
                <a:schemeClr val="bg1"/>
              </a:solidFill>
            </a:endParaRPr>
          </a:p>
        </p:txBody>
      </p:sp>
      <p:sp>
        <p:nvSpPr>
          <p:cNvPr id="30" name="Rectangle 29">
            <a:extLst>
              <a:ext uri="{FF2B5EF4-FFF2-40B4-BE49-F238E27FC236}">
                <a16:creationId xmlns:a16="http://schemas.microsoft.com/office/drawing/2014/main" id="{0CC0C24B-80C3-4767-805D-CEF9248DD0CC}"/>
              </a:ext>
            </a:extLst>
          </p:cNvPr>
          <p:cNvSpPr/>
          <p:nvPr/>
        </p:nvSpPr>
        <p:spPr>
          <a:xfrm>
            <a:off x="393700" y="1099375"/>
            <a:ext cx="11293555" cy="349782"/>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defTabSz="1244569">
              <a:lnSpc>
                <a:spcPct val="90000"/>
              </a:lnSpc>
              <a:spcBef>
                <a:spcPct val="0"/>
              </a:spcBef>
              <a:spcAft>
                <a:spcPct val="35000"/>
              </a:spcAft>
            </a:pPr>
            <a:r>
              <a:rPr lang="en-US" sz="1300" b="1" dirty="0">
                <a:solidFill>
                  <a:schemeClr val="bg1"/>
                </a:solidFill>
                <a:latin typeface="Verdana" panose="020B0604030504040204" pitchFamily="34" charset="0"/>
                <a:ea typeface="Verdana" panose="020B0604030504040204" pitchFamily="34" charset="0"/>
                <a:cs typeface="Verdana" panose="020B0604030504040204" pitchFamily="34" charset="0"/>
              </a:rPr>
              <a:t>Overview</a:t>
            </a:r>
          </a:p>
        </p:txBody>
      </p:sp>
      <p:sp>
        <p:nvSpPr>
          <p:cNvPr id="31" name="Rectangle 30">
            <a:extLst>
              <a:ext uri="{FF2B5EF4-FFF2-40B4-BE49-F238E27FC236}">
                <a16:creationId xmlns:a16="http://schemas.microsoft.com/office/drawing/2014/main" id="{3AD4F813-325D-4822-9D05-033814D5F39F}"/>
              </a:ext>
            </a:extLst>
          </p:cNvPr>
          <p:cNvSpPr/>
          <p:nvPr/>
        </p:nvSpPr>
        <p:spPr>
          <a:xfrm>
            <a:off x="382664" y="1591203"/>
            <a:ext cx="11368004" cy="646331"/>
          </a:xfrm>
          <a:prstGeom prst="rect">
            <a:avLst/>
          </a:prstGeom>
          <a:noFill/>
        </p:spPr>
        <p:txBody>
          <a:bodyPr wrap="square">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NetSuite </a:t>
            </a:r>
            <a:r>
              <a:rPr lang="en-US"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OneWorld</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enables you to manage data for a hierarchical structure of separate legal entities, or subsidiaries. This structure is organized as a tree that rolls up to a root, or top-level parent subsidiary. The root subsidiary is the highest-level subsidiary in your account, and all other subsidiaries are below it in the hierarchy. </a:t>
            </a:r>
          </a:p>
        </p:txBody>
      </p:sp>
      <p:sp>
        <p:nvSpPr>
          <p:cNvPr id="32" name="Rectangle 31">
            <a:extLst>
              <a:ext uri="{FF2B5EF4-FFF2-40B4-BE49-F238E27FC236}">
                <a16:creationId xmlns:a16="http://schemas.microsoft.com/office/drawing/2014/main" id="{482C39BD-68B6-4065-9B4F-153DB5AE24A5}"/>
              </a:ext>
            </a:extLst>
          </p:cNvPr>
          <p:cNvSpPr/>
          <p:nvPr/>
        </p:nvSpPr>
        <p:spPr>
          <a:xfrm>
            <a:off x="449222" y="5322052"/>
            <a:ext cx="11293555" cy="349782"/>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defTabSz="1244569">
              <a:lnSpc>
                <a:spcPct val="90000"/>
              </a:lnSpc>
              <a:spcBef>
                <a:spcPct val="0"/>
              </a:spcBef>
              <a:spcAft>
                <a:spcPct val="35000"/>
              </a:spcAft>
            </a:pPr>
            <a:r>
              <a:rPr lang="en-US" sz="1300" b="1" dirty="0">
                <a:solidFill>
                  <a:schemeClr val="bg1"/>
                </a:solidFill>
                <a:latin typeface="Verdana" panose="020B0604030504040204" pitchFamily="34" charset="0"/>
                <a:ea typeface="Verdana" panose="020B0604030504040204" pitchFamily="34" charset="0"/>
                <a:cs typeface="Verdana" panose="020B0604030504040204" pitchFamily="34" charset="0"/>
              </a:rPr>
              <a:t>Contributors</a:t>
            </a:r>
          </a:p>
        </p:txBody>
      </p:sp>
      <p:sp>
        <p:nvSpPr>
          <p:cNvPr id="33" name="Rectangle 32">
            <a:extLst>
              <a:ext uri="{FF2B5EF4-FFF2-40B4-BE49-F238E27FC236}">
                <a16:creationId xmlns:a16="http://schemas.microsoft.com/office/drawing/2014/main" id="{BD993573-0CC9-4884-849A-041A23F225F5}"/>
              </a:ext>
            </a:extLst>
          </p:cNvPr>
          <p:cNvSpPr/>
          <p:nvPr/>
        </p:nvSpPr>
        <p:spPr>
          <a:xfrm>
            <a:off x="433388" y="5818666"/>
            <a:ext cx="11368004" cy="246221"/>
          </a:xfrm>
          <a:prstGeom prst="rect">
            <a:avLst/>
          </a:prstGeom>
          <a:noFill/>
        </p:spPr>
        <p:txBody>
          <a:bodyPr wrap="square">
            <a:spAutoFit/>
          </a:bodyPr>
          <a:lstStyle/>
          <a:p>
            <a:pPr marL="171450" indent="-171450">
              <a:spcBef>
                <a:spcPts val="200"/>
              </a:spcBef>
              <a:buFont typeface="Arial" panose="020B0604020202020204" pitchFamily="34" charset="0"/>
              <a:buChar char="•"/>
            </a:pPr>
            <a:r>
              <a:rPr lang="en-US" sz="1000" dirty="0">
                <a:solidFill>
                  <a:schemeClr val="bg1"/>
                </a:solidFill>
              </a:rPr>
              <a:t>Naveen Cheripelly</a:t>
            </a:r>
            <a:r>
              <a:rPr lang="en-US" sz="1000">
                <a:solidFill>
                  <a:schemeClr val="bg1"/>
                </a:solidFill>
              </a:rPr>
              <a:t>, Anuradha Sinha, </a:t>
            </a:r>
            <a:r>
              <a:rPr lang="en-US" sz="1000" dirty="0">
                <a:solidFill>
                  <a:schemeClr val="bg1"/>
                </a:solidFill>
              </a:rPr>
              <a:t>Ashwini Priyanka, Madhur Rastogi</a:t>
            </a:r>
          </a:p>
        </p:txBody>
      </p:sp>
    </p:spTree>
    <p:extLst>
      <p:ext uri="{BB962C8B-B14F-4D97-AF65-F5344CB8AC3E}">
        <p14:creationId xmlns:p14="http://schemas.microsoft.com/office/powerpoint/2010/main" val="11340253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1435</TotalTime>
  <Words>221</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Microsoft YaHei UI Light</vt:lpstr>
      <vt:lpstr>Arial</vt:lpstr>
      <vt:lpstr>Calibri</vt:lpstr>
      <vt:lpstr>Calibri Light</vt:lpstr>
      <vt:lpstr>Open Sans</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 Prabhat</dc:creator>
  <cp:lastModifiedBy>Sinha, Anuradha</cp:lastModifiedBy>
  <cp:revision>8</cp:revision>
  <dcterms:created xsi:type="dcterms:W3CDTF">2019-03-25T10:45:30Z</dcterms:created>
  <dcterms:modified xsi:type="dcterms:W3CDTF">2020-01-06T11:06:57Z</dcterms:modified>
</cp:coreProperties>
</file>