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365" r:id="rId2"/>
    <p:sldId id="262" r:id="rId3"/>
    <p:sldId id="368" r:id="rId4"/>
    <p:sldId id="369" r:id="rId5"/>
    <p:sldId id="343" r:id="rId6"/>
    <p:sldId id="370" r:id="rId7"/>
    <p:sldId id="385" r:id="rId8"/>
    <p:sldId id="371" r:id="rId9"/>
    <p:sldId id="372" r:id="rId10"/>
    <p:sldId id="386" r:id="rId11"/>
    <p:sldId id="388" r:id="rId12"/>
    <p:sldId id="390" r:id="rId13"/>
    <p:sldId id="392" r:id="rId14"/>
    <p:sldId id="381" r:id="rId15"/>
    <p:sldId id="382" r:id="rId16"/>
    <p:sldId id="383" r:id="rId17"/>
    <p:sldId id="384" r:id="rId18"/>
  </p:sldIdLst>
  <p:sldSz cx="9144000" cy="6858000" type="screen4x3"/>
  <p:notesSz cx="7315200" cy="96012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guide id="12" orient="horz" pos="3363" userDrawn="1">
          <p15:clr>
            <a:srgbClr val="A4A3A4"/>
          </p15:clr>
        </p15:guide>
        <p15:guide id="13" orient="horz" pos="137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5053" autoAdjust="0"/>
  </p:normalViewPr>
  <p:slideViewPr>
    <p:cSldViewPr snapToGrid="0" showGuides="1">
      <p:cViewPr varScale="1">
        <p:scale>
          <a:sx n="67" d="100"/>
          <a:sy n="67" d="100"/>
        </p:scale>
        <p:origin x="496" y="48"/>
      </p:cViewPr>
      <p:guideLst>
        <p:guide/>
        <p:guide orient="horz" pos="2160"/>
        <p:guide orient="horz" pos="3363"/>
        <p:guide orient="horz" pos="1378"/>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64" d="100"/>
          <a:sy n="64" d="100"/>
        </p:scale>
        <p:origin x="3101" y="82"/>
      </p:cViewPr>
      <p:guideLst>
        <p:guide orient="horz" pos="3024"/>
        <p:guide pos="2304"/>
      </p:guideLst>
    </p:cSldViewPr>
  </p:notesViewPr>
  <p:gridSpacing cx="54863" cy="548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1/6/2020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1/6/2020</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44446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82771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558956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333855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551107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545396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66690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80639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09052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135171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53132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3819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250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4701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791735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
        <p:nvSpPr>
          <p:cNvPr id="6"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2017 Deloitte Development LLC. All rights reserved.</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51"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4"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6238" y="432156"/>
            <a:ext cx="1788289" cy="828260"/>
          </a:xfrm>
          <a:prstGeom prst="rect">
            <a:avLst/>
          </a:prstGeom>
        </p:spPr>
      </p:pic>
    </p:spTree>
    <p:extLst>
      <p:ext uri="{BB962C8B-B14F-4D97-AF65-F5344CB8AC3E}">
        <p14:creationId xmlns:p14="http://schemas.microsoft.com/office/powerpoint/2010/main" val="3258162802"/>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43251" y="1961813"/>
            <a:ext cx="6000750" cy="2921731"/>
          </a:xfrm>
        </p:spPr>
        <p:txBody>
          <a:bodyPr anchor="b" anchorCtr="0"/>
          <a:lstStyle>
            <a:lvl1pPr>
              <a:lnSpc>
                <a:spcPct val="85000"/>
              </a:lnSpc>
              <a:defRPr sz="4050" b="1" baseline="0">
                <a:latin typeface="+mn-lt"/>
              </a:defRPr>
            </a:lvl1pPr>
          </a:lstStyle>
          <a:p>
            <a:r>
              <a:rPr lang="en-US" dirty="0"/>
              <a:t>Thank You </a:t>
            </a:r>
            <a:br>
              <a:rPr lang="en-US" dirty="0"/>
            </a:br>
            <a:r>
              <a:rPr lang="en-US" dirty="0"/>
              <a:t>Goes Here.</a:t>
            </a:r>
          </a:p>
        </p:txBody>
      </p:sp>
      <p:sp>
        <p:nvSpPr>
          <p:cNvPr id="9" name="Rectangle 8"/>
          <p:cNvSpPr/>
          <p:nvPr/>
        </p:nvSpPr>
        <p:spPr>
          <a:xfrm>
            <a:off x="3100509" y="5436072"/>
            <a:ext cx="5357691" cy="1352678"/>
          </a:xfrm>
          <a:prstGeom prst="rect">
            <a:avLst/>
          </a:prstGeom>
        </p:spPr>
        <p:txBody>
          <a:bodyPr wrap="square" numCol="2" spcCol="182880">
            <a:spAutoFit/>
          </a:bodyPr>
          <a:lstStyle/>
          <a:p>
            <a:pPr>
              <a:lnSpc>
                <a:spcPct val="120000"/>
              </a:lnSpc>
            </a:pPr>
            <a:r>
              <a:rPr lang="en-US" sz="525" dirty="0">
                <a:latin typeface="Open Sans" charset="0"/>
                <a:ea typeface="Open Sans" charset="0"/>
                <a:cs typeface="Open Sans" charset="0"/>
              </a:rPr>
              <a:t>This publication contains general information only, and none of the member firms of Deloitte </a:t>
            </a:r>
            <a:r>
              <a:rPr lang="en-US" sz="525" dirty="0" err="1">
                <a:latin typeface="Open Sans" charset="0"/>
                <a:ea typeface="Open Sans" charset="0"/>
                <a:cs typeface="Open Sans" charset="0"/>
              </a:rPr>
              <a:t>Touche</a:t>
            </a:r>
            <a:r>
              <a:rPr lang="en-US" sz="525"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525" dirty="0">
                <a:latin typeface="Open Sans" charset="0"/>
                <a:ea typeface="Open Sans" charset="0"/>
                <a:cs typeface="Open Sans" charset="0"/>
              </a:rPr>
            </a:br>
            <a:br>
              <a:rPr lang="en-US" sz="525" dirty="0">
                <a:latin typeface="Open Sans" charset="0"/>
                <a:ea typeface="Open Sans" charset="0"/>
                <a:cs typeface="Open Sans" charset="0"/>
              </a:rPr>
            </a:br>
            <a:endParaRPr lang="en-US" sz="525" dirty="0">
              <a:latin typeface="Open Sans" charset="0"/>
              <a:ea typeface="Open Sans" charset="0"/>
              <a:cs typeface="Open Sans" charset="0"/>
            </a:endParaRPr>
          </a:p>
          <a:p>
            <a:pPr>
              <a:lnSpc>
                <a:spcPct val="120000"/>
              </a:lnSpc>
            </a:pPr>
            <a:r>
              <a:rPr lang="en-US" sz="525"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525" dirty="0">
                <a:latin typeface="Open Sans" charset="0"/>
                <a:ea typeface="Open Sans" charset="0"/>
                <a:cs typeface="Open Sans" charset="0"/>
              </a:rPr>
            </a:br>
            <a:r>
              <a:rPr lang="en-US" sz="525" dirty="0">
                <a:latin typeface="Open Sans" charset="0"/>
                <a:ea typeface="Open Sans" charset="0"/>
                <a:cs typeface="Open Sans" charset="0"/>
              </a:rPr>
              <a:t>the rules and regulations of public accounting.</a:t>
            </a:r>
          </a:p>
          <a:p>
            <a:endParaRPr lang="en-US" sz="525" dirty="0">
              <a:latin typeface="Open Sans" charset="0"/>
              <a:ea typeface="Open Sans" charset="0"/>
              <a:cs typeface="Open Sans" charset="0"/>
              <a:sym typeface="Frutiger Next Pro Light" charset="0"/>
            </a:endParaRPr>
          </a:p>
          <a:p>
            <a:r>
              <a:rPr lang="en-US" sz="525" b="1" dirty="0">
                <a:latin typeface="Open Sans" charset="0"/>
                <a:ea typeface="Open Sans" charset="0"/>
                <a:cs typeface="Open Sans" charset="0"/>
                <a:sym typeface="Frutiger Next Pro Light" charset="0"/>
              </a:rPr>
              <a:t>Copyright © 2017 Deloitte Development LLC. </a:t>
            </a:r>
            <a:br>
              <a:rPr lang="en-US" sz="525" dirty="0">
                <a:latin typeface="Open Sans" charset="0"/>
                <a:ea typeface="Open Sans" charset="0"/>
                <a:cs typeface="Open Sans" charset="0"/>
                <a:sym typeface="Frutiger Next Pro Light" charset="0"/>
              </a:rPr>
            </a:br>
            <a:r>
              <a:rPr lang="en-US" sz="525" b="1" dirty="0">
                <a:latin typeface="Open Sans" charset="0"/>
                <a:ea typeface="Open Sans" charset="0"/>
                <a:cs typeface="Open Sans" charset="0"/>
                <a:sym typeface="Frutiger Next Pro Light" charset="0"/>
              </a:rPr>
              <a:t>All rights reserved. </a:t>
            </a:r>
            <a:r>
              <a:rPr lang="en-US" sz="525" b="1" dirty="0">
                <a:latin typeface="Open Sans" charset="0"/>
                <a:ea typeface="Open Sans" charset="0"/>
                <a:cs typeface="Open Sans" charset="0"/>
              </a:rPr>
              <a:t>Member of Deloitte </a:t>
            </a:r>
            <a:r>
              <a:rPr lang="en-US" sz="525" b="1" dirty="0" err="1">
                <a:latin typeface="Open Sans" charset="0"/>
                <a:ea typeface="Open Sans" charset="0"/>
                <a:cs typeface="Open Sans" charset="0"/>
              </a:rPr>
              <a:t>Touche</a:t>
            </a:r>
            <a:r>
              <a:rPr lang="en-US" sz="525"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762001"/>
            <a:ext cx="1341217" cy="828260"/>
          </a:xfrm>
          <a:prstGeom prst="rect">
            <a:avLst/>
          </a:prstGeom>
        </p:spPr>
      </p:pic>
    </p:spTree>
    <p:extLst>
      <p:ext uri="{BB962C8B-B14F-4D97-AF65-F5344CB8AC3E}">
        <p14:creationId xmlns:p14="http://schemas.microsoft.com/office/powerpoint/2010/main" val="38360824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7"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4"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6998"/>
            <a:ext cx="3672420" cy="200054"/>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HelloWorld</a:t>
            </a:r>
            <a:endParaRPr lang="en-US" sz="650" noProof="0" dirty="0">
              <a:solidFill>
                <a:schemeClr val="bg1"/>
              </a:solidFill>
            </a:endParaRPr>
          </a:p>
        </p:txBody>
      </p:sp>
      <p:sp>
        <p:nvSpPr>
          <p:cNvPr id="11" name="Copyright"/>
          <p:cNvSpPr txBox="1"/>
          <p:nvPr userDrawn="1"/>
        </p:nvSpPr>
        <p:spPr>
          <a:xfrm>
            <a:off x="376236" y="6476999"/>
            <a:ext cx="4016376"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Copyright © 2016 Deloitte Development LLC. All rights reserved.</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791176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71"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8" name="Copyright"/>
          <p:cNvSpPr txBox="1"/>
          <p:nvPr userDrawn="1"/>
        </p:nvSpPr>
        <p:spPr>
          <a:xfrm>
            <a:off x="376237" y="6477000"/>
            <a:ext cx="4016376" cy="201260"/>
          </a:xfrm>
          <a:prstGeom prst="rect">
            <a:avLst/>
          </a:prstGeom>
          <a:noFill/>
        </p:spPr>
        <p:txBody>
          <a:bodyPr vert="horz" wrap="square" lIns="0" tIns="0" rIns="0" bIns="0" rtlCol="0" anchor="t">
            <a:noAutofit/>
          </a:bodyPr>
          <a:lstStyle/>
          <a:p>
            <a:pPr marL="0" indent="0" algn="l" defTabSz="914400" rtl="0" eaLnBrk="1" latinLnBrk="0" hangingPunct="1">
              <a:spcBef>
                <a:spcPts val="600"/>
              </a:spcBef>
              <a:buSzPct val="100000"/>
              <a:buFont typeface="Arial"/>
              <a:buNone/>
            </a:pPr>
            <a:r>
              <a:rPr lang="en-US" sz="650" b="0" noProof="0" dirty="0">
                <a:solidFill>
                  <a:schemeClr val="tx1"/>
                </a:solidFill>
                <a:latin typeface="+mn-lt"/>
              </a:rPr>
              <a:t>Copyright © 2017 Deloitte Development LLC. All rights reserved.</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aseCode"/>
          <p:cNvSpPr txBox="1"/>
          <p:nvPr userDrawn="1"/>
        </p:nvSpPr>
        <p:spPr>
          <a:xfrm>
            <a:off x="4751388" y="6476999"/>
            <a:ext cx="3672420" cy="100027"/>
          </a:xfrm>
          <a:prstGeom prst="rect">
            <a:avLst/>
          </a:prstGeom>
          <a:noFill/>
        </p:spPr>
        <p:txBody>
          <a:bodyPr vert="horz" wrap="square" lIns="0" tIns="0" rIns="0" bIns="0" rtlCol="0" anchor="t">
            <a:noAutofit/>
          </a:bodyPr>
          <a:lstStyle/>
          <a:p>
            <a:pPr marL="0" indent="0" algn="r" defTabSz="914400" rtl="0" eaLnBrk="1" latinLnBrk="0" hangingPunct="1">
              <a:spcBef>
                <a:spcPts val="200"/>
              </a:spcBef>
              <a:buSzPct val="100000"/>
              <a:buFontTx/>
              <a:buNone/>
            </a:pPr>
            <a:r>
              <a:rPr lang="en-US" sz="650" b="0">
                <a:solidFill>
                  <a:schemeClr val="tx1"/>
                </a:solidFill>
                <a:latin typeface="+mn-lt"/>
              </a:rPr>
              <a:t>HelloWorld</a:t>
            </a:r>
            <a:endParaRPr lang="en-US" sz="650" b="0" dirty="0">
              <a:solidFill>
                <a:schemeClr val="tx1"/>
              </a:solidFill>
              <a:latin typeface="+mn-lt"/>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sldNum="0"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tstdrv1151650.app.netsuite.com/app/setup/assistants/bundlebuilder.nl?recid=281695&amp;config=F&amp;feature=&amp;viewonly=T" TargetMode="External"/><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hyperlink" Target="https://tstdrv1151650.app.netsuite.com/app/common/custom/scriptcustfield.nl?e=T&amp;scripttype=1033&amp;id=4065" TargetMode="External"/><Relationship Id="rId7" Type="http://schemas.openxmlformats.org/officeDocument/2006/relationships/hyperlink" Target="https://tstdrv1151650.app.netsuite.com/app/common/scripting/script.nl?id=1032" TargetMode="External"/><Relationship Id="rId2" Type="http://schemas.openxmlformats.org/officeDocument/2006/relationships/notesSlide" Target="../notesSlides/notesSlide11.xml"/><Relationship Id="rId1" Type="http://schemas.openxmlformats.org/officeDocument/2006/relationships/slideLayout" Target="../slideLayouts/slideLayout28.xml"/><Relationship Id="rId6" Type="http://schemas.openxmlformats.org/officeDocument/2006/relationships/hyperlink" Target="https://tstdrv1151650.app.netsuite.com/app/common/custom/scriptcustfield.nl?e=T&amp;scripttype=1033&amp;id=4072" TargetMode="External"/><Relationship Id="rId5" Type="http://schemas.openxmlformats.org/officeDocument/2006/relationships/hyperlink" Target="https://tstdrv1151650.app.netsuite.com/app/common/custom/scriptcustfield.nl?e=T&amp;scripttype=1033&amp;id=4070" TargetMode="External"/><Relationship Id="rId4" Type="http://schemas.openxmlformats.org/officeDocument/2006/relationships/hyperlink" Target="https://tstdrv1151650.app.netsuite.com/app/common/custom/scriptcustfield.nl?e=T&amp;scripttype=1033&amp;id=406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nshulgupta4/SUBSIDIARYIMPORT"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b" anchorCtr="0"/>
          <a:lstStyle/>
          <a:p>
            <a:r>
              <a:rPr lang="en-US" dirty="0"/>
              <a:t>Subsidiary Import Utility Tool</a:t>
            </a:r>
          </a:p>
        </p:txBody>
      </p:sp>
      <p:sp>
        <p:nvSpPr>
          <p:cNvPr id="4" name="Text Placeholder 3"/>
          <p:cNvSpPr>
            <a:spLocks noGrp="1"/>
          </p:cNvSpPr>
          <p:nvPr>
            <p:ph type="body" sz="quarter" idx="10"/>
          </p:nvPr>
        </p:nvSpPr>
        <p:spPr/>
        <p:txBody>
          <a:bodyPr/>
          <a:lstStyle/>
          <a:p>
            <a:r>
              <a:rPr lang="en-US" dirty="0"/>
              <a:t>Deloitte Consulting India Pvt. Ltd.</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1143000"/>
            <a:ext cx="4762500" cy="4572000"/>
          </a:xfrm>
          <a:prstGeom prst="rect">
            <a:avLst/>
          </a:prstGeom>
        </p:spPr>
      </p:pic>
    </p:spTree>
    <p:extLst>
      <p:ext uri="{BB962C8B-B14F-4D97-AF65-F5344CB8AC3E}">
        <p14:creationId xmlns:p14="http://schemas.microsoft.com/office/powerpoint/2010/main" val="42712982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cxnSp>
        <p:nvCxnSpPr>
          <p:cNvPr id="16" name="Straight Connector 15"/>
          <p:cNvCxnSpPr/>
          <p:nvPr/>
        </p:nvCxnSpPr>
        <p:spPr>
          <a:xfrm>
            <a:off x="376238" y="829007"/>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Content Placeholder 4"/>
          <p:cNvSpPr txBox="1">
            <a:spLocks/>
          </p:cNvSpPr>
          <p:nvPr/>
        </p:nvSpPr>
        <p:spPr>
          <a:xfrm>
            <a:off x="679249" y="1165605"/>
            <a:ext cx="7926589" cy="164432"/>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85750" indent="-285750">
              <a:buFont typeface="Wingdings" panose="05000000000000000000" pitchFamily="2" charset="2"/>
              <a:buChar char="Ø"/>
            </a:pPr>
            <a:r>
              <a:rPr lang="en-US" sz="1600" dirty="0"/>
              <a:t>A notification will be sent to the user for Successful/unsuccessful import       of all subsidiary.</a:t>
            </a:r>
          </a:p>
        </p:txBody>
      </p:sp>
      <p:sp>
        <p:nvSpPr>
          <p:cNvPr id="44" name="Title 2"/>
          <p:cNvSpPr>
            <a:spLocks noGrp="1"/>
          </p:cNvSpPr>
          <p:nvPr>
            <p:ph type="title"/>
          </p:nvPr>
        </p:nvSpPr>
        <p:spPr/>
        <p:txBody>
          <a:bodyPr/>
          <a:lstStyle/>
          <a:p>
            <a:r>
              <a:rPr lang="en-US" dirty="0"/>
              <a:t>Subsidiary Import Utility Tool</a:t>
            </a:r>
            <a:endParaRPr lang="en-US" noProof="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3" y="3916217"/>
            <a:ext cx="7779150" cy="2383051"/>
          </a:xfrm>
          <a:prstGeom prst="rect">
            <a:avLst/>
          </a:prstGeom>
          <a:effectLst>
            <a:outerShdw blurRad="50800" dist="50800" dir="5400000" algn="ctr" rotWithShape="0">
              <a:schemeClr val="accent1"/>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49" y="1882946"/>
            <a:ext cx="7701363" cy="1644735"/>
          </a:xfrm>
          <a:prstGeom prst="rect">
            <a:avLst/>
          </a:prstGeom>
          <a:effectLst>
            <a:outerShdw blurRad="50800" dist="50800" dir="5400000" algn="ctr" rotWithShape="0">
              <a:schemeClr val="accent1"/>
            </a:outerShdw>
            <a:softEdge rad="0"/>
          </a:effectLst>
        </p:spPr>
      </p:pic>
    </p:spTree>
    <p:extLst>
      <p:ext uri="{BB962C8B-B14F-4D97-AF65-F5344CB8AC3E}">
        <p14:creationId xmlns:p14="http://schemas.microsoft.com/office/powerpoint/2010/main" val="3542024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376238" y="773589"/>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Title 2"/>
          <p:cNvSpPr>
            <a:spLocks noGrp="1"/>
          </p:cNvSpPr>
          <p:nvPr>
            <p:ph type="title"/>
          </p:nvPr>
        </p:nvSpPr>
        <p:spPr>
          <a:xfrm>
            <a:off x="376238" y="279400"/>
            <a:ext cx="8391525" cy="334100"/>
          </a:xfrm>
        </p:spPr>
        <p:txBody>
          <a:bodyPr/>
          <a:lstStyle/>
          <a:p>
            <a:r>
              <a:rPr lang="en-US" noProof="0" dirty="0"/>
              <a:t> Bundle Details</a:t>
            </a:r>
          </a:p>
        </p:txBody>
      </p:sp>
      <p:sp>
        <p:nvSpPr>
          <p:cNvPr id="4" name="Rectangle 3">
            <a:extLst>
              <a:ext uri="{FF2B5EF4-FFF2-40B4-BE49-F238E27FC236}">
                <a16:creationId xmlns:a16="http://schemas.microsoft.com/office/drawing/2014/main" id="{5DE9E04B-5FD7-4842-A5D7-F9F90E74F348}"/>
              </a:ext>
            </a:extLst>
          </p:cNvPr>
          <p:cNvSpPr/>
          <p:nvPr/>
        </p:nvSpPr>
        <p:spPr>
          <a:xfrm>
            <a:off x="504825" y="1188244"/>
            <a:ext cx="4572000" cy="2662267"/>
          </a:xfrm>
          <a:prstGeom prst="rect">
            <a:avLst/>
          </a:prstGeom>
        </p:spPr>
        <p:txBody>
          <a:bodyPr>
            <a:spAutoFit/>
          </a:bodyPr>
          <a:lstStyle/>
          <a:p>
            <a:pPr>
              <a:spcAft>
                <a:spcPts val="600"/>
              </a:spcAft>
            </a:pPr>
            <a:r>
              <a:rPr lang="en-US" sz="1200" dirty="0">
                <a:solidFill>
                  <a:srgbClr val="000000"/>
                </a:solidFill>
                <a:ea typeface="Times" panose="02020603050405020304" pitchFamily="18" charset="0"/>
                <a:cs typeface="Times New Roman" panose="02020603050405020304" pitchFamily="18" charset="0"/>
              </a:rPr>
              <a:t>Bundle Name :  </a:t>
            </a:r>
          </a:p>
          <a:p>
            <a:pPr>
              <a:spcAft>
                <a:spcPts val="600"/>
              </a:spcAft>
            </a:pPr>
            <a:r>
              <a:rPr lang="en-US" sz="1200" dirty="0">
                <a:solidFill>
                  <a:srgbClr val="000000"/>
                </a:solidFill>
                <a:ea typeface="Times" panose="02020603050405020304" pitchFamily="18" charset="0"/>
                <a:cs typeface="Times New Roman" panose="02020603050405020304" pitchFamily="18" charset="0"/>
                <a:hlinkClick r:id="rId3"/>
              </a:rPr>
              <a:t>SUBSIDIARY_IMPORT_ASSISTANCE</a:t>
            </a:r>
            <a:endParaRPr lang="en-US" sz="1200" dirty="0">
              <a:solidFill>
                <a:srgbClr val="000000"/>
              </a:solidFill>
              <a:ea typeface="Times" panose="02020603050405020304" pitchFamily="18" charset="0"/>
              <a:cs typeface="Times New Roman" panose="02020603050405020304" pitchFamily="18" charset="0"/>
            </a:endParaRPr>
          </a:p>
          <a:p>
            <a:pPr>
              <a:spcAft>
                <a:spcPts val="600"/>
              </a:spcAft>
            </a:pPr>
            <a:endParaRPr lang="en-US" sz="1200" dirty="0">
              <a:solidFill>
                <a:srgbClr val="000000"/>
              </a:solidFill>
              <a:ea typeface="Times" panose="02020603050405020304" pitchFamily="18" charset="0"/>
              <a:cs typeface="Times New Roman" panose="02020603050405020304" pitchFamily="18" charset="0"/>
            </a:endParaRPr>
          </a:p>
          <a:p>
            <a:pPr>
              <a:spcAft>
                <a:spcPts val="600"/>
              </a:spcAft>
            </a:pPr>
            <a:r>
              <a:rPr lang="en-US" sz="1200" dirty="0">
                <a:solidFill>
                  <a:srgbClr val="000000"/>
                </a:solidFill>
                <a:ea typeface="Times" panose="02020603050405020304" pitchFamily="18" charset="0"/>
                <a:cs typeface="Times New Roman" panose="02020603050405020304" pitchFamily="18" charset="0"/>
              </a:rPr>
              <a:t>Path to Bundle : Customization &gt; </a:t>
            </a:r>
            <a:r>
              <a:rPr lang="en-US" sz="1200" dirty="0" err="1">
                <a:solidFill>
                  <a:srgbClr val="000000"/>
                </a:solidFill>
                <a:ea typeface="Times" panose="02020603050405020304" pitchFamily="18" charset="0"/>
                <a:cs typeface="Times New Roman" panose="02020603050405020304" pitchFamily="18" charset="0"/>
              </a:rPr>
              <a:t>SuiteBundler</a:t>
            </a:r>
            <a:r>
              <a:rPr lang="en-US" sz="1200" dirty="0">
                <a:solidFill>
                  <a:srgbClr val="000000"/>
                </a:solidFill>
                <a:ea typeface="Times" panose="02020603050405020304" pitchFamily="18" charset="0"/>
                <a:cs typeface="Times New Roman" panose="02020603050405020304" pitchFamily="18" charset="0"/>
              </a:rPr>
              <a:t> &gt; Create Bundle &gt; List &gt; </a:t>
            </a:r>
            <a:r>
              <a:rPr lang="en-US" sz="1200" dirty="0">
                <a:solidFill>
                  <a:srgbClr val="000000"/>
                </a:solidFill>
                <a:ea typeface="Times" panose="02020603050405020304" pitchFamily="18" charset="0"/>
                <a:cs typeface="Times New Roman" panose="02020603050405020304" pitchFamily="18" charset="0"/>
                <a:hlinkClick r:id="rId3"/>
              </a:rPr>
              <a:t>SUBSIDIARY_IMPORT_ASSISTANCE</a:t>
            </a:r>
            <a:endParaRPr lang="en-US" sz="1200" dirty="0">
              <a:solidFill>
                <a:srgbClr val="000000"/>
              </a:solidFill>
              <a:ea typeface="Times" panose="02020603050405020304" pitchFamily="18" charset="0"/>
              <a:cs typeface="Times New Roman" panose="02020603050405020304" pitchFamily="18" charset="0"/>
            </a:endParaRPr>
          </a:p>
          <a:p>
            <a:pPr>
              <a:spcAft>
                <a:spcPts val="600"/>
              </a:spcAft>
            </a:pPr>
            <a:endParaRPr lang="en-US" sz="1200" dirty="0">
              <a:solidFill>
                <a:srgbClr val="000000"/>
              </a:solidFill>
              <a:ea typeface="Times" panose="02020603050405020304" pitchFamily="18" charset="0"/>
              <a:cs typeface="Times New Roman" panose="02020603050405020304" pitchFamily="18" charset="0"/>
            </a:endParaRPr>
          </a:p>
          <a:p>
            <a:pPr>
              <a:spcAft>
                <a:spcPts val="600"/>
              </a:spcAft>
            </a:pPr>
            <a:r>
              <a:rPr lang="en-US" sz="1200" dirty="0">
                <a:solidFill>
                  <a:srgbClr val="000000"/>
                </a:solidFill>
                <a:ea typeface="Times" panose="02020603050405020304" pitchFamily="18" charset="0"/>
                <a:cs typeface="Times New Roman" panose="02020603050405020304" pitchFamily="18" charset="0"/>
              </a:rPr>
              <a:t>Account in which Bundle is present : Green Dot Auto Parts, Account ID: </a:t>
            </a:r>
            <a:r>
              <a:rPr lang="en-US" sz="1200" dirty="0">
                <a:solidFill>
                  <a:srgbClr val="262626"/>
                </a:solidFill>
                <a:ea typeface="Times" panose="02020603050405020304" pitchFamily="18" charset="0"/>
                <a:cs typeface="Times New Roman" panose="02020603050405020304" pitchFamily="18" charset="0"/>
              </a:rPr>
              <a:t>TSTDRV1151650</a:t>
            </a:r>
            <a:endParaRPr lang="en-US" sz="1200" dirty="0">
              <a:solidFill>
                <a:srgbClr val="000000"/>
              </a:solidFill>
              <a:ea typeface="Times" panose="02020603050405020304" pitchFamily="18" charset="0"/>
              <a:cs typeface="Times New Roman" panose="02020603050405020304" pitchFamily="18" charset="0"/>
            </a:endParaRPr>
          </a:p>
          <a:p>
            <a:pPr marL="228600" marR="0">
              <a:spcBef>
                <a:spcPts val="0"/>
              </a:spcBef>
              <a:spcAft>
                <a:spcPts val="600"/>
              </a:spcAft>
            </a:pPr>
            <a:endParaRPr lang="en-US" dirty="0">
              <a:solidFill>
                <a:srgbClr val="000000"/>
              </a:solidFill>
              <a:latin typeface="Arial" panose="020B0604020202020204" pitchFamily="34" charset="0"/>
              <a:ea typeface="Times" panose="02020603050405020304" pitchFamily="18" charset="0"/>
              <a:cs typeface="Times New Roman" panose="02020603050405020304" pitchFamily="18" charset="0"/>
            </a:endParaRPr>
          </a:p>
          <a:p>
            <a:pPr marL="228600" marR="0">
              <a:spcBef>
                <a:spcPts val="0"/>
              </a:spcBef>
              <a:spcAft>
                <a:spcPts val="600"/>
              </a:spcAft>
            </a:pPr>
            <a:endParaRPr lang="en-US" dirty="0">
              <a:solidFill>
                <a:srgbClr val="000000"/>
              </a:solidFill>
              <a:latin typeface="Arial" panose="020B0604020202020204" pitchFamily="34" charset="0"/>
              <a:ea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5469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376238" y="773589"/>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Title 2"/>
          <p:cNvSpPr>
            <a:spLocks noGrp="1"/>
          </p:cNvSpPr>
          <p:nvPr>
            <p:ph type="title"/>
          </p:nvPr>
        </p:nvSpPr>
        <p:spPr>
          <a:xfrm>
            <a:off x="376238" y="279400"/>
            <a:ext cx="8391525" cy="334100"/>
          </a:xfrm>
        </p:spPr>
        <p:txBody>
          <a:bodyPr/>
          <a:lstStyle/>
          <a:p>
            <a:r>
              <a:rPr lang="en-US" dirty="0"/>
              <a:t> Post Installation Steps</a:t>
            </a:r>
            <a:endParaRPr lang="en-US" noProof="0" dirty="0"/>
          </a:p>
        </p:txBody>
      </p:sp>
      <p:sp>
        <p:nvSpPr>
          <p:cNvPr id="5" name="Rectangle 4">
            <a:extLst>
              <a:ext uri="{FF2B5EF4-FFF2-40B4-BE49-F238E27FC236}">
                <a16:creationId xmlns:a16="http://schemas.microsoft.com/office/drawing/2014/main" id="{CFB14A75-50F4-4FDF-A0FF-C8223465736E}"/>
              </a:ext>
            </a:extLst>
          </p:cNvPr>
          <p:cNvSpPr/>
          <p:nvPr/>
        </p:nvSpPr>
        <p:spPr>
          <a:xfrm>
            <a:off x="466725" y="1247835"/>
            <a:ext cx="7534275" cy="3785652"/>
          </a:xfrm>
          <a:prstGeom prst="rect">
            <a:avLst/>
          </a:prstGeom>
        </p:spPr>
        <p:txBody>
          <a:bodyPr wrap="square">
            <a:spAutoFit/>
          </a:bodyPr>
          <a:lstStyle/>
          <a:p>
            <a:pPr marL="228600" marR="0">
              <a:spcBef>
                <a:spcPts val="0"/>
              </a:spcBef>
              <a:spcAft>
                <a:spcPts val="600"/>
              </a:spcAft>
            </a:pPr>
            <a:r>
              <a:rPr lang="en-US" sz="1200" dirty="0">
                <a:solidFill>
                  <a:srgbClr val="000000"/>
                </a:solidFill>
                <a:ea typeface="Times" panose="02020603050405020304" pitchFamily="18" charset="0"/>
                <a:cs typeface="Times New Roman" panose="02020603050405020304" pitchFamily="18" charset="0"/>
              </a:rPr>
              <a:t>After installing the bundle in the environment please cross check if the following scripts are in the environment and set the parameters as follows:</a:t>
            </a:r>
          </a:p>
          <a:p>
            <a:pPr marL="228600" marR="0">
              <a:spcBef>
                <a:spcPts val="0"/>
              </a:spcBef>
              <a:spcAft>
                <a:spcPts val="600"/>
              </a:spcAft>
            </a:pPr>
            <a:r>
              <a:rPr lang="en-US" sz="1200" dirty="0">
                <a:solidFill>
                  <a:srgbClr val="000000"/>
                </a:solidFill>
                <a:ea typeface="Times" panose="02020603050405020304" pitchFamily="18" charset="0"/>
                <a:cs typeface="Times New Roman" panose="02020603050405020304" pitchFamily="18" charset="0"/>
              </a:rPr>
              <a:t> </a:t>
            </a:r>
          </a:p>
          <a:p>
            <a:pPr marL="342900" marR="0" lvl="0" indent="-342900">
              <a:spcBef>
                <a:spcPts val="0"/>
              </a:spcBef>
              <a:spcAft>
                <a:spcPts val="600"/>
              </a:spcAft>
              <a:buFont typeface="+mj-lt"/>
              <a:buAutoNum type="arabicParenBoth"/>
            </a:pPr>
            <a:r>
              <a:rPr lang="en-US" sz="1200" b="1" dirty="0">
                <a:solidFill>
                  <a:srgbClr val="000000"/>
                </a:solidFill>
                <a:ea typeface="Times" panose="02020603050405020304" pitchFamily="18" charset="0"/>
                <a:cs typeface="Times New Roman" panose="02020603050405020304" pitchFamily="18" charset="0"/>
              </a:rPr>
              <a:t>Map Reduce</a:t>
            </a:r>
            <a:r>
              <a:rPr lang="en-US" sz="1200" dirty="0">
                <a:solidFill>
                  <a:srgbClr val="000000"/>
                </a:solidFill>
                <a:ea typeface="Times" panose="02020603050405020304" pitchFamily="18" charset="0"/>
                <a:cs typeface="Times New Roman" panose="02020603050405020304" pitchFamily="18" charset="0"/>
              </a:rPr>
              <a:t> : </a:t>
            </a:r>
            <a:r>
              <a:rPr lang="en-US" sz="1200" dirty="0">
                <a:solidFill>
                  <a:srgbClr val="262626"/>
                </a:solidFill>
                <a:ea typeface="Times" panose="02020603050405020304" pitchFamily="18" charset="0"/>
                <a:cs typeface="Times New Roman" panose="02020603050405020304" pitchFamily="18" charset="0"/>
              </a:rPr>
              <a:t>NS MR Subsidiary Import</a:t>
            </a:r>
            <a:endParaRPr lang="en-US" sz="1200" dirty="0">
              <a:solidFill>
                <a:srgbClr val="000000"/>
              </a:solidFill>
              <a:ea typeface="Times" panose="02020603050405020304" pitchFamily="18" charset="0"/>
              <a:cs typeface="Times New Roman" panose="02020603050405020304" pitchFamily="18" charset="0"/>
            </a:endParaRPr>
          </a:p>
          <a:p>
            <a:pPr marL="457200" marR="0">
              <a:spcBef>
                <a:spcPts val="0"/>
              </a:spcBef>
              <a:spcAft>
                <a:spcPts val="600"/>
              </a:spcAft>
            </a:pPr>
            <a:r>
              <a:rPr lang="en-US" sz="1200" dirty="0">
                <a:solidFill>
                  <a:srgbClr val="000000"/>
                </a:solidFill>
                <a:ea typeface="Times" panose="02020603050405020304" pitchFamily="18" charset="0"/>
                <a:cs typeface="Times New Roman" panose="02020603050405020304" pitchFamily="18" charset="0"/>
              </a:rPr>
              <a:t>Keep the map reduce script in “not scheduled” status.</a:t>
            </a:r>
          </a:p>
          <a:p>
            <a:pPr marL="457200" marR="0">
              <a:spcBef>
                <a:spcPts val="0"/>
              </a:spcBef>
              <a:spcAft>
                <a:spcPts val="600"/>
              </a:spcAft>
            </a:pPr>
            <a:r>
              <a:rPr lang="en-US" sz="1200" dirty="0">
                <a:solidFill>
                  <a:srgbClr val="000000"/>
                </a:solidFill>
                <a:ea typeface="Times" panose="02020603050405020304" pitchFamily="18" charset="0"/>
                <a:cs typeface="Times New Roman" panose="02020603050405020304" pitchFamily="18" charset="0"/>
              </a:rPr>
              <a:t>Set the following script parameters for the Map Reduce Script</a:t>
            </a:r>
          </a:p>
          <a:p>
            <a:pPr marL="457200" marR="0">
              <a:spcBef>
                <a:spcPts val="0"/>
              </a:spcBef>
              <a:spcAft>
                <a:spcPts val="600"/>
              </a:spcAft>
            </a:pPr>
            <a:r>
              <a:rPr lang="en-US" sz="1200" dirty="0">
                <a:solidFill>
                  <a:srgbClr val="262626"/>
                </a:solidFill>
                <a:ea typeface="Times" panose="02020603050405020304" pitchFamily="18" charset="0"/>
                <a:cs typeface="Times New Roman" panose="02020603050405020304" pitchFamily="18" charset="0"/>
                <a:hlinkClick r:id="rId3"/>
              </a:rPr>
              <a:t>Error Logs File Folder</a:t>
            </a:r>
            <a:r>
              <a:rPr lang="en-US" sz="1200" dirty="0">
                <a:solidFill>
                  <a:srgbClr val="262626"/>
                </a:solidFill>
                <a:ea typeface="Times" panose="02020603050405020304" pitchFamily="18" charset="0"/>
                <a:cs typeface="Times New Roman" panose="02020603050405020304" pitchFamily="18" charset="0"/>
              </a:rPr>
              <a:t> – Log the error files in this folder</a:t>
            </a:r>
            <a:endParaRPr lang="en-US" sz="1200" dirty="0">
              <a:solidFill>
                <a:srgbClr val="000000"/>
              </a:solidFill>
              <a:ea typeface="Times" panose="02020603050405020304" pitchFamily="18" charset="0"/>
              <a:cs typeface="Times New Roman" panose="02020603050405020304" pitchFamily="18" charset="0"/>
            </a:endParaRPr>
          </a:p>
          <a:p>
            <a:pPr marL="457200" marR="0">
              <a:spcBef>
                <a:spcPts val="0"/>
              </a:spcBef>
              <a:spcAft>
                <a:spcPts val="600"/>
              </a:spcAft>
            </a:pPr>
            <a:r>
              <a:rPr lang="en-US" sz="1200" dirty="0">
                <a:solidFill>
                  <a:srgbClr val="262626"/>
                </a:solidFill>
                <a:ea typeface="Times" panose="02020603050405020304" pitchFamily="18" charset="0"/>
                <a:cs typeface="Times New Roman" panose="02020603050405020304" pitchFamily="18" charset="0"/>
                <a:hlinkClick r:id="rId4"/>
              </a:rPr>
              <a:t>Subsidiary </a:t>
            </a:r>
            <a:r>
              <a:rPr lang="en-US" sz="1200" dirty="0" err="1">
                <a:solidFill>
                  <a:srgbClr val="262626"/>
                </a:solidFill>
                <a:ea typeface="Times" panose="02020603050405020304" pitchFamily="18" charset="0"/>
                <a:cs typeface="Times New Roman" panose="02020603050405020304" pitchFamily="18" charset="0"/>
                <a:hlinkClick r:id="rId4"/>
              </a:rPr>
              <a:t>internalid's</a:t>
            </a:r>
            <a:r>
              <a:rPr lang="en-US" sz="1200" dirty="0">
                <a:solidFill>
                  <a:srgbClr val="262626"/>
                </a:solidFill>
                <a:ea typeface="Times" panose="02020603050405020304" pitchFamily="18" charset="0"/>
                <a:cs typeface="Times New Roman" panose="02020603050405020304" pitchFamily="18" charset="0"/>
                <a:hlinkClick r:id="rId4"/>
              </a:rPr>
              <a:t> File id</a:t>
            </a:r>
            <a:r>
              <a:rPr lang="en-US" sz="1200" dirty="0">
                <a:solidFill>
                  <a:srgbClr val="262626"/>
                </a:solidFill>
                <a:ea typeface="Times" panose="02020603050405020304" pitchFamily="18" charset="0"/>
                <a:cs typeface="Times New Roman" panose="02020603050405020304" pitchFamily="18" charset="0"/>
              </a:rPr>
              <a:t> - Upload Subsidiary Id file cabinet and set its internal Id here</a:t>
            </a:r>
            <a:endParaRPr lang="en-US" sz="1200" dirty="0">
              <a:solidFill>
                <a:srgbClr val="000000"/>
              </a:solidFill>
              <a:ea typeface="Times" panose="02020603050405020304" pitchFamily="18" charset="0"/>
              <a:cs typeface="Times New Roman" panose="02020603050405020304" pitchFamily="18" charset="0"/>
            </a:endParaRPr>
          </a:p>
          <a:p>
            <a:pPr marL="457200" marR="0">
              <a:spcBef>
                <a:spcPts val="0"/>
              </a:spcBef>
              <a:spcAft>
                <a:spcPts val="600"/>
              </a:spcAft>
            </a:pPr>
            <a:r>
              <a:rPr lang="en-US" sz="1200" dirty="0">
                <a:solidFill>
                  <a:srgbClr val="262626"/>
                </a:solidFill>
                <a:ea typeface="Times" panose="02020603050405020304" pitchFamily="18" charset="0"/>
                <a:cs typeface="Times New Roman" panose="02020603050405020304" pitchFamily="18" charset="0"/>
                <a:hlinkClick r:id="rId5"/>
              </a:rPr>
              <a:t>State </a:t>
            </a:r>
            <a:r>
              <a:rPr lang="en-US" sz="1200" dirty="0" err="1">
                <a:solidFill>
                  <a:srgbClr val="262626"/>
                </a:solidFill>
                <a:ea typeface="Times" panose="02020603050405020304" pitchFamily="18" charset="0"/>
                <a:cs typeface="Times New Roman" panose="02020603050405020304" pitchFamily="18" charset="0"/>
                <a:hlinkClick r:id="rId5"/>
              </a:rPr>
              <a:t>Internalid</a:t>
            </a:r>
            <a:r>
              <a:rPr lang="en-US" sz="1200" dirty="0">
                <a:solidFill>
                  <a:srgbClr val="262626"/>
                </a:solidFill>
                <a:ea typeface="Times" panose="02020603050405020304" pitchFamily="18" charset="0"/>
                <a:cs typeface="Times New Roman" panose="02020603050405020304" pitchFamily="18" charset="0"/>
                <a:hlinkClick r:id="rId5"/>
              </a:rPr>
              <a:t> </a:t>
            </a:r>
            <a:r>
              <a:rPr lang="en-US" sz="1200" dirty="0" err="1">
                <a:solidFill>
                  <a:srgbClr val="262626"/>
                </a:solidFill>
                <a:ea typeface="Times" panose="02020603050405020304" pitchFamily="18" charset="0"/>
                <a:cs typeface="Times New Roman" panose="02020603050405020304" pitchFamily="18" charset="0"/>
                <a:hlinkClick r:id="rId5"/>
              </a:rPr>
              <a:t>Fileid</a:t>
            </a:r>
            <a:r>
              <a:rPr lang="en-US" sz="1200" dirty="0">
                <a:solidFill>
                  <a:srgbClr val="262626"/>
                </a:solidFill>
                <a:ea typeface="Times" panose="02020603050405020304" pitchFamily="18" charset="0"/>
                <a:cs typeface="Times New Roman" panose="02020603050405020304" pitchFamily="18" charset="0"/>
              </a:rPr>
              <a:t> - Upload subsidiary ID in file cabinet and set its internal Id here</a:t>
            </a:r>
            <a:endParaRPr lang="en-US" sz="1200" dirty="0">
              <a:solidFill>
                <a:srgbClr val="000000"/>
              </a:solidFill>
              <a:ea typeface="Times" panose="02020603050405020304" pitchFamily="18" charset="0"/>
              <a:cs typeface="Times New Roman" panose="02020603050405020304" pitchFamily="18" charset="0"/>
            </a:endParaRPr>
          </a:p>
          <a:p>
            <a:pPr marL="457200" marR="0">
              <a:spcBef>
                <a:spcPts val="0"/>
              </a:spcBef>
              <a:spcAft>
                <a:spcPts val="600"/>
              </a:spcAft>
            </a:pPr>
            <a:r>
              <a:rPr lang="en-US" sz="1200" dirty="0">
                <a:solidFill>
                  <a:srgbClr val="262626"/>
                </a:solidFill>
                <a:ea typeface="Times" panose="02020603050405020304" pitchFamily="18" charset="0"/>
                <a:cs typeface="Times New Roman" panose="02020603050405020304" pitchFamily="18" charset="0"/>
                <a:hlinkClick r:id="rId6"/>
              </a:rPr>
              <a:t>System Admin</a:t>
            </a:r>
            <a:r>
              <a:rPr lang="en-US" sz="1200" dirty="0">
                <a:solidFill>
                  <a:srgbClr val="262626"/>
                </a:solidFill>
                <a:ea typeface="Times" panose="02020603050405020304" pitchFamily="18" charset="0"/>
                <a:cs typeface="Times New Roman" panose="02020603050405020304" pitchFamily="18" charset="0"/>
              </a:rPr>
              <a:t> – Enter the Employee Record of the Admin who will get error details</a:t>
            </a:r>
            <a:endParaRPr lang="en-US" sz="1200" dirty="0">
              <a:solidFill>
                <a:srgbClr val="000000"/>
              </a:solidFill>
              <a:ea typeface="Times" panose="02020603050405020304" pitchFamily="18" charset="0"/>
              <a:cs typeface="Times New Roman" panose="02020603050405020304" pitchFamily="18" charset="0"/>
            </a:endParaRPr>
          </a:p>
          <a:p>
            <a:pPr marL="457200" marR="0">
              <a:spcBef>
                <a:spcPts val="0"/>
              </a:spcBef>
              <a:spcAft>
                <a:spcPts val="600"/>
              </a:spcAft>
            </a:pPr>
            <a:r>
              <a:rPr lang="en-US" sz="1200" dirty="0">
                <a:solidFill>
                  <a:srgbClr val="262626"/>
                </a:solidFill>
                <a:ea typeface="Times" panose="02020603050405020304" pitchFamily="18" charset="0"/>
                <a:cs typeface="Times New Roman" panose="02020603050405020304" pitchFamily="18" charset="0"/>
              </a:rPr>
              <a:t> </a:t>
            </a:r>
            <a:endParaRPr lang="en-US" sz="1200" dirty="0">
              <a:solidFill>
                <a:srgbClr val="000000"/>
              </a:solidFill>
              <a:ea typeface="Times" panose="02020603050405020304" pitchFamily="18" charset="0"/>
              <a:cs typeface="Times New Roman" panose="02020603050405020304" pitchFamily="18" charset="0"/>
            </a:endParaRPr>
          </a:p>
          <a:p>
            <a:pPr marR="0" lvl="0">
              <a:spcBef>
                <a:spcPts val="0"/>
              </a:spcBef>
              <a:spcAft>
                <a:spcPts val="600"/>
              </a:spcAft>
            </a:pPr>
            <a:r>
              <a:rPr lang="en-US" sz="1200" b="1" dirty="0">
                <a:solidFill>
                  <a:srgbClr val="000000"/>
                </a:solidFill>
                <a:ea typeface="Times" panose="02020603050405020304" pitchFamily="18" charset="0"/>
                <a:cs typeface="Times New Roman" panose="02020603050405020304" pitchFamily="18" charset="0"/>
              </a:rPr>
              <a:t>(2)  SuiteLet </a:t>
            </a:r>
            <a:r>
              <a:rPr lang="en-US" sz="1200" dirty="0">
                <a:solidFill>
                  <a:srgbClr val="000000"/>
                </a:solidFill>
                <a:ea typeface="Times" panose="02020603050405020304" pitchFamily="18" charset="0"/>
                <a:cs typeface="Times New Roman" panose="02020603050405020304" pitchFamily="18" charset="0"/>
              </a:rPr>
              <a:t>: </a:t>
            </a:r>
            <a:r>
              <a:rPr lang="en-US" sz="1200" dirty="0">
                <a:solidFill>
                  <a:srgbClr val="262626"/>
                </a:solidFill>
                <a:ea typeface="Times" panose="02020603050405020304" pitchFamily="18" charset="0"/>
                <a:cs typeface="Times New Roman" panose="02020603050405020304" pitchFamily="18" charset="0"/>
                <a:hlinkClick r:id="rId7"/>
              </a:rPr>
              <a:t>Subsidiary Import Assistance</a:t>
            </a:r>
            <a:endParaRPr lang="en-US" sz="1200" dirty="0">
              <a:solidFill>
                <a:srgbClr val="000000"/>
              </a:solidFill>
              <a:ea typeface="Times" panose="02020603050405020304" pitchFamily="18" charset="0"/>
              <a:cs typeface="Times New Roman" panose="02020603050405020304" pitchFamily="18" charset="0"/>
            </a:endParaRPr>
          </a:p>
          <a:p>
            <a:pPr marL="457200" marR="0">
              <a:spcBef>
                <a:spcPts val="0"/>
              </a:spcBef>
              <a:spcAft>
                <a:spcPts val="600"/>
              </a:spcAft>
            </a:pPr>
            <a:r>
              <a:rPr lang="en-US" sz="1200" dirty="0">
                <a:solidFill>
                  <a:srgbClr val="000000"/>
                </a:solidFill>
                <a:ea typeface="Times" panose="02020603050405020304" pitchFamily="18" charset="0"/>
                <a:cs typeface="Times New Roman" panose="02020603050405020304" pitchFamily="18" charset="0"/>
              </a:rPr>
              <a:t>Set the following script parameter for the SuiteLet</a:t>
            </a:r>
          </a:p>
          <a:p>
            <a:pPr marL="457200" marR="0">
              <a:spcBef>
                <a:spcPts val="0"/>
              </a:spcBef>
              <a:spcAft>
                <a:spcPts val="600"/>
              </a:spcAft>
            </a:pPr>
            <a:r>
              <a:rPr lang="en-US" sz="1200" dirty="0">
                <a:solidFill>
                  <a:srgbClr val="000000"/>
                </a:solidFill>
                <a:ea typeface="Times" panose="02020603050405020304" pitchFamily="18" charset="0"/>
                <a:cs typeface="Times New Roman" panose="02020603050405020304" pitchFamily="18" charset="0"/>
              </a:rPr>
              <a:t>Upload Documents Folder: Set the folder Internal Id from your environment </a:t>
            </a:r>
          </a:p>
        </p:txBody>
      </p:sp>
    </p:spTree>
    <p:extLst>
      <p:ext uri="{BB962C8B-B14F-4D97-AF65-F5344CB8AC3E}">
        <p14:creationId xmlns:p14="http://schemas.microsoft.com/office/powerpoint/2010/main" val="40537191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376238" y="773589"/>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Title 2"/>
          <p:cNvSpPr>
            <a:spLocks noGrp="1"/>
          </p:cNvSpPr>
          <p:nvPr>
            <p:ph type="title"/>
          </p:nvPr>
        </p:nvSpPr>
        <p:spPr>
          <a:xfrm>
            <a:off x="376238" y="241569"/>
            <a:ext cx="8391525" cy="334100"/>
          </a:xfrm>
        </p:spPr>
        <p:txBody>
          <a:bodyPr/>
          <a:lstStyle/>
          <a:p>
            <a:r>
              <a:rPr lang="en-US" noProof="0" dirty="0"/>
              <a:t>  GIT Repository Link</a:t>
            </a:r>
          </a:p>
        </p:txBody>
      </p:sp>
      <p:sp>
        <p:nvSpPr>
          <p:cNvPr id="2" name="Rectangle 1">
            <a:extLst>
              <a:ext uri="{FF2B5EF4-FFF2-40B4-BE49-F238E27FC236}">
                <a16:creationId xmlns:a16="http://schemas.microsoft.com/office/drawing/2014/main" id="{178A6080-2AD9-4F09-B8BF-E29639EE6D79}"/>
              </a:ext>
            </a:extLst>
          </p:cNvPr>
          <p:cNvSpPr/>
          <p:nvPr/>
        </p:nvSpPr>
        <p:spPr>
          <a:xfrm>
            <a:off x="490538" y="1391335"/>
            <a:ext cx="6815137" cy="338554"/>
          </a:xfrm>
          <a:prstGeom prst="rect">
            <a:avLst/>
          </a:prstGeom>
        </p:spPr>
        <p:txBody>
          <a:bodyPr wrap="square">
            <a:spAutoFit/>
          </a:bodyPr>
          <a:lstStyle/>
          <a:p>
            <a:pPr>
              <a:spcAft>
                <a:spcPts val="600"/>
              </a:spcAft>
            </a:pPr>
            <a:r>
              <a:rPr lang="en-US" sz="1600" b="1" u="sng" dirty="0">
                <a:solidFill>
                  <a:srgbClr val="000000"/>
                </a:solidFill>
                <a:ea typeface="Times" panose="02020603050405020304" pitchFamily="18" charset="0"/>
                <a:cs typeface="Times New Roman" panose="02020603050405020304" pitchFamily="18" charset="0"/>
                <a:hlinkClick r:id="rId3"/>
              </a:rPr>
              <a:t>https://github.com/anshulgupta4/SUBSIDIARYIMPORT</a:t>
            </a:r>
            <a:endParaRPr lang="en-US" sz="1600" dirty="0">
              <a:solidFill>
                <a:srgbClr val="000000"/>
              </a:solidFill>
              <a:ea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9709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238" y="279400"/>
            <a:ext cx="8391525" cy="334100"/>
          </a:xfrm>
        </p:spPr>
        <p:txBody>
          <a:bodyPr/>
          <a:lstStyle/>
          <a:p>
            <a:r>
              <a:rPr lang="en-US" dirty="0"/>
              <a:t>Business Benefits</a:t>
            </a:r>
            <a:endParaRPr lang="en-US" noProof="0" dirty="0"/>
          </a:p>
        </p:txBody>
      </p:sp>
      <p:sp>
        <p:nvSpPr>
          <p:cNvPr id="19" name="Content Placeholder 4"/>
          <p:cNvSpPr>
            <a:spLocks noGrp="1"/>
          </p:cNvSpPr>
          <p:nvPr>
            <p:ph idx="4294967295"/>
          </p:nvPr>
        </p:nvSpPr>
        <p:spPr>
          <a:xfrm>
            <a:off x="376238" y="1535892"/>
            <a:ext cx="8374062" cy="4713911"/>
          </a:xfrm>
          <a:prstGeom prst="rect">
            <a:avLst/>
          </a:prstGeom>
        </p:spPr>
        <p:txBody>
          <a:bodyPr/>
          <a:lstStyle/>
          <a:p>
            <a:pPr marL="171450" indent="-171450">
              <a:buFont typeface="Arial" panose="020B0604020202020204" pitchFamily="34" charset="0"/>
              <a:buChar char="•"/>
            </a:pPr>
            <a:r>
              <a:rPr lang="en-US" dirty="0"/>
              <a:t>Tool operation is very simple, anyone with NS account access can use it and no additional training is required</a:t>
            </a:r>
          </a:p>
          <a:p>
            <a:pPr marL="171450" indent="-171450">
              <a:buFont typeface="Arial" panose="020B0604020202020204" pitchFamily="34" charset="0"/>
              <a:buChar char="•"/>
            </a:pPr>
            <a:r>
              <a:rPr lang="en-US" dirty="0"/>
              <a:t>Built with native NetSuite Scripts – SuiteLet and Map/Reduce Scripts.</a:t>
            </a:r>
          </a:p>
          <a:p>
            <a:pPr marL="171450" indent="-171450">
              <a:buFont typeface="Arial" panose="020B0604020202020204" pitchFamily="34" charset="0"/>
              <a:buChar char="•"/>
            </a:pPr>
            <a:r>
              <a:rPr lang="en-US" dirty="0"/>
              <a:t>Uses multithreading/parallel processing therefore operation gets completed in shortest possible time, greatly reduces the data correction/data creation efforts thus helps in overall testing schedules, and other day to day business activities</a:t>
            </a:r>
          </a:p>
          <a:p>
            <a:pPr marL="171450" indent="-171450">
              <a:buFont typeface="Arial" panose="020B0604020202020204" pitchFamily="34" charset="0"/>
              <a:buChar char="•"/>
            </a:pPr>
            <a:r>
              <a:rPr lang="en-US" dirty="0"/>
              <a:t>Subsidiaries configuration status gets communicated to users through email notification for both successful/unsuccessful job run.</a:t>
            </a:r>
          </a:p>
          <a:p>
            <a:pPr marL="171450" indent="-171450">
              <a:buFont typeface="Arial" panose="020B0604020202020204" pitchFamily="34" charset="0"/>
              <a:buChar char="•"/>
            </a:pPr>
            <a:endParaRPr lang="en-US" dirty="0"/>
          </a:p>
        </p:txBody>
      </p:sp>
      <p:cxnSp>
        <p:nvCxnSpPr>
          <p:cNvPr id="4" name="Straight Connector 3">
            <a:extLst>
              <a:ext uri="{FF2B5EF4-FFF2-40B4-BE49-F238E27FC236}">
                <a16:creationId xmlns:a16="http://schemas.microsoft.com/office/drawing/2014/main" id="{5B64BAB7-24BD-4FCB-B58A-524D1981BAE6}"/>
              </a:ext>
            </a:extLst>
          </p:cNvPr>
          <p:cNvCxnSpPr/>
          <p:nvPr/>
        </p:nvCxnSpPr>
        <p:spPr>
          <a:xfrm>
            <a:off x="376238" y="829007"/>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7460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endParaRPr lang="en-US" noProof="0" dirty="0"/>
          </a:p>
        </p:txBody>
      </p:sp>
      <p:sp>
        <p:nvSpPr>
          <p:cNvPr id="19" name="Content Placeholder 4"/>
          <p:cNvSpPr>
            <a:spLocks noGrp="1"/>
          </p:cNvSpPr>
          <p:nvPr>
            <p:ph idx="4294967295"/>
          </p:nvPr>
        </p:nvSpPr>
        <p:spPr>
          <a:xfrm>
            <a:off x="376238" y="1553144"/>
            <a:ext cx="8374062" cy="4713911"/>
          </a:xfrm>
          <a:prstGeom prst="rect">
            <a:avLst/>
          </a:prstGeom>
        </p:spPr>
        <p:txBody>
          <a:bodyPr/>
          <a:lstStyle/>
          <a:p>
            <a:pPr algn="just"/>
            <a:r>
              <a:rPr lang="en-US" dirty="0"/>
              <a:t>This solution uses proven components of Netsuite standard SuiteScript APIs to perform data operations. This tool is designed with user friendly interface where users can easily use this tool to perform import operation. This tool will enable the users to avoid manual configuration of subsidiaries thus reduces overall time to perform import operations without any errors. This tool mocks the behavior of the standard CSV Import feature of NetSuite. If the subsidiaries are successfully imported, user receives an email stating that import was successful and if the import is not successful, the user receives an email stating the cause of errors.</a:t>
            </a:r>
            <a:endParaRPr lang="en-US" dirty="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E6C3CE2-2A7B-47FC-9BBF-27512C4BDF95}"/>
              </a:ext>
            </a:extLst>
          </p:cNvPr>
          <p:cNvCxnSpPr/>
          <p:nvPr/>
        </p:nvCxnSpPr>
        <p:spPr>
          <a:xfrm>
            <a:off x="376238" y="829007"/>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8770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Contacts</a:t>
            </a:r>
            <a:endParaRPr lang="en-US" noProof="0" dirty="0"/>
          </a:p>
        </p:txBody>
      </p:sp>
      <p:sp>
        <p:nvSpPr>
          <p:cNvPr id="12" name="Content Placeholder 12287"/>
          <p:cNvSpPr>
            <a:spLocks noGrp="1"/>
          </p:cNvSpPr>
          <p:nvPr>
            <p:ph idx="4294967295"/>
          </p:nvPr>
        </p:nvSpPr>
        <p:spPr>
          <a:xfrm>
            <a:off x="376238" y="1070065"/>
            <a:ext cx="8276056" cy="4713911"/>
          </a:xfrm>
          <a:prstGeom prst="rect">
            <a:avLst/>
          </a:prstGeom>
        </p:spPr>
        <p:txBody>
          <a:bodyPr/>
          <a:lstStyle/>
          <a:p>
            <a:r>
              <a:rPr lang="en-US" dirty="0"/>
              <a:t>For more information about this paper, please contact:</a:t>
            </a:r>
          </a:p>
          <a:p>
            <a:pPr>
              <a:defRPr/>
            </a:pPr>
            <a:endParaRPr lang="en-US" dirty="0"/>
          </a:p>
          <a:p>
            <a:endParaRPr lang="en-US" dirty="0"/>
          </a:p>
          <a:p>
            <a:endParaRPr lang="en-US" dirty="0"/>
          </a:p>
          <a:p>
            <a:endParaRPr lang="en-US" dirty="0"/>
          </a:p>
          <a:p>
            <a:endParaRPr lang="en-US" dirty="0"/>
          </a:p>
          <a:p>
            <a:endParaRPr lang="en-US" dirty="0"/>
          </a:p>
        </p:txBody>
      </p:sp>
      <p:sp>
        <p:nvSpPr>
          <p:cNvPr id="13" name="Rectangle 12"/>
          <p:cNvSpPr/>
          <p:nvPr/>
        </p:nvSpPr>
        <p:spPr>
          <a:xfrm>
            <a:off x="5325914" y="1480999"/>
            <a:ext cx="2812402" cy="1107996"/>
          </a:xfrm>
          <a:prstGeom prst="rect">
            <a:avLst/>
          </a:prstGeom>
        </p:spPr>
        <p:txBody>
          <a:bodyPr wrap="square" lIns="0" tIns="0" rIns="0" bIns="0">
            <a:spAutoFit/>
          </a:bodyPr>
          <a:lstStyle/>
          <a:p>
            <a:pPr>
              <a:defRPr/>
            </a:pPr>
            <a:r>
              <a:rPr lang="en-US" sz="1200" b="1" dirty="0"/>
              <a:t>Madhur Rastogi</a:t>
            </a:r>
          </a:p>
          <a:p>
            <a:pPr>
              <a:defRPr/>
            </a:pPr>
            <a:r>
              <a:rPr lang="en-US" sz="1200" dirty="0"/>
              <a:t>Manager</a:t>
            </a:r>
          </a:p>
          <a:p>
            <a:pPr>
              <a:defRPr/>
            </a:pPr>
            <a:r>
              <a:rPr lang="en-US" sz="1200" dirty="0"/>
              <a:t>Deloitte Consulting India Pvt. Ltd.</a:t>
            </a:r>
          </a:p>
          <a:p>
            <a:pPr>
              <a:defRPr/>
            </a:pPr>
            <a:r>
              <a:rPr lang="en-US" sz="1200" dirty="0"/>
              <a:t>Hyderabad, Telangana</a:t>
            </a:r>
            <a:br>
              <a:rPr lang="en-US" sz="1200" dirty="0"/>
            </a:br>
            <a:r>
              <a:rPr lang="en-US" sz="1200" dirty="0"/>
              <a:t>+1 (615) 718-7291</a:t>
            </a:r>
            <a:br>
              <a:rPr lang="en-US" sz="1200" b="1" dirty="0"/>
            </a:br>
            <a:r>
              <a:rPr lang="en-US" sz="1200" b="1" dirty="0"/>
              <a:t>mrastogi@DELOITTE.com</a:t>
            </a:r>
          </a:p>
        </p:txBody>
      </p:sp>
      <p:sp>
        <p:nvSpPr>
          <p:cNvPr id="14" name="Rectangle 13"/>
          <p:cNvSpPr/>
          <p:nvPr/>
        </p:nvSpPr>
        <p:spPr>
          <a:xfrm>
            <a:off x="5325914" y="2873022"/>
            <a:ext cx="2812402" cy="1107996"/>
          </a:xfrm>
          <a:prstGeom prst="rect">
            <a:avLst/>
          </a:prstGeom>
        </p:spPr>
        <p:txBody>
          <a:bodyPr wrap="square" lIns="0" tIns="0" rIns="0" bIns="0">
            <a:spAutoFit/>
          </a:bodyPr>
          <a:lstStyle/>
          <a:p>
            <a:pPr>
              <a:defRPr/>
            </a:pPr>
            <a:r>
              <a:rPr lang="en-US" sz="1200" b="1" dirty="0"/>
              <a:t>Naveen Cheripelly</a:t>
            </a:r>
          </a:p>
          <a:p>
            <a:pPr>
              <a:defRPr/>
            </a:pPr>
            <a:r>
              <a:rPr lang="en-US" sz="1200" dirty="0"/>
              <a:t>Consultant</a:t>
            </a:r>
          </a:p>
          <a:p>
            <a:pPr>
              <a:defRPr/>
            </a:pPr>
            <a:r>
              <a:rPr lang="en-US" sz="1200" dirty="0"/>
              <a:t>Deloitte Consulting India Pvt. Ltd.</a:t>
            </a:r>
          </a:p>
          <a:p>
            <a:pPr>
              <a:defRPr/>
            </a:pPr>
            <a:r>
              <a:rPr lang="en-US" sz="1200" dirty="0"/>
              <a:t>Hyderabad, Telangana</a:t>
            </a:r>
            <a:br>
              <a:rPr lang="en-US" sz="1200" dirty="0"/>
            </a:br>
            <a:r>
              <a:rPr lang="en-US" sz="1200" dirty="0"/>
              <a:t>+1.678.336.3718</a:t>
            </a:r>
            <a:br>
              <a:rPr lang="en-US" sz="1200" b="1" dirty="0"/>
            </a:br>
            <a:r>
              <a:rPr lang="en-US" sz="1200" b="1" dirty="0"/>
              <a:t>ncheripelly@deloitte.com</a:t>
            </a:r>
          </a:p>
        </p:txBody>
      </p:sp>
      <p:sp>
        <p:nvSpPr>
          <p:cNvPr id="15" name="Rectangle 14"/>
          <p:cNvSpPr/>
          <p:nvPr/>
        </p:nvSpPr>
        <p:spPr>
          <a:xfrm>
            <a:off x="662981" y="2873022"/>
            <a:ext cx="2812402" cy="1107996"/>
          </a:xfrm>
          <a:prstGeom prst="rect">
            <a:avLst/>
          </a:prstGeom>
        </p:spPr>
        <p:txBody>
          <a:bodyPr wrap="square" lIns="0" tIns="0" rIns="0" bIns="0">
            <a:spAutoFit/>
          </a:bodyPr>
          <a:lstStyle/>
          <a:p>
            <a:pPr>
              <a:defRPr/>
            </a:pPr>
            <a:r>
              <a:rPr lang="en-US" sz="1200" b="1" dirty="0"/>
              <a:t>Priyanka Aswini</a:t>
            </a:r>
          </a:p>
          <a:p>
            <a:pPr>
              <a:defRPr/>
            </a:pPr>
            <a:r>
              <a:rPr lang="en-US" sz="1200" dirty="0"/>
              <a:t>Consultant</a:t>
            </a:r>
          </a:p>
          <a:p>
            <a:pPr>
              <a:defRPr/>
            </a:pPr>
            <a:r>
              <a:rPr lang="en-US" sz="1200" dirty="0"/>
              <a:t>Deloitte Consulting India Pvt. Ltd.</a:t>
            </a:r>
          </a:p>
          <a:p>
            <a:pPr>
              <a:defRPr/>
            </a:pPr>
            <a:r>
              <a:rPr lang="en-US" sz="1200" dirty="0"/>
              <a:t>Bangalore, Karnataka </a:t>
            </a:r>
          </a:p>
          <a:p>
            <a:pPr>
              <a:defRPr/>
            </a:pPr>
            <a:r>
              <a:rPr lang="en-US" sz="1200" dirty="0"/>
              <a:t>+1 (470) 434-0467</a:t>
            </a:r>
            <a:br>
              <a:rPr lang="en-US" sz="1200" b="1" dirty="0"/>
            </a:br>
            <a:r>
              <a:rPr lang="en-US" sz="1200" b="1" dirty="0"/>
              <a:t>apriyanka@deloitte.com</a:t>
            </a:r>
          </a:p>
        </p:txBody>
      </p:sp>
      <p:sp>
        <p:nvSpPr>
          <p:cNvPr id="11" name="Rectangle 10"/>
          <p:cNvSpPr/>
          <p:nvPr/>
        </p:nvSpPr>
        <p:spPr>
          <a:xfrm>
            <a:off x="662981" y="1480999"/>
            <a:ext cx="2812402" cy="1107996"/>
          </a:xfrm>
          <a:prstGeom prst="rect">
            <a:avLst/>
          </a:prstGeom>
        </p:spPr>
        <p:txBody>
          <a:bodyPr wrap="square" lIns="0" tIns="0" rIns="0" bIns="0">
            <a:spAutoFit/>
          </a:bodyPr>
          <a:lstStyle/>
          <a:p>
            <a:pPr>
              <a:defRPr/>
            </a:pPr>
            <a:r>
              <a:rPr lang="en-US" sz="1200" b="1" dirty="0"/>
              <a:t>Deepak Agarwalla</a:t>
            </a:r>
          </a:p>
          <a:p>
            <a:pPr>
              <a:defRPr/>
            </a:pPr>
            <a:r>
              <a:rPr lang="en-US" sz="1200" dirty="0"/>
              <a:t>Manager</a:t>
            </a:r>
          </a:p>
          <a:p>
            <a:pPr>
              <a:defRPr/>
            </a:pPr>
            <a:r>
              <a:rPr lang="en-US" sz="1200" dirty="0"/>
              <a:t>Deloitte Consulting India Pvt. Ltd.</a:t>
            </a:r>
          </a:p>
          <a:p>
            <a:pPr>
              <a:defRPr/>
            </a:pPr>
            <a:r>
              <a:rPr lang="en-US" sz="1200" dirty="0"/>
              <a:t>Bangalore, Karnataka </a:t>
            </a:r>
          </a:p>
          <a:p>
            <a:pPr>
              <a:defRPr/>
            </a:pPr>
            <a:r>
              <a:rPr lang="en-US" sz="1200" dirty="0"/>
              <a:t>+1 (470) 434-5892</a:t>
            </a:r>
            <a:br>
              <a:rPr lang="en-US" sz="1200" b="1" dirty="0"/>
            </a:br>
            <a:r>
              <a:rPr lang="en-US" sz="1200" b="1" dirty="0"/>
              <a:t>dagarwalla@deloitte.com</a:t>
            </a:r>
          </a:p>
        </p:txBody>
      </p:sp>
      <p:sp>
        <p:nvSpPr>
          <p:cNvPr id="10" name="Rectangle 9">
            <a:extLst>
              <a:ext uri="{FF2B5EF4-FFF2-40B4-BE49-F238E27FC236}">
                <a16:creationId xmlns:a16="http://schemas.microsoft.com/office/drawing/2014/main" id="{AF820BB5-3091-4E40-B661-0C5FF872BC4A}"/>
              </a:ext>
            </a:extLst>
          </p:cNvPr>
          <p:cNvSpPr/>
          <p:nvPr/>
        </p:nvSpPr>
        <p:spPr>
          <a:xfrm>
            <a:off x="662981" y="4328499"/>
            <a:ext cx="2812402" cy="1107996"/>
          </a:xfrm>
          <a:prstGeom prst="rect">
            <a:avLst/>
          </a:prstGeom>
        </p:spPr>
        <p:txBody>
          <a:bodyPr wrap="square" lIns="0" tIns="0" rIns="0" bIns="0">
            <a:spAutoFit/>
          </a:bodyPr>
          <a:lstStyle/>
          <a:p>
            <a:pPr>
              <a:defRPr/>
            </a:pPr>
            <a:r>
              <a:rPr lang="en-US" sz="1200" b="1" dirty="0"/>
              <a:t>Anuradha Sinha</a:t>
            </a:r>
          </a:p>
          <a:p>
            <a:pPr>
              <a:defRPr/>
            </a:pPr>
            <a:r>
              <a:rPr lang="en-US" sz="1200" dirty="0"/>
              <a:t>Consultant</a:t>
            </a:r>
          </a:p>
          <a:p>
            <a:pPr>
              <a:defRPr/>
            </a:pPr>
            <a:r>
              <a:rPr lang="en-US" sz="1200" dirty="0"/>
              <a:t>Deloitte Consulting India Pvt. Ltd.</a:t>
            </a:r>
          </a:p>
          <a:p>
            <a:pPr>
              <a:defRPr/>
            </a:pPr>
            <a:r>
              <a:rPr lang="en-US" sz="1200" dirty="0"/>
              <a:t>Bangalore, Karnataka </a:t>
            </a:r>
          </a:p>
          <a:p>
            <a:pPr>
              <a:defRPr/>
            </a:pPr>
            <a:r>
              <a:rPr lang="en-US" sz="1200" dirty="0"/>
              <a:t>+1 (470) 434-0467</a:t>
            </a:r>
            <a:br>
              <a:rPr lang="en-US" sz="1200" b="1" dirty="0"/>
            </a:br>
            <a:r>
              <a:rPr lang="en-US" sz="1200" b="1" dirty="0"/>
              <a:t>anurasinha@deloitte.com</a:t>
            </a:r>
          </a:p>
        </p:txBody>
      </p:sp>
    </p:spTree>
    <p:extLst>
      <p:ext uri="{BB962C8B-B14F-4D97-AF65-F5344CB8AC3E}">
        <p14:creationId xmlns:p14="http://schemas.microsoft.com/office/powerpoint/2010/main" val="3462800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048355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p:txBody>
          <a:bodyPr/>
          <a:lstStyle/>
          <a:p>
            <a:r>
              <a:rPr lang="en-US" dirty="0"/>
              <a:t>Introduction</a:t>
            </a:r>
            <a:r>
              <a:rPr lang="en-US" noProof="0" dirty="0"/>
              <a:t>	3</a:t>
            </a:r>
          </a:p>
          <a:p>
            <a:r>
              <a:rPr lang="en-US" noProof="0" dirty="0"/>
              <a:t>Features	4</a:t>
            </a:r>
          </a:p>
          <a:p>
            <a:r>
              <a:rPr lang="en-US" noProof="0" dirty="0"/>
              <a:t>Subsidiary Import utility User guide	5-10</a:t>
            </a:r>
          </a:p>
          <a:p>
            <a:r>
              <a:rPr lang="en-US" dirty="0"/>
              <a:t>Bundle Details                                                                                                     11</a:t>
            </a:r>
          </a:p>
          <a:p>
            <a:r>
              <a:rPr lang="en-US" noProof="0" dirty="0"/>
              <a:t>Post Installation Steps                                                                                          12</a:t>
            </a:r>
          </a:p>
          <a:p>
            <a:r>
              <a:rPr lang="en-US" dirty="0"/>
              <a:t>GIT Repository Link                                                                                              13</a:t>
            </a:r>
            <a:endParaRPr lang="en-US" noProof="0" dirty="0"/>
          </a:p>
          <a:p>
            <a:r>
              <a:rPr lang="en-US" dirty="0"/>
              <a:t>Business Benefits                                                                                                 14</a:t>
            </a:r>
          </a:p>
          <a:p>
            <a:r>
              <a:rPr lang="en-US" dirty="0"/>
              <a:t>Conclusion                                                                                                           15</a:t>
            </a:r>
          </a:p>
          <a:p>
            <a:r>
              <a:rPr lang="en-US" dirty="0"/>
              <a:t>Contacts                                                                                                              16	   </a:t>
            </a:r>
          </a:p>
          <a:p>
            <a:endParaRPr lang="en-US" noProof="0" dirty="0"/>
          </a:p>
        </p:txBody>
      </p:sp>
      <p:sp>
        <p:nvSpPr>
          <p:cNvPr id="15" name="Title 14"/>
          <p:cNvSpPr>
            <a:spLocks noGrp="1"/>
          </p:cNvSpPr>
          <p:nvPr>
            <p:ph type="title"/>
          </p:nvPr>
        </p:nvSpPr>
        <p:spPr/>
        <p:txBody>
          <a:bodyPr/>
          <a:lstStyle/>
          <a:p>
            <a:r>
              <a:rPr lang="en-US" noProof="0" dirty="0"/>
              <a:t>Contents</a:t>
            </a:r>
          </a:p>
        </p:txBody>
      </p:sp>
    </p:spTree>
    <p:extLst>
      <p:ext uri="{BB962C8B-B14F-4D97-AF65-F5344CB8AC3E}">
        <p14:creationId xmlns:p14="http://schemas.microsoft.com/office/powerpoint/2010/main" val="31871008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Introduction</a:t>
            </a:r>
            <a:br>
              <a:rPr lang="en-US" noProof="0" dirty="0"/>
            </a:br>
            <a:br>
              <a:rPr lang="en-US" noProof="0" dirty="0"/>
            </a:br>
            <a:endParaRPr lang="en-US" noProof="0" dirty="0"/>
          </a:p>
        </p:txBody>
      </p:sp>
      <p:sp>
        <p:nvSpPr>
          <p:cNvPr id="6" name="Text Placeholder 5"/>
          <p:cNvSpPr>
            <a:spLocks noGrp="1"/>
          </p:cNvSpPr>
          <p:nvPr>
            <p:ph type="body" sz="quarter" idx="13"/>
          </p:nvPr>
        </p:nvSpPr>
        <p:spPr>
          <a:xfrm>
            <a:off x="358776" y="933450"/>
            <a:ext cx="8391524" cy="543237"/>
          </a:xfrm>
        </p:spPr>
        <p:txBody>
          <a:bodyPr/>
          <a:lstStyle/>
          <a:p>
            <a:r>
              <a:rPr lang="en-US" sz="1800" dirty="0">
                <a:solidFill>
                  <a:schemeClr val="accent3">
                    <a:lumMod val="75000"/>
                  </a:schemeClr>
                </a:solidFill>
              </a:rPr>
              <a:t>Subsidiary Import Utility Tool</a:t>
            </a:r>
          </a:p>
        </p:txBody>
      </p:sp>
      <p:sp>
        <p:nvSpPr>
          <p:cNvPr id="8" name="Content Placeholder 4"/>
          <p:cNvSpPr>
            <a:spLocks noGrp="1"/>
          </p:cNvSpPr>
          <p:nvPr>
            <p:ph idx="4294967295"/>
          </p:nvPr>
        </p:nvSpPr>
        <p:spPr>
          <a:xfrm>
            <a:off x="376238" y="1544519"/>
            <a:ext cx="8374062" cy="2818222"/>
          </a:xfrm>
          <a:prstGeom prst="rect">
            <a:avLst/>
          </a:prstGeom>
        </p:spPr>
        <p:txBody>
          <a:bodyPr/>
          <a:lstStyle/>
          <a:p>
            <a:pPr algn="just"/>
            <a:r>
              <a:rPr lang="en-US" dirty="0">
                <a:cs typeface="Times New Roman" panose="02020603050405020304" pitchFamily="18" charset="0"/>
              </a:rPr>
              <a:t>In every NetSuite project, the most common setup that we do is to configure the subsidiaries. NetSuite has no inbuilt capabilities to do Subsidiary Import. Each and every subsidiary must be manually created in all the environments in the UI which is a very much time consuming task. Keeping this in mind we came up with a solution to expedite the process of creating subsidiaries with a simple and easy solution.</a:t>
            </a:r>
          </a:p>
        </p:txBody>
      </p:sp>
    </p:spTree>
    <p:extLst>
      <p:ext uri="{BB962C8B-B14F-4D97-AF65-F5344CB8AC3E}">
        <p14:creationId xmlns:p14="http://schemas.microsoft.com/office/powerpoint/2010/main" val="9802375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6238" y="241300"/>
            <a:ext cx="8391525" cy="334100"/>
          </a:xfrm>
        </p:spPr>
        <p:txBody>
          <a:bodyPr/>
          <a:lstStyle/>
          <a:p>
            <a:r>
              <a:rPr lang="en-US" dirty="0"/>
              <a:t>Features</a:t>
            </a:r>
            <a:endParaRPr lang="en-US" noProof="0" dirty="0"/>
          </a:p>
        </p:txBody>
      </p:sp>
      <p:sp>
        <p:nvSpPr>
          <p:cNvPr id="6" name="Text Placeholder 5"/>
          <p:cNvSpPr>
            <a:spLocks noGrp="1"/>
          </p:cNvSpPr>
          <p:nvPr>
            <p:ph type="body" sz="quarter" idx="13"/>
          </p:nvPr>
        </p:nvSpPr>
        <p:spPr>
          <a:xfrm>
            <a:off x="393700" y="914400"/>
            <a:ext cx="8391524" cy="663751"/>
          </a:xfrm>
        </p:spPr>
        <p:txBody>
          <a:bodyPr/>
          <a:lstStyle/>
          <a:p>
            <a:r>
              <a:rPr lang="en-US" sz="1800" dirty="0">
                <a:solidFill>
                  <a:schemeClr val="accent3">
                    <a:lumMod val="75000"/>
                  </a:schemeClr>
                </a:solidFill>
              </a:rPr>
              <a:t>Subsidiary Import Utility Tool</a:t>
            </a:r>
          </a:p>
        </p:txBody>
      </p:sp>
      <p:sp>
        <p:nvSpPr>
          <p:cNvPr id="8" name="Content Placeholder 4"/>
          <p:cNvSpPr>
            <a:spLocks noGrp="1"/>
          </p:cNvSpPr>
          <p:nvPr>
            <p:ph idx="4294967295"/>
          </p:nvPr>
        </p:nvSpPr>
        <p:spPr>
          <a:xfrm>
            <a:off x="376238" y="1544519"/>
            <a:ext cx="8374062" cy="2818222"/>
          </a:xfrm>
          <a:prstGeom prst="rect">
            <a:avLst/>
          </a:prstGeom>
        </p:spPr>
        <p:txBody>
          <a:bodyPr/>
          <a:lstStyle/>
          <a:p>
            <a:pPr marL="171450" indent="-171450">
              <a:buFont typeface="Arial" panose="020B0604020202020204" pitchFamily="34" charset="0"/>
              <a:buChar char="•"/>
            </a:pPr>
            <a:r>
              <a:rPr lang="en-US" dirty="0"/>
              <a:t>Ability to import the subsidiaries using a CSV file.</a:t>
            </a:r>
          </a:p>
          <a:p>
            <a:pPr marL="171450" indent="-171450">
              <a:buFont typeface="Arial" panose="020B0604020202020204" pitchFamily="34" charset="0"/>
              <a:buChar char="•"/>
            </a:pPr>
            <a:r>
              <a:rPr lang="en-US" dirty="0"/>
              <a:t>Ability to download a sample CSV template and use the same for the upload.</a:t>
            </a:r>
          </a:p>
          <a:p>
            <a:pPr marL="171450" indent="-171450">
              <a:buFont typeface="Arial" panose="020B0604020202020204" pitchFamily="34" charset="0"/>
              <a:buChar char="•"/>
            </a:pPr>
            <a:r>
              <a:rPr lang="en-US" dirty="0"/>
              <a:t>Template will dynamically add all custom fields on the Subsidiary Object to the template.</a:t>
            </a:r>
          </a:p>
          <a:p>
            <a:pPr marL="171450" indent="-171450">
              <a:buFont typeface="Arial" panose="020B0604020202020204" pitchFamily="34" charset="0"/>
              <a:buChar char="•"/>
            </a:pPr>
            <a:r>
              <a:rPr lang="en-US" dirty="0"/>
              <a:t>Ability to update the subsidiary attributes.</a:t>
            </a:r>
          </a:p>
          <a:p>
            <a:pPr marL="171450" indent="-171450">
              <a:buFont typeface="Arial" panose="020B0604020202020204" pitchFamily="34" charset="0"/>
              <a:buChar char="•"/>
            </a:pPr>
            <a:r>
              <a:rPr lang="en-US" dirty="0"/>
              <a:t>Easy and user friendly User Interface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2478069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0B0F0">
            <a:alpha val="88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0" dirty="0"/>
              <a:t>Subsidiary Import Utility</a:t>
            </a:r>
          </a:p>
        </p:txBody>
      </p:sp>
      <p:sp>
        <p:nvSpPr>
          <p:cNvPr id="3" name="Text Placeholder 2"/>
          <p:cNvSpPr>
            <a:spLocks noGrp="1"/>
          </p:cNvSpPr>
          <p:nvPr>
            <p:ph type="body" idx="1"/>
          </p:nvPr>
        </p:nvSpPr>
        <p:spPr/>
        <p:txBody>
          <a:bodyPr/>
          <a:lstStyle/>
          <a:p>
            <a:pPr algn="ctr"/>
            <a:r>
              <a:rPr lang="en-US" noProof="0" dirty="0"/>
              <a:t>Operations user Guide</a:t>
            </a:r>
          </a:p>
          <a:p>
            <a:endParaRPr lang="en-US" noProof="0" dirty="0"/>
          </a:p>
        </p:txBody>
      </p:sp>
    </p:spTree>
    <p:extLst>
      <p:ext uri="{BB962C8B-B14F-4D97-AF65-F5344CB8AC3E}">
        <p14:creationId xmlns:p14="http://schemas.microsoft.com/office/powerpoint/2010/main" val="15169383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Subsidiary Import Utility Tool</a:t>
            </a:r>
            <a:endParaRPr lang="en-US" noProof="0" dirty="0"/>
          </a:p>
        </p:txBody>
      </p:sp>
      <p:cxnSp>
        <p:nvCxnSpPr>
          <p:cNvPr id="38" name="Straight Connector 37"/>
          <p:cNvCxnSpPr/>
          <p:nvPr/>
        </p:nvCxnSpPr>
        <p:spPr>
          <a:xfrm>
            <a:off x="376238" y="792062"/>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4"/>
          <p:cNvSpPr txBox="1">
            <a:spLocks/>
          </p:cNvSpPr>
          <p:nvPr/>
        </p:nvSpPr>
        <p:spPr>
          <a:xfrm>
            <a:off x="662734" y="2127431"/>
            <a:ext cx="8374062" cy="203338"/>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endParaRPr lang="en-US" dirty="0"/>
          </a:p>
        </p:txBody>
      </p:sp>
      <p:sp>
        <p:nvSpPr>
          <p:cNvPr id="4" name="Rectangle 3"/>
          <p:cNvSpPr/>
          <p:nvPr/>
        </p:nvSpPr>
        <p:spPr>
          <a:xfrm>
            <a:off x="471054" y="1001076"/>
            <a:ext cx="7142162" cy="338554"/>
          </a:xfrm>
          <a:prstGeom prst="rect">
            <a:avLst/>
          </a:prstGeom>
        </p:spPr>
        <p:txBody>
          <a:bodyPr wrap="square">
            <a:spAutoFit/>
          </a:bodyPr>
          <a:lstStyle/>
          <a:p>
            <a:r>
              <a:rPr lang="en-US" sz="1600" b="1" dirty="0"/>
              <a:t>Step 1</a:t>
            </a:r>
            <a:r>
              <a:rPr lang="en-US" sz="1600" dirty="0"/>
              <a:t>: Download the template by clicking on the download button </a:t>
            </a:r>
          </a:p>
        </p:txBody>
      </p:sp>
      <p:pic>
        <p:nvPicPr>
          <p:cNvPr id="8" name="Picture 7">
            <a:extLst>
              <a:ext uri="{FF2B5EF4-FFF2-40B4-BE49-F238E27FC236}">
                <a16:creationId xmlns:a16="http://schemas.microsoft.com/office/drawing/2014/main" id="{E73A9C07-8E30-4B82-BDC9-22D5E2E41AAF}"/>
              </a:ext>
            </a:extLst>
          </p:cNvPr>
          <p:cNvPicPr>
            <a:picLocks noChangeAspect="1"/>
          </p:cNvPicPr>
          <p:nvPr/>
        </p:nvPicPr>
        <p:blipFill>
          <a:blip r:embed="rId3"/>
          <a:stretch>
            <a:fillRect/>
          </a:stretch>
        </p:blipFill>
        <p:spPr>
          <a:xfrm>
            <a:off x="474228" y="1674462"/>
            <a:ext cx="8391525" cy="3126138"/>
          </a:xfrm>
          <a:prstGeom prst="rect">
            <a:avLst/>
          </a:prstGeom>
        </p:spPr>
      </p:pic>
    </p:spTree>
    <p:extLst>
      <p:ext uri="{BB962C8B-B14F-4D97-AF65-F5344CB8AC3E}">
        <p14:creationId xmlns:p14="http://schemas.microsoft.com/office/powerpoint/2010/main" val="355610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67" y="2008956"/>
            <a:ext cx="7871666" cy="3621718"/>
          </a:xfrm>
          <a:prstGeom prst="rect">
            <a:avLst/>
          </a:prstGeom>
        </p:spPr>
      </p:pic>
      <p:cxnSp>
        <p:nvCxnSpPr>
          <p:cNvPr id="38" name="Straight Connector 37"/>
          <p:cNvCxnSpPr/>
          <p:nvPr/>
        </p:nvCxnSpPr>
        <p:spPr>
          <a:xfrm>
            <a:off x="376238" y="797612"/>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5" name="Content Placeholder 4"/>
          <p:cNvSpPr txBox="1">
            <a:spLocks/>
          </p:cNvSpPr>
          <p:nvPr/>
        </p:nvSpPr>
        <p:spPr>
          <a:xfrm>
            <a:off x="636167" y="1098277"/>
            <a:ext cx="8374062" cy="203338"/>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600" b="1" dirty="0"/>
              <a:t>Step 2: </a:t>
            </a:r>
            <a:r>
              <a:rPr lang="en-US" sz="1600" dirty="0"/>
              <a:t>Fill the file downloaded as per the instructions provided</a:t>
            </a:r>
          </a:p>
        </p:txBody>
      </p:sp>
      <p:sp>
        <p:nvSpPr>
          <p:cNvPr id="29" name="Title 2"/>
          <p:cNvSpPr>
            <a:spLocks noGrp="1"/>
          </p:cNvSpPr>
          <p:nvPr>
            <p:ph type="title"/>
          </p:nvPr>
        </p:nvSpPr>
        <p:spPr/>
        <p:txBody>
          <a:bodyPr/>
          <a:lstStyle/>
          <a:p>
            <a:r>
              <a:rPr lang="en-US" dirty="0"/>
              <a:t>Subsidiary Import Utility Tool</a:t>
            </a:r>
            <a:endParaRPr lang="en-US" noProof="0" dirty="0"/>
          </a:p>
        </p:txBody>
      </p:sp>
    </p:spTree>
    <p:extLst>
      <p:ext uri="{BB962C8B-B14F-4D97-AF65-F5344CB8AC3E}">
        <p14:creationId xmlns:p14="http://schemas.microsoft.com/office/powerpoint/2010/main" val="405826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373938" y="829007"/>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89" y="1950067"/>
            <a:ext cx="7853286" cy="2627753"/>
          </a:xfrm>
          <a:prstGeom prst="rect">
            <a:avLst/>
          </a:prstGeom>
        </p:spPr>
      </p:pic>
      <p:sp>
        <p:nvSpPr>
          <p:cNvPr id="4" name="Rectangle 3"/>
          <p:cNvSpPr/>
          <p:nvPr/>
        </p:nvSpPr>
        <p:spPr>
          <a:xfrm>
            <a:off x="448883" y="1072157"/>
            <a:ext cx="7966498" cy="338554"/>
          </a:xfrm>
          <a:prstGeom prst="rect">
            <a:avLst/>
          </a:prstGeom>
        </p:spPr>
        <p:txBody>
          <a:bodyPr wrap="square">
            <a:spAutoFit/>
          </a:bodyPr>
          <a:lstStyle/>
          <a:p>
            <a:r>
              <a:rPr lang="en-US" sz="1600" b="1" dirty="0"/>
              <a:t>Step 3</a:t>
            </a:r>
            <a:r>
              <a:rPr lang="en-US" sz="1600" dirty="0"/>
              <a:t>: Upload the File</a:t>
            </a:r>
          </a:p>
        </p:txBody>
      </p:sp>
      <p:sp>
        <p:nvSpPr>
          <p:cNvPr id="17" name="Title 2"/>
          <p:cNvSpPr>
            <a:spLocks noGrp="1"/>
          </p:cNvSpPr>
          <p:nvPr>
            <p:ph type="title"/>
          </p:nvPr>
        </p:nvSpPr>
        <p:spPr/>
        <p:txBody>
          <a:bodyPr/>
          <a:lstStyle/>
          <a:p>
            <a:r>
              <a:rPr lang="en-US" dirty="0"/>
              <a:t>Subsidiary Import Utility Tool</a:t>
            </a:r>
            <a:endParaRPr lang="en-US" noProof="0" dirty="0"/>
          </a:p>
        </p:txBody>
      </p:sp>
    </p:spTree>
    <p:extLst>
      <p:ext uri="{BB962C8B-B14F-4D97-AF65-F5344CB8AC3E}">
        <p14:creationId xmlns:p14="http://schemas.microsoft.com/office/powerpoint/2010/main" val="9479307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376238" y="773589"/>
            <a:ext cx="8229600" cy="0"/>
          </a:xfrm>
          <a:prstGeom prst="line">
            <a:avLst/>
          </a:prstGeom>
          <a:ln w="222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Content Placeholder 4"/>
          <p:cNvSpPr txBox="1">
            <a:spLocks/>
          </p:cNvSpPr>
          <p:nvPr/>
        </p:nvSpPr>
        <p:spPr>
          <a:xfrm>
            <a:off x="673112" y="1350329"/>
            <a:ext cx="8374062" cy="203338"/>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600" dirty="0"/>
              <a:t>On Successful Upload a confirmation message will appear as below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12" y="2130406"/>
            <a:ext cx="7797775" cy="2216726"/>
          </a:xfrm>
          <a:prstGeom prst="rect">
            <a:avLst/>
          </a:prstGeom>
        </p:spPr>
      </p:pic>
      <p:sp>
        <p:nvSpPr>
          <p:cNvPr id="49" name="Title 2"/>
          <p:cNvSpPr>
            <a:spLocks noGrp="1"/>
          </p:cNvSpPr>
          <p:nvPr>
            <p:ph type="title"/>
          </p:nvPr>
        </p:nvSpPr>
        <p:spPr/>
        <p:txBody>
          <a:bodyPr/>
          <a:lstStyle/>
          <a:p>
            <a:r>
              <a:rPr lang="en-US" dirty="0"/>
              <a:t>Subsidiary Import Utility Tool</a:t>
            </a:r>
            <a:endParaRPr lang="en-US" noProof="0" dirty="0"/>
          </a:p>
        </p:txBody>
      </p:sp>
    </p:spTree>
    <p:extLst>
      <p:ext uri="{BB962C8B-B14F-4D97-AF65-F5344CB8AC3E}">
        <p14:creationId xmlns:p14="http://schemas.microsoft.com/office/powerpoint/2010/main" val="127358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6EE34C1D-AB53-4DB7-B278-D7A1F9C2CBA3}" vid="{970869B5-A15A-4310-8F27-DE88B4E3E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Deloitte_4_3_Onscreen_US</Template>
  <TotalTime>36812</TotalTime>
  <Words>632</Words>
  <Application>Microsoft Office PowerPoint</Application>
  <PresentationFormat>On-screen Show (4:3)</PresentationFormat>
  <Paragraphs>109</Paragraphs>
  <Slides>17</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Open Sans</vt:lpstr>
      <vt:lpstr>Verdana</vt:lpstr>
      <vt:lpstr>Wingdings</vt:lpstr>
      <vt:lpstr>Deloitte 16_9 onscreen</vt:lpstr>
      <vt:lpstr>think-cell Slide</vt:lpstr>
      <vt:lpstr>PowerPoint Presentation</vt:lpstr>
      <vt:lpstr>Contents</vt:lpstr>
      <vt:lpstr>Introduction  </vt:lpstr>
      <vt:lpstr>Features</vt:lpstr>
      <vt:lpstr>Subsidiary Import Utility</vt:lpstr>
      <vt:lpstr>Subsidiary Import Utility Tool</vt:lpstr>
      <vt:lpstr>Subsidiary Import Utility Tool</vt:lpstr>
      <vt:lpstr>Subsidiary Import Utility Tool</vt:lpstr>
      <vt:lpstr>Subsidiary Import Utility Tool</vt:lpstr>
      <vt:lpstr>Subsidiary Import Utility Tool</vt:lpstr>
      <vt:lpstr> Bundle Details</vt:lpstr>
      <vt:lpstr> Post Installation Steps</vt:lpstr>
      <vt:lpstr>  GIT Repository Link</vt:lpstr>
      <vt:lpstr>Business Benefits</vt:lpstr>
      <vt:lpstr>Conclusion</vt:lpstr>
      <vt:lpstr>Contacts</vt:lpstr>
      <vt:lpstr>Thank You</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Kulkarni, Sharad B</dc:creator>
  <cp:lastModifiedBy>Sinha, Anuradha</cp:lastModifiedBy>
  <cp:revision>163</cp:revision>
  <cp:lastPrinted>2014-06-25T02:16:22Z</cp:lastPrinted>
  <dcterms:created xsi:type="dcterms:W3CDTF">2016-07-06T17:24:10Z</dcterms:created>
  <dcterms:modified xsi:type="dcterms:W3CDTF">2020-01-06T11:05:55Z</dcterms:modified>
</cp:coreProperties>
</file>