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4" r:id="rId7"/>
    <p:sldId id="28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EDA &amp; DATA PREPROCESSING</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pPr algn="l">
            <a:buFont typeface="+mj-lt"/>
            <a:buAutoNum type="arabicParenR"/>
          </a:pPr>
          <a:r>
            <a:rPr lang="en-US" dirty="0">
              <a:latin typeface="Times New Roman" panose="02020603050405020304" pitchFamily="18" charset="0"/>
              <a:cs typeface="Times New Roman" panose="02020603050405020304" pitchFamily="18" charset="0"/>
            </a:rPr>
            <a:t>° </a:t>
          </a:r>
          <a:r>
            <a:rPr lang="en-US" dirty="0"/>
            <a:t>Determining Null Values and replace them (if any).</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022A9CC9-DE66-45F5-BC7C-F82FCC7EA29A}">
      <dgm:prSet/>
      <dgm:spPr/>
      <dgm:t>
        <a:bodyPr/>
        <a:lstStyle/>
        <a:p>
          <a:pPr algn="l"/>
          <a:r>
            <a:rPr lang="en-US" dirty="0">
              <a:latin typeface="Times New Roman" panose="02020603050405020304" pitchFamily="18" charset="0"/>
              <a:cs typeface="Times New Roman" panose="02020603050405020304" pitchFamily="18" charset="0"/>
            </a:rPr>
            <a:t>° </a:t>
          </a:r>
          <a:r>
            <a:rPr lang="en-US" dirty="0"/>
            <a:t>Removing dummy variable and adding a constant column.</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REGRESSION MODEL</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pPr algn="l"/>
          <a:r>
            <a:rPr lang="en-US" dirty="0"/>
            <a:t>° Splitting x and y into train and test data.</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DA49F77E-896D-413A-97DA-B41EEAB0D145}">
      <dgm:prSet/>
      <dgm:spPr/>
      <dgm:t>
        <a:bodyPr/>
        <a:lstStyle/>
        <a:p>
          <a:pPr algn="l">
            <a:buFont typeface="+mj-lt"/>
            <a:buAutoNum type="arabicParenR"/>
          </a:pPr>
          <a:r>
            <a:rPr lang="en-US" dirty="0">
              <a:latin typeface="Times New Roman" panose="02020603050405020304" pitchFamily="18" charset="0"/>
              <a:cs typeface="Times New Roman" panose="02020603050405020304" pitchFamily="18" charset="0"/>
            </a:rPr>
            <a:t>° </a:t>
          </a:r>
          <a:r>
            <a:rPr lang="en-US" dirty="0"/>
            <a:t>Checking if outliers are present or not.</a:t>
          </a:r>
        </a:p>
      </dgm:t>
    </dgm:pt>
    <dgm:pt modelId="{B1010EAD-9C67-48DE-BF1A-F4DD8DB28E61}" type="parTrans" cxnId="{45B6FFED-E739-4AC7-8BB1-8A20C584E571}">
      <dgm:prSet/>
      <dgm:spPr/>
      <dgm:t>
        <a:bodyPr/>
        <a:lstStyle/>
        <a:p>
          <a:endParaRPr lang="en-IN"/>
        </a:p>
      </dgm:t>
    </dgm:pt>
    <dgm:pt modelId="{B6D1763B-39CE-432F-A2C6-C6F2AE841382}" type="sibTrans" cxnId="{45B6FFED-E739-4AC7-8BB1-8A20C584E571}">
      <dgm:prSet/>
      <dgm:spPr/>
      <dgm:t>
        <a:bodyPr/>
        <a:lstStyle/>
        <a:p>
          <a:endParaRPr lang="en-IN"/>
        </a:p>
      </dgm:t>
    </dgm:pt>
    <dgm:pt modelId="{792DE765-E0AA-4108-B1C4-2FAB03283B56}">
      <dgm:prSet/>
      <dgm:spPr/>
      <dgm:t>
        <a:bodyPr/>
        <a:lstStyle/>
        <a:p>
          <a:pPr algn="l">
            <a:buFont typeface="+mj-lt"/>
            <a:buAutoNum type="arabicParenR"/>
          </a:pPr>
          <a:r>
            <a:rPr lang="en-US" dirty="0">
              <a:latin typeface="Times New Roman" panose="02020603050405020304" pitchFamily="18" charset="0"/>
              <a:cs typeface="Times New Roman" panose="02020603050405020304" pitchFamily="18" charset="0"/>
            </a:rPr>
            <a:t>° </a:t>
          </a:r>
          <a:r>
            <a:rPr lang="en-US" dirty="0"/>
            <a:t>Encoding the categorical columns using OneHotEncoder. </a:t>
          </a:r>
        </a:p>
      </dgm:t>
    </dgm:pt>
    <dgm:pt modelId="{1D011103-6867-47C6-BFC0-4681CAE7C0CC}" type="parTrans" cxnId="{5260D5C3-426A-4098-BCA5-38AF448FF215}">
      <dgm:prSet/>
      <dgm:spPr/>
      <dgm:t>
        <a:bodyPr/>
        <a:lstStyle/>
        <a:p>
          <a:endParaRPr lang="en-IN"/>
        </a:p>
      </dgm:t>
    </dgm:pt>
    <dgm:pt modelId="{515BFD4D-B4F5-465F-ABE9-C4DFCD754998}" type="sibTrans" cxnId="{5260D5C3-426A-4098-BCA5-38AF448FF215}">
      <dgm:prSet/>
      <dgm:spPr/>
      <dgm:t>
        <a:bodyPr/>
        <a:lstStyle/>
        <a:p>
          <a:endParaRPr lang="en-IN"/>
        </a:p>
      </dgm:t>
    </dgm:pt>
    <dgm:pt modelId="{E56967EF-9D72-46C2-9648-35BE9727038E}">
      <dgm:prSet/>
      <dgm:spPr/>
      <dgm:t>
        <a:bodyPr/>
        <a:lstStyle/>
        <a:p>
          <a:pPr algn="l">
            <a:buFont typeface="+mj-lt"/>
            <a:buAutoNum type="arabicParenR"/>
          </a:pPr>
          <a:r>
            <a:rPr lang="en-US" dirty="0">
              <a:latin typeface="Times New Roman" panose="02020603050405020304" pitchFamily="18" charset="0"/>
              <a:cs typeface="Times New Roman" panose="02020603050405020304" pitchFamily="18" charset="0"/>
            </a:rPr>
            <a:t>° </a:t>
          </a:r>
          <a:r>
            <a:rPr lang="en-US" dirty="0"/>
            <a:t>Extracting x and y.</a:t>
          </a:r>
        </a:p>
      </dgm:t>
    </dgm:pt>
    <dgm:pt modelId="{D971B0E8-DB36-49E1-872D-91522F31D2B1}" type="parTrans" cxnId="{8CEE2328-8C6C-4556-A464-116F2E453D56}">
      <dgm:prSet/>
      <dgm:spPr/>
      <dgm:t>
        <a:bodyPr/>
        <a:lstStyle/>
        <a:p>
          <a:endParaRPr lang="en-IN"/>
        </a:p>
      </dgm:t>
    </dgm:pt>
    <dgm:pt modelId="{605F931C-FDE0-488F-95FA-F6E560133ACA}" type="sibTrans" cxnId="{8CEE2328-8C6C-4556-A464-116F2E453D56}">
      <dgm:prSet/>
      <dgm:spPr/>
      <dgm:t>
        <a:bodyPr/>
        <a:lstStyle/>
        <a:p>
          <a:endParaRPr lang="en-IN"/>
        </a:p>
      </dgm:t>
    </dgm:pt>
    <dgm:pt modelId="{E1C50BCF-4341-4FE3-909A-A05E62610686}">
      <dgm:prSet/>
      <dgm:spPr/>
      <dgm:t>
        <a:bodyPr/>
        <a:lstStyle/>
        <a:p>
          <a:r>
            <a:rPr lang="en-US" b="1" dirty="0"/>
            <a:t>BACKWARD ELIMINATION</a:t>
          </a:r>
        </a:p>
      </dgm:t>
    </dgm:pt>
    <dgm:pt modelId="{DA290AD4-4CCE-4E29-8FD8-F344753A610C}" type="sibTrans" cxnId="{C746E1DB-6C1C-4011-8F33-80397E2199E4}">
      <dgm:prSet/>
      <dgm:spPr/>
      <dgm:t>
        <a:bodyPr/>
        <a:lstStyle/>
        <a:p>
          <a:endParaRPr lang="en-US"/>
        </a:p>
      </dgm:t>
    </dgm:pt>
    <dgm:pt modelId="{37287D1C-9A77-4D5F-9D2B-78D65EC7BE06}" type="parTrans" cxnId="{C746E1DB-6C1C-4011-8F33-80397E2199E4}">
      <dgm:prSet/>
      <dgm:spPr/>
      <dgm:t>
        <a:bodyPr/>
        <a:lstStyle/>
        <a:p>
          <a:endParaRPr lang="en-US"/>
        </a:p>
      </dgm:t>
    </dgm:pt>
    <dgm:pt modelId="{21B3E080-A612-4D2F-B518-B096EBE35FE6}">
      <dgm:prSet/>
      <dgm:spPr/>
      <dgm:t>
        <a:bodyPr/>
        <a:lstStyle/>
        <a:p>
          <a:pPr algn="l"/>
          <a:r>
            <a:rPr lang="en-US" dirty="0">
              <a:latin typeface="Times New Roman" panose="02020603050405020304" pitchFamily="18" charset="0"/>
              <a:cs typeface="Times New Roman" panose="02020603050405020304" pitchFamily="18" charset="0"/>
            </a:rPr>
            <a:t>° </a:t>
          </a:r>
          <a:r>
            <a:rPr lang="en-US" dirty="0"/>
            <a:t>Performing backward elimination with p = 0.05.</a:t>
          </a:r>
        </a:p>
      </dgm:t>
    </dgm:pt>
    <dgm:pt modelId="{C2EA2F49-7155-4A89-B31D-6F1F1D7EFD36}" type="parTrans" cxnId="{C1F7B3EF-A559-4880-AB26-FDC6081BAED3}">
      <dgm:prSet/>
      <dgm:spPr/>
      <dgm:t>
        <a:bodyPr/>
        <a:lstStyle/>
        <a:p>
          <a:endParaRPr lang="en-IN"/>
        </a:p>
      </dgm:t>
    </dgm:pt>
    <dgm:pt modelId="{B353394A-D909-40DF-AFCF-A8BD7393987E}" type="sibTrans" cxnId="{C1F7B3EF-A559-4880-AB26-FDC6081BAED3}">
      <dgm:prSet/>
      <dgm:spPr/>
      <dgm:t>
        <a:bodyPr/>
        <a:lstStyle/>
        <a:p>
          <a:endParaRPr lang="en-IN"/>
        </a:p>
      </dgm:t>
    </dgm:pt>
    <dgm:pt modelId="{F2C8F992-DBC2-4FBE-91B0-EB02CDB1683A}">
      <dgm:prSet/>
      <dgm:spPr/>
      <dgm:t>
        <a:bodyPr/>
        <a:lstStyle/>
        <a:p>
          <a:pPr algn="l"/>
          <a:r>
            <a:rPr lang="en-US" dirty="0"/>
            <a:t>° Predicting on test data.</a:t>
          </a:r>
        </a:p>
      </dgm:t>
    </dgm:pt>
    <dgm:pt modelId="{4494FB34-8EA5-4A88-8BDD-351F93ED6870}" type="parTrans" cxnId="{85208768-2469-4C31-840E-8DE3D75CF3E0}">
      <dgm:prSet/>
      <dgm:spPr/>
      <dgm:t>
        <a:bodyPr/>
        <a:lstStyle/>
        <a:p>
          <a:endParaRPr lang="en-IN"/>
        </a:p>
      </dgm:t>
    </dgm:pt>
    <dgm:pt modelId="{81CE79B0-F0B7-4834-8C7D-7DB6354D8206}" type="sibTrans" cxnId="{85208768-2469-4C31-840E-8DE3D75CF3E0}">
      <dgm:prSet/>
      <dgm:spPr/>
      <dgm:t>
        <a:bodyPr/>
        <a:lstStyle/>
        <a:p>
          <a:endParaRPr lang="en-IN"/>
        </a:p>
      </dgm:t>
    </dgm:pt>
    <dgm:pt modelId="{2BB3114A-893E-4147-BEE3-6F9A9D541827}">
      <dgm:prSet/>
      <dgm:spPr/>
      <dgm:t>
        <a:bodyPr/>
        <a:lstStyle/>
        <a:p>
          <a:pPr algn="l">
            <a:buClrTx/>
            <a:buSzTx/>
            <a:buFont typeface="Arial" panose="020B0604020202020204" pitchFamily="34" charset="0"/>
            <a:buChar char="•"/>
          </a:pPr>
          <a:r>
            <a:rPr lang="en-US" dirty="0"/>
            <a:t>° Creating and training model.</a:t>
          </a:r>
        </a:p>
      </dgm:t>
    </dgm:pt>
    <dgm:pt modelId="{052E54D6-20C6-4C9C-B8D0-DAEB2461F488}" type="parTrans" cxnId="{19BB8926-9CBA-4771-93DE-726387DDEFB3}">
      <dgm:prSet/>
      <dgm:spPr/>
      <dgm:t>
        <a:bodyPr/>
        <a:lstStyle/>
        <a:p>
          <a:endParaRPr lang="en-IN"/>
        </a:p>
      </dgm:t>
    </dgm:pt>
    <dgm:pt modelId="{8A9F956A-F47D-4B62-92CF-C281220EC4C1}" type="sibTrans" cxnId="{19BB8926-9CBA-4771-93DE-726387DDEFB3}">
      <dgm:prSet/>
      <dgm:spPr/>
      <dgm:t>
        <a:bodyPr/>
        <a:lstStyle/>
        <a:p>
          <a:endParaRPr lang="en-IN"/>
        </a:p>
      </dgm:t>
    </dgm:pt>
    <dgm:pt modelId="{158D8BA6-8C75-4167-8DE9-25966B0E067C}">
      <dgm:prSet/>
      <dgm:spPr/>
      <dgm:t>
        <a:bodyPr/>
        <a:lstStyle/>
        <a:p>
          <a:pPr algn="l">
            <a:buClrTx/>
            <a:buSzTx/>
            <a:buFont typeface="Arial" panose="020B0604020202020204" pitchFamily="34" charset="0"/>
            <a:buChar char="•"/>
          </a:pPr>
          <a:r>
            <a:rPr lang="en-US" dirty="0"/>
            <a:t>° Now 5 columns remained with each having p value &lt; 0.05.</a:t>
          </a:r>
        </a:p>
      </dgm:t>
    </dgm:pt>
    <dgm:pt modelId="{22DCB7E8-C75E-4067-A2BD-3F1FA8E85804}" type="parTrans" cxnId="{7EEA5383-9A30-4D1F-B4F4-AF1CA5817026}">
      <dgm:prSet/>
      <dgm:spPr/>
      <dgm:t>
        <a:bodyPr/>
        <a:lstStyle/>
        <a:p>
          <a:endParaRPr lang="en-IN"/>
        </a:p>
      </dgm:t>
    </dgm:pt>
    <dgm:pt modelId="{5FAD5B99-298D-4BD7-A2C7-351A6FBC79B1}" type="sibTrans" cxnId="{7EEA5383-9A30-4D1F-B4F4-AF1CA5817026}">
      <dgm:prSet/>
      <dgm:spPr/>
      <dgm:t>
        <a:bodyPr/>
        <a:lstStyle/>
        <a:p>
          <a:endParaRPr lang="en-IN"/>
        </a:p>
      </dgm:t>
    </dgm:pt>
    <dgm:pt modelId="{55F8DC4D-B3B4-4FA2-8C0D-C9954B467365}">
      <dgm:prSet/>
      <dgm:spPr/>
      <dgm:t>
        <a:bodyPr/>
        <a:lstStyle/>
        <a:p>
          <a:pPr algn="l">
            <a:buClrTx/>
            <a:buSzTx/>
            <a:buFont typeface="Arial" panose="020B0604020202020204" pitchFamily="34" charset="0"/>
            <a:buChar char="•"/>
          </a:pPr>
          <a:r>
            <a:rPr lang="en-US" dirty="0"/>
            <a:t>° Calculating mse, rmse and r2 score.</a:t>
          </a:r>
        </a:p>
      </dgm:t>
    </dgm:pt>
    <dgm:pt modelId="{53075119-3D75-4C88-A743-7E81F05AB233}" type="parTrans" cxnId="{E391C1E8-C4EF-453B-ABC1-4DEA65927614}">
      <dgm:prSet/>
      <dgm:spPr/>
      <dgm:t>
        <a:bodyPr/>
        <a:lstStyle/>
        <a:p>
          <a:endParaRPr lang="en-IN"/>
        </a:p>
      </dgm:t>
    </dgm:pt>
    <dgm:pt modelId="{CF0070F3-5449-49BA-8434-124469013E0A}" type="sibTrans" cxnId="{E391C1E8-C4EF-453B-ABC1-4DEA65927614}">
      <dgm:prSet/>
      <dgm:spPr/>
      <dgm:t>
        <a:bodyPr/>
        <a:lstStyle/>
        <a:p>
          <a:endParaRPr lang="en-IN"/>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custScaleX="90709">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19BB8926-9CBA-4771-93DE-726387DDEFB3}" srcId="{E25CB8D7-2E39-4D62-85A9-BEB48A46DBE6}" destId="{2BB3114A-893E-4147-BEE3-6F9A9D541827}" srcOrd="1" destOrd="0" parTransId="{052E54D6-20C6-4C9C-B8D0-DAEB2461F488}" sibTransId="{8A9F956A-F47D-4B62-92CF-C281220EC4C1}"/>
    <dgm:cxn modelId="{F7941728-A697-4EE3-A810-28BA205852AB}" type="presOf" srcId="{2BB3114A-893E-4147-BEE3-6F9A9D541827}" destId="{B94D21D0-2A8F-4CEE-A05D-23DA38BFDEB1}" srcOrd="0" destOrd="1" presId="urn:microsoft.com/office/officeart/2016/7/layout/HexagonTimeline"/>
    <dgm:cxn modelId="{8CEE2328-8C6C-4556-A464-116F2E453D56}" srcId="{01B965F8-E325-43B3-80B3-B9D1E0388BA4}" destId="{E56967EF-9D72-46C2-9648-35BE9727038E}" srcOrd="2" destOrd="0" parTransId="{D971B0E8-DB36-49E1-872D-91522F31D2B1}" sibTransId="{605F931C-FDE0-488F-95FA-F6E560133ACA}"/>
    <dgm:cxn modelId="{CE2B4C2A-B7E5-48D1-A210-0448E634A636}" type="presOf" srcId="{022A9CC9-DE66-45F5-BC7C-F82FCC7EA29A}" destId="{ECC76F64-70E8-4C84-B855-77BE880B7902}" srcOrd="0" destOrd="0" presId="urn:microsoft.com/office/officeart/2016/7/layout/HexagonTimeline"/>
    <dgm:cxn modelId="{36A9CC32-C54A-4CEE-B70F-49061133327D}" type="presOf" srcId="{E56967EF-9D72-46C2-9648-35BE9727038E}" destId="{D71B0C25-D16A-4FA5-B934-11CB1F2F3DC3}" srcOrd="0" destOrd="2"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5FD3005D-7DB9-4F34-9A75-782211E1B32B}" type="presOf" srcId="{21B3E080-A612-4D2F-B518-B096EBE35FE6}" destId="{ECC76F64-70E8-4C84-B855-77BE880B7902}" srcOrd="0" destOrd="1" presId="urn:microsoft.com/office/officeart/2016/7/layout/HexagonTimeline"/>
    <dgm:cxn modelId="{85208768-2469-4C31-840E-8DE3D75CF3E0}" srcId="{E25CB8D7-2E39-4D62-85A9-BEB48A46DBE6}" destId="{F2C8F992-DBC2-4FBE-91B0-EB02CDB1683A}" srcOrd="2" destOrd="0" parTransId="{4494FB34-8EA5-4A88-8BDD-351F93ED6870}" sibTransId="{81CE79B0-F0B7-4834-8C7D-7DB6354D8206}"/>
    <dgm:cxn modelId="{165A9352-1B0F-47E8-88A9-D548BB479351}" type="presOf" srcId="{FEA0EDC1-022C-43AF-809A-43A91E8CBF17}" destId="{B94D21D0-2A8F-4CEE-A05D-23DA38BFDEB1}" srcOrd="0" destOrd="0" presId="urn:microsoft.com/office/officeart/2016/7/layout/HexagonTimeline"/>
    <dgm:cxn modelId="{DAF24074-0B1B-486C-B0EF-26D87FADEA1E}" type="presOf" srcId="{DA49F77E-896D-413A-97DA-B41EEAB0D145}" destId="{D71B0C25-D16A-4FA5-B934-11CB1F2F3DC3}" srcOrd="0" destOrd="1" presId="urn:microsoft.com/office/officeart/2016/7/layout/HexagonTimeline"/>
    <dgm:cxn modelId="{71B20383-254D-4186-A766-5A0B1D52FEBB}" type="presOf" srcId="{F2C8F992-DBC2-4FBE-91B0-EB02CDB1683A}" destId="{B94D21D0-2A8F-4CEE-A05D-23DA38BFDEB1}" srcOrd="0" destOrd="2" presId="urn:microsoft.com/office/officeart/2016/7/layout/HexagonTimeline"/>
    <dgm:cxn modelId="{7EEA5383-9A30-4D1F-B4F4-AF1CA5817026}" srcId="{E1C50BCF-4341-4FE3-909A-A05E62610686}" destId="{158D8BA6-8C75-4167-8DE9-25966B0E067C}" srcOrd="2" destOrd="0" parTransId="{22DCB7E8-C75E-4067-A2BD-3F1FA8E85804}" sibTransId="{5FAD5B99-298D-4BD7-A2C7-351A6FBC79B1}"/>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B1767BA9-7F4A-4590-BA6B-3FD68C50B460}" type="presOf" srcId="{158D8BA6-8C75-4167-8DE9-25966B0E067C}" destId="{ECC76F64-70E8-4C84-B855-77BE880B7902}" srcOrd="0" destOrd="2" presId="urn:microsoft.com/office/officeart/2016/7/layout/HexagonTimeline"/>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5260D5C3-426A-4098-BCA5-38AF448FF215}" srcId="{01B965F8-E325-43B3-80B3-B9D1E0388BA4}" destId="{792DE765-E0AA-4108-B1C4-2FAB03283B56}" srcOrd="3" destOrd="0" parTransId="{1D011103-6867-47C6-BFC0-4681CAE7C0CC}" sibTransId="{515BFD4D-B4F5-465F-ABE9-C4DFCD754998}"/>
    <dgm:cxn modelId="{97A2B1D2-9EC0-4E3F-94A5-B20E035D72DD}" type="presOf" srcId="{792DE765-E0AA-4108-B1C4-2FAB03283B56}" destId="{D71B0C25-D16A-4FA5-B934-11CB1F2F3DC3}" srcOrd="0" destOrd="3" presId="urn:microsoft.com/office/officeart/2016/7/layout/HexagonTimeline"/>
    <dgm:cxn modelId="{B1D069D7-3B55-4A9C-990F-A1625E110864}" type="presOf" srcId="{55F8DC4D-B3B4-4FA2-8C0D-C9954B467365}" destId="{B94D21D0-2A8F-4CEE-A05D-23DA38BFDEB1}" srcOrd="0" destOrd="3" presId="urn:microsoft.com/office/officeart/2016/7/layout/HexagonTimeline"/>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E391C1E8-C4EF-453B-ABC1-4DEA65927614}" srcId="{E25CB8D7-2E39-4D62-85A9-BEB48A46DBE6}" destId="{55F8DC4D-B3B4-4FA2-8C0D-C9954B467365}" srcOrd="3" destOrd="0" parTransId="{53075119-3D75-4C88-A743-7E81F05AB233}" sibTransId="{CF0070F3-5449-49BA-8434-124469013E0A}"/>
    <dgm:cxn modelId="{45B6FFED-E739-4AC7-8BB1-8A20C584E571}" srcId="{01B965F8-E325-43B3-80B3-B9D1E0388BA4}" destId="{DA49F77E-896D-413A-97DA-B41EEAB0D145}" srcOrd="1" destOrd="0" parTransId="{B1010EAD-9C67-48DE-BF1A-F4DD8DB28E61}" sibTransId="{B6D1763B-39CE-432F-A2C6-C6F2AE841382}"/>
    <dgm:cxn modelId="{C1F7B3EF-A559-4880-AB26-FDC6081BAED3}" srcId="{E1C50BCF-4341-4FE3-909A-A05E62610686}" destId="{21B3E080-A612-4D2F-B518-B096EBE35FE6}" srcOrd="1" destOrd="0" parTransId="{C2EA2F49-7155-4A89-B31D-6F1F1D7EFD36}" sibTransId="{B353394A-D909-40DF-AFCF-A8BD7393987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45416" y="1848993"/>
          <a:ext cx="2785094" cy="504270"/>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b="1" kern="1200" dirty="0"/>
            <a:t>EDA &amp; DATA PREPROCESSING</a:t>
          </a:r>
        </a:p>
      </dsp:txBody>
      <dsp:txXfrm>
        <a:off x="545416" y="1848993"/>
        <a:ext cx="2684240" cy="504270"/>
      </dsp:txXfrm>
    </dsp:sp>
    <dsp:sp modelId="{D71B0C25-D16A-4FA5-B934-11CB1F2F3DC3}">
      <dsp:nvSpPr>
        <dsp:cNvPr id="0" name=""/>
        <dsp:cNvSpPr/>
      </dsp:nvSpPr>
      <dsp:spPr>
        <a:xfrm>
          <a:off x="3869" y="0"/>
          <a:ext cx="3868187" cy="134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l" defTabSz="577850">
            <a:lnSpc>
              <a:spcPct val="90000"/>
            </a:lnSpc>
            <a:spcBef>
              <a:spcPct val="0"/>
            </a:spcBef>
            <a:spcAft>
              <a:spcPct val="35000"/>
            </a:spcAft>
            <a:buFont typeface="+mj-lt"/>
            <a:buNone/>
          </a:pPr>
          <a:r>
            <a:rPr lang="en-US" sz="1300" kern="1200" dirty="0">
              <a:latin typeface="Times New Roman" panose="02020603050405020304" pitchFamily="18" charset="0"/>
              <a:cs typeface="Times New Roman" panose="02020603050405020304" pitchFamily="18" charset="0"/>
            </a:rPr>
            <a:t>° </a:t>
          </a:r>
          <a:r>
            <a:rPr lang="en-US" sz="1300" kern="1200" dirty="0"/>
            <a:t>Determining Null Values and replace them (if any).</a:t>
          </a:r>
        </a:p>
        <a:p>
          <a:pPr marL="0" lvl="0" indent="0" algn="l" defTabSz="577850">
            <a:lnSpc>
              <a:spcPct val="90000"/>
            </a:lnSpc>
            <a:spcBef>
              <a:spcPct val="0"/>
            </a:spcBef>
            <a:spcAft>
              <a:spcPct val="35000"/>
            </a:spcAft>
            <a:buFont typeface="+mj-lt"/>
            <a:buNone/>
          </a:pPr>
          <a:r>
            <a:rPr lang="en-US" sz="1300" kern="1200" dirty="0">
              <a:latin typeface="Times New Roman" panose="02020603050405020304" pitchFamily="18" charset="0"/>
              <a:cs typeface="Times New Roman" panose="02020603050405020304" pitchFamily="18" charset="0"/>
            </a:rPr>
            <a:t>° </a:t>
          </a:r>
          <a:r>
            <a:rPr lang="en-US" sz="1300" kern="1200" dirty="0"/>
            <a:t>Checking if outliers are present or not.</a:t>
          </a:r>
        </a:p>
        <a:p>
          <a:pPr marL="0" lvl="0" indent="0" algn="l" defTabSz="577850">
            <a:lnSpc>
              <a:spcPct val="90000"/>
            </a:lnSpc>
            <a:spcBef>
              <a:spcPct val="0"/>
            </a:spcBef>
            <a:spcAft>
              <a:spcPct val="35000"/>
            </a:spcAft>
            <a:buFont typeface="+mj-lt"/>
            <a:buNone/>
          </a:pPr>
          <a:r>
            <a:rPr lang="en-US" sz="1300" kern="1200" dirty="0">
              <a:latin typeface="Times New Roman" panose="02020603050405020304" pitchFamily="18" charset="0"/>
              <a:cs typeface="Times New Roman" panose="02020603050405020304" pitchFamily="18" charset="0"/>
            </a:rPr>
            <a:t>° </a:t>
          </a:r>
          <a:r>
            <a:rPr lang="en-US" sz="1300" kern="1200" dirty="0"/>
            <a:t>Extracting x and y.</a:t>
          </a:r>
        </a:p>
        <a:p>
          <a:pPr marL="0" lvl="0" indent="0" algn="l" defTabSz="577850">
            <a:lnSpc>
              <a:spcPct val="90000"/>
            </a:lnSpc>
            <a:spcBef>
              <a:spcPct val="0"/>
            </a:spcBef>
            <a:spcAft>
              <a:spcPct val="35000"/>
            </a:spcAft>
            <a:buFont typeface="+mj-lt"/>
            <a:buNone/>
          </a:pPr>
          <a:r>
            <a:rPr lang="en-US" sz="1300" kern="1200" dirty="0">
              <a:latin typeface="Times New Roman" panose="02020603050405020304" pitchFamily="18" charset="0"/>
              <a:cs typeface="Times New Roman" panose="02020603050405020304" pitchFamily="18" charset="0"/>
            </a:rPr>
            <a:t>° </a:t>
          </a:r>
          <a:r>
            <a:rPr lang="en-US" sz="1300" kern="1200" dirty="0"/>
            <a:t>Encoding the categorical columns using OneHotEncoder. </a:t>
          </a:r>
        </a:p>
      </dsp:txBody>
      <dsp:txXfrm>
        <a:off x="3869" y="0"/>
        <a:ext cx="3868187" cy="1344722"/>
      </dsp:txXfrm>
    </dsp:sp>
    <dsp:sp modelId="{CDDFF639-A5A5-4B69-9D4B-7FE3C8F95615}">
      <dsp:nvSpPr>
        <dsp:cNvPr id="0" name=""/>
        <dsp:cNvSpPr/>
      </dsp:nvSpPr>
      <dsp:spPr>
        <a:xfrm>
          <a:off x="3330511" y="2101128"/>
          <a:ext cx="1032777" cy="0"/>
        </a:xfrm>
        <a:custGeom>
          <a:avLst/>
          <a:gdLst/>
          <a:ahLst/>
          <a:cxnLst/>
          <a:rect l="0" t="0" r="0" b="0"/>
          <a:pathLst>
            <a:path>
              <a:moveTo>
                <a:pt x="0" y="0"/>
              </a:moveTo>
              <a:lnTo>
                <a:pt x="1032777"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937963" y="1428767"/>
          <a:ext cx="0" cy="420225"/>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95941" y="1344722"/>
          <a:ext cx="84045" cy="8404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363288" y="1848993"/>
          <a:ext cx="2526331" cy="504270"/>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b="1" kern="1200" dirty="0"/>
            <a:t>BACKWARD ELIMINATION</a:t>
          </a:r>
        </a:p>
      </dsp:txBody>
      <dsp:txXfrm>
        <a:off x="4641052" y="1904436"/>
        <a:ext cx="1970803" cy="393384"/>
      </dsp:txXfrm>
    </dsp:sp>
    <dsp:sp modelId="{ECC76F64-70E8-4C84-B855-77BE880B7902}">
      <dsp:nvSpPr>
        <dsp:cNvPr id="0" name=""/>
        <dsp:cNvSpPr/>
      </dsp:nvSpPr>
      <dsp:spPr>
        <a:xfrm>
          <a:off x="3872057" y="2857534"/>
          <a:ext cx="3508794" cy="134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 </a:t>
          </a:r>
          <a:r>
            <a:rPr lang="en-US" sz="1300" kern="1200" dirty="0"/>
            <a:t>Removing dummy variable and adding a constant column.</a:t>
          </a:r>
        </a:p>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 </a:t>
          </a:r>
          <a:r>
            <a:rPr lang="en-US" sz="1300" kern="1200" dirty="0"/>
            <a:t>Performing backward elimination with p = 0.05.</a:t>
          </a:r>
        </a:p>
        <a:p>
          <a:pPr marL="0" lvl="0" indent="0" algn="l" defTabSz="577850">
            <a:lnSpc>
              <a:spcPct val="90000"/>
            </a:lnSpc>
            <a:spcBef>
              <a:spcPct val="0"/>
            </a:spcBef>
            <a:spcAft>
              <a:spcPct val="35000"/>
            </a:spcAft>
            <a:buClrTx/>
            <a:buSzTx/>
            <a:buFont typeface="Arial" panose="020B0604020202020204" pitchFamily="34" charset="0"/>
            <a:buNone/>
          </a:pPr>
          <a:r>
            <a:rPr lang="en-US" sz="1300" kern="1200" dirty="0"/>
            <a:t>° Now 5 columns remained with each having p value &lt; 0.05.</a:t>
          </a:r>
        </a:p>
      </dsp:txBody>
      <dsp:txXfrm>
        <a:off x="3872057" y="2857534"/>
        <a:ext cx="3508794" cy="1344722"/>
      </dsp:txXfrm>
    </dsp:sp>
    <dsp:sp modelId="{3980426A-4B2A-4916-BA8E-2A46A1935B3A}">
      <dsp:nvSpPr>
        <dsp:cNvPr id="0" name=""/>
        <dsp:cNvSpPr/>
      </dsp:nvSpPr>
      <dsp:spPr>
        <a:xfrm>
          <a:off x="6889620" y="2101128"/>
          <a:ext cx="1032777" cy="0"/>
        </a:xfrm>
        <a:custGeom>
          <a:avLst/>
          <a:gdLst/>
          <a:ahLst/>
          <a:cxnLst/>
          <a:rect l="0" t="0" r="0" b="0"/>
          <a:pathLst>
            <a:path>
              <a:moveTo>
                <a:pt x="0" y="0"/>
              </a:moveTo>
              <a:lnTo>
                <a:pt x="1032777"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626454" y="2353263"/>
          <a:ext cx="0" cy="420225"/>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588336" y="2773489"/>
          <a:ext cx="76236" cy="8404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922397" y="1848993"/>
          <a:ext cx="2785094" cy="504270"/>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b="1" kern="1200" dirty="0"/>
            <a:t>REGRESSION MODEL</a:t>
          </a:r>
        </a:p>
      </dsp:txBody>
      <dsp:txXfrm rot="10800000">
        <a:off x="8023251" y="1848993"/>
        <a:ext cx="2684240" cy="504270"/>
      </dsp:txXfrm>
    </dsp:sp>
    <dsp:sp modelId="{B94D21D0-2A8F-4CEE-A05D-23DA38BFDEB1}">
      <dsp:nvSpPr>
        <dsp:cNvPr id="0" name=""/>
        <dsp:cNvSpPr/>
      </dsp:nvSpPr>
      <dsp:spPr>
        <a:xfrm>
          <a:off x="7380851" y="0"/>
          <a:ext cx="3868187" cy="134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l" defTabSz="577850">
            <a:lnSpc>
              <a:spcPct val="90000"/>
            </a:lnSpc>
            <a:spcBef>
              <a:spcPct val="0"/>
            </a:spcBef>
            <a:spcAft>
              <a:spcPct val="35000"/>
            </a:spcAft>
            <a:buNone/>
          </a:pPr>
          <a:r>
            <a:rPr lang="en-US" sz="1300" kern="1200" dirty="0"/>
            <a:t>° Splitting x and y into train and test data.</a:t>
          </a:r>
        </a:p>
        <a:p>
          <a:pPr marL="0" lvl="0" indent="0" algn="l" defTabSz="577850">
            <a:lnSpc>
              <a:spcPct val="90000"/>
            </a:lnSpc>
            <a:spcBef>
              <a:spcPct val="0"/>
            </a:spcBef>
            <a:spcAft>
              <a:spcPct val="35000"/>
            </a:spcAft>
            <a:buClrTx/>
            <a:buSzTx/>
            <a:buFont typeface="Arial" panose="020B0604020202020204" pitchFamily="34" charset="0"/>
            <a:buNone/>
          </a:pPr>
          <a:r>
            <a:rPr lang="en-US" sz="1300" kern="1200" dirty="0"/>
            <a:t>° Creating and training model.</a:t>
          </a:r>
        </a:p>
        <a:p>
          <a:pPr marL="0" lvl="0" indent="0" algn="l" defTabSz="577850">
            <a:lnSpc>
              <a:spcPct val="90000"/>
            </a:lnSpc>
            <a:spcBef>
              <a:spcPct val="0"/>
            </a:spcBef>
            <a:spcAft>
              <a:spcPct val="35000"/>
            </a:spcAft>
            <a:buNone/>
          </a:pPr>
          <a:r>
            <a:rPr lang="en-US" sz="1300" kern="1200" dirty="0"/>
            <a:t>° Predicting on test data.</a:t>
          </a:r>
        </a:p>
        <a:p>
          <a:pPr marL="0" lvl="0" indent="0" algn="l" defTabSz="577850">
            <a:lnSpc>
              <a:spcPct val="90000"/>
            </a:lnSpc>
            <a:spcBef>
              <a:spcPct val="0"/>
            </a:spcBef>
            <a:spcAft>
              <a:spcPct val="35000"/>
            </a:spcAft>
            <a:buClrTx/>
            <a:buSzTx/>
            <a:buFont typeface="Arial" panose="020B0604020202020204" pitchFamily="34" charset="0"/>
            <a:buNone/>
          </a:pPr>
          <a:r>
            <a:rPr lang="en-US" sz="1300" kern="1200" dirty="0"/>
            <a:t>° Calculating mse, rmse and r2 score.</a:t>
          </a:r>
        </a:p>
      </dsp:txBody>
      <dsp:txXfrm>
        <a:off x="7380851" y="0"/>
        <a:ext cx="3868187" cy="1344722"/>
      </dsp:txXfrm>
    </dsp:sp>
    <dsp:sp modelId="{45DC5BF2-7EA5-421C-9F58-176ED56B0D8F}">
      <dsp:nvSpPr>
        <dsp:cNvPr id="0" name=""/>
        <dsp:cNvSpPr/>
      </dsp:nvSpPr>
      <dsp:spPr>
        <a:xfrm>
          <a:off x="9314945" y="1428767"/>
          <a:ext cx="0" cy="420225"/>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272922" y="1344722"/>
          <a:ext cx="84045" cy="8404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571534" y="754212"/>
            <a:ext cx="3511233" cy="3779995"/>
          </a:xfrm>
        </p:spPr>
        <p:txBody>
          <a:bodyPr anchor="ctr">
            <a:normAutofit/>
          </a:bodyPr>
          <a:lstStyle/>
          <a:p>
            <a:r>
              <a:rPr lang="en-US" dirty="0">
                <a:solidFill>
                  <a:schemeClr val="tx1"/>
                </a:solidFill>
              </a:rPr>
              <a:t>Project 2 </a:t>
            </a:r>
            <a:r>
              <a:rPr lang="en-US" sz="2800" dirty="0">
                <a:solidFill>
                  <a:schemeClr val="tx1"/>
                </a:solidFill>
              </a:rPr>
              <a:t>(Health Insurance cost Prediction)</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022286" y="4374816"/>
            <a:ext cx="3685130" cy="1589757"/>
          </a:xfrm>
        </p:spPr>
        <p:txBody>
          <a:bodyPr anchor="t">
            <a:normAutofit/>
          </a:bodyPr>
          <a:lstStyle/>
          <a:p>
            <a:r>
              <a:rPr lang="en-US" sz="2400" dirty="0"/>
              <a:t>Multiple linear regression</a:t>
            </a:r>
          </a:p>
          <a:p>
            <a:r>
              <a:rPr lang="en-US" sz="2400" dirty="0"/>
              <a:t>- Anshul hedau</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ECAFF8F7-382B-4D1B-8C29-05C5A2C9CA1E}"/>
              </a:ext>
            </a:extLst>
          </p:cNvPr>
          <p:cNvSpPr txBox="1">
            <a:spLocks/>
          </p:cNvSpPr>
          <p:nvPr/>
        </p:nvSpPr>
        <p:spPr>
          <a:xfrm>
            <a:off x="8257248" y="594821"/>
            <a:ext cx="3511233" cy="3779995"/>
          </a:xfrm>
          <a:prstGeom prst="rect">
            <a:avLst/>
          </a:prstGeom>
          <a:effectLst/>
        </p:spPr>
        <p:txBody>
          <a:bodyPr vert="horz" lIns="91440" tIns="45720" rIns="91440" bIns="45720" rtlCol="0" anchor="ctr">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GROUP - 30</a:t>
            </a:r>
            <a:endParaRPr lang="en-US" sz="2800" dirty="0">
              <a:solidFill>
                <a:schemeClr val="tx1"/>
              </a:solidFill>
            </a:endParaRP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PROCEDURE FOLLOWED </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06140499"/>
              </p:ext>
            </p:extLst>
          </p:nvPr>
        </p:nvGraphicFramePr>
        <p:xfrm>
          <a:off x="581024" y="2358341"/>
          <a:ext cx="11252909" cy="4202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749B-37C8-4D18-9199-767AFF06B73D}"/>
              </a:ext>
            </a:extLst>
          </p:cNvPr>
          <p:cNvSpPr>
            <a:spLocks noGrp="1"/>
          </p:cNvSpPr>
          <p:nvPr>
            <p:ph type="title"/>
          </p:nvPr>
        </p:nvSpPr>
        <p:spPr/>
        <p:txBody>
          <a:bodyPr/>
          <a:lstStyle/>
          <a:p>
            <a:r>
              <a:rPr lang="en-IN" dirty="0"/>
              <a:t>RESULTS obtained</a:t>
            </a:r>
          </a:p>
        </p:txBody>
      </p:sp>
      <p:sp>
        <p:nvSpPr>
          <p:cNvPr id="3" name="Content Placeholder 2">
            <a:extLst>
              <a:ext uri="{FF2B5EF4-FFF2-40B4-BE49-F238E27FC236}">
                <a16:creationId xmlns:a16="http://schemas.microsoft.com/office/drawing/2014/main" id="{D541D599-90CD-4DF7-BEBF-A196798E1236}"/>
              </a:ext>
            </a:extLst>
          </p:cNvPr>
          <p:cNvSpPr>
            <a:spLocks noGrp="1"/>
          </p:cNvSpPr>
          <p:nvPr>
            <p:ph idx="1"/>
          </p:nvPr>
        </p:nvSpPr>
        <p:spPr/>
        <p:txBody>
          <a:bodyPr/>
          <a:lstStyle/>
          <a:p>
            <a:r>
              <a:rPr lang="en-IN" dirty="0"/>
              <a:t>Mean Squared Error (MSE)              =  32171708.572455727</a:t>
            </a:r>
          </a:p>
          <a:p>
            <a:r>
              <a:rPr lang="en-IN" dirty="0"/>
              <a:t>Root Mean Squared Value (RMSE)  =  5672.01098134125</a:t>
            </a:r>
          </a:p>
          <a:p>
            <a:r>
              <a:rPr lang="en-IN" dirty="0"/>
              <a:t>R2_Square Value                              =  0.7978274606303823</a:t>
            </a:r>
          </a:p>
        </p:txBody>
      </p:sp>
    </p:spTree>
    <p:extLst>
      <p:ext uri="{BB962C8B-B14F-4D97-AF65-F5344CB8AC3E}">
        <p14:creationId xmlns:p14="http://schemas.microsoft.com/office/powerpoint/2010/main" val="99610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A5805-8759-4E41-A0C4-6FD1B17C2797}"/>
              </a:ext>
            </a:extLst>
          </p:cNvPr>
          <p:cNvSpPr>
            <a:spLocks noGrp="1"/>
          </p:cNvSpPr>
          <p:nvPr>
            <p:ph type="title" idx="4294967295"/>
          </p:nvPr>
        </p:nvSpPr>
        <p:spPr>
          <a:xfrm>
            <a:off x="705745" y="1005840"/>
            <a:ext cx="6828909" cy="4805025"/>
          </a:xfrm>
        </p:spPr>
        <p:txBody>
          <a:bodyPr vert="horz" lIns="91440" tIns="45720" rIns="91440" bIns="45720" rtlCol="0" anchor="ctr">
            <a:normAutofit/>
          </a:bodyPr>
          <a:lstStyle/>
          <a:p>
            <a:pPr algn="r"/>
            <a:r>
              <a:rPr lang="en-US" sz="6000" b="0" kern="1200" cap="all">
                <a:solidFill>
                  <a:schemeClr val="tx1">
                    <a:lumMod val="85000"/>
                    <a:lumOff val="15000"/>
                  </a:schemeClr>
                </a:solidFill>
                <a:latin typeface="+mj-lt"/>
                <a:ea typeface="+mj-ea"/>
                <a:cs typeface="+mj-cs"/>
              </a:rPr>
              <a:t>THANK YOU!</a:t>
            </a:r>
          </a:p>
        </p:txBody>
      </p:sp>
      <p:sp>
        <p:nvSpPr>
          <p:cNvPr id="17" name="Rectangle 16">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532719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153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Franklin Gothic Book</vt:lpstr>
      <vt:lpstr>Franklin Gothic Demi</vt:lpstr>
      <vt:lpstr>Gill Sans MT</vt:lpstr>
      <vt:lpstr>Times New Roman</vt:lpstr>
      <vt:lpstr>Wingdings 2</vt:lpstr>
      <vt:lpstr>DividendVTI</vt:lpstr>
      <vt:lpstr>Project 2 (Health Insurance cost Prediction)</vt:lpstr>
      <vt:lpstr>PROCEDURE FOLLOWED </vt:lpstr>
      <vt:lpstr>RESULTS obtained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(Health Insurance cost Prediction)</dc:title>
  <dc:creator>Anshul Hedau</dc:creator>
  <cp:lastModifiedBy>Anshul Hedau</cp:lastModifiedBy>
  <cp:revision>1</cp:revision>
  <dcterms:created xsi:type="dcterms:W3CDTF">2020-07-21T04:35:32Z</dcterms:created>
  <dcterms:modified xsi:type="dcterms:W3CDTF">2020-07-21T04:35:46Z</dcterms:modified>
</cp:coreProperties>
</file>