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843" r:id="rId2"/>
  </p:sldMasterIdLst>
  <p:sldIdLst>
    <p:sldId id="259" r:id="rId3"/>
    <p:sldId id="262" r:id="rId4"/>
    <p:sldId id="265" r:id="rId5"/>
    <p:sldId id="268" r:id="rId6"/>
    <p:sldId id="271" r:id="rId7"/>
    <p:sldId id="274" r:id="rId8"/>
    <p:sldId id="277" r:id="rId9"/>
    <p:sldId id="280" r:id="rId10"/>
    <p:sldId id="308" r:id="rId11"/>
    <p:sldId id="306" r:id="rId12"/>
    <p:sldId id="307" r:id="rId13"/>
    <p:sldId id="292" r:id="rId14"/>
    <p:sldId id="304" r:id="rId15"/>
    <p:sldId id="286" r:id="rId16"/>
    <p:sldId id="309" r:id="rId17"/>
  </p:sldIdLst>
  <p:sldSz cx="12192000"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p:restoredTop sz="0"/>
  </p:normalViewPr>
  <p:slideViewPr>
    <p:cSldViewPr>
      <p:cViewPr varScale="1">
        <p:scale>
          <a:sx n="82" d="100"/>
          <a:sy n="82" d="100"/>
        </p:scale>
        <p:origin x="672" y="72"/>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E9E9DBAC-4D2E-46E9-AC55-207D55EEE24F}" type="datetimeFigureOut">
              <a:rPr lang="en-US" smtClean="0"/>
              <a:t>5/20/2022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03A64BDC-93D5-4E34-A8AE-EFC09F5155E5}" type="datetimeFigureOut">
              <a:rPr lang="en-US" smtClean="0"/>
              <a:t>5/20/2022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49056FE8-CECD-4736-A825-2E563C11347A}" type="datetimeFigureOut">
              <a:rPr lang="en-US" smtClean="0"/>
              <a:t>5/20/2022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89F147-C43E-4405-A123-C2F96F1FD500}" type="datetimeFigureOut">
              <a:rPr lang="en-IN" smtClean="0"/>
              <a:t>20-05-2022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1521D7-189B-4F91-B02E-EE337B3053F7}" type="slidenum">
              <a:rPr lang="en-IN" smtClean="0"/>
              <a:t>‹#›</a:t>
            </a:fld>
            <a:endParaRPr lang="en-IN"/>
          </a:p>
        </p:txBody>
      </p:sp>
    </p:spTree>
    <p:extLst>
      <p:ext uri="{BB962C8B-B14F-4D97-AF65-F5344CB8AC3E}">
        <p14:creationId xmlns:p14="http://schemas.microsoft.com/office/powerpoint/2010/main" val="441708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89F147-C43E-4405-A123-C2F96F1FD500}" type="datetimeFigureOut">
              <a:rPr lang="en-IN" smtClean="0"/>
              <a:t>20-05-2022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1521D7-189B-4F91-B02E-EE337B3053F7}" type="slidenum">
              <a:rPr lang="en-IN" smtClean="0"/>
              <a:t>‹#›</a:t>
            </a:fld>
            <a:endParaRPr lang="en-IN"/>
          </a:p>
        </p:txBody>
      </p:sp>
    </p:spTree>
    <p:extLst>
      <p:ext uri="{BB962C8B-B14F-4D97-AF65-F5344CB8AC3E}">
        <p14:creationId xmlns:p14="http://schemas.microsoft.com/office/powerpoint/2010/main" val="897376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89F147-C43E-4405-A123-C2F96F1FD500}" type="datetimeFigureOut">
              <a:rPr lang="en-IN" smtClean="0"/>
              <a:t>20-05-2022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1521D7-189B-4F91-B02E-EE337B3053F7}" type="slidenum">
              <a:rPr lang="en-IN" smtClean="0"/>
              <a:t>‹#›</a:t>
            </a:fld>
            <a:endParaRPr lang="en-IN"/>
          </a:p>
        </p:txBody>
      </p:sp>
    </p:spTree>
    <p:extLst>
      <p:ext uri="{BB962C8B-B14F-4D97-AF65-F5344CB8AC3E}">
        <p14:creationId xmlns:p14="http://schemas.microsoft.com/office/powerpoint/2010/main" val="21868577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89F147-C43E-4405-A123-C2F96F1FD500}" type="datetimeFigureOut">
              <a:rPr lang="en-IN" smtClean="0"/>
              <a:t>20-05-2022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1521D7-189B-4F91-B02E-EE337B3053F7}" type="slidenum">
              <a:rPr lang="en-IN" smtClean="0"/>
              <a:t>‹#›</a:t>
            </a:fld>
            <a:endParaRPr lang="en-IN"/>
          </a:p>
        </p:txBody>
      </p:sp>
    </p:spTree>
    <p:extLst>
      <p:ext uri="{BB962C8B-B14F-4D97-AF65-F5344CB8AC3E}">
        <p14:creationId xmlns:p14="http://schemas.microsoft.com/office/powerpoint/2010/main" val="10028942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89F147-C43E-4405-A123-C2F96F1FD500}" type="datetimeFigureOut">
              <a:rPr lang="en-IN" smtClean="0"/>
              <a:t>20-05-2022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1521D7-189B-4F91-B02E-EE337B3053F7}" type="slidenum">
              <a:rPr lang="en-IN" smtClean="0"/>
              <a:t>‹#›</a:t>
            </a:fld>
            <a:endParaRPr lang="en-IN"/>
          </a:p>
        </p:txBody>
      </p:sp>
    </p:spTree>
    <p:extLst>
      <p:ext uri="{BB962C8B-B14F-4D97-AF65-F5344CB8AC3E}">
        <p14:creationId xmlns:p14="http://schemas.microsoft.com/office/powerpoint/2010/main" val="17912709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89F147-C43E-4405-A123-C2F96F1FD500}" type="datetimeFigureOut">
              <a:rPr lang="en-IN" smtClean="0"/>
              <a:t>20-05-2022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1521D7-189B-4F91-B02E-EE337B3053F7}" type="slidenum">
              <a:rPr lang="en-IN" smtClean="0"/>
              <a:t>‹#›</a:t>
            </a:fld>
            <a:endParaRPr lang="en-IN"/>
          </a:p>
        </p:txBody>
      </p:sp>
    </p:spTree>
    <p:extLst>
      <p:ext uri="{BB962C8B-B14F-4D97-AF65-F5344CB8AC3E}">
        <p14:creationId xmlns:p14="http://schemas.microsoft.com/office/powerpoint/2010/main" val="32774504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89F147-C43E-4405-A123-C2F96F1FD500}" type="datetimeFigureOut">
              <a:rPr lang="en-IN" smtClean="0"/>
              <a:t>20-05-2022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1521D7-189B-4F91-B02E-EE337B3053F7}" type="slidenum">
              <a:rPr lang="en-IN" smtClean="0"/>
              <a:t>‹#›</a:t>
            </a:fld>
            <a:endParaRPr lang="en-IN"/>
          </a:p>
        </p:txBody>
      </p:sp>
    </p:spTree>
    <p:extLst>
      <p:ext uri="{BB962C8B-B14F-4D97-AF65-F5344CB8AC3E}">
        <p14:creationId xmlns:p14="http://schemas.microsoft.com/office/powerpoint/2010/main" val="35252438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89F147-C43E-4405-A123-C2F96F1FD500}" type="datetimeFigureOut">
              <a:rPr lang="en-IN" smtClean="0"/>
              <a:t>20-05-2022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1521D7-189B-4F91-B02E-EE337B3053F7}" type="slidenum">
              <a:rPr lang="en-IN" smtClean="0"/>
              <a:t>‹#›</a:t>
            </a:fld>
            <a:endParaRPr lang="en-IN"/>
          </a:p>
        </p:txBody>
      </p:sp>
    </p:spTree>
    <p:extLst>
      <p:ext uri="{BB962C8B-B14F-4D97-AF65-F5344CB8AC3E}">
        <p14:creationId xmlns:p14="http://schemas.microsoft.com/office/powerpoint/2010/main" val="51857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FAD7552A-C0AA-48B4-8F99-9A35224D7874}" type="datetimeFigureOut">
              <a:rPr lang="en-US" smtClean="0"/>
              <a:t>5/20/2022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89F147-C43E-4405-A123-C2F96F1FD500}" type="datetimeFigureOut">
              <a:rPr lang="en-IN" smtClean="0"/>
              <a:t>20-05-2022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1521D7-189B-4F91-B02E-EE337B3053F7}" type="slidenum">
              <a:rPr lang="en-IN" smtClean="0"/>
              <a:t>‹#›</a:t>
            </a:fld>
            <a:endParaRPr lang="en-IN"/>
          </a:p>
        </p:txBody>
      </p:sp>
    </p:spTree>
    <p:extLst>
      <p:ext uri="{BB962C8B-B14F-4D97-AF65-F5344CB8AC3E}">
        <p14:creationId xmlns:p14="http://schemas.microsoft.com/office/powerpoint/2010/main" val="18431099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FD0B7A-F5DD-4F40-B4CB-3B2C354B893A}"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extLst>
      <p:ext uri="{BB962C8B-B14F-4D97-AF65-F5344CB8AC3E}">
        <p14:creationId xmlns:p14="http://schemas.microsoft.com/office/powerpoint/2010/main" val="39508156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FD0B7A-F5DD-4F40-B4CB-3B2C354B893A}"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713158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FD0B7A-F5DD-4F40-B4CB-3B2C354B893A}"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extLst>
      <p:ext uri="{BB962C8B-B14F-4D97-AF65-F5344CB8AC3E}">
        <p14:creationId xmlns:p14="http://schemas.microsoft.com/office/powerpoint/2010/main" val="2767160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FD0B7A-F5DD-4F40-B4CB-3B2C354B893A}"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510266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FD0B7A-F5DD-4F40-B4CB-3B2C354B893A}"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extLst>
      <p:ext uri="{BB962C8B-B14F-4D97-AF65-F5344CB8AC3E}">
        <p14:creationId xmlns:p14="http://schemas.microsoft.com/office/powerpoint/2010/main" val="37725350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89F147-C43E-4405-A123-C2F96F1FD500}" type="datetimeFigureOut">
              <a:rPr lang="en-IN" smtClean="0"/>
              <a:t>20-05-2022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1521D7-189B-4F91-B02E-EE337B3053F7}" type="slidenum">
              <a:rPr lang="en-IN" smtClean="0"/>
              <a:t>‹#›</a:t>
            </a:fld>
            <a:endParaRPr lang="en-IN"/>
          </a:p>
        </p:txBody>
      </p:sp>
    </p:spTree>
    <p:extLst>
      <p:ext uri="{BB962C8B-B14F-4D97-AF65-F5344CB8AC3E}">
        <p14:creationId xmlns:p14="http://schemas.microsoft.com/office/powerpoint/2010/main" val="18933213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89F147-C43E-4405-A123-C2F96F1FD500}" type="datetimeFigureOut">
              <a:rPr lang="en-IN" smtClean="0"/>
              <a:t>20-05-2022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1521D7-189B-4F91-B02E-EE337B3053F7}" type="slidenum">
              <a:rPr lang="en-IN" smtClean="0"/>
              <a:t>‹#›</a:t>
            </a:fld>
            <a:endParaRPr lang="en-IN"/>
          </a:p>
        </p:txBody>
      </p:sp>
    </p:spTree>
    <p:extLst>
      <p:ext uri="{BB962C8B-B14F-4D97-AF65-F5344CB8AC3E}">
        <p14:creationId xmlns:p14="http://schemas.microsoft.com/office/powerpoint/2010/main" val="1964166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77864E56-4301-4D96-BA54-1C3B6383F0C3}" type="datetimeFigureOut">
              <a:rPr lang="en-US" smtClean="0"/>
              <a:t>5/20/2022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C646134F-2CBC-4E83-882E-B1CC763FC5D1}" type="datetimeFigureOut">
              <a:rPr lang="en-US" smtClean="0"/>
              <a:t>5/20/2022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3ED19E7B-10A9-4084-A0F2-6AE057A0C99A}" type="datetimeFigureOut">
              <a:rPr lang="en-US" smtClean="0"/>
              <a:t>5/20/2022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6CC8C96D-A313-445F-AE21-51FF7E973B7C}" type="datetimeFigureOut">
              <a:rPr lang="en-US" smtClean="0"/>
              <a:t>5/20/2022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B9DDBDFF-9502-437A-BE7B-7F9168E7D079}" type="datetimeFigureOut">
              <a:rPr lang="en-US" smtClean="0"/>
              <a:t>5/20/2022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DDD43EA9-D12C-4AC0-B07F-3E1657276E66}" type="datetimeFigureOut">
              <a:rPr lang="en-US" smtClean="0"/>
              <a:t>5/20/2022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49E2FB3A-0BF6-4E5E-9C32-CE904B8F61EB}" type="datetimeFigureOut">
              <a:rPr lang="en-US" smtClean="0"/>
              <a:t>5/20/2022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5/20/2022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FD0B7A-F5DD-4F40-B4CB-3B2C354B893A}" type="datetimeFigureOut">
              <a:rPr lang="en-US" smtClean="0"/>
              <a:t>5/20/2022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3AE1883-0942-4AA3-9DB2-9C7C3A0314B1}" type="slidenum">
              <a:rPr lang="en-US" smtClean="0"/>
              <a:t>‹#›</a:t>
            </a:fld>
            <a:endParaRPr lang="en-US"/>
          </a:p>
        </p:txBody>
      </p:sp>
    </p:spTree>
    <p:extLst>
      <p:ext uri="{BB962C8B-B14F-4D97-AF65-F5344CB8AC3E}">
        <p14:creationId xmlns:p14="http://schemas.microsoft.com/office/powerpoint/2010/main" val="599604846"/>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523A-4B3C-038F-96F0-FA73E1219B26}"/>
              </a:ext>
            </a:extLst>
          </p:cNvPr>
          <p:cNvSpPr>
            <a:spLocks noGrp="1"/>
          </p:cNvSpPr>
          <p:nvPr>
            <p:ph type="ctrTitle"/>
          </p:nvPr>
        </p:nvSpPr>
        <p:spPr/>
        <p:txBody>
          <a:bodyPr>
            <a:normAutofit fontScale="90000"/>
          </a:bodyPr>
          <a:lstStyle/>
          <a:p>
            <a:r>
              <a:rPr lang="en-IN" b="1" dirty="0"/>
              <a:t>BD Simulation</a:t>
            </a:r>
            <a:br>
              <a:rPr lang="en-IN" b="1" dirty="0"/>
            </a:br>
            <a:r>
              <a:rPr lang="en-IN" b="1" dirty="0"/>
              <a:t>End Term Evaluation </a:t>
            </a:r>
          </a:p>
        </p:txBody>
      </p:sp>
      <p:sp>
        <p:nvSpPr>
          <p:cNvPr id="3" name="Subtitle 2">
            <a:extLst>
              <a:ext uri="{FF2B5EF4-FFF2-40B4-BE49-F238E27FC236}">
                <a16:creationId xmlns:a16="http://schemas.microsoft.com/office/drawing/2014/main" id="{82517174-9A73-A5E9-AE1D-C289111D2473}"/>
              </a:ext>
            </a:extLst>
          </p:cNvPr>
          <p:cNvSpPr>
            <a:spLocks noGrp="1"/>
          </p:cNvSpPr>
          <p:nvPr>
            <p:ph type="subTitle" idx="1"/>
          </p:nvPr>
        </p:nvSpPr>
        <p:spPr/>
        <p:txBody>
          <a:bodyPr/>
          <a:lstStyle/>
          <a:p>
            <a:r>
              <a:rPr lang="en-IN"/>
              <a:t>Mentor: Diya Singhal</a:t>
            </a:r>
          </a:p>
          <a:p>
            <a:r>
              <a:rPr lang="en-IN"/>
              <a:t>Mentee: Anshul Mehta</a:t>
            </a:r>
          </a:p>
        </p:txBody>
      </p:sp>
    </p:spTree>
    <p:extLst>
      <p:ext uri="{BB962C8B-B14F-4D97-AF65-F5344CB8AC3E}">
        <p14:creationId xmlns:p14="http://schemas.microsoft.com/office/powerpoint/2010/main" val="507097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60C8C2-950F-2B1B-910C-A7E958227B01}"/>
              </a:ext>
            </a:extLst>
          </p:cNvPr>
          <p:cNvSpPr>
            <a:spLocks noGrp="1"/>
          </p:cNvSpPr>
          <p:nvPr>
            <p:ph idx="1"/>
          </p:nvPr>
        </p:nvSpPr>
        <p:spPr>
          <a:xfrm>
            <a:off x="407368" y="0"/>
            <a:ext cx="11784632" cy="6857999"/>
          </a:xfrm>
        </p:spPr>
        <p:txBody>
          <a:bodyPr>
            <a:normAutofit/>
          </a:bodyPr>
          <a:lstStyle/>
          <a:p>
            <a:pPr marL="0" indent="0">
              <a:lnSpc>
                <a:spcPct val="100000"/>
              </a:lnSpc>
              <a:spcBef>
                <a:spcPts val="755"/>
              </a:spcBef>
              <a:buNone/>
            </a:pPr>
            <a:endParaRPr lang="en-IN" dirty="0">
              <a:latin typeface="Proxima Nova"/>
              <a:cs typeface="Carlito"/>
            </a:endParaRPr>
          </a:p>
          <a:p>
            <a:pPr marL="37465" indent="0" defTabSz="457200">
              <a:lnSpc>
                <a:spcPct val="90000"/>
              </a:lnSpc>
              <a:spcBef>
                <a:spcPts val="1000"/>
              </a:spcBef>
              <a:buClr>
                <a:schemeClr val="accent1"/>
              </a:buClr>
              <a:buSzPct val="80000"/>
              <a:buNone/>
              <a:tabLst>
                <a:tab pos="267335" algn="l"/>
              </a:tabLst>
            </a:pPr>
            <a:r>
              <a:rPr lang="en-US" dirty="0">
                <a:solidFill>
                  <a:schemeClr val="tx1">
                    <a:lumMod val="75000"/>
                    <a:lumOff val="25000"/>
                  </a:schemeClr>
                </a:solidFill>
                <a:latin typeface="Proxima Nova"/>
              </a:rPr>
              <a:t>2)Drag </a:t>
            </a:r>
            <a:r>
              <a:rPr lang="en-US" spc="-15" dirty="0">
                <a:solidFill>
                  <a:schemeClr val="tx1">
                    <a:lumMod val="75000"/>
                    <a:lumOff val="25000"/>
                  </a:schemeClr>
                </a:solidFill>
                <a:latin typeface="Proxima Nova"/>
              </a:rPr>
              <a:t>force </a:t>
            </a:r>
            <a:r>
              <a:rPr lang="en-US" spc="30" dirty="0">
                <a:solidFill>
                  <a:schemeClr val="tx1">
                    <a:lumMod val="75000"/>
                    <a:lumOff val="25000"/>
                  </a:schemeClr>
                </a:solidFill>
                <a:latin typeface="Proxima Nova"/>
              </a:rPr>
              <a:t>on </a:t>
            </a:r>
            <a:r>
              <a:rPr lang="en-US" spc="10" dirty="0">
                <a:solidFill>
                  <a:schemeClr val="tx1">
                    <a:lumMod val="75000"/>
                    <a:lumOff val="25000"/>
                  </a:schemeClr>
                </a:solidFill>
                <a:latin typeface="Proxima Nova"/>
              </a:rPr>
              <a:t>each </a:t>
            </a:r>
            <a:r>
              <a:rPr lang="en-US" dirty="0">
                <a:solidFill>
                  <a:schemeClr val="tx1">
                    <a:lumMod val="75000"/>
                    <a:lumOff val="25000"/>
                  </a:schemeClr>
                </a:solidFill>
                <a:latin typeface="Proxima Nova"/>
              </a:rPr>
              <a:t>bead</a:t>
            </a:r>
            <a:r>
              <a:rPr lang="en-US" spc="195" dirty="0">
                <a:solidFill>
                  <a:schemeClr val="tx1">
                    <a:lumMod val="75000"/>
                    <a:lumOff val="25000"/>
                  </a:schemeClr>
                </a:solidFill>
                <a:latin typeface="Proxima Nova"/>
              </a:rPr>
              <a:t> </a:t>
            </a:r>
            <a:r>
              <a:rPr lang="en-US" spc="5" dirty="0">
                <a:solidFill>
                  <a:schemeClr val="tx1">
                    <a:lumMod val="75000"/>
                    <a:lumOff val="25000"/>
                  </a:schemeClr>
                </a:solidFill>
                <a:latin typeface="Proxima Nova"/>
              </a:rPr>
              <a:t>(</a:t>
            </a:r>
            <a:r>
              <a:rPr lang="en-US" b="1" spc="5" dirty="0" err="1">
                <a:solidFill>
                  <a:schemeClr val="tx1">
                    <a:lumMod val="75000"/>
                    <a:lumOff val="25000"/>
                  </a:schemeClr>
                </a:solidFill>
                <a:latin typeface="Proxima Nova"/>
              </a:rPr>
              <a:t>F</a:t>
            </a:r>
            <a:r>
              <a:rPr lang="en-US" spc="7" baseline="-18018" dirty="0" err="1">
                <a:solidFill>
                  <a:schemeClr val="tx1">
                    <a:lumMod val="75000"/>
                    <a:lumOff val="25000"/>
                  </a:schemeClr>
                </a:solidFill>
                <a:latin typeface="Proxima Nova"/>
              </a:rPr>
              <a:t>drag,i</a:t>
            </a:r>
            <a:r>
              <a:rPr lang="en-US" spc="5" dirty="0">
                <a:solidFill>
                  <a:schemeClr val="tx1">
                    <a:lumMod val="75000"/>
                    <a:lumOff val="25000"/>
                  </a:schemeClr>
                </a:solidFill>
                <a:latin typeface="Proxima Nova"/>
              </a:rPr>
              <a:t>)</a:t>
            </a:r>
            <a:endParaRPr lang="en-US" dirty="0">
              <a:latin typeface="Proxima Nova"/>
            </a:endParaRPr>
          </a:p>
          <a:p>
            <a:pPr marL="37465" indent="0" algn="ctr" defTabSz="457200">
              <a:lnSpc>
                <a:spcPct val="90000"/>
              </a:lnSpc>
              <a:spcBef>
                <a:spcPts val="1000"/>
              </a:spcBef>
              <a:buClr>
                <a:schemeClr val="accent1"/>
              </a:buClr>
              <a:buSzPct val="80000"/>
              <a:buNone/>
              <a:tabLst>
                <a:tab pos="267335" algn="l"/>
              </a:tabLst>
            </a:pPr>
            <a:r>
              <a:rPr lang="en-US" b="1" spc="-5" dirty="0" err="1">
                <a:solidFill>
                  <a:schemeClr val="tx1">
                    <a:lumMod val="75000"/>
                    <a:lumOff val="25000"/>
                  </a:schemeClr>
                </a:solidFill>
                <a:latin typeface="Proxima Nova"/>
              </a:rPr>
              <a:t>F</a:t>
            </a:r>
            <a:r>
              <a:rPr lang="en-US" spc="-7" baseline="-18018" dirty="0" err="1">
                <a:solidFill>
                  <a:schemeClr val="tx1">
                    <a:lumMod val="75000"/>
                    <a:lumOff val="25000"/>
                  </a:schemeClr>
                </a:solidFill>
                <a:latin typeface="Proxima Nova"/>
              </a:rPr>
              <a:t>drag,i</a:t>
            </a:r>
            <a:r>
              <a:rPr lang="en-US" spc="-5" dirty="0">
                <a:solidFill>
                  <a:schemeClr val="tx1">
                    <a:lumMod val="75000"/>
                    <a:lumOff val="25000"/>
                  </a:schemeClr>
                </a:solidFill>
                <a:latin typeface="Proxima Nova"/>
              </a:rPr>
              <a:t>=-ζ</a:t>
            </a:r>
            <a:r>
              <a:rPr lang="en-US" spc="130" dirty="0">
                <a:solidFill>
                  <a:schemeClr val="tx1">
                    <a:lumMod val="75000"/>
                    <a:lumOff val="25000"/>
                  </a:schemeClr>
                </a:solidFill>
                <a:latin typeface="Proxima Nova"/>
              </a:rPr>
              <a:t> </a:t>
            </a:r>
            <a:r>
              <a:rPr lang="en-US" spc="-5" dirty="0" err="1">
                <a:solidFill>
                  <a:schemeClr val="tx1">
                    <a:lumMod val="75000"/>
                    <a:lumOff val="25000"/>
                  </a:schemeClr>
                </a:solidFill>
                <a:latin typeface="Proxima Nova"/>
              </a:rPr>
              <a:t>d</a:t>
            </a:r>
            <a:r>
              <a:rPr lang="en-US" b="1" spc="-5" dirty="0" err="1">
                <a:solidFill>
                  <a:schemeClr val="tx1">
                    <a:lumMod val="75000"/>
                    <a:lumOff val="25000"/>
                  </a:schemeClr>
                </a:solidFill>
                <a:latin typeface="Proxima Nova"/>
              </a:rPr>
              <a:t>r</a:t>
            </a:r>
            <a:r>
              <a:rPr lang="en-US" spc="-7" baseline="-18018" dirty="0" err="1">
                <a:solidFill>
                  <a:schemeClr val="tx1">
                    <a:lumMod val="75000"/>
                    <a:lumOff val="25000"/>
                  </a:schemeClr>
                </a:solidFill>
                <a:latin typeface="Proxima Nova"/>
              </a:rPr>
              <a:t>i</a:t>
            </a:r>
            <a:r>
              <a:rPr lang="en-US" spc="-5" dirty="0">
                <a:solidFill>
                  <a:schemeClr val="tx1">
                    <a:lumMod val="75000"/>
                    <a:lumOff val="25000"/>
                  </a:schemeClr>
                </a:solidFill>
                <a:latin typeface="Proxima Nova"/>
              </a:rPr>
              <a:t>/dt</a:t>
            </a:r>
            <a:endParaRPr lang="en-US" dirty="0">
              <a:solidFill>
                <a:schemeClr val="tx1">
                  <a:lumMod val="75000"/>
                  <a:lumOff val="25000"/>
                </a:schemeClr>
              </a:solidFill>
              <a:latin typeface="Proxima Nova"/>
            </a:endParaRPr>
          </a:p>
          <a:p>
            <a:pPr marL="37465" indent="0" defTabSz="457200">
              <a:lnSpc>
                <a:spcPct val="90000"/>
              </a:lnSpc>
              <a:spcBef>
                <a:spcPts val="1000"/>
              </a:spcBef>
              <a:buClr>
                <a:schemeClr val="accent1"/>
              </a:buClr>
              <a:buSzPct val="80000"/>
              <a:buNone/>
              <a:tabLst>
                <a:tab pos="267335" algn="l"/>
              </a:tabLst>
            </a:pPr>
            <a:endParaRPr lang="en-US" spc="-5" dirty="0">
              <a:solidFill>
                <a:schemeClr val="tx1">
                  <a:lumMod val="75000"/>
                  <a:lumOff val="25000"/>
                </a:schemeClr>
              </a:solidFill>
              <a:latin typeface="Proxima Nova"/>
            </a:endParaRPr>
          </a:p>
          <a:p>
            <a:pPr marL="37465" indent="0" defTabSz="457200">
              <a:lnSpc>
                <a:spcPct val="90000"/>
              </a:lnSpc>
              <a:spcBef>
                <a:spcPts val="1000"/>
              </a:spcBef>
              <a:buClr>
                <a:schemeClr val="accent1"/>
              </a:buClr>
              <a:buSzPct val="80000"/>
              <a:buNone/>
              <a:tabLst>
                <a:tab pos="267335" algn="l"/>
              </a:tabLst>
            </a:pPr>
            <a:r>
              <a:rPr lang="en-US" spc="-5" dirty="0">
                <a:solidFill>
                  <a:schemeClr val="tx1">
                    <a:lumMod val="75000"/>
                    <a:lumOff val="25000"/>
                  </a:schemeClr>
                </a:solidFill>
                <a:latin typeface="Proxima Nova"/>
              </a:rPr>
              <a:t>3)Brownian </a:t>
            </a:r>
            <a:r>
              <a:rPr lang="en-US" spc="-15" dirty="0">
                <a:solidFill>
                  <a:schemeClr val="tx1">
                    <a:lumMod val="75000"/>
                    <a:lumOff val="25000"/>
                  </a:schemeClr>
                </a:solidFill>
                <a:latin typeface="Proxima Nova"/>
              </a:rPr>
              <a:t>force </a:t>
            </a:r>
            <a:r>
              <a:rPr lang="en-US" spc="30" dirty="0">
                <a:solidFill>
                  <a:schemeClr val="tx1">
                    <a:lumMod val="75000"/>
                    <a:lumOff val="25000"/>
                  </a:schemeClr>
                </a:solidFill>
                <a:latin typeface="Proxima Nova"/>
              </a:rPr>
              <a:t>on </a:t>
            </a:r>
            <a:r>
              <a:rPr lang="en-US" spc="10" dirty="0">
                <a:solidFill>
                  <a:schemeClr val="tx1">
                    <a:lumMod val="75000"/>
                    <a:lumOff val="25000"/>
                  </a:schemeClr>
                </a:solidFill>
                <a:latin typeface="Proxima Nova"/>
              </a:rPr>
              <a:t>each </a:t>
            </a:r>
            <a:r>
              <a:rPr lang="en-US" dirty="0">
                <a:solidFill>
                  <a:schemeClr val="tx1">
                    <a:lumMod val="75000"/>
                    <a:lumOff val="25000"/>
                  </a:schemeClr>
                </a:solidFill>
                <a:latin typeface="Proxima Nova"/>
              </a:rPr>
              <a:t>bead </a:t>
            </a:r>
            <a:r>
              <a:rPr lang="en-US" spc="10" dirty="0">
                <a:solidFill>
                  <a:schemeClr val="tx1">
                    <a:lumMod val="75000"/>
                    <a:lumOff val="25000"/>
                  </a:schemeClr>
                </a:solidFill>
                <a:latin typeface="Proxima Nova"/>
              </a:rPr>
              <a:t>(</a:t>
            </a:r>
            <a:r>
              <a:rPr lang="en-US" b="1" spc="10" dirty="0" err="1">
                <a:solidFill>
                  <a:schemeClr val="tx1">
                    <a:lumMod val="75000"/>
                    <a:lumOff val="25000"/>
                  </a:schemeClr>
                </a:solidFill>
                <a:latin typeface="Proxima Nova"/>
              </a:rPr>
              <a:t>F</a:t>
            </a:r>
            <a:r>
              <a:rPr lang="en-US" spc="15" baseline="-18018" dirty="0" err="1">
                <a:solidFill>
                  <a:schemeClr val="tx1">
                    <a:lumMod val="75000"/>
                    <a:lumOff val="25000"/>
                  </a:schemeClr>
                </a:solidFill>
                <a:latin typeface="Proxima Nova"/>
              </a:rPr>
              <a:t>B,i</a:t>
            </a:r>
            <a:r>
              <a:rPr lang="en-US" spc="187" baseline="-18018" dirty="0">
                <a:solidFill>
                  <a:schemeClr val="tx1">
                    <a:lumMod val="75000"/>
                    <a:lumOff val="25000"/>
                  </a:schemeClr>
                </a:solidFill>
                <a:latin typeface="Proxima Nova"/>
              </a:rPr>
              <a:t> </a:t>
            </a:r>
            <a:r>
              <a:rPr lang="en-US" spc="5" dirty="0">
                <a:solidFill>
                  <a:schemeClr val="tx1">
                    <a:lumMod val="75000"/>
                    <a:lumOff val="25000"/>
                  </a:schemeClr>
                </a:solidFill>
                <a:latin typeface="Proxima Nova"/>
              </a:rPr>
              <a:t>)</a:t>
            </a:r>
            <a:endParaRPr lang="en-US" dirty="0">
              <a:latin typeface="Proxima Nova"/>
            </a:endParaRPr>
          </a:p>
          <a:p>
            <a:pPr marL="37465" indent="0" algn="ctr" defTabSz="457200">
              <a:lnSpc>
                <a:spcPct val="90000"/>
              </a:lnSpc>
              <a:spcBef>
                <a:spcPts val="1000"/>
              </a:spcBef>
              <a:buClr>
                <a:schemeClr val="accent1"/>
              </a:buClr>
              <a:buSzPct val="80000"/>
              <a:buNone/>
              <a:tabLst>
                <a:tab pos="267335" algn="l"/>
              </a:tabLst>
            </a:pPr>
            <a:r>
              <a:rPr lang="en-US" b="1" spc="10" dirty="0" err="1">
                <a:solidFill>
                  <a:schemeClr val="tx1">
                    <a:lumMod val="75000"/>
                    <a:lumOff val="25000"/>
                  </a:schemeClr>
                </a:solidFill>
                <a:latin typeface="Proxima Nova"/>
              </a:rPr>
              <a:t>F</a:t>
            </a:r>
            <a:r>
              <a:rPr lang="en-US" spc="15" baseline="-18018" dirty="0" err="1">
                <a:solidFill>
                  <a:schemeClr val="tx1">
                    <a:lumMod val="75000"/>
                    <a:lumOff val="25000"/>
                  </a:schemeClr>
                </a:solidFill>
                <a:latin typeface="Proxima Nova"/>
              </a:rPr>
              <a:t>B,i</a:t>
            </a:r>
            <a:r>
              <a:rPr lang="en-US" spc="15" baseline="-18018" dirty="0">
                <a:solidFill>
                  <a:schemeClr val="tx1">
                    <a:lumMod val="75000"/>
                    <a:lumOff val="25000"/>
                  </a:schemeClr>
                </a:solidFill>
                <a:latin typeface="Proxima Nova"/>
              </a:rPr>
              <a:t> </a:t>
            </a:r>
            <a:r>
              <a:rPr lang="en-US" spc="10" dirty="0">
                <a:solidFill>
                  <a:schemeClr val="tx1">
                    <a:lumMod val="75000"/>
                    <a:lumOff val="25000"/>
                  </a:schemeClr>
                </a:solidFill>
                <a:latin typeface="Proxima Nova"/>
              </a:rPr>
              <a:t>=</a:t>
            </a:r>
            <a:r>
              <a:rPr lang="en-US" spc="-220" dirty="0">
                <a:solidFill>
                  <a:schemeClr val="tx1">
                    <a:lumMod val="75000"/>
                    <a:lumOff val="25000"/>
                  </a:schemeClr>
                </a:solidFill>
                <a:latin typeface="Proxima Nova"/>
              </a:rPr>
              <a:t> </a:t>
            </a:r>
            <a:r>
              <a:rPr lang="en-US" spc="-10" dirty="0">
                <a:solidFill>
                  <a:schemeClr val="tx1">
                    <a:lumMod val="75000"/>
                    <a:lumOff val="25000"/>
                  </a:schemeClr>
                </a:solidFill>
                <a:latin typeface="Proxima Nova"/>
              </a:rPr>
              <a:t>sqrt(6k</a:t>
            </a:r>
            <a:r>
              <a:rPr lang="en-US" spc="-15" baseline="-18018" dirty="0">
                <a:solidFill>
                  <a:schemeClr val="tx1">
                    <a:lumMod val="75000"/>
                    <a:lumOff val="25000"/>
                  </a:schemeClr>
                </a:solidFill>
                <a:latin typeface="Proxima Nova"/>
              </a:rPr>
              <a:t>B</a:t>
            </a:r>
            <a:r>
              <a:rPr lang="en-US" spc="-10" dirty="0">
                <a:solidFill>
                  <a:schemeClr val="tx1">
                    <a:lumMod val="75000"/>
                    <a:lumOff val="25000"/>
                  </a:schemeClr>
                </a:solidFill>
                <a:latin typeface="Proxima Nova"/>
              </a:rPr>
              <a:t>Tζ/</a:t>
            </a:r>
            <a:r>
              <a:rPr lang="en-US" spc="-10" dirty="0" err="1">
                <a:solidFill>
                  <a:schemeClr val="tx1">
                    <a:lumMod val="75000"/>
                    <a:lumOff val="25000"/>
                  </a:schemeClr>
                </a:solidFill>
                <a:latin typeface="Proxima Nova"/>
              </a:rPr>
              <a:t>Δt</a:t>
            </a:r>
            <a:r>
              <a:rPr lang="en-US" spc="-10" dirty="0">
                <a:solidFill>
                  <a:schemeClr val="tx1">
                    <a:lumMod val="75000"/>
                    <a:lumOff val="25000"/>
                  </a:schemeClr>
                </a:solidFill>
                <a:latin typeface="Proxima Nova"/>
              </a:rPr>
              <a:t>)</a:t>
            </a:r>
            <a:r>
              <a:rPr lang="en-US" b="1" spc="-10" dirty="0" err="1">
                <a:solidFill>
                  <a:schemeClr val="tx1">
                    <a:lumMod val="75000"/>
                    <a:lumOff val="25000"/>
                  </a:schemeClr>
                </a:solidFill>
                <a:latin typeface="Proxima Nova"/>
              </a:rPr>
              <a:t>n</a:t>
            </a:r>
            <a:r>
              <a:rPr lang="en-US" spc="-15" baseline="-18018" dirty="0" err="1">
                <a:solidFill>
                  <a:schemeClr val="tx1">
                    <a:lumMod val="75000"/>
                    <a:lumOff val="25000"/>
                  </a:schemeClr>
                </a:solidFill>
                <a:latin typeface="Proxima Nova"/>
              </a:rPr>
              <a:t>i</a:t>
            </a:r>
            <a:endParaRPr lang="en-US" spc="-15" baseline="-18018" dirty="0">
              <a:solidFill>
                <a:schemeClr val="tx1">
                  <a:lumMod val="75000"/>
                  <a:lumOff val="25000"/>
                </a:schemeClr>
              </a:solidFill>
              <a:latin typeface="Proxima Nova"/>
            </a:endParaRPr>
          </a:p>
          <a:p>
            <a:pPr marL="37465" indent="0" algn="ctr" defTabSz="457200">
              <a:lnSpc>
                <a:spcPct val="90000"/>
              </a:lnSpc>
              <a:spcBef>
                <a:spcPts val="1000"/>
              </a:spcBef>
              <a:buClr>
                <a:schemeClr val="accent1"/>
              </a:buClr>
              <a:buSzPct val="80000"/>
              <a:buNone/>
              <a:tabLst>
                <a:tab pos="267335" algn="l"/>
              </a:tabLst>
            </a:pPr>
            <a:endParaRPr lang="en-US" baseline="-18018" dirty="0">
              <a:solidFill>
                <a:schemeClr val="tx1">
                  <a:lumMod val="75000"/>
                  <a:lumOff val="25000"/>
                </a:schemeClr>
              </a:solidFill>
              <a:latin typeface="Proxima Nova"/>
            </a:endParaRPr>
          </a:p>
          <a:p>
            <a:pPr marL="0" indent="0" defTabSz="457200">
              <a:lnSpc>
                <a:spcPct val="90000"/>
              </a:lnSpc>
              <a:spcBef>
                <a:spcPts val="1000"/>
              </a:spcBef>
              <a:buClr>
                <a:schemeClr val="accent1"/>
              </a:buClr>
              <a:buSzPct val="80000"/>
              <a:buNone/>
            </a:pPr>
            <a:r>
              <a:rPr lang="en-US" b="1" spc="15" dirty="0">
                <a:solidFill>
                  <a:schemeClr val="tx1">
                    <a:lumMod val="75000"/>
                    <a:lumOff val="25000"/>
                  </a:schemeClr>
                </a:solidFill>
                <a:latin typeface="Proxima Nova"/>
              </a:rPr>
              <a:t>n </a:t>
            </a:r>
            <a:r>
              <a:rPr lang="en-US" spc="10" dirty="0">
                <a:solidFill>
                  <a:schemeClr val="tx1">
                    <a:lumMod val="75000"/>
                    <a:lumOff val="25000"/>
                  </a:schemeClr>
                </a:solidFill>
                <a:latin typeface="Proxima Nova"/>
              </a:rPr>
              <a:t>= </a:t>
            </a:r>
            <a:r>
              <a:rPr lang="en-US" spc="15" dirty="0">
                <a:solidFill>
                  <a:schemeClr val="tx1">
                    <a:lumMod val="75000"/>
                    <a:lumOff val="25000"/>
                  </a:schemeClr>
                </a:solidFill>
                <a:latin typeface="Proxima Nova"/>
              </a:rPr>
              <a:t>n </a:t>
            </a:r>
            <a:r>
              <a:rPr lang="en-US" spc="-20" dirty="0">
                <a:solidFill>
                  <a:schemeClr val="tx1">
                    <a:lumMod val="75000"/>
                    <a:lumOff val="25000"/>
                  </a:schemeClr>
                </a:solidFill>
                <a:latin typeface="Proxima Nova"/>
              </a:rPr>
              <a:t>vector, </a:t>
            </a:r>
            <a:r>
              <a:rPr lang="en-US" dirty="0">
                <a:solidFill>
                  <a:schemeClr val="tx1">
                    <a:lumMod val="75000"/>
                    <a:lumOff val="25000"/>
                  </a:schemeClr>
                </a:solidFill>
                <a:latin typeface="Proxima Nova"/>
              </a:rPr>
              <a:t>random </a:t>
            </a:r>
            <a:r>
              <a:rPr lang="en-US" spc="10" dirty="0">
                <a:solidFill>
                  <a:schemeClr val="tx1">
                    <a:lumMod val="75000"/>
                    <a:lumOff val="25000"/>
                  </a:schemeClr>
                </a:solidFill>
                <a:latin typeface="Proxima Nova"/>
              </a:rPr>
              <a:t>vector </a:t>
            </a:r>
            <a:r>
              <a:rPr lang="en-US" spc="-20" dirty="0">
                <a:solidFill>
                  <a:schemeClr val="tx1">
                    <a:lumMod val="75000"/>
                    <a:lumOff val="25000"/>
                  </a:schemeClr>
                </a:solidFill>
                <a:latin typeface="Proxima Nova"/>
              </a:rPr>
              <a:t>with </a:t>
            </a:r>
            <a:r>
              <a:rPr lang="en-US" spc="-15" dirty="0">
                <a:solidFill>
                  <a:schemeClr val="tx1">
                    <a:lumMod val="75000"/>
                    <a:lumOff val="25000"/>
                  </a:schemeClr>
                </a:solidFill>
                <a:latin typeface="Proxima Nova"/>
              </a:rPr>
              <a:t>values </a:t>
            </a:r>
            <a:r>
              <a:rPr lang="en-US" spc="-10" dirty="0">
                <a:solidFill>
                  <a:schemeClr val="tx1">
                    <a:lumMod val="75000"/>
                    <a:lumOff val="25000"/>
                  </a:schemeClr>
                </a:solidFill>
                <a:latin typeface="Proxima Nova"/>
              </a:rPr>
              <a:t>in </a:t>
            </a:r>
            <a:r>
              <a:rPr lang="en-US" spc="-15" dirty="0">
                <a:solidFill>
                  <a:schemeClr val="tx1">
                    <a:lumMod val="75000"/>
                    <a:lumOff val="25000"/>
                  </a:schemeClr>
                </a:solidFill>
                <a:latin typeface="Proxima Nova"/>
              </a:rPr>
              <a:t>range</a:t>
            </a:r>
            <a:r>
              <a:rPr lang="en-US" spc="10" dirty="0">
                <a:solidFill>
                  <a:schemeClr val="tx1">
                    <a:lumMod val="75000"/>
                    <a:lumOff val="25000"/>
                  </a:schemeClr>
                </a:solidFill>
                <a:latin typeface="Proxima Nova"/>
              </a:rPr>
              <a:t> [-1,1]</a:t>
            </a:r>
          </a:p>
          <a:p>
            <a:pPr marL="0" indent="0">
              <a:lnSpc>
                <a:spcPct val="100000"/>
              </a:lnSpc>
              <a:spcBef>
                <a:spcPts val="755"/>
              </a:spcBef>
              <a:buNone/>
            </a:pPr>
            <a:endParaRPr lang="en-IN" dirty="0">
              <a:latin typeface="Proxima Nova"/>
              <a:cs typeface="Carlito"/>
            </a:endParaRPr>
          </a:p>
          <a:p>
            <a:pPr marL="0" indent="0">
              <a:lnSpc>
                <a:spcPct val="100000"/>
              </a:lnSpc>
              <a:spcBef>
                <a:spcPts val="755"/>
              </a:spcBef>
              <a:buNone/>
            </a:pPr>
            <a:r>
              <a:rPr lang="en-IN" dirty="0">
                <a:latin typeface="Proxima Nova"/>
                <a:cs typeface="Carlito"/>
              </a:rPr>
              <a:t>Balancing </a:t>
            </a:r>
            <a:r>
              <a:rPr lang="en-IN" spc="-10" dirty="0">
                <a:latin typeface="Proxima Nova"/>
                <a:cs typeface="Carlito"/>
              </a:rPr>
              <a:t>force</a:t>
            </a:r>
            <a:r>
              <a:rPr lang="en-IN" spc="260" dirty="0">
                <a:latin typeface="Proxima Nova"/>
                <a:cs typeface="Carlito"/>
              </a:rPr>
              <a:t> </a:t>
            </a:r>
            <a:r>
              <a:rPr lang="en-IN" spc="-5" dirty="0">
                <a:latin typeface="Proxima Nova"/>
                <a:cs typeface="Carlito"/>
              </a:rPr>
              <a:t>(for </a:t>
            </a:r>
            <a:r>
              <a:rPr lang="en-IN" spc="-5" dirty="0" err="1">
                <a:latin typeface="Proxima Nova"/>
                <a:cs typeface="Carlito"/>
              </a:rPr>
              <a:t>i</a:t>
            </a:r>
            <a:r>
              <a:rPr lang="en-IN" spc="-5" dirty="0">
                <a:latin typeface="Proxima Nova"/>
                <a:cs typeface="Carlito"/>
              </a:rPr>
              <a:t>=1,2)</a:t>
            </a:r>
            <a:endParaRPr lang="en-IN" dirty="0">
              <a:latin typeface="Proxima Nova"/>
              <a:cs typeface="Carlito"/>
            </a:endParaRPr>
          </a:p>
          <a:p>
            <a:pPr marL="0" indent="0" algn="ctr">
              <a:lnSpc>
                <a:spcPct val="100000"/>
              </a:lnSpc>
              <a:spcBef>
                <a:spcPts val="1355"/>
              </a:spcBef>
              <a:buNone/>
            </a:pPr>
            <a:r>
              <a:rPr lang="en-IN" spc="30" dirty="0">
                <a:latin typeface="Proxima Nova"/>
                <a:cs typeface="Carlito"/>
              </a:rPr>
              <a:t>0=</a:t>
            </a:r>
            <a:r>
              <a:rPr lang="en-IN" spc="30" baseline="12121" dirty="0">
                <a:latin typeface="Proxima Nova"/>
                <a:cs typeface="Carlito"/>
              </a:rPr>
              <a:t> </a:t>
            </a:r>
            <a:r>
              <a:rPr lang="en-IN" b="1" dirty="0">
                <a:latin typeface="Proxima Nova"/>
                <a:cs typeface="Carlito"/>
              </a:rPr>
              <a:t>F</a:t>
            </a:r>
            <a:r>
              <a:rPr lang="en-IN" baseline="-25000" dirty="0">
                <a:latin typeface="Proxima Nova"/>
                <a:cs typeface="Carlito"/>
              </a:rPr>
              <a:t>drag,i </a:t>
            </a:r>
            <a:r>
              <a:rPr lang="en-IN" spc="15" dirty="0">
                <a:latin typeface="Proxima Nova"/>
                <a:cs typeface="Carlito"/>
              </a:rPr>
              <a:t>+</a:t>
            </a:r>
            <a:r>
              <a:rPr lang="en-IN" spc="15" baseline="12121" dirty="0">
                <a:latin typeface="Proxima Nova"/>
                <a:cs typeface="Carlito"/>
              </a:rPr>
              <a:t> </a:t>
            </a:r>
            <a:r>
              <a:rPr lang="en-IN" b="1" spc="15" dirty="0" err="1">
                <a:latin typeface="Proxima Nova"/>
                <a:cs typeface="Carlito"/>
              </a:rPr>
              <a:t>F</a:t>
            </a:r>
            <a:r>
              <a:rPr lang="en-IN" spc="10" baseline="-25000" dirty="0" err="1">
                <a:latin typeface="Proxima Nova"/>
                <a:cs typeface="Carlito"/>
              </a:rPr>
              <a:t>B,i</a:t>
            </a:r>
            <a:r>
              <a:rPr lang="en-IN" spc="10" baseline="-25000" dirty="0">
                <a:latin typeface="Proxima Nova"/>
                <a:cs typeface="Carlito"/>
              </a:rPr>
              <a:t> </a:t>
            </a:r>
            <a:r>
              <a:rPr lang="en-IN" spc="15" baseline="-25000" dirty="0">
                <a:latin typeface="Proxima Nova"/>
                <a:cs typeface="Carlito"/>
              </a:rPr>
              <a:t>+</a:t>
            </a:r>
            <a:r>
              <a:rPr lang="en-IN" spc="22" baseline="-25000" dirty="0">
                <a:latin typeface="Proxima Nova"/>
                <a:cs typeface="Carlito"/>
              </a:rPr>
              <a:t> </a:t>
            </a:r>
            <a:r>
              <a:rPr lang="en-IN" b="1" dirty="0" err="1">
                <a:latin typeface="Proxima Nova"/>
                <a:cs typeface="Carlito"/>
              </a:rPr>
              <a:t>F</a:t>
            </a:r>
            <a:r>
              <a:rPr lang="en-IN" baseline="-25000" dirty="0" err="1">
                <a:latin typeface="Proxima Nova"/>
                <a:cs typeface="Carlito"/>
              </a:rPr>
              <a:t>sp,I</a:t>
            </a:r>
            <a:endParaRPr lang="en-IN" baseline="-25000" dirty="0">
              <a:latin typeface="Proxima Nova"/>
              <a:cs typeface="Carlito"/>
            </a:endParaRPr>
          </a:p>
          <a:p>
            <a:pPr marL="0" indent="0" algn="ctr">
              <a:lnSpc>
                <a:spcPct val="100000"/>
              </a:lnSpc>
              <a:spcBef>
                <a:spcPts val="1355"/>
              </a:spcBef>
              <a:buNone/>
            </a:pPr>
            <a:endParaRPr lang="en-IN" baseline="-25000" dirty="0">
              <a:latin typeface="Proxima Nova"/>
              <a:cs typeface="Carlito"/>
            </a:endParaRPr>
          </a:p>
          <a:p>
            <a:pPr marL="0" indent="0" algn="ctr">
              <a:lnSpc>
                <a:spcPct val="100000"/>
              </a:lnSpc>
              <a:spcBef>
                <a:spcPts val="80"/>
              </a:spcBef>
              <a:buNone/>
            </a:pPr>
            <a:r>
              <a:rPr lang="el-GR" spc="10" dirty="0">
                <a:latin typeface="Proxima Nova"/>
                <a:cs typeface="Carlito"/>
              </a:rPr>
              <a:t>ζ </a:t>
            </a:r>
            <a:r>
              <a:rPr lang="en-IN" dirty="0" err="1">
                <a:latin typeface="Proxima Nova"/>
                <a:cs typeface="Carlito"/>
              </a:rPr>
              <a:t>d</a:t>
            </a:r>
            <a:r>
              <a:rPr lang="en-IN" b="1" dirty="0" err="1">
                <a:latin typeface="Proxima Nova"/>
                <a:cs typeface="Carlito"/>
              </a:rPr>
              <a:t>r</a:t>
            </a:r>
            <a:r>
              <a:rPr lang="en-IN" baseline="-18018" dirty="0" err="1">
                <a:latin typeface="Proxima Nova"/>
                <a:cs typeface="Carlito"/>
              </a:rPr>
              <a:t>i</a:t>
            </a:r>
            <a:r>
              <a:rPr lang="en-IN" dirty="0">
                <a:latin typeface="Proxima Nova"/>
                <a:cs typeface="Carlito"/>
              </a:rPr>
              <a:t>/dt=sqrt(6k</a:t>
            </a:r>
            <a:r>
              <a:rPr lang="en-IN" baseline="-18018" dirty="0">
                <a:latin typeface="Proxima Nova"/>
                <a:cs typeface="Carlito"/>
              </a:rPr>
              <a:t>B</a:t>
            </a:r>
            <a:r>
              <a:rPr lang="en-IN" dirty="0">
                <a:latin typeface="Proxima Nova"/>
                <a:cs typeface="Carlito"/>
              </a:rPr>
              <a:t>T</a:t>
            </a:r>
            <a:r>
              <a:rPr lang="el-GR" dirty="0">
                <a:latin typeface="Proxima Nova"/>
                <a:cs typeface="Carlito"/>
              </a:rPr>
              <a:t>ζ/Δ</a:t>
            </a:r>
            <a:r>
              <a:rPr lang="en-IN" dirty="0">
                <a:latin typeface="Proxima Nova"/>
                <a:cs typeface="Carlito"/>
              </a:rPr>
              <a:t>t)</a:t>
            </a:r>
            <a:r>
              <a:rPr lang="en-IN" b="1" dirty="0" err="1">
                <a:latin typeface="Proxima Nova"/>
                <a:cs typeface="Carlito"/>
              </a:rPr>
              <a:t>n</a:t>
            </a:r>
            <a:r>
              <a:rPr lang="en-IN" baseline="-18018" dirty="0" err="1">
                <a:latin typeface="Proxima Nova"/>
                <a:cs typeface="Carlito"/>
              </a:rPr>
              <a:t>i</a:t>
            </a:r>
            <a:r>
              <a:rPr lang="en-IN" dirty="0">
                <a:latin typeface="Proxima Nova"/>
                <a:cs typeface="Carlito"/>
              </a:rPr>
              <a:t>+</a:t>
            </a:r>
            <a:r>
              <a:rPr lang="en-IN" spc="290" dirty="0">
                <a:latin typeface="Proxima Nova"/>
                <a:cs typeface="Carlito"/>
              </a:rPr>
              <a:t> </a:t>
            </a:r>
            <a:r>
              <a:rPr lang="en-IN" b="1" spc="5" dirty="0" err="1">
                <a:latin typeface="Proxima Nova"/>
                <a:cs typeface="Carlito"/>
              </a:rPr>
              <a:t>F</a:t>
            </a:r>
            <a:r>
              <a:rPr lang="en-IN" spc="7" baseline="-18018" dirty="0" err="1">
                <a:latin typeface="Proxima Nova"/>
                <a:cs typeface="Carlito"/>
              </a:rPr>
              <a:t>sp,i</a:t>
            </a:r>
            <a:r>
              <a:rPr lang="en-US" b="0" i="0" u="none" strike="noStrike" dirty="0">
                <a:solidFill>
                  <a:srgbClr val="000000"/>
                </a:solidFill>
                <a:effectLst/>
                <a:latin typeface="Proxima Nova"/>
              </a:rPr>
              <a:t>   </a:t>
            </a:r>
          </a:p>
          <a:p>
            <a:pPr marL="0" indent="0" algn="ctr">
              <a:lnSpc>
                <a:spcPct val="100000"/>
              </a:lnSpc>
              <a:spcBef>
                <a:spcPts val="80"/>
              </a:spcBef>
              <a:buNone/>
            </a:pPr>
            <a:endParaRPr lang="en-US" b="0" i="0" u="none" strike="noStrike" dirty="0">
              <a:solidFill>
                <a:srgbClr val="000000"/>
              </a:solidFill>
              <a:effectLst/>
              <a:latin typeface="Proxima Nova"/>
            </a:endParaRPr>
          </a:p>
          <a:p>
            <a:pPr marL="0" indent="0">
              <a:spcBef>
                <a:spcPts val="80"/>
              </a:spcBef>
              <a:buNone/>
            </a:pPr>
            <a:r>
              <a:rPr lang="en-IN" sz="1800" spc="30" dirty="0">
                <a:latin typeface="Proxima Nova"/>
                <a:cs typeface="Carlito"/>
              </a:rPr>
              <a:t>Non</a:t>
            </a:r>
            <a:r>
              <a:rPr lang="en-IN" sz="1800" spc="15" dirty="0">
                <a:latin typeface="Proxima Nova"/>
                <a:cs typeface="Carlito"/>
              </a:rPr>
              <a:t> </a:t>
            </a:r>
            <a:r>
              <a:rPr lang="en-IN" sz="1800" spc="-5" dirty="0" err="1">
                <a:latin typeface="Proxima Nova"/>
                <a:cs typeface="Carlito"/>
              </a:rPr>
              <a:t>dimensionlizing</a:t>
            </a:r>
            <a:r>
              <a:rPr lang="en-IN" sz="1800" spc="-5" dirty="0">
                <a:latin typeface="Proxima Nova"/>
                <a:cs typeface="Carlito"/>
              </a:rPr>
              <a:t>	</a:t>
            </a:r>
            <a:r>
              <a:rPr lang="en-IN" sz="1800" spc="-105" dirty="0">
                <a:latin typeface="Proxima Nova"/>
                <a:cs typeface="Carlito"/>
              </a:rPr>
              <a:t>r, </a:t>
            </a:r>
            <a:r>
              <a:rPr lang="en-IN" sz="1800" spc="5" dirty="0">
                <a:latin typeface="Proxima Nova"/>
                <a:cs typeface="Carlito"/>
              </a:rPr>
              <a:t>t </a:t>
            </a:r>
            <a:r>
              <a:rPr lang="en-IN" sz="1800" spc="15" dirty="0">
                <a:latin typeface="Proxima Nova"/>
                <a:cs typeface="Carlito"/>
              </a:rPr>
              <a:t>&amp;</a:t>
            </a:r>
            <a:r>
              <a:rPr lang="en-IN" sz="1800" spc="175" dirty="0">
                <a:latin typeface="Proxima Nova"/>
                <a:cs typeface="Carlito"/>
              </a:rPr>
              <a:t> </a:t>
            </a:r>
            <a:r>
              <a:rPr lang="en-IN" sz="1800" spc="10" dirty="0">
                <a:latin typeface="Proxima Nova"/>
                <a:cs typeface="Carlito"/>
              </a:rPr>
              <a:t>F</a:t>
            </a:r>
          </a:p>
          <a:p>
            <a:pPr marL="0" indent="0">
              <a:spcBef>
                <a:spcPts val="80"/>
              </a:spcBef>
              <a:buNone/>
            </a:pPr>
            <a:endParaRPr lang="en-IN" sz="1800" spc="10" dirty="0">
              <a:latin typeface="Proxima Nova"/>
              <a:cs typeface="Carlito"/>
            </a:endParaRPr>
          </a:p>
          <a:p>
            <a:pPr marL="0" indent="0" algn="ctr">
              <a:spcBef>
                <a:spcPts val="80"/>
              </a:spcBef>
              <a:buNone/>
            </a:pPr>
            <a:r>
              <a:rPr lang="en-IN" sz="1800" spc="-5" dirty="0">
                <a:latin typeface="Proxima Nova"/>
                <a:cs typeface="Carlito"/>
              </a:rPr>
              <a:t>r*=r/</a:t>
            </a:r>
            <a:r>
              <a:rPr lang="en-IN" sz="1800" spc="-5" dirty="0" err="1">
                <a:latin typeface="Proxima Nova"/>
                <a:cs typeface="Carlito"/>
              </a:rPr>
              <a:t>b</a:t>
            </a:r>
            <a:r>
              <a:rPr lang="en-IN" sz="1800" spc="-7" baseline="-18018" dirty="0" err="1">
                <a:latin typeface="Proxima Nova"/>
                <a:cs typeface="Carlito"/>
              </a:rPr>
              <a:t>K</a:t>
            </a:r>
            <a:r>
              <a:rPr lang="en-IN" sz="1800" spc="-7" baseline="-18018" dirty="0">
                <a:latin typeface="Proxima Nova"/>
                <a:cs typeface="Carlito"/>
              </a:rPr>
              <a:t>	                                         </a:t>
            </a:r>
            <a:r>
              <a:rPr lang="en-IN" sz="1800" spc="-15" dirty="0">
                <a:latin typeface="Proxima Nova"/>
                <a:cs typeface="Carlito"/>
              </a:rPr>
              <a:t>t*=t </a:t>
            </a:r>
            <a:r>
              <a:rPr lang="en-IN" sz="1800" spc="-5" dirty="0">
                <a:latin typeface="Proxima Nova"/>
                <a:cs typeface="Carlito"/>
              </a:rPr>
              <a:t>(</a:t>
            </a:r>
            <a:r>
              <a:rPr lang="en-IN" sz="1800" spc="-5" dirty="0" err="1">
                <a:latin typeface="Proxima Nova"/>
                <a:cs typeface="Carlito"/>
              </a:rPr>
              <a:t>k</a:t>
            </a:r>
            <a:r>
              <a:rPr lang="en-IN" sz="1800" spc="-7" baseline="-18018" dirty="0" err="1">
                <a:latin typeface="Proxima Nova"/>
                <a:cs typeface="Carlito"/>
              </a:rPr>
              <a:t>B</a:t>
            </a:r>
            <a:r>
              <a:rPr lang="en-IN" sz="1800" spc="-5" dirty="0" err="1">
                <a:latin typeface="Proxima Nova"/>
                <a:cs typeface="Carlito"/>
              </a:rPr>
              <a:t>T</a:t>
            </a:r>
            <a:r>
              <a:rPr lang="en-IN" sz="1800" spc="-5" dirty="0">
                <a:latin typeface="Proxima Nova"/>
                <a:cs typeface="Carlito"/>
              </a:rPr>
              <a:t>)/(</a:t>
            </a:r>
            <a:r>
              <a:rPr lang="el-GR" sz="1800" spc="-5" dirty="0">
                <a:latin typeface="Proxima Nova"/>
                <a:cs typeface="Carlito"/>
              </a:rPr>
              <a:t>ζ</a:t>
            </a:r>
            <a:r>
              <a:rPr lang="en-IN" sz="1800" spc="-5" dirty="0">
                <a:latin typeface="Proxima Nova"/>
                <a:cs typeface="Carlito"/>
              </a:rPr>
              <a:t>b</a:t>
            </a:r>
            <a:r>
              <a:rPr lang="en-IN" sz="1800" spc="455" baseline="-25000" dirty="0">
                <a:latin typeface="Proxima Nova"/>
                <a:cs typeface="Carlito"/>
              </a:rPr>
              <a:t>K</a:t>
            </a:r>
            <a:r>
              <a:rPr lang="en-IN" sz="1800" spc="455" baseline="30000" dirty="0">
                <a:latin typeface="Proxima Nova"/>
                <a:cs typeface="Carlito"/>
              </a:rPr>
              <a:t>2</a:t>
            </a:r>
            <a:r>
              <a:rPr lang="en-IN" sz="1800" spc="20" dirty="0">
                <a:latin typeface="Proxima Nova"/>
                <a:cs typeface="Carlito"/>
              </a:rPr>
              <a:t>)</a:t>
            </a:r>
            <a:r>
              <a:rPr lang="en-IN" sz="1800" spc="-5" dirty="0">
                <a:latin typeface="Proxima Nova"/>
                <a:cs typeface="Carlito"/>
              </a:rPr>
              <a:t>                            F*=</a:t>
            </a:r>
            <a:r>
              <a:rPr lang="en-IN" sz="1800" spc="-5" dirty="0" err="1">
                <a:latin typeface="Proxima Nova"/>
                <a:cs typeface="Carlito"/>
              </a:rPr>
              <a:t>Fb</a:t>
            </a:r>
            <a:r>
              <a:rPr lang="en-IN" sz="1800" spc="-7" baseline="-18018" dirty="0" err="1">
                <a:latin typeface="Proxima Nova"/>
                <a:cs typeface="Carlito"/>
              </a:rPr>
              <a:t>K</a:t>
            </a:r>
            <a:r>
              <a:rPr lang="en-IN" sz="1800" spc="-5" dirty="0">
                <a:latin typeface="Proxima Nova"/>
                <a:cs typeface="Carlito"/>
              </a:rPr>
              <a:t>/(</a:t>
            </a:r>
            <a:r>
              <a:rPr lang="en-IN" sz="1800" spc="-5" dirty="0" err="1">
                <a:latin typeface="Proxima Nova"/>
                <a:cs typeface="Carlito"/>
              </a:rPr>
              <a:t>k</a:t>
            </a:r>
            <a:r>
              <a:rPr lang="en-IN" sz="1800" spc="-7" baseline="-18018" dirty="0" err="1">
                <a:latin typeface="Proxima Nova"/>
                <a:cs typeface="Carlito"/>
              </a:rPr>
              <a:t>B</a:t>
            </a:r>
            <a:r>
              <a:rPr lang="en-IN" sz="1800" spc="-5" dirty="0" err="1">
                <a:latin typeface="Proxima Nova"/>
                <a:cs typeface="Carlito"/>
              </a:rPr>
              <a:t>T</a:t>
            </a:r>
            <a:r>
              <a:rPr lang="en-IN" sz="1800" spc="-5" dirty="0">
                <a:latin typeface="Proxima Nova"/>
                <a:cs typeface="Carlito"/>
              </a:rPr>
              <a:t>)</a:t>
            </a:r>
            <a:endParaRPr lang="en-US" b="0" i="0" u="none" strike="noStrike" dirty="0">
              <a:solidFill>
                <a:srgbClr val="000000"/>
              </a:solidFill>
              <a:effectLst/>
              <a:latin typeface="Proxima Nova"/>
            </a:endParaRPr>
          </a:p>
        </p:txBody>
      </p:sp>
    </p:spTree>
    <p:extLst>
      <p:ext uri="{BB962C8B-B14F-4D97-AF65-F5344CB8AC3E}">
        <p14:creationId xmlns:p14="http://schemas.microsoft.com/office/powerpoint/2010/main" val="3553292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12B778-D3E0-047E-7603-E60E3BE40872}"/>
              </a:ext>
            </a:extLst>
          </p:cNvPr>
          <p:cNvSpPr>
            <a:spLocks noGrp="1"/>
          </p:cNvSpPr>
          <p:nvPr>
            <p:ph idx="1"/>
          </p:nvPr>
        </p:nvSpPr>
        <p:spPr>
          <a:xfrm>
            <a:off x="695400" y="0"/>
            <a:ext cx="11496600" cy="6857999"/>
          </a:xfrm>
        </p:spPr>
        <p:txBody>
          <a:bodyPr>
            <a:normAutofit/>
          </a:bodyPr>
          <a:lstStyle/>
          <a:p>
            <a:pPr marL="0" marR="3954779" indent="0" algn="just">
              <a:lnSpc>
                <a:spcPct val="122900"/>
              </a:lnSpc>
              <a:spcBef>
                <a:spcPts val="100"/>
              </a:spcBef>
              <a:buNone/>
              <a:tabLst>
                <a:tab pos="305435" algn="l"/>
              </a:tabLst>
            </a:pPr>
            <a:endParaRPr lang="en-IN" spc="5" dirty="0">
              <a:latin typeface="Proxima Nova"/>
              <a:cs typeface="Carlito"/>
            </a:endParaRPr>
          </a:p>
          <a:p>
            <a:pPr marL="0" marR="3954779" indent="0" algn="just">
              <a:lnSpc>
                <a:spcPct val="122900"/>
              </a:lnSpc>
              <a:spcBef>
                <a:spcPts val="100"/>
              </a:spcBef>
              <a:buNone/>
              <a:tabLst>
                <a:tab pos="305435" algn="l"/>
              </a:tabLst>
            </a:pPr>
            <a:r>
              <a:rPr lang="en-IN" spc="5" dirty="0">
                <a:latin typeface="Proxima Nova"/>
                <a:cs typeface="Carlito"/>
              </a:rPr>
              <a:t>New </a:t>
            </a:r>
            <a:r>
              <a:rPr lang="en-IN" spc="-10" dirty="0">
                <a:latin typeface="Proxima Nova"/>
                <a:cs typeface="Carlito"/>
              </a:rPr>
              <a:t>dimensionless version </a:t>
            </a:r>
            <a:r>
              <a:rPr lang="en-IN" spc="25" dirty="0">
                <a:latin typeface="Proxima Nova"/>
                <a:cs typeface="Carlito"/>
              </a:rPr>
              <a:t>of </a:t>
            </a:r>
            <a:r>
              <a:rPr lang="en-IN" spc="-10" dirty="0">
                <a:latin typeface="Proxima Nova"/>
                <a:cs typeface="Carlito"/>
              </a:rPr>
              <a:t>equation:</a:t>
            </a:r>
          </a:p>
          <a:p>
            <a:pPr marL="0" marR="3954779" indent="0" algn="just">
              <a:lnSpc>
                <a:spcPct val="122900"/>
              </a:lnSpc>
              <a:spcBef>
                <a:spcPts val="100"/>
              </a:spcBef>
              <a:buNone/>
              <a:tabLst>
                <a:tab pos="305435" algn="l"/>
              </a:tabLst>
            </a:pPr>
            <a:endParaRPr lang="en-IN" spc="-10" dirty="0">
              <a:latin typeface="Proxima Nova"/>
              <a:cs typeface="Carlito"/>
            </a:endParaRPr>
          </a:p>
          <a:p>
            <a:pPr marL="0" marR="3954779" indent="0" algn="r">
              <a:lnSpc>
                <a:spcPct val="122900"/>
              </a:lnSpc>
              <a:spcBef>
                <a:spcPts val="100"/>
              </a:spcBef>
              <a:buNone/>
              <a:tabLst>
                <a:tab pos="305435" algn="l"/>
              </a:tabLst>
            </a:pPr>
            <a:r>
              <a:rPr lang="en-IN" dirty="0">
                <a:latin typeface="Proxima Nova"/>
                <a:cs typeface="Carlito"/>
              </a:rPr>
              <a:t>d</a:t>
            </a:r>
            <a:r>
              <a:rPr lang="en-IN" b="1" dirty="0">
                <a:latin typeface="Proxima Nova"/>
                <a:cs typeface="Carlito"/>
              </a:rPr>
              <a:t>r</a:t>
            </a:r>
            <a:r>
              <a:rPr lang="en-IN" baseline="-18018" dirty="0">
                <a:latin typeface="Proxima Nova"/>
                <a:cs typeface="Carlito"/>
              </a:rPr>
              <a:t>1</a:t>
            </a:r>
            <a:r>
              <a:rPr lang="en-IN" dirty="0">
                <a:latin typeface="Proxima Nova"/>
                <a:cs typeface="Carlito"/>
              </a:rPr>
              <a:t>*/dt*=sqrt(6/ </a:t>
            </a:r>
            <a:r>
              <a:rPr lang="el-GR" dirty="0">
                <a:latin typeface="Proxima Nova"/>
                <a:cs typeface="Carlito"/>
              </a:rPr>
              <a:t>Δ</a:t>
            </a:r>
            <a:r>
              <a:rPr lang="en-IN" dirty="0">
                <a:latin typeface="Proxima Nova"/>
                <a:cs typeface="Carlito"/>
              </a:rPr>
              <a:t>t*)</a:t>
            </a:r>
            <a:r>
              <a:rPr lang="en-IN" b="1" dirty="0">
                <a:latin typeface="Proxima Nova"/>
                <a:cs typeface="Carlito"/>
              </a:rPr>
              <a:t>n</a:t>
            </a:r>
            <a:r>
              <a:rPr lang="en-IN" baseline="-18018" dirty="0">
                <a:latin typeface="Proxima Nova"/>
                <a:cs typeface="Carlito"/>
              </a:rPr>
              <a:t>1</a:t>
            </a:r>
            <a:r>
              <a:rPr lang="en-IN" spc="10" dirty="0">
                <a:latin typeface="Proxima Nova"/>
                <a:cs typeface="Carlito"/>
              </a:rPr>
              <a:t>+</a:t>
            </a:r>
            <a:r>
              <a:rPr lang="en-IN" spc="5" dirty="0">
                <a:latin typeface="Proxima Nova"/>
                <a:cs typeface="Carlito"/>
              </a:rPr>
              <a:t>(3-ṙ^2)/(v(1-ṙ^2))</a:t>
            </a:r>
            <a:r>
              <a:rPr lang="en-IN" b="1" spc="5" dirty="0">
                <a:latin typeface="Proxima Nova"/>
                <a:cs typeface="Carlito"/>
              </a:rPr>
              <a:t>R</a:t>
            </a:r>
            <a:r>
              <a:rPr lang="en-IN" spc="5" dirty="0">
                <a:latin typeface="Proxima Nova"/>
                <a:cs typeface="Carlito"/>
              </a:rPr>
              <a:t>*</a:t>
            </a:r>
          </a:p>
          <a:p>
            <a:pPr marL="0" marR="3954779" indent="0" algn="r">
              <a:lnSpc>
                <a:spcPct val="122900"/>
              </a:lnSpc>
              <a:spcBef>
                <a:spcPts val="100"/>
              </a:spcBef>
              <a:buNone/>
              <a:tabLst>
                <a:tab pos="305435" algn="l"/>
              </a:tabLst>
            </a:pPr>
            <a:r>
              <a:rPr lang="en-IN" dirty="0">
                <a:latin typeface="Proxima Nova"/>
                <a:cs typeface="Carlito"/>
              </a:rPr>
              <a:t>d</a:t>
            </a:r>
            <a:r>
              <a:rPr lang="en-IN" b="1" dirty="0">
                <a:latin typeface="Proxima Nova"/>
                <a:cs typeface="Carlito"/>
              </a:rPr>
              <a:t>r</a:t>
            </a:r>
            <a:r>
              <a:rPr lang="en-IN" baseline="-18018" dirty="0">
                <a:latin typeface="Proxima Nova"/>
                <a:cs typeface="Carlito"/>
              </a:rPr>
              <a:t>2</a:t>
            </a:r>
            <a:r>
              <a:rPr lang="en-IN" dirty="0">
                <a:latin typeface="Proxima Nova"/>
                <a:cs typeface="Carlito"/>
              </a:rPr>
              <a:t>*/dt*=sqrt(6/</a:t>
            </a:r>
            <a:r>
              <a:rPr lang="el-GR" dirty="0">
                <a:latin typeface="Proxima Nova"/>
                <a:cs typeface="Carlito"/>
              </a:rPr>
              <a:t>Δ</a:t>
            </a:r>
            <a:r>
              <a:rPr lang="en-IN" dirty="0">
                <a:latin typeface="Proxima Nova"/>
                <a:cs typeface="Carlito"/>
              </a:rPr>
              <a:t>t*)</a:t>
            </a:r>
            <a:r>
              <a:rPr lang="en-IN" b="1" dirty="0">
                <a:latin typeface="Proxima Nova"/>
                <a:cs typeface="Carlito"/>
              </a:rPr>
              <a:t>n</a:t>
            </a:r>
            <a:r>
              <a:rPr lang="en-IN" baseline="-18018" dirty="0">
                <a:latin typeface="Proxima Nova"/>
                <a:cs typeface="Carlito"/>
              </a:rPr>
              <a:t>2</a:t>
            </a:r>
            <a:r>
              <a:rPr lang="en-IN" spc="10" baseline="-18018" dirty="0">
                <a:latin typeface="Proxima Nova"/>
                <a:cs typeface="Carlito"/>
              </a:rPr>
              <a:t>-</a:t>
            </a:r>
            <a:r>
              <a:rPr lang="en-IN" spc="-380" dirty="0">
                <a:latin typeface="Proxima Nova"/>
                <a:cs typeface="Carlito"/>
              </a:rPr>
              <a:t> </a:t>
            </a:r>
            <a:r>
              <a:rPr lang="en-IN" spc="5" dirty="0">
                <a:latin typeface="Proxima Nova"/>
                <a:cs typeface="Carlito"/>
              </a:rPr>
              <a:t>(3-ṙ^2)/(v(1-ṙ^2))</a:t>
            </a:r>
            <a:r>
              <a:rPr lang="en-IN" b="1" spc="5" dirty="0">
                <a:latin typeface="Proxima Nova"/>
                <a:cs typeface="Carlito"/>
              </a:rPr>
              <a:t>R</a:t>
            </a:r>
            <a:r>
              <a:rPr lang="en-IN" spc="5" dirty="0">
                <a:latin typeface="Proxima Nova"/>
                <a:cs typeface="Carlito"/>
              </a:rPr>
              <a:t>*</a:t>
            </a:r>
            <a:endParaRPr lang="en-IN" dirty="0">
              <a:latin typeface="Proxima Nova"/>
              <a:cs typeface="Carlito"/>
            </a:endParaRPr>
          </a:p>
          <a:p>
            <a:pPr marL="0" marR="43180" indent="0">
              <a:lnSpc>
                <a:spcPts val="3080"/>
              </a:lnSpc>
              <a:spcBef>
                <a:spcPts val="965"/>
              </a:spcBef>
              <a:buNone/>
            </a:pPr>
            <a:r>
              <a:rPr lang="en-IN" spc="-15" dirty="0">
                <a:latin typeface="Proxima Nova"/>
                <a:cs typeface="Carlito"/>
              </a:rPr>
              <a:t>Approximating </a:t>
            </a:r>
            <a:r>
              <a:rPr lang="en-IN" spc="-20" dirty="0">
                <a:latin typeface="Proxima Nova"/>
                <a:cs typeface="Carlito"/>
              </a:rPr>
              <a:t>differential </a:t>
            </a:r>
            <a:r>
              <a:rPr lang="en-IN" spc="-5" dirty="0">
                <a:latin typeface="Proxima Nova"/>
                <a:cs typeface="Carlito"/>
              </a:rPr>
              <a:t>equation by </a:t>
            </a:r>
            <a:r>
              <a:rPr lang="en-IN" spc="5" dirty="0">
                <a:latin typeface="Proxima Nova"/>
                <a:cs typeface="Carlito"/>
              </a:rPr>
              <a:t>numerical method and </a:t>
            </a:r>
            <a:r>
              <a:rPr lang="en-IN" spc="-5" dirty="0">
                <a:latin typeface="Proxima Nova"/>
                <a:cs typeface="Carlito"/>
              </a:rPr>
              <a:t>we </a:t>
            </a:r>
            <a:r>
              <a:rPr lang="en-IN" spc="25" dirty="0">
                <a:latin typeface="Proxima Nova"/>
                <a:cs typeface="Carlito"/>
              </a:rPr>
              <a:t>can </a:t>
            </a:r>
            <a:r>
              <a:rPr lang="en-IN" spc="-10" dirty="0">
                <a:latin typeface="Proxima Nova"/>
                <a:cs typeface="Carlito"/>
              </a:rPr>
              <a:t>get the </a:t>
            </a:r>
            <a:r>
              <a:rPr lang="en-IN" spc="-5" dirty="0">
                <a:latin typeface="Proxima Nova"/>
                <a:cs typeface="Carlito"/>
              </a:rPr>
              <a:t>equations to be </a:t>
            </a:r>
            <a:r>
              <a:rPr lang="en-IN" spc="-20" dirty="0">
                <a:latin typeface="Proxima Nova"/>
                <a:cs typeface="Carlito"/>
              </a:rPr>
              <a:t>iterated </a:t>
            </a:r>
            <a:r>
              <a:rPr lang="en-IN" spc="30" dirty="0">
                <a:latin typeface="Proxima Nova"/>
                <a:cs typeface="Carlito"/>
              </a:rPr>
              <a:t>on</a:t>
            </a:r>
            <a:r>
              <a:rPr lang="en-IN" spc="-130" dirty="0">
                <a:latin typeface="Proxima Nova"/>
                <a:cs typeface="Carlito"/>
              </a:rPr>
              <a:t> </a:t>
            </a:r>
            <a:r>
              <a:rPr lang="en-IN" spc="-25" dirty="0">
                <a:latin typeface="Proxima Nova"/>
                <a:cs typeface="Carlito"/>
              </a:rPr>
              <a:t>MATLAB.</a:t>
            </a:r>
          </a:p>
          <a:p>
            <a:pPr marL="0" marR="43180" indent="0" algn="ctr">
              <a:lnSpc>
                <a:spcPts val="3080"/>
              </a:lnSpc>
              <a:spcBef>
                <a:spcPts val="965"/>
              </a:spcBef>
              <a:buNone/>
            </a:pPr>
            <a:r>
              <a:rPr lang="en-IN" b="1" dirty="0">
                <a:latin typeface="Proxima Nova"/>
              </a:rPr>
              <a:t>r</a:t>
            </a:r>
            <a:r>
              <a:rPr lang="en-IN" baseline="-25000" dirty="0">
                <a:latin typeface="Proxima Nova"/>
              </a:rPr>
              <a:t>1</a:t>
            </a:r>
            <a:r>
              <a:rPr lang="en-IN" dirty="0">
                <a:latin typeface="Proxima Nova"/>
              </a:rPr>
              <a:t>*(t*+</a:t>
            </a:r>
            <a:r>
              <a:rPr lang="el-GR" dirty="0">
                <a:latin typeface="Proxima Nova"/>
              </a:rPr>
              <a:t> Δ</a:t>
            </a:r>
            <a:r>
              <a:rPr lang="en-IN" dirty="0">
                <a:latin typeface="Proxima Nova"/>
              </a:rPr>
              <a:t>t*)=</a:t>
            </a:r>
            <a:r>
              <a:rPr lang="en-IN" b="1" dirty="0">
                <a:latin typeface="Proxima Nova"/>
              </a:rPr>
              <a:t>r</a:t>
            </a:r>
            <a:r>
              <a:rPr lang="en-IN" baseline="-25000" dirty="0">
                <a:latin typeface="Proxima Nova"/>
              </a:rPr>
              <a:t>1</a:t>
            </a:r>
            <a:r>
              <a:rPr lang="en-IN" dirty="0">
                <a:latin typeface="Proxima Nova"/>
              </a:rPr>
              <a:t>*(t*)+sqrt(6</a:t>
            </a:r>
            <a:r>
              <a:rPr lang="el-GR" dirty="0">
                <a:latin typeface="Proxima Nova"/>
              </a:rPr>
              <a:t> Δ</a:t>
            </a:r>
            <a:r>
              <a:rPr lang="en-IN" dirty="0">
                <a:latin typeface="Proxima Nova"/>
              </a:rPr>
              <a:t>t*)</a:t>
            </a:r>
            <a:r>
              <a:rPr lang="en-IN" b="1" dirty="0">
                <a:latin typeface="Proxima Nova"/>
              </a:rPr>
              <a:t>n</a:t>
            </a:r>
            <a:r>
              <a:rPr lang="en-IN" baseline="-25000" dirty="0">
                <a:latin typeface="Proxima Nova"/>
              </a:rPr>
              <a:t>1</a:t>
            </a:r>
            <a:r>
              <a:rPr lang="en-IN" dirty="0">
                <a:latin typeface="Proxima Nova"/>
              </a:rPr>
              <a:t>* + (</a:t>
            </a:r>
            <a:r>
              <a:rPr lang="en-IN" spc="5" dirty="0">
                <a:latin typeface="Proxima Nova"/>
                <a:cs typeface="Carlito"/>
              </a:rPr>
              <a:t>3-ṙ^2)/(v(1-ṙ^2))</a:t>
            </a:r>
            <a:r>
              <a:rPr lang="en-IN" b="1" spc="5" dirty="0">
                <a:latin typeface="Proxima Nova"/>
                <a:cs typeface="Carlito"/>
              </a:rPr>
              <a:t>R</a:t>
            </a:r>
            <a:r>
              <a:rPr lang="en-IN" spc="5" dirty="0">
                <a:latin typeface="Proxima Nova"/>
                <a:cs typeface="Carlito"/>
              </a:rPr>
              <a:t>*</a:t>
            </a:r>
            <a:r>
              <a:rPr lang="el-GR" dirty="0">
                <a:latin typeface="Proxima Nova"/>
                <a:cs typeface="Carlito"/>
              </a:rPr>
              <a:t> Δ</a:t>
            </a:r>
            <a:r>
              <a:rPr lang="en-IN" dirty="0">
                <a:latin typeface="Proxima Nova"/>
                <a:cs typeface="Carlito"/>
              </a:rPr>
              <a:t>t*</a:t>
            </a:r>
            <a:endParaRPr lang="en-IN" dirty="0">
              <a:latin typeface="Proxima Nova"/>
            </a:endParaRPr>
          </a:p>
          <a:p>
            <a:pPr marL="0" marR="43180" indent="0" algn="ctr">
              <a:lnSpc>
                <a:spcPts val="3080"/>
              </a:lnSpc>
              <a:spcBef>
                <a:spcPts val="965"/>
              </a:spcBef>
              <a:buNone/>
            </a:pPr>
            <a:r>
              <a:rPr lang="en-IN" b="1" dirty="0">
                <a:latin typeface="Proxima Nova"/>
              </a:rPr>
              <a:t>r</a:t>
            </a:r>
            <a:r>
              <a:rPr lang="en-IN" baseline="-25000" dirty="0">
                <a:latin typeface="Proxima Nova"/>
              </a:rPr>
              <a:t>2</a:t>
            </a:r>
            <a:r>
              <a:rPr lang="en-IN" dirty="0">
                <a:latin typeface="Proxima Nova"/>
              </a:rPr>
              <a:t>*(t*+</a:t>
            </a:r>
            <a:r>
              <a:rPr lang="el-GR" dirty="0">
                <a:latin typeface="Proxima Nova"/>
              </a:rPr>
              <a:t> Δ</a:t>
            </a:r>
            <a:r>
              <a:rPr lang="en-IN" dirty="0">
                <a:latin typeface="Proxima Nova"/>
              </a:rPr>
              <a:t>t*)=</a:t>
            </a:r>
            <a:r>
              <a:rPr lang="en-IN" b="1" dirty="0">
                <a:latin typeface="Proxima Nova"/>
              </a:rPr>
              <a:t>r</a:t>
            </a:r>
            <a:r>
              <a:rPr lang="en-IN" baseline="-25000" dirty="0">
                <a:latin typeface="Proxima Nova"/>
              </a:rPr>
              <a:t>2</a:t>
            </a:r>
            <a:r>
              <a:rPr lang="en-IN" dirty="0">
                <a:latin typeface="Proxima Nova"/>
              </a:rPr>
              <a:t>*(t*)+sqrt(6</a:t>
            </a:r>
            <a:r>
              <a:rPr lang="el-GR" dirty="0">
                <a:latin typeface="Proxima Nova"/>
              </a:rPr>
              <a:t> Δ</a:t>
            </a:r>
            <a:r>
              <a:rPr lang="en-IN" dirty="0">
                <a:latin typeface="Proxima Nova"/>
              </a:rPr>
              <a:t>t*)</a:t>
            </a:r>
            <a:r>
              <a:rPr lang="en-IN" b="1" dirty="0">
                <a:latin typeface="Proxima Nova"/>
              </a:rPr>
              <a:t>n</a:t>
            </a:r>
            <a:r>
              <a:rPr lang="en-IN" baseline="-25000" dirty="0">
                <a:latin typeface="Proxima Nova"/>
              </a:rPr>
              <a:t>2</a:t>
            </a:r>
            <a:r>
              <a:rPr lang="en-IN" dirty="0">
                <a:latin typeface="Proxima Nova"/>
              </a:rPr>
              <a:t>* - (</a:t>
            </a:r>
            <a:r>
              <a:rPr lang="en-IN" spc="5" dirty="0">
                <a:latin typeface="Proxima Nova"/>
                <a:cs typeface="Carlito"/>
              </a:rPr>
              <a:t>3-ṙ^2)/(v(1-ṙ^2))</a:t>
            </a:r>
            <a:r>
              <a:rPr lang="en-IN" b="1" spc="5" dirty="0">
                <a:latin typeface="Proxima Nova"/>
                <a:cs typeface="Carlito"/>
              </a:rPr>
              <a:t>R</a:t>
            </a:r>
            <a:r>
              <a:rPr lang="en-IN" spc="5" dirty="0">
                <a:latin typeface="Proxima Nova"/>
                <a:cs typeface="Carlito"/>
              </a:rPr>
              <a:t>*</a:t>
            </a:r>
            <a:r>
              <a:rPr lang="el-GR" dirty="0">
                <a:latin typeface="Proxima Nova"/>
                <a:cs typeface="Carlito"/>
              </a:rPr>
              <a:t> Δ</a:t>
            </a:r>
            <a:r>
              <a:rPr lang="en-IN" dirty="0">
                <a:latin typeface="Proxima Nova"/>
                <a:cs typeface="Carlito"/>
              </a:rPr>
              <a:t>t*</a:t>
            </a:r>
            <a:endParaRPr lang="en-IN" dirty="0">
              <a:latin typeface="Proxima Nova"/>
            </a:endParaRPr>
          </a:p>
          <a:p>
            <a:pPr marL="0" marR="43180" indent="0" algn="ctr">
              <a:lnSpc>
                <a:spcPts val="3080"/>
              </a:lnSpc>
              <a:spcBef>
                <a:spcPts val="965"/>
              </a:spcBef>
              <a:buNone/>
            </a:pPr>
            <a:endParaRPr lang="en-IN" dirty="0">
              <a:latin typeface="Proxima Nova"/>
              <a:cs typeface="Carlito"/>
            </a:endParaRPr>
          </a:p>
          <a:p>
            <a:pPr marL="0" marR="6976109" indent="0">
              <a:lnSpc>
                <a:spcPts val="4060"/>
              </a:lnSpc>
              <a:spcBef>
                <a:spcPts val="114"/>
              </a:spcBef>
              <a:buNone/>
            </a:pPr>
            <a:r>
              <a:rPr lang="en-IN" spc="-15" dirty="0">
                <a:latin typeface="Proxima Nova"/>
                <a:cs typeface="Carlito"/>
              </a:rPr>
              <a:t>Initial </a:t>
            </a:r>
            <a:r>
              <a:rPr lang="en-IN" dirty="0">
                <a:latin typeface="Proxima Nova"/>
                <a:cs typeface="Carlito"/>
              </a:rPr>
              <a:t>condition </a:t>
            </a:r>
            <a:r>
              <a:rPr lang="en-IN" spc="-15" dirty="0">
                <a:latin typeface="Proxima Nova"/>
                <a:cs typeface="Carlito"/>
              </a:rPr>
              <a:t>used </a:t>
            </a:r>
            <a:r>
              <a:rPr lang="en-IN" spc="15" dirty="0">
                <a:latin typeface="Proxima Nova"/>
                <a:cs typeface="Carlito"/>
              </a:rPr>
              <a:t>are  v=500</a:t>
            </a:r>
            <a:endParaRPr lang="en-IN" dirty="0">
              <a:latin typeface="Proxima Nova"/>
              <a:cs typeface="Carlito"/>
            </a:endParaRPr>
          </a:p>
          <a:p>
            <a:pPr marL="0" marR="4671695" indent="0">
              <a:lnSpc>
                <a:spcPts val="3979"/>
              </a:lnSpc>
              <a:spcBef>
                <a:spcPts val="55"/>
              </a:spcBef>
              <a:buNone/>
            </a:pPr>
            <a:r>
              <a:rPr lang="en-IN" spc="-40" dirty="0">
                <a:latin typeface="Proxima Nova"/>
                <a:cs typeface="Carlito"/>
              </a:rPr>
              <a:t>At </a:t>
            </a:r>
            <a:r>
              <a:rPr lang="en-IN" spc="-5" dirty="0">
                <a:latin typeface="Proxima Nova"/>
                <a:cs typeface="Carlito"/>
              </a:rPr>
              <a:t>t=0, </a:t>
            </a:r>
            <a:r>
              <a:rPr lang="en-IN" b="1" spc="-5" dirty="0">
                <a:latin typeface="Proxima Nova"/>
                <a:cs typeface="Carlito"/>
              </a:rPr>
              <a:t>r</a:t>
            </a:r>
            <a:r>
              <a:rPr lang="en-IN" spc="-7" baseline="-18018" dirty="0">
                <a:latin typeface="Proxima Nova"/>
                <a:cs typeface="Carlito"/>
              </a:rPr>
              <a:t>1</a:t>
            </a:r>
            <a:r>
              <a:rPr lang="en-IN" spc="-5" dirty="0">
                <a:latin typeface="Proxima Nova"/>
                <a:cs typeface="Carlito"/>
              </a:rPr>
              <a:t>*=[0 </a:t>
            </a:r>
            <a:r>
              <a:rPr lang="en-IN" spc="10" dirty="0">
                <a:latin typeface="Proxima Nova"/>
                <a:cs typeface="Carlito"/>
              </a:rPr>
              <a:t>0 </a:t>
            </a:r>
            <a:r>
              <a:rPr lang="en-IN" spc="5" dirty="0">
                <a:latin typeface="Proxima Nova"/>
                <a:cs typeface="Carlito"/>
              </a:rPr>
              <a:t>0]</a:t>
            </a:r>
            <a:r>
              <a:rPr lang="en-IN" spc="7" baseline="25525" dirty="0">
                <a:latin typeface="Proxima Nova"/>
                <a:cs typeface="Carlito"/>
              </a:rPr>
              <a:t>T </a:t>
            </a:r>
            <a:r>
              <a:rPr lang="en-IN" spc="5" dirty="0">
                <a:latin typeface="Proxima Nova"/>
                <a:cs typeface="Carlito"/>
              </a:rPr>
              <a:t>and </a:t>
            </a:r>
            <a:r>
              <a:rPr lang="en-IN" b="1" spc="-5" dirty="0">
                <a:latin typeface="Proxima Nova"/>
                <a:cs typeface="Carlito"/>
              </a:rPr>
              <a:t>r</a:t>
            </a:r>
            <a:r>
              <a:rPr lang="en-IN" spc="-7" baseline="-18018" dirty="0">
                <a:latin typeface="Proxima Nova"/>
                <a:cs typeface="Carlito"/>
              </a:rPr>
              <a:t>2</a:t>
            </a:r>
            <a:r>
              <a:rPr lang="en-IN" spc="-5" dirty="0">
                <a:latin typeface="Proxima Nova"/>
                <a:cs typeface="Carlito"/>
              </a:rPr>
              <a:t>*=[ sqrt(v) </a:t>
            </a:r>
            <a:r>
              <a:rPr lang="en-IN" spc="10" dirty="0">
                <a:latin typeface="Proxima Nova"/>
                <a:cs typeface="Carlito"/>
              </a:rPr>
              <a:t>0 </a:t>
            </a:r>
            <a:r>
              <a:rPr lang="en-IN" spc="15" dirty="0">
                <a:latin typeface="Proxima Nova"/>
                <a:cs typeface="Carlito"/>
              </a:rPr>
              <a:t>0]</a:t>
            </a:r>
            <a:r>
              <a:rPr lang="en-IN" spc="22" baseline="25525" dirty="0">
                <a:latin typeface="Proxima Nova"/>
                <a:cs typeface="Carlito"/>
              </a:rPr>
              <a:t>T  </a:t>
            </a:r>
            <a:r>
              <a:rPr lang="en-IN" spc="-35" dirty="0">
                <a:latin typeface="Proxima Nova"/>
                <a:cs typeface="Carlito"/>
              </a:rPr>
              <a:t>Total </a:t>
            </a:r>
            <a:r>
              <a:rPr lang="en-IN" dirty="0">
                <a:latin typeface="Proxima Nova"/>
                <a:cs typeface="Carlito"/>
              </a:rPr>
              <a:t>time </a:t>
            </a:r>
            <a:r>
              <a:rPr lang="en-IN" spc="-5" dirty="0">
                <a:latin typeface="Proxima Nova"/>
                <a:cs typeface="Carlito"/>
              </a:rPr>
              <a:t>t*=10^4 </a:t>
            </a:r>
            <a:r>
              <a:rPr lang="en-IN" spc="5" dirty="0">
                <a:latin typeface="Proxima Nova"/>
                <a:cs typeface="Carlito"/>
              </a:rPr>
              <a:t>and</a:t>
            </a:r>
            <a:r>
              <a:rPr lang="en-IN" spc="-240" dirty="0">
                <a:latin typeface="Proxima Nova"/>
                <a:cs typeface="Carlito"/>
              </a:rPr>
              <a:t> </a:t>
            </a:r>
            <a:r>
              <a:rPr lang="el-GR" dirty="0">
                <a:latin typeface="Proxima Nova"/>
                <a:cs typeface="Carlito"/>
              </a:rPr>
              <a:t>Δ</a:t>
            </a:r>
            <a:r>
              <a:rPr lang="en-IN" dirty="0">
                <a:latin typeface="Proxima Nova"/>
                <a:cs typeface="Carlito"/>
              </a:rPr>
              <a:t>t*=0.001</a:t>
            </a:r>
          </a:p>
          <a:p>
            <a:pPr>
              <a:lnSpc>
                <a:spcPct val="100000"/>
              </a:lnSpc>
              <a:spcBef>
                <a:spcPts val="45"/>
              </a:spcBef>
            </a:pPr>
            <a:endParaRPr lang="en-IN" dirty="0">
              <a:latin typeface="Proxima Nova"/>
              <a:cs typeface="Carlito"/>
            </a:endParaRPr>
          </a:p>
          <a:p>
            <a:pPr marL="0" indent="0">
              <a:lnSpc>
                <a:spcPts val="2400"/>
              </a:lnSpc>
              <a:spcBef>
                <a:spcPts val="5"/>
              </a:spcBef>
              <a:buNone/>
              <a:tabLst>
                <a:tab pos="2916555" algn="l"/>
              </a:tabLst>
            </a:pPr>
            <a:r>
              <a:rPr lang="en-IN" spc="-25" dirty="0">
                <a:latin typeface="Proxima Nova"/>
                <a:cs typeface="Carlito"/>
              </a:rPr>
              <a:t>Result:  </a:t>
            </a:r>
            <a:r>
              <a:rPr lang="en-IN" spc="25" dirty="0">
                <a:latin typeface="Proxima Nova"/>
                <a:cs typeface="Carlito"/>
              </a:rPr>
              <a:t>rms</a:t>
            </a:r>
            <a:r>
              <a:rPr lang="en-IN" spc="-270" dirty="0">
                <a:latin typeface="Proxima Nova"/>
                <a:cs typeface="Carlito"/>
              </a:rPr>
              <a:t> </a:t>
            </a:r>
            <a:r>
              <a:rPr lang="en-IN" spc="25" dirty="0">
                <a:latin typeface="Proxima Nova"/>
                <a:cs typeface="Carlito"/>
              </a:rPr>
              <a:t>of </a:t>
            </a:r>
            <a:r>
              <a:rPr lang="en-IN" b="1" spc="20" dirty="0">
                <a:latin typeface="Proxima Nova"/>
                <a:cs typeface="Carlito"/>
              </a:rPr>
              <a:t>R</a:t>
            </a:r>
            <a:r>
              <a:rPr lang="en-IN" spc="30" baseline="24024" dirty="0">
                <a:latin typeface="Proxima Nova"/>
                <a:cs typeface="Carlito"/>
              </a:rPr>
              <a:t>*</a:t>
            </a:r>
            <a:r>
              <a:rPr lang="en-IN" spc="10" dirty="0">
                <a:latin typeface="Proxima Nova"/>
                <a:cs typeface="Carlito"/>
              </a:rPr>
              <a:t>≈</a:t>
            </a:r>
            <a:r>
              <a:rPr lang="en-IN" spc="20" dirty="0">
                <a:latin typeface="Proxima Nova"/>
                <a:cs typeface="Carlito"/>
              </a:rPr>
              <a:t> </a:t>
            </a:r>
            <a:r>
              <a:rPr lang="en-IN" spc="10" dirty="0">
                <a:latin typeface="Proxima Nova"/>
                <a:cs typeface="Carlito"/>
              </a:rPr>
              <a:t>21±1</a:t>
            </a:r>
            <a:endParaRPr lang="en-IN" dirty="0">
              <a:latin typeface="Proxima Nova"/>
              <a:cs typeface="Carlito"/>
            </a:endParaRPr>
          </a:p>
          <a:p>
            <a:pPr marL="0" indent="0">
              <a:buNone/>
            </a:pPr>
            <a:endParaRPr lang="en-IN" dirty="0"/>
          </a:p>
        </p:txBody>
      </p:sp>
    </p:spTree>
    <p:extLst>
      <p:ext uri="{BB962C8B-B14F-4D97-AF65-F5344CB8AC3E}">
        <p14:creationId xmlns:p14="http://schemas.microsoft.com/office/powerpoint/2010/main" val="1442706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p:nvPr/>
        </p:nvSpPr>
        <p:spPr>
          <a:xfrm>
            <a:off x="677334" y="2160589"/>
            <a:ext cx="3851122" cy="3880773"/>
          </a:xfrm>
          <a:prstGeom prst="rect">
            <a:avLst/>
          </a:prstGeom>
        </p:spPr>
        <p:txBody>
          <a:bodyPr vert="horz" lIns="91440" tIns="45720" rIns="91440" bIns="45720" rtlCol="0">
            <a:normAutofit/>
          </a:bodyPr>
          <a:lstStyle/>
          <a:p>
            <a:pPr marL="37465" marR="628015" defTabSz="457200">
              <a:lnSpc>
                <a:spcPct val="90000"/>
              </a:lnSpc>
              <a:spcBef>
                <a:spcPts val="1000"/>
              </a:spcBef>
              <a:buClr>
                <a:schemeClr val="accent1"/>
              </a:buClr>
              <a:buSzPct val="80000"/>
              <a:tabLst>
                <a:tab pos="267335" algn="l"/>
                <a:tab pos="8597900" algn="l"/>
              </a:tabLst>
            </a:pPr>
            <a:endParaRPr lang="en-US" sz="1000" dirty="0">
              <a:solidFill>
                <a:schemeClr val="tx1">
                  <a:lumMod val="75000"/>
                  <a:lumOff val="25000"/>
                </a:schemeClr>
              </a:solidFill>
            </a:endParaRPr>
          </a:p>
        </p:txBody>
      </p:sp>
      <p:sp>
        <p:nvSpPr>
          <p:cNvPr id="25" name="object 2">
            <a:extLst>
              <a:ext uri="{FF2B5EF4-FFF2-40B4-BE49-F238E27FC236}">
                <a16:creationId xmlns:a16="http://schemas.microsoft.com/office/drawing/2014/main" id="{3D397083-2060-7213-0273-D720E0B621F2}"/>
              </a:ext>
            </a:extLst>
          </p:cNvPr>
          <p:cNvSpPr/>
          <p:nvPr/>
        </p:nvSpPr>
        <p:spPr>
          <a:xfrm>
            <a:off x="0" y="0"/>
            <a:ext cx="12192000" cy="6858000"/>
          </a:xfrm>
          <a:prstGeom prst="rect">
            <a:avLst/>
          </a:prstGeom>
          <a:blipFill>
            <a:blip r:embed="rId2"/>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7999"/>
          </a:xfrm>
          <a:prstGeom prst="rect">
            <a:avLst/>
          </a:prstGeom>
          <a:blipFill>
            <a:blip r:embed="rId2"/>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51EB2-23D6-9349-4374-BA624978C761}"/>
              </a:ext>
            </a:extLst>
          </p:cNvPr>
          <p:cNvSpPr>
            <a:spLocks noGrp="1"/>
          </p:cNvSpPr>
          <p:nvPr>
            <p:ph type="title"/>
          </p:nvPr>
        </p:nvSpPr>
        <p:spPr/>
        <p:txBody>
          <a:bodyPr/>
          <a:lstStyle/>
          <a:p>
            <a:r>
              <a:rPr lang="en-IN" dirty="0"/>
              <a:t>Concepts Learned from this Project</a:t>
            </a:r>
          </a:p>
        </p:txBody>
      </p:sp>
      <p:sp>
        <p:nvSpPr>
          <p:cNvPr id="3" name="Content Placeholder 2">
            <a:extLst>
              <a:ext uri="{FF2B5EF4-FFF2-40B4-BE49-F238E27FC236}">
                <a16:creationId xmlns:a16="http://schemas.microsoft.com/office/drawing/2014/main" id="{F6EBE399-65FD-7751-0881-18ACFE3F8413}"/>
              </a:ext>
            </a:extLst>
          </p:cNvPr>
          <p:cNvSpPr>
            <a:spLocks noGrp="1"/>
          </p:cNvSpPr>
          <p:nvPr>
            <p:ph idx="1"/>
          </p:nvPr>
        </p:nvSpPr>
        <p:spPr>
          <a:xfrm>
            <a:off x="767408" y="1628800"/>
            <a:ext cx="8650610" cy="4484570"/>
          </a:xfrm>
        </p:spPr>
        <p:txBody>
          <a:bodyPr>
            <a:normAutofit/>
          </a:bodyPr>
          <a:lstStyle/>
          <a:p>
            <a:pPr marL="0" indent="0" rtl="0">
              <a:spcBef>
                <a:spcPct val="0"/>
              </a:spcBef>
              <a:spcAft>
                <a:spcPct val="0"/>
              </a:spcAft>
              <a:buNone/>
            </a:pPr>
            <a:r>
              <a:rPr lang="en-IN" sz="1800" b="0" i="0" u="none" strike="noStrike" dirty="0">
                <a:solidFill>
                  <a:srgbClr val="000000"/>
                </a:solidFill>
                <a:effectLst/>
                <a:latin typeface="Proxima Nova"/>
              </a:rPr>
              <a:t>1)Drag force</a:t>
            </a:r>
          </a:p>
          <a:p>
            <a:pPr marL="0" indent="0" rtl="0">
              <a:spcBef>
                <a:spcPct val="0"/>
              </a:spcBef>
              <a:spcAft>
                <a:spcPct val="0"/>
              </a:spcAft>
              <a:buNone/>
            </a:pPr>
            <a:endParaRPr lang="en-IN" b="0" dirty="0">
              <a:effectLst/>
            </a:endParaRPr>
          </a:p>
          <a:p>
            <a:pPr marL="0" indent="0" rtl="0">
              <a:spcBef>
                <a:spcPct val="0"/>
              </a:spcBef>
              <a:spcAft>
                <a:spcPct val="0"/>
              </a:spcAft>
              <a:buNone/>
            </a:pPr>
            <a:r>
              <a:rPr lang="en-IN" sz="1800" b="0" i="0" u="none" strike="noStrike" dirty="0">
                <a:solidFill>
                  <a:srgbClr val="000000"/>
                </a:solidFill>
                <a:effectLst/>
                <a:latin typeface="Proxima Nova"/>
              </a:rPr>
              <a:t>2)Analytical solution</a:t>
            </a:r>
            <a:endParaRPr lang="en-IN" b="0" dirty="0">
              <a:effectLst/>
            </a:endParaRPr>
          </a:p>
          <a:p>
            <a:pPr marL="0" indent="0" rtl="0">
              <a:spcBef>
                <a:spcPct val="0"/>
              </a:spcBef>
              <a:spcAft>
                <a:spcPct val="0"/>
              </a:spcAft>
              <a:buNone/>
            </a:pPr>
            <a:endParaRPr lang="en-IN" sz="1800" b="0" i="0" u="none" strike="noStrike" dirty="0">
              <a:solidFill>
                <a:srgbClr val="000000"/>
              </a:solidFill>
              <a:effectLst/>
              <a:latin typeface="Proxima Nova"/>
            </a:endParaRPr>
          </a:p>
          <a:p>
            <a:pPr marL="0" indent="0" rtl="0">
              <a:spcBef>
                <a:spcPct val="0"/>
              </a:spcBef>
              <a:spcAft>
                <a:spcPct val="0"/>
              </a:spcAft>
              <a:buNone/>
            </a:pPr>
            <a:r>
              <a:rPr lang="en-IN" sz="1800" b="0" i="0" u="none" strike="noStrike" dirty="0">
                <a:solidFill>
                  <a:srgbClr val="000000"/>
                </a:solidFill>
                <a:effectLst/>
                <a:latin typeface="Proxima Nova"/>
              </a:rPr>
              <a:t>3)Numerical solution</a:t>
            </a:r>
          </a:p>
          <a:p>
            <a:pPr marL="0" indent="0" rtl="0">
              <a:spcBef>
                <a:spcPct val="0"/>
              </a:spcBef>
              <a:spcAft>
                <a:spcPct val="0"/>
              </a:spcAft>
              <a:buNone/>
            </a:pPr>
            <a:endParaRPr lang="en-IN" b="0" dirty="0">
              <a:solidFill>
                <a:srgbClr val="000000"/>
              </a:solidFill>
              <a:effectLst/>
              <a:latin typeface="Proxima Nova"/>
            </a:endParaRPr>
          </a:p>
          <a:p>
            <a:pPr marL="0" indent="0" rtl="0">
              <a:spcBef>
                <a:spcPct val="0"/>
              </a:spcBef>
              <a:spcAft>
                <a:spcPct val="0"/>
              </a:spcAft>
              <a:buNone/>
            </a:pPr>
            <a:r>
              <a:rPr lang="en-IN" b="0" dirty="0">
                <a:solidFill>
                  <a:srgbClr val="000000"/>
                </a:solidFill>
                <a:effectLst/>
                <a:latin typeface="Proxima Nova"/>
              </a:rPr>
              <a:t>4)Non-dimensional equations</a:t>
            </a:r>
          </a:p>
          <a:p>
            <a:pPr marL="0" indent="0" rtl="0">
              <a:spcBef>
                <a:spcPct val="0"/>
              </a:spcBef>
              <a:spcAft>
                <a:spcPct val="0"/>
              </a:spcAft>
              <a:buNone/>
            </a:pPr>
            <a:endParaRPr lang="en-IN" dirty="0">
              <a:solidFill>
                <a:srgbClr val="000000"/>
              </a:solidFill>
              <a:latin typeface="Proxima Nova"/>
            </a:endParaRPr>
          </a:p>
          <a:p>
            <a:pPr marL="0" indent="0" rtl="0">
              <a:spcBef>
                <a:spcPct val="0"/>
              </a:spcBef>
              <a:spcAft>
                <a:spcPct val="0"/>
              </a:spcAft>
              <a:buNone/>
            </a:pPr>
            <a:r>
              <a:rPr lang="en-IN" dirty="0">
                <a:solidFill>
                  <a:srgbClr val="000000"/>
                </a:solidFill>
                <a:latin typeface="Proxima Nova"/>
              </a:rPr>
              <a:t>5)Brownian force on the particle</a:t>
            </a:r>
          </a:p>
          <a:p>
            <a:pPr marL="0" indent="0" rtl="0">
              <a:spcBef>
                <a:spcPct val="0"/>
              </a:spcBef>
              <a:spcAft>
                <a:spcPct val="0"/>
              </a:spcAft>
              <a:buNone/>
            </a:pPr>
            <a:endParaRPr lang="en-IN" b="0" dirty="0">
              <a:solidFill>
                <a:srgbClr val="000000"/>
              </a:solidFill>
              <a:effectLst/>
              <a:latin typeface="Proxima Nova"/>
            </a:endParaRPr>
          </a:p>
          <a:p>
            <a:pPr marL="0" indent="0" rtl="0">
              <a:spcBef>
                <a:spcPct val="0"/>
              </a:spcBef>
              <a:spcAft>
                <a:spcPct val="0"/>
              </a:spcAft>
              <a:buNone/>
            </a:pPr>
            <a:r>
              <a:rPr lang="en-IN" b="0" dirty="0">
                <a:solidFill>
                  <a:srgbClr val="000000"/>
                </a:solidFill>
                <a:effectLst/>
                <a:latin typeface="Proxima Nova"/>
              </a:rPr>
              <a:t>6)Bead-Spring Model of single polymer chain</a:t>
            </a:r>
            <a:endParaRPr lang="en-IN" b="0" dirty="0">
              <a:effectLst/>
            </a:endParaRPr>
          </a:p>
          <a:p>
            <a:pPr marL="0" indent="0" rtl="0">
              <a:spcBef>
                <a:spcPct val="0"/>
              </a:spcBef>
              <a:spcAft>
                <a:spcPct val="0"/>
              </a:spcAft>
              <a:buNone/>
            </a:pPr>
            <a:endParaRPr lang="en-IN" sz="1800" b="0" i="0" u="none" strike="noStrike" dirty="0">
              <a:solidFill>
                <a:srgbClr val="000000"/>
              </a:solidFill>
              <a:effectLst/>
              <a:latin typeface="Proxima Nova"/>
            </a:endParaRPr>
          </a:p>
          <a:p>
            <a:pPr marL="0" indent="0" rtl="0">
              <a:spcBef>
                <a:spcPct val="0"/>
              </a:spcBef>
              <a:spcAft>
                <a:spcPct val="0"/>
              </a:spcAft>
              <a:buNone/>
            </a:pPr>
            <a:r>
              <a:rPr lang="en-IN" sz="1800" b="0" i="0" u="none" strike="noStrike" dirty="0">
                <a:solidFill>
                  <a:srgbClr val="000000"/>
                </a:solidFill>
                <a:effectLst/>
                <a:latin typeface="Proxima Nova"/>
              </a:rPr>
              <a:t>7)Spring force on a molecular spring</a:t>
            </a:r>
            <a:endParaRPr lang="en-IN" dirty="0"/>
          </a:p>
        </p:txBody>
      </p:sp>
    </p:spTree>
    <p:extLst>
      <p:ext uri="{BB962C8B-B14F-4D97-AF65-F5344CB8AC3E}">
        <p14:creationId xmlns:p14="http://schemas.microsoft.com/office/powerpoint/2010/main" val="3959293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3" name="Straight Connector 42">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5"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46">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4" name="Rectangle 53">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7" name="Straight Connector 56">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74" name="Straight Connector 57">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59"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Isosceles Triangle 60">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63">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Isosceles Triangle 64">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C1C6301-2DAC-85B8-4B7A-95DE072683BF}"/>
              </a:ext>
            </a:extLst>
          </p:cNvPr>
          <p:cNvSpPr>
            <a:spLocks noGrp="1"/>
          </p:cNvSpPr>
          <p:nvPr>
            <p:ph type="title"/>
          </p:nvPr>
        </p:nvSpPr>
        <p:spPr>
          <a:xfrm>
            <a:off x="1507067" y="2404534"/>
            <a:ext cx="7766936" cy="1646302"/>
          </a:xfrm>
        </p:spPr>
        <p:txBody>
          <a:bodyPr vert="horz" lIns="91440" tIns="45720" rIns="91440" bIns="45720" rtlCol="0" anchor="b">
            <a:normAutofit fontScale="90000"/>
          </a:bodyPr>
          <a:lstStyle/>
          <a:p>
            <a:pPr algn="ctr">
              <a:lnSpc>
                <a:spcPct val="90000"/>
              </a:lnSpc>
            </a:pPr>
            <a:r>
              <a:rPr lang="en-US" sz="7000" dirty="0"/>
              <a:t>   THANK YOU</a:t>
            </a:r>
            <a:br>
              <a:rPr lang="en-US" sz="5400" dirty="0"/>
            </a:br>
            <a:endParaRPr lang="en-US" sz="5400" dirty="0"/>
          </a:p>
        </p:txBody>
      </p:sp>
    </p:spTree>
    <p:extLst>
      <p:ext uri="{BB962C8B-B14F-4D97-AF65-F5344CB8AC3E}">
        <p14:creationId xmlns:p14="http://schemas.microsoft.com/office/powerpoint/2010/main" val="200208626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9DCC8-521E-CE61-4B2A-B40DF86903E3}"/>
              </a:ext>
            </a:extLst>
          </p:cNvPr>
          <p:cNvSpPr>
            <a:spLocks noGrp="1"/>
          </p:cNvSpPr>
          <p:nvPr>
            <p:ph type="title"/>
          </p:nvPr>
        </p:nvSpPr>
        <p:spPr>
          <a:xfrm>
            <a:off x="0" y="1"/>
            <a:ext cx="11353800" cy="681036"/>
          </a:xfrm>
        </p:spPr>
        <p:txBody>
          <a:bodyPr>
            <a:normAutofit/>
          </a:bodyPr>
          <a:lstStyle/>
          <a:p>
            <a:r>
              <a:rPr lang="en-IN"/>
              <a:t>Assignment 1 report</a:t>
            </a:r>
          </a:p>
        </p:txBody>
      </p:sp>
      <p:sp>
        <p:nvSpPr>
          <p:cNvPr id="3" name="Content Placeholder 2">
            <a:extLst>
              <a:ext uri="{FF2B5EF4-FFF2-40B4-BE49-F238E27FC236}">
                <a16:creationId xmlns:a16="http://schemas.microsoft.com/office/drawing/2014/main" id="{652EE6EA-B0CF-357B-0BA0-50B0FCAA7D27}"/>
              </a:ext>
            </a:extLst>
          </p:cNvPr>
          <p:cNvSpPr>
            <a:spLocks noGrp="1"/>
          </p:cNvSpPr>
          <p:nvPr>
            <p:ph idx="1"/>
          </p:nvPr>
        </p:nvSpPr>
        <p:spPr>
          <a:xfrm>
            <a:off x="0" y="681037"/>
            <a:ext cx="12192000" cy="6176962"/>
          </a:xfrm>
        </p:spPr>
        <p:txBody>
          <a:bodyPr>
            <a:normAutofit/>
          </a:bodyPr>
          <a:lstStyle/>
          <a:p>
            <a:pPr marL="0" indent="0" rtl="0" fontAlgn="base">
              <a:spcBef>
                <a:spcPct val="0"/>
              </a:spcBef>
              <a:spcAft>
                <a:spcPct val="0"/>
              </a:spcAft>
              <a:buNone/>
            </a:pPr>
            <a:endParaRPr lang="en-US" sz="1800" dirty="0">
              <a:solidFill>
                <a:srgbClr val="000000"/>
              </a:solidFill>
              <a:latin typeface="Proxima Nova"/>
            </a:endParaRPr>
          </a:p>
          <a:p>
            <a:pPr marL="0" indent="0" rtl="0" fontAlgn="base">
              <a:spcBef>
                <a:spcPct val="0"/>
              </a:spcBef>
              <a:spcAft>
                <a:spcPct val="0"/>
              </a:spcAft>
              <a:buNone/>
            </a:pPr>
            <a:endParaRPr lang="en-US" sz="1800" b="0" i="0" u="none" strike="noStrike" dirty="0">
              <a:solidFill>
                <a:srgbClr val="000000"/>
              </a:solidFill>
              <a:effectLst/>
              <a:latin typeface="Proxima Nova"/>
            </a:endParaRPr>
          </a:p>
          <a:p>
            <a:pPr marL="0" indent="0" rtl="0" fontAlgn="base">
              <a:spcBef>
                <a:spcPct val="0"/>
              </a:spcBef>
              <a:spcAft>
                <a:spcPct val="0"/>
              </a:spcAft>
              <a:buNone/>
            </a:pPr>
            <a:r>
              <a:rPr lang="en-US" sz="1800" b="0" i="0" u="none" strike="noStrike" dirty="0">
                <a:solidFill>
                  <a:srgbClr val="000000"/>
                </a:solidFill>
                <a:effectLst/>
                <a:latin typeface="Proxima Nova"/>
              </a:rPr>
              <a:t>Aim of the first assignment is to plot the graph of velocity vs time with the information given and find the terminal velocity of the sphere free falling in the fluid. Software used for the purpose is MATLAB. </a:t>
            </a:r>
          </a:p>
          <a:p>
            <a:pPr marL="0" indent="0" rtl="0" fontAlgn="base">
              <a:spcBef>
                <a:spcPct val="0"/>
              </a:spcBef>
              <a:spcAft>
                <a:spcPct val="0"/>
              </a:spcAft>
              <a:buNone/>
            </a:pPr>
            <a:br>
              <a:rPr lang="en-US" sz="1800" b="0" dirty="0">
                <a:effectLst/>
                <a:latin typeface="Proxima Nova"/>
              </a:rPr>
            </a:br>
            <a:r>
              <a:rPr lang="en-US" sz="1800" b="0" i="0" u="none" strike="noStrike" dirty="0">
                <a:solidFill>
                  <a:srgbClr val="000000"/>
                </a:solidFill>
                <a:effectLst/>
                <a:latin typeface="Proxima Nova"/>
              </a:rPr>
              <a:t>A particle freely falling in the fluid is acted by gravitational force downwards, bouncy upwards and a drag force which acts opposite to the direction of velocity of the particle. Drag force is proportional to the velocity, radius and viscosity of the fluid. So, equation of rate of change of velocity of sphere falling downwards can be written as:</a:t>
            </a:r>
          </a:p>
          <a:p>
            <a:pPr marL="1600200" indent="0" rtl="0">
              <a:spcBef>
                <a:spcPct val="0"/>
              </a:spcBef>
              <a:spcAft>
                <a:spcPct val="0"/>
              </a:spcAft>
              <a:buNone/>
            </a:pPr>
            <a:endParaRPr lang="en-US" sz="1800" i="0" u="none" strike="noStrike" dirty="0">
              <a:solidFill>
                <a:srgbClr val="000000"/>
              </a:solidFill>
              <a:latin typeface="Proxima Nova"/>
            </a:endParaRPr>
          </a:p>
          <a:p>
            <a:pPr marL="1600200" indent="0" rtl="0">
              <a:spcBef>
                <a:spcPct val="0"/>
              </a:spcBef>
              <a:spcAft>
                <a:spcPct val="0"/>
              </a:spcAft>
              <a:buNone/>
            </a:pPr>
            <a:endParaRPr lang="en-US" sz="1800" i="0" u="none" strike="noStrike" dirty="0">
              <a:solidFill>
                <a:srgbClr val="000000"/>
              </a:solidFill>
              <a:latin typeface="Proxima Nova"/>
            </a:endParaRPr>
          </a:p>
          <a:p>
            <a:pPr marL="1600200" indent="0" algn="ctr" rtl="0">
              <a:spcBef>
                <a:spcPct val="0"/>
              </a:spcBef>
              <a:spcAft>
                <a:spcPct val="0"/>
              </a:spcAft>
              <a:buNone/>
            </a:pPr>
            <a:r>
              <a:rPr lang="en-US" sz="1800" b="0" i="0" u="none" strike="noStrike" dirty="0">
                <a:solidFill>
                  <a:srgbClr val="000000"/>
                </a:solidFill>
                <a:effectLst/>
                <a:latin typeface="Proxima Nova"/>
              </a:rPr>
              <a:t> </a:t>
            </a:r>
            <a:r>
              <a:rPr lang="en-US" sz="1800" b="0" i="0" u="none" strike="noStrike" dirty="0" err="1">
                <a:solidFill>
                  <a:srgbClr val="000000"/>
                </a:solidFill>
                <a:effectLst/>
                <a:latin typeface="Proxima Nova"/>
              </a:rPr>
              <a:t>mdu</a:t>
            </a:r>
            <a:r>
              <a:rPr lang="en-US" sz="1800" b="0" i="0" u="none" strike="noStrike" dirty="0">
                <a:solidFill>
                  <a:srgbClr val="000000"/>
                </a:solidFill>
                <a:effectLst/>
                <a:latin typeface="Proxima Nova"/>
              </a:rPr>
              <a:t>/dt=mg-⍴Vg-6π</a:t>
            </a:r>
            <a:r>
              <a:rPr lang="en-US" sz="1800" b="0" i="0" u="none" strike="noStrike" dirty="0" err="1">
                <a:solidFill>
                  <a:srgbClr val="000000"/>
                </a:solidFill>
                <a:effectLst/>
                <a:latin typeface="Proxima Nova"/>
              </a:rPr>
              <a:t>rηu</a:t>
            </a:r>
            <a:r>
              <a:rPr lang="en-US" sz="1800" b="0" i="0" u="none" strike="noStrike" dirty="0">
                <a:solidFill>
                  <a:srgbClr val="000000"/>
                </a:solidFill>
                <a:effectLst/>
                <a:latin typeface="Proxima Nova"/>
              </a:rPr>
              <a:t>                                   </a:t>
            </a:r>
            <a:endParaRPr lang="en-US" sz="1800" b="0" dirty="0">
              <a:effectLst/>
              <a:latin typeface="Proxima Nova"/>
            </a:endParaRPr>
          </a:p>
          <a:p>
            <a:pPr marL="0" indent="0" rtl="0">
              <a:spcBef>
                <a:spcPct val="0"/>
              </a:spcBef>
              <a:spcAft>
                <a:spcPct val="0"/>
              </a:spcAft>
              <a:buNone/>
            </a:pPr>
            <a:r>
              <a:rPr lang="en-US" sz="1800" b="0" i="0" u="none" strike="noStrike" dirty="0">
                <a:solidFill>
                  <a:srgbClr val="000000"/>
                </a:solidFill>
                <a:effectLst/>
                <a:latin typeface="Proxima Nova"/>
              </a:rPr>
              <a:t>  </a:t>
            </a:r>
            <a:endParaRPr lang="en-US" sz="1800" b="0" dirty="0">
              <a:effectLst/>
              <a:latin typeface="Proxima Nova"/>
            </a:endParaRPr>
          </a:p>
          <a:p>
            <a:pPr indent="0" rtl="0">
              <a:spcBef>
                <a:spcPct val="0"/>
              </a:spcBef>
              <a:spcAft>
                <a:spcPct val="0"/>
              </a:spcAft>
              <a:buNone/>
            </a:pPr>
            <a:br>
              <a:rPr lang="en-US" sz="1800" b="0" dirty="0">
                <a:effectLst/>
                <a:latin typeface="Proxima Nova"/>
              </a:rPr>
            </a:br>
            <a:r>
              <a:rPr lang="en-US" sz="1800" b="0" i="0" u="none" strike="noStrike" dirty="0">
                <a:solidFill>
                  <a:srgbClr val="000000"/>
                </a:solidFill>
                <a:effectLst/>
                <a:latin typeface="Proxima Nova"/>
              </a:rPr>
              <a:t>m=mass of sphere</a:t>
            </a:r>
            <a:endParaRPr lang="en-US" sz="1800" b="0" dirty="0">
              <a:effectLst/>
              <a:latin typeface="Proxima Nova"/>
            </a:endParaRPr>
          </a:p>
          <a:p>
            <a:pPr indent="0" rtl="0">
              <a:spcBef>
                <a:spcPct val="0"/>
              </a:spcBef>
              <a:spcAft>
                <a:spcPct val="0"/>
              </a:spcAft>
              <a:buNone/>
            </a:pPr>
            <a:r>
              <a:rPr lang="en-US" sz="1800" b="0" i="0" u="none" strike="noStrike" dirty="0">
                <a:solidFill>
                  <a:srgbClr val="000000"/>
                </a:solidFill>
                <a:effectLst/>
                <a:latin typeface="Proxima Nova"/>
              </a:rPr>
              <a:t>u=velocity of sphere</a:t>
            </a:r>
            <a:endParaRPr lang="en-US" sz="1800" b="0" dirty="0">
              <a:effectLst/>
              <a:latin typeface="Proxima Nova"/>
            </a:endParaRPr>
          </a:p>
          <a:p>
            <a:pPr indent="0" rtl="0">
              <a:spcBef>
                <a:spcPct val="0"/>
              </a:spcBef>
              <a:spcAft>
                <a:spcPct val="0"/>
              </a:spcAft>
              <a:buNone/>
            </a:pPr>
            <a:r>
              <a:rPr lang="en-US" sz="1800" b="0" i="0" u="none" strike="noStrike" dirty="0">
                <a:solidFill>
                  <a:srgbClr val="000000"/>
                </a:solidFill>
                <a:effectLst/>
                <a:latin typeface="Proxima Nova"/>
              </a:rPr>
              <a:t>g=gravitational acceleration</a:t>
            </a:r>
            <a:endParaRPr lang="en-US" sz="1800" b="0" dirty="0">
              <a:effectLst/>
              <a:latin typeface="Proxima Nova"/>
            </a:endParaRPr>
          </a:p>
          <a:p>
            <a:pPr indent="0" rtl="0">
              <a:spcBef>
                <a:spcPct val="0"/>
              </a:spcBef>
              <a:spcAft>
                <a:spcPct val="0"/>
              </a:spcAft>
              <a:buNone/>
            </a:pPr>
            <a:r>
              <a:rPr lang="en-US" sz="1800" b="0" i="0" u="none" strike="noStrike" dirty="0">
                <a:solidFill>
                  <a:srgbClr val="000000"/>
                </a:solidFill>
                <a:effectLst/>
                <a:latin typeface="Proxima Nova"/>
              </a:rPr>
              <a:t>⍴=density of fluid</a:t>
            </a:r>
            <a:endParaRPr lang="en-US" sz="1800" b="0" dirty="0">
              <a:effectLst/>
              <a:latin typeface="Proxima Nova"/>
            </a:endParaRPr>
          </a:p>
          <a:p>
            <a:pPr indent="0" rtl="0">
              <a:spcBef>
                <a:spcPct val="0"/>
              </a:spcBef>
              <a:spcAft>
                <a:spcPct val="0"/>
              </a:spcAft>
              <a:buNone/>
            </a:pPr>
            <a:r>
              <a:rPr lang="en-US" sz="1800" b="0" i="0" u="none" strike="noStrike" dirty="0">
                <a:solidFill>
                  <a:srgbClr val="000000"/>
                </a:solidFill>
                <a:effectLst/>
                <a:latin typeface="Proxima Nova"/>
              </a:rPr>
              <a:t>V=volume of sphere</a:t>
            </a:r>
            <a:endParaRPr lang="en-US" sz="1800" b="0" dirty="0">
              <a:effectLst/>
              <a:latin typeface="Proxima Nova"/>
            </a:endParaRPr>
          </a:p>
          <a:p>
            <a:pPr indent="0" rtl="0">
              <a:spcBef>
                <a:spcPct val="0"/>
              </a:spcBef>
              <a:spcAft>
                <a:spcPct val="0"/>
              </a:spcAft>
              <a:buNone/>
            </a:pPr>
            <a:r>
              <a:rPr lang="en-US" sz="1800" b="0" i="0" u="none" strike="noStrike" dirty="0">
                <a:solidFill>
                  <a:srgbClr val="000000"/>
                </a:solidFill>
                <a:effectLst/>
                <a:latin typeface="Proxima Nova"/>
              </a:rPr>
              <a:t>r=radius of sphere</a:t>
            </a:r>
            <a:endParaRPr lang="en-US" sz="1800" b="0" dirty="0">
              <a:effectLst/>
              <a:latin typeface="Proxima Nova"/>
            </a:endParaRPr>
          </a:p>
          <a:p>
            <a:pPr indent="0" rtl="0">
              <a:spcBef>
                <a:spcPct val="0"/>
              </a:spcBef>
              <a:spcAft>
                <a:spcPct val="0"/>
              </a:spcAft>
              <a:buNone/>
            </a:pPr>
            <a:r>
              <a:rPr lang="en-US" sz="1800" b="0" i="0" u="none" strike="noStrike" dirty="0">
                <a:solidFill>
                  <a:srgbClr val="000000"/>
                </a:solidFill>
                <a:effectLst/>
                <a:latin typeface="Proxima Nova"/>
              </a:rPr>
              <a:t>η=viscosity of the fluid</a:t>
            </a:r>
            <a:endParaRPr lang="en-US" sz="1800" b="0" dirty="0">
              <a:effectLst/>
              <a:latin typeface="Proxima Nova"/>
            </a:endParaRPr>
          </a:p>
          <a:p>
            <a:pPr marL="0" indent="0">
              <a:buNone/>
            </a:pPr>
            <a:endParaRPr lang="en-IN" dirty="0"/>
          </a:p>
        </p:txBody>
      </p:sp>
    </p:spTree>
    <p:extLst>
      <p:ext uri="{BB962C8B-B14F-4D97-AF65-F5344CB8AC3E}">
        <p14:creationId xmlns:p14="http://schemas.microsoft.com/office/powerpoint/2010/main" val="4253404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0052F0-EF55-913E-074E-D902121A9861}"/>
              </a:ext>
            </a:extLst>
          </p:cNvPr>
          <p:cNvSpPr>
            <a:spLocks noGrp="1"/>
          </p:cNvSpPr>
          <p:nvPr>
            <p:ph idx="1"/>
          </p:nvPr>
        </p:nvSpPr>
        <p:spPr>
          <a:xfrm>
            <a:off x="407368" y="0"/>
            <a:ext cx="11784632" cy="6858000"/>
          </a:xfrm>
        </p:spPr>
        <p:txBody>
          <a:bodyPr>
            <a:normAutofit lnSpcReduction="10000"/>
          </a:bodyPr>
          <a:lstStyle/>
          <a:p>
            <a:pPr marL="0" indent="0" rtl="0" fontAlgn="base">
              <a:spcBef>
                <a:spcPct val="0"/>
              </a:spcBef>
              <a:spcAft>
                <a:spcPct val="0"/>
              </a:spcAft>
              <a:buNone/>
            </a:pPr>
            <a:r>
              <a:rPr lang="en-US" sz="1800" b="0" i="0" u="none" strike="noStrike" dirty="0">
                <a:solidFill>
                  <a:srgbClr val="000000"/>
                </a:solidFill>
                <a:effectLst/>
                <a:latin typeface="Proxima Nova"/>
              </a:rPr>
              <a:t>Solving the differential equation would give the analytical expression and to get the  analytical answer, boundary condition u(t=0)=0 can be used. Analytical expression:</a:t>
            </a:r>
          </a:p>
          <a:p>
            <a:pPr marL="0" indent="0" rtl="0" fontAlgn="base">
              <a:spcBef>
                <a:spcPct val="0"/>
              </a:spcBef>
              <a:spcAft>
                <a:spcPct val="0"/>
              </a:spcAft>
              <a:buNone/>
            </a:pPr>
            <a:endParaRPr lang="en-US" sz="1800" b="0" i="0" u="none" strike="noStrike" dirty="0">
              <a:solidFill>
                <a:srgbClr val="000000"/>
              </a:solidFill>
              <a:effectLst/>
              <a:latin typeface="Proxima Nova"/>
            </a:endParaRPr>
          </a:p>
          <a:p>
            <a:pPr marL="0" indent="0" algn="ctr" rtl="0">
              <a:spcBef>
                <a:spcPct val="0"/>
              </a:spcBef>
              <a:spcAft>
                <a:spcPct val="0"/>
              </a:spcAft>
              <a:buNone/>
            </a:pPr>
            <a:r>
              <a:rPr lang="en-US" sz="1800" b="0" i="0" u="none" strike="noStrike" dirty="0">
                <a:solidFill>
                  <a:srgbClr val="000000"/>
                </a:solidFill>
                <a:effectLst/>
                <a:latin typeface="Proxima Nova"/>
              </a:rPr>
              <a:t> u(t)=mg/(6π</a:t>
            </a:r>
            <a:r>
              <a:rPr lang="en-US" sz="1800" b="0" i="0" u="none" strike="noStrike" dirty="0" err="1">
                <a:solidFill>
                  <a:srgbClr val="000000"/>
                </a:solidFill>
                <a:effectLst/>
                <a:latin typeface="Proxima Nova"/>
              </a:rPr>
              <a:t>rη</a:t>
            </a:r>
            <a:r>
              <a:rPr lang="en-US" sz="1800" b="0" i="0" u="none" strike="noStrike" dirty="0">
                <a:solidFill>
                  <a:srgbClr val="000000"/>
                </a:solidFill>
                <a:effectLst/>
                <a:latin typeface="Proxima Nova"/>
              </a:rPr>
              <a:t>)*(1-⍴V/m)*[1-e^(6π</a:t>
            </a:r>
            <a:r>
              <a:rPr lang="en-US" sz="1800" b="0" i="0" u="none" strike="noStrike" dirty="0" err="1">
                <a:solidFill>
                  <a:srgbClr val="000000"/>
                </a:solidFill>
                <a:effectLst/>
                <a:latin typeface="Proxima Nova"/>
              </a:rPr>
              <a:t>rηt</a:t>
            </a:r>
            <a:r>
              <a:rPr lang="en-US" sz="1800" b="0" i="0" u="none" strike="noStrike" dirty="0">
                <a:solidFill>
                  <a:srgbClr val="000000"/>
                </a:solidFill>
                <a:effectLst/>
                <a:latin typeface="Proxima Nova"/>
              </a:rPr>
              <a:t>/m)]</a:t>
            </a:r>
            <a:endParaRPr lang="en-US" sz="1800" b="0" dirty="0">
              <a:effectLst/>
              <a:latin typeface="Proxima Nova"/>
            </a:endParaRPr>
          </a:p>
          <a:p>
            <a:pPr marL="0" indent="0" rtl="0" fontAlgn="base">
              <a:spcBef>
                <a:spcPct val="0"/>
              </a:spcBef>
              <a:spcAft>
                <a:spcPct val="0"/>
              </a:spcAft>
              <a:buNone/>
            </a:pPr>
            <a:br>
              <a:rPr lang="en-US" sz="1800" b="0" dirty="0">
                <a:effectLst/>
                <a:latin typeface="Proxima Nova"/>
              </a:rPr>
            </a:br>
            <a:br>
              <a:rPr lang="en-US" sz="1800" b="0" dirty="0">
                <a:effectLst/>
                <a:latin typeface="Proxima Nova"/>
              </a:rPr>
            </a:br>
            <a:r>
              <a:rPr lang="en-US" sz="1800" b="0" i="0" u="none" strike="noStrike" dirty="0">
                <a:solidFill>
                  <a:srgbClr val="000000"/>
                </a:solidFill>
                <a:effectLst/>
                <a:latin typeface="Proxima Nova"/>
              </a:rPr>
              <a:t>Numerical method is used to solve differential equations with the help of regression and approximation so as to skip the part of integration.</a:t>
            </a:r>
          </a:p>
          <a:p>
            <a:pPr marL="0" indent="0" algn="ctr" rtl="0">
              <a:spcBef>
                <a:spcPct val="0"/>
              </a:spcBef>
              <a:spcAft>
                <a:spcPct val="0"/>
              </a:spcAft>
              <a:buNone/>
            </a:pPr>
            <a:r>
              <a:rPr lang="en-US" sz="1800" b="0" i="0" u="none" strike="noStrike" dirty="0">
                <a:solidFill>
                  <a:srgbClr val="000000"/>
                </a:solidFill>
                <a:effectLst/>
                <a:latin typeface="Proxima Nova"/>
              </a:rPr>
              <a:t>du/dt≃[u(</a:t>
            </a:r>
            <a:r>
              <a:rPr lang="en-US" sz="1800" b="0" i="0" u="none" strike="noStrike" dirty="0" err="1">
                <a:solidFill>
                  <a:srgbClr val="000000"/>
                </a:solidFill>
                <a:effectLst/>
                <a:latin typeface="Proxima Nova"/>
              </a:rPr>
              <a:t>t+Δt</a:t>
            </a:r>
            <a:r>
              <a:rPr lang="en-US" sz="1800" b="0" i="0" u="none" strike="noStrike" dirty="0">
                <a:solidFill>
                  <a:srgbClr val="000000"/>
                </a:solidFill>
                <a:effectLst/>
                <a:latin typeface="Proxima Nova"/>
              </a:rPr>
              <a:t>)-u(t)]/</a:t>
            </a:r>
            <a:r>
              <a:rPr lang="en-US" sz="1800" b="0" i="0" u="none" strike="noStrike" dirty="0" err="1">
                <a:solidFill>
                  <a:srgbClr val="000000"/>
                </a:solidFill>
                <a:effectLst/>
                <a:latin typeface="Proxima Nova"/>
              </a:rPr>
              <a:t>Δt</a:t>
            </a:r>
            <a:endParaRPr lang="en-US" sz="1800" i="0" u="none" strike="noStrike" dirty="0">
              <a:solidFill>
                <a:srgbClr val="000000"/>
              </a:solidFill>
              <a:latin typeface="Proxima Nova"/>
            </a:endParaRPr>
          </a:p>
          <a:p>
            <a:pPr marL="0" indent="0" rtl="0">
              <a:spcBef>
                <a:spcPct val="0"/>
              </a:spcBef>
              <a:spcAft>
                <a:spcPct val="0"/>
              </a:spcAft>
              <a:buNone/>
            </a:pPr>
            <a:br>
              <a:rPr lang="en-US" sz="1800" b="0" dirty="0">
                <a:effectLst/>
                <a:latin typeface="Proxima Nova"/>
              </a:rPr>
            </a:br>
            <a:br>
              <a:rPr lang="en-US" sz="1800" b="0" dirty="0">
                <a:effectLst/>
                <a:latin typeface="Proxima Nova"/>
              </a:rPr>
            </a:br>
            <a:r>
              <a:rPr lang="en-US" sz="1800" b="0" i="0" u="none" strike="noStrike" dirty="0">
                <a:solidFill>
                  <a:srgbClr val="000000"/>
                </a:solidFill>
                <a:effectLst/>
                <a:latin typeface="Proxima Nova"/>
              </a:rPr>
              <a:t>Putting this expression in the differential equation would give us the Numerical expression and the same boundary condition of u(t=0)=0 can be used to get the Numerical solution. Numerical solution:</a:t>
            </a:r>
          </a:p>
          <a:p>
            <a:pPr marL="0" indent="0" algn="ctr" rtl="0">
              <a:spcBef>
                <a:spcPct val="0"/>
              </a:spcBef>
              <a:spcAft>
                <a:spcPct val="0"/>
              </a:spcAft>
              <a:buNone/>
            </a:pPr>
            <a:r>
              <a:rPr lang="en-US" sz="1800" b="0" i="0" u="none" strike="noStrike" dirty="0">
                <a:solidFill>
                  <a:srgbClr val="000000"/>
                </a:solidFill>
                <a:effectLst/>
                <a:latin typeface="Proxima Nova"/>
              </a:rPr>
              <a:t>u(</a:t>
            </a:r>
            <a:r>
              <a:rPr lang="en-US" sz="1800" b="0" i="0" u="none" strike="noStrike" dirty="0" err="1">
                <a:solidFill>
                  <a:srgbClr val="000000"/>
                </a:solidFill>
                <a:effectLst/>
                <a:latin typeface="Proxima Nova"/>
              </a:rPr>
              <a:t>t+Δt</a:t>
            </a:r>
            <a:r>
              <a:rPr lang="en-US" sz="1800" b="0" i="0" u="none" strike="noStrike" dirty="0">
                <a:solidFill>
                  <a:srgbClr val="000000"/>
                </a:solidFill>
                <a:effectLst/>
                <a:latin typeface="Proxima Nova"/>
              </a:rPr>
              <a:t>)=</a:t>
            </a:r>
            <a:r>
              <a:rPr lang="en-US" sz="1800" b="0" i="0" u="none" strike="noStrike" dirty="0" err="1">
                <a:solidFill>
                  <a:srgbClr val="000000"/>
                </a:solidFill>
                <a:effectLst/>
                <a:latin typeface="Proxima Nova"/>
              </a:rPr>
              <a:t>gΔt</a:t>
            </a:r>
            <a:r>
              <a:rPr lang="en-US" sz="1800" b="0" i="0" u="none" strike="noStrike" dirty="0">
                <a:solidFill>
                  <a:srgbClr val="000000"/>
                </a:solidFill>
                <a:effectLst/>
                <a:latin typeface="Proxima Nova"/>
              </a:rPr>
              <a:t>(1-⍴V/m) +u (t)[ 1+6π</a:t>
            </a:r>
            <a:r>
              <a:rPr lang="en-US" sz="1800" b="0" i="0" u="none" strike="noStrike" dirty="0" err="1">
                <a:solidFill>
                  <a:srgbClr val="000000"/>
                </a:solidFill>
                <a:effectLst/>
                <a:latin typeface="Proxima Nova"/>
              </a:rPr>
              <a:t>rηΔt</a:t>
            </a:r>
            <a:r>
              <a:rPr lang="en-US" sz="1800" b="0" i="0" u="none" strike="noStrike" dirty="0">
                <a:solidFill>
                  <a:srgbClr val="000000"/>
                </a:solidFill>
                <a:effectLst/>
                <a:latin typeface="Proxima Nova"/>
              </a:rPr>
              <a:t>/m ]</a:t>
            </a:r>
            <a:endParaRPr lang="en-US" sz="1800" b="0" dirty="0">
              <a:effectLst/>
              <a:latin typeface="Proxima Nova"/>
            </a:endParaRPr>
          </a:p>
          <a:p>
            <a:pPr marL="0" indent="0" algn="ctr" rtl="0">
              <a:spcBef>
                <a:spcPct val="0"/>
              </a:spcBef>
              <a:spcAft>
                <a:spcPct val="0"/>
              </a:spcAft>
              <a:buNone/>
            </a:pPr>
            <a:r>
              <a:rPr lang="en-US" sz="1800" b="0" i="0" u="none" strike="noStrike" dirty="0">
                <a:solidFill>
                  <a:srgbClr val="000000"/>
                </a:solidFill>
                <a:effectLst/>
                <a:latin typeface="Proxima Nova"/>
              </a:rPr>
              <a:t>u(</a:t>
            </a:r>
            <a:r>
              <a:rPr lang="en-US" sz="1800" b="0" i="0" u="none" strike="noStrike" dirty="0" err="1">
                <a:solidFill>
                  <a:srgbClr val="000000"/>
                </a:solidFill>
                <a:effectLst/>
                <a:latin typeface="Proxima Nova"/>
              </a:rPr>
              <a:t>Δt</a:t>
            </a:r>
            <a:r>
              <a:rPr lang="en-US" sz="1800" b="0" i="0" u="none" strike="noStrike" dirty="0">
                <a:solidFill>
                  <a:srgbClr val="000000"/>
                </a:solidFill>
                <a:effectLst/>
                <a:latin typeface="Proxima Nova"/>
              </a:rPr>
              <a:t>)=</a:t>
            </a:r>
            <a:r>
              <a:rPr lang="en-US" sz="1800" b="0" i="0" u="none" strike="noStrike" dirty="0" err="1">
                <a:solidFill>
                  <a:srgbClr val="000000"/>
                </a:solidFill>
                <a:effectLst/>
                <a:latin typeface="Proxima Nova"/>
              </a:rPr>
              <a:t>gΔt</a:t>
            </a:r>
            <a:r>
              <a:rPr lang="en-US" sz="1800" b="0" i="0" u="none" strike="noStrike" dirty="0">
                <a:solidFill>
                  <a:srgbClr val="000000"/>
                </a:solidFill>
                <a:effectLst/>
                <a:latin typeface="Proxima Nova"/>
              </a:rPr>
              <a:t>(1-⍴V/m) +u (0)[ 1+6π</a:t>
            </a:r>
            <a:r>
              <a:rPr lang="en-US" sz="1800" b="0" i="0" u="none" strike="noStrike" dirty="0" err="1">
                <a:solidFill>
                  <a:srgbClr val="000000"/>
                </a:solidFill>
                <a:effectLst/>
                <a:latin typeface="Proxima Nova"/>
              </a:rPr>
              <a:t>rηΔt</a:t>
            </a:r>
            <a:r>
              <a:rPr lang="en-US" sz="1800" b="0" i="0" u="none" strike="noStrike" dirty="0">
                <a:solidFill>
                  <a:srgbClr val="000000"/>
                </a:solidFill>
                <a:effectLst/>
                <a:latin typeface="Proxima Nova"/>
              </a:rPr>
              <a:t>/m ]</a:t>
            </a:r>
            <a:endParaRPr lang="en-US" sz="1800" dirty="0">
              <a:latin typeface="Proxima Nova"/>
            </a:endParaRPr>
          </a:p>
          <a:p>
            <a:pPr marL="0" indent="0" algn="ctr" rtl="0">
              <a:spcBef>
                <a:spcPct val="0"/>
              </a:spcBef>
              <a:spcAft>
                <a:spcPct val="0"/>
              </a:spcAft>
              <a:buNone/>
            </a:pPr>
            <a:r>
              <a:rPr lang="en-US" sz="1800" b="0" i="0" u="none" strike="noStrike" dirty="0">
                <a:solidFill>
                  <a:srgbClr val="000000"/>
                </a:solidFill>
                <a:effectLst/>
                <a:latin typeface="Proxima Nova"/>
              </a:rPr>
              <a:t>u(2Δt)=</a:t>
            </a:r>
            <a:r>
              <a:rPr lang="en-US" sz="1800" b="0" i="0" u="none" strike="noStrike" dirty="0" err="1">
                <a:solidFill>
                  <a:srgbClr val="000000"/>
                </a:solidFill>
                <a:effectLst/>
                <a:latin typeface="Proxima Nova"/>
              </a:rPr>
              <a:t>gΔt</a:t>
            </a:r>
            <a:r>
              <a:rPr lang="en-US" sz="1800" b="0" i="0" u="none" strike="noStrike" dirty="0">
                <a:solidFill>
                  <a:srgbClr val="000000"/>
                </a:solidFill>
                <a:effectLst/>
                <a:latin typeface="Proxima Nova"/>
              </a:rPr>
              <a:t>(1-⍴V/m) +u (</a:t>
            </a:r>
            <a:r>
              <a:rPr lang="en-US" sz="1800" b="0" i="0" u="none" strike="noStrike" dirty="0" err="1">
                <a:solidFill>
                  <a:srgbClr val="000000"/>
                </a:solidFill>
                <a:effectLst/>
                <a:latin typeface="Proxima Nova"/>
              </a:rPr>
              <a:t>Δt</a:t>
            </a:r>
            <a:r>
              <a:rPr lang="en-US" sz="1800" b="0" i="0" u="none" strike="noStrike" dirty="0">
                <a:solidFill>
                  <a:srgbClr val="000000"/>
                </a:solidFill>
                <a:effectLst/>
                <a:latin typeface="Proxima Nova"/>
              </a:rPr>
              <a:t>)[ 1+6π</a:t>
            </a:r>
            <a:r>
              <a:rPr lang="en-US" sz="1800" b="0" i="0" u="none" strike="noStrike" dirty="0" err="1">
                <a:solidFill>
                  <a:srgbClr val="000000"/>
                </a:solidFill>
                <a:effectLst/>
                <a:latin typeface="Proxima Nova"/>
              </a:rPr>
              <a:t>rηΔt</a:t>
            </a:r>
            <a:r>
              <a:rPr lang="en-US" sz="1800" b="0" i="0" u="none" strike="noStrike" dirty="0">
                <a:solidFill>
                  <a:srgbClr val="000000"/>
                </a:solidFill>
                <a:effectLst/>
                <a:latin typeface="Proxima Nova"/>
              </a:rPr>
              <a:t>/m ]</a:t>
            </a:r>
            <a:endParaRPr lang="en-US" sz="1800" dirty="0">
              <a:latin typeface="Proxima Nova"/>
            </a:endParaRPr>
          </a:p>
          <a:p>
            <a:pPr marL="0" indent="0" algn="ctr" rtl="0">
              <a:spcBef>
                <a:spcPct val="0"/>
              </a:spcBef>
              <a:spcAft>
                <a:spcPct val="0"/>
              </a:spcAft>
              <a:buNone/>
            </a:pPr>
            <a:r>
              <a:rPr lang="en-US" sz="1800" b="0" i="0" u="none" strike="noStrike" dirty="0">
                <a:solidFill>
                  <a:srgbClr val="000000"/>
                </a:solidFill>
                <a:effectLst/>
                <a:latin typeface="Proxima Nova"/>
              </a:rPr>
              <a:t>.</a:t>
            </a:r>
            <a:endParaRPr lang="en-US" sz="1800" dirty="0">
              <a:latin typeface="Proxima Nova"/>
            </a:endParaRPr>
          </a:p>
          <a:p>
            <a:pPr marL="0" indent="0" algn="ctr" rtl="0">
              <a:spcBef>
                <a:spcPct val="0"/>
              </a:spcBef>
              <a:spcAft>
                <a:spcPct val="0"/>
              </a:spcAft>
              <a:buNone/>
            </a:pPr>
            <a:r>
              <a:rPr lang="en-US" sz="1800" b="0" i="0" u="none" strike="noStrike" dirty="0">
                <a:solidFill>
                  <a:srgbClr val="000000"/>
                </a:solidFill>
                <a:effectLst/>
                <a:latin typeface="Proxima Nova"/>
              </a:rPr>
              <a:t>.</a:t>
            </a:r>
            <a:endParaRPr lang="en-US" sz="1800" dirty="0">
              <a:latin typeface="Proxima Nova"/>
            </a:endParaRPr>
          </a:p>
          <a:p>
            <a:pPr marL="0" indent="0" algn="ctr" rtl="0">
              <a:spcBef>
                <a:spcPct val="0"/>
              </a:spcBef>
              <a:spcAft>
                <a:spcPct val="0"/>
              </a:spcAft>
              <a:buNone/>
            </a:pPr>
            <a:r>
              <a:rPr lang="en-US" sz="1800" b="0" i="0" u="none" strike="noStrike" dirty="0">
                <a:solidFill>
                  <a:srgbClr val="000000"/>
                </a:solidFill>
                <a:effectLst/>
                <a:latin typeface="Proxima Nova"/>
              </a:rPr>
              <a:t>.</a:t>
            </a:r>
          </a:p>
          <a:p>
            <a:pPr marL="0" indent="0" algn="ctr" rtl="0">
              <a:spcBef>
                <a:spcPct val="0"/>
              </a:spcBef>
              <a:spcAft>
                <a:spcPct val="0"/>
              </a:spcAft>
              <a:buNone/>
            </a:pPr>
            <a:r>
              <a:rPr lang="en-US" sz="1800" b="0" i="0" u="none" strike="noStrike" dirty="0">
                <a:solidFill>
                  <a:srgbClr val="000000"/>
                </a:solidFill>
                <a:effectLst/>
                <a:latin typeface="Proxima Nova"/>
              </a:rPr>
              <a:t>u(</a:t>
            </a:r>
            <a:r>
              <a:rPr lang="en-US" sz="1800" b="0" i="0" u="none" strike="noStrike" dirty="0" err="1">
                <a:solidFill>
                  <a:srgbClr val="000000"/>
                </a:solidFill>
                <a:effectLst/>
                <a:latin typeface="Proxima Nova"/>
              </a:rPr>
              <a:t>nΔt</a:t>
            </a:r>
            <a:r>
              <a:rPr lang="en-US" sz="1800" b="0" i="0" u="none" strike="noStrike" dirty="0">
                <a:solidFill>
                  <a:srgbClr val="000000"/>
                </a:solidFill>
                <a:effectLst/>
                <a:latin typeface="Proxima Nova"/>
              </a:rPr>
              <a:t>)=</a:t>
            </a:r>
            <a:r>
              <a:rPr lang="en-US" sz="1800" b="0" i="0" u="none" strike="noStrike" dirty="0" err="1">
                <a:solidFill>
                  <a:srgbClr val="000000"/>
                </a:solidFill>
                <a:effectLst/>
                <a:latin typeface="Proxima Nova"/>
              </a:rPr>
              <a:t>gΔt</a:t>
            </a:r>
            <a:r>
              <a:rPr lang="en-US" sz="1800" b="0" i="0" u="none" strike="noStrike" dirty="0">
                <a:solidFill>
                  <a:srgbClr val="000000"/>
                </a:solidFill>
                <a:effectLst/>
                <a:latin typeface="Proxima Nova"/>
              </a:rPr>
              <a:t>(1-⍴V/m) +u ((n-1)</a:t>
            </a:r>
            <a:r>
              <a:rPr lang="en-US" sz="1800" b="0" i="0" u="none" strike="noStrike" dirty="0" err="1">
                <a:solidFill>
                  <a:srgbClr val="000000"/>
                </a:solidFill>
                <a:effectLst/>
                <a:latin typeface="Proxima Nova"/>
              </a:rPr>
              <a:t>Δt</a:t>
            </a:r>
            <a:r>
              <a:rPr lang="en-US" sz="1800" b="0" i="0" u="none" strike="noStrike" dirty="0">
                <a:solidFill>
                  <a:srgbClr val="000000"/>
                </a:solidFill>
                <a:effectLst/>
                <a:latin typeface="Proxima Nova"/>
              </a:rPr>
              <a:t>)[ 1+6π</a:t>
            </a:r>
            <a:r>
              <a:rPr lang="en-US" sz="1800" b="0" i="0" u="none" strike="noStrike" dirty="0" err="1">
                <a:solidFill>
                  <a:srgbClr val="000000"/>
                </a:solidFill>
                <a:effectLst/>
                <a:latin typeface="Proxima Nova"/>
              </a:rPr>
              <a:t>rηΔt</a:t>
            </a:r>
            <a:r>
              <a:rPr lang="en-US" sz="1800" b="0" i="0" u="none" strike="noStrike" dirty="0">
                <a:solidFill>
                  <a:srgbClr val="000000"/>
                </a:solidFill>
                <a:effectLst/>
                <a:latin typeface="Proxima Nova"/>
              </a:rPr>
              <a:t>/m] </a:t>
            </a:r>
          </a:p>
          <a:p>
            <a:pPr marL="0" indent="0" algn="ctr" rtl="0">
              <a:spcBef>
                <a:spcPct val="0"/>
              </a:spcBef>
              <a:spcAft>
                <a:spcPct val="0"/>
              </a:spcAft>
              <a:buNone/>
            </a:pPr>
            <a:endParaRPr lang="en-US" sz="1800" b="0" i="0" u="none" strike="noStrike" dirty="0">
              <a:solidFill>
                <a:srgbClr val="000000"/>
              </a:solidFill>
              <a:effectLst/>
              <a:latin typeface="Proxima Nova"/>
            </a:endParaRPr>
          </a:p>
          <a:p>
            <a:pPr marL="0" indent="0" rtl="0">
              <a:spcBef>
                <a:spcPct val="0"/>
              </a:spcBef>
              <a:spcAft>
                <a:spcPct val="0"/>
              </a:spcAft>
              <a:buNone/>
            </a:pPr>
            <a:r>
              <a:rPr lang="en-US" sz="1800" dirty="0">
                <a:solidFill>
                  <a:srgbClr val="000000"/>
                </a:solidFill>
                <a:latin typeface="Proxima Nova"/>
              </a:rPr>
              <a:t>Initial values used (in S.I. units)</a:t>
            </a:r>
          </a:p>
          <a:p>
            <a:pPr marL="0" indent="0" rtl="0">
              <a:spcBef>
                <a:spcPct val="0"/>
              </a:spcBef>
              <a:spcAft>
                <a:spcPct val="0"/>
              </a:spcAft>
              <a:buNone/>
            </a:pPr>
            <a:r>
              <a:rPr lang="en-US" sz="1800" dirty="0">
                <a:solidFill>
                  <a:srgbClr val="000000"/>
                </a:solidFill>
                <a:latin typeface="Proxima Nova"/>
              </a:rPr>
              <a:t>Radius of sphere=10^-5</a:t>
            </a:r>
          </a:p>
          <a:p>
            <a:pPr marL="0" indent="0" rtl="0">
              <a:spcBef>
                <a:spcPct val="0"/>
              </a:spcBef>
              <a:spcAft>
                <a:spcPct val="0"/>
              </a:spcAft>
              <a:buNone/>
            </a:pPr>
            <a:r>
              <a:rPr lang="en-US" sz="1800" dirty="0">
                <a:solidFill>
                  <a:srgbClr val="000000"/>
                </a:solidFill>
                <a:latin typeface="Proxima Nova"/>
              </a:rPr>
              <a:t>Density of liquid =1000, of sphere=8050</a:t>
            </a:r>
          </a:p>
          <a:p>
            <a:pPr marL="0" indent="0" rtl="0">
              <a:spcBef>
                <a:spcPct val="0"/>
              </a:spcBef>
              <a:spcAft>
                <a:spcPct val="0"/>
              </a:spcAft>
              <a:buNone/>
            </a:pPr>
            <a:r>
              <a:rPr lang="en-US" sz="1800" dirty="0">
                <a:solidFill>
                  <a:srgbClr val="000000"/>
                </a:solidFill>
                <a:latin typeface="Proxima Nova"/>
              </a:rPr>
              <a:t>Viscosity of liquid=0.001</a:t>
            </a:r>
          </a:p>
          <a:p>
            <a:pPr marL="0" indent="0" rtl="0">
              <a:spcBef>
                <a:spcPct val="0"/>
              </a:spcBef>
              <a:spcAft>
                <a:spcPct val="0"/>
              </a:spcAft>
              <a:buNone/>
            </a:pPr>
            <a:r>
              <a:rPr lang="en-IN" sz="1800" dirty="0">
                <a:latin typeface="Proxima Nova"/>
              </a:rPr>
              <a:t>t=0.001 and </a:t>
            </a:r>
            <a:r>
              <a:rPr lang="en-US" sz="1800" b="0" i="0" u="none" strike="noStrike" dirty="0" err="1">
                <a:solidFill>
                  <a:srgbClr val="000000"/>
                </a:solidFill>
                <a:effectLst/>
                <a:latin typeface="Proxima Nova"/>
              </a:rPr>
              <a:t>Δt</a:t>
            </a:r>
            <a:r>
              <a:rPr lang="en-US" sz="1800" b="0" i="0" u="none" strike="noStrike" dirty="0">
                <a:solidFill>
                  <a:srgbClr val="000000"/>
                </a:solidFill>
                <a:effectLst/>
                <a:latin typeface="Proxima Nova"/>
              </a:rPr>
              <a:t> = 0.0001</a:t>
            </a:r>
          </a:p>
          <a:p>
            <a:pPr marL="0" indent="0" rtl="0">
              <a:spcBef>
                <a:spcPct val="0"/>
              </a:spcBef>
              <a:spcAft>
                <a:spcPct val="0"/>
              </a:spcAft>
              <a:buNone/>
            </a:pPr>
            <a:r>
              <a:rPr lang="en-US" sz="1800" dirty="0">
                <a:solidFill>
                  <a:srgbClr val="000000"/>
                </a:solidFill>
                <a:latin typeface="Proxima Nova"/>
              </a:rPr>
              <a:t>g=9.8</a:t>
            </a:r>
            <a:endParaRPr lang="en-IN" sz="1800" dirty="0">
              <a:latin typeface="Proxima Nova"/>
            </a:endParaRPr>
          </a:p>
        </p:txBody>
      </p:sp>
    </p:spTree>
    <p:extLst>
      <p:ext uri="{BB962C8B-B14F-4D97-AF65-F5344CB8AC3E}">
        <p14:creationId xmlns:p14="http://schemas.microsoft.com/office/powerpoint/2010/main" val="3538785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FB9F734-281B-B975-D45C-C2CBE36E8D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0" y="0"/>
            <a:ext cx="6096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C492644-989E-1C06-FE97-9019CE3483A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6000" y="0"/>
            <a:ext cx="6096000" cy="50482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AEC384B-AA9C-0370-EA03-AD356624151A}"/>
              </a:ext>
            </a:extLst>
          </p:cNvPr>
          <p:cNvSpPr txBox="1"/>
          <p:nvPr/>
        </p:nvSpPr>
        <p:spPr>
          <a:xfrm>
            <a:off x="6096000" y="5048250"/>
            <a:ext cx="6096000" cy="175432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rtl="0">
              <a:spcBef>
                <a:spcPct val="0"/>
              </a:spcBef>
              <a:spcAft>
                <a:spcPct val="0"/>
              </a:spcAft>
            </a:pPr>
            <a:r>
              <a:rPr lang="en-US" sz="1800" b="0" i="0" u="none" strike="noStrike">
                <a:solidFill>
                  <a:srgbClr val="000000"/>
                </a:solidFill>
                <a:effectLst/>
                <a:latin typeface="Arial" pitchFamily="34" charset="0"/>
              </a:rPr>
              <a:t>2-8 defining variables and initialization of values</a:t>
            </a:r>
            <a:endParaRPr lang="en-US" b="0">
              <a:effectLst/>
            </a:endParaRPr>
          </a:p>
          <a:p>
            <a:pPr rtl="0">
              <a:spcBef>
                <a:spcPct val="0"/>
              </a:spcBef>
              <a:spcAft>
                <a:spcPct val="0"/>
              </a:spcAft>
            </a:pPr>
            <a:r>
              <a:rPr lang="en-US" sz="1800" b="0" i="0" u="none" strike="noStrike">
                <a:solidFill>
                  <a:srgbClr val="000000"/>
                </a:solidFill>
                <a:effectLst/>
                <a:latin typeface="Arial" pitchFamily="34" charset="0"/>
              </a:rPr>
              <a:t>9-10 Defining u, putting its analytical expression and plotting t vs u</a:t>
            </a:r>
            <a:endParaRPr lang="en-US" b="0">
              <a:effectLst/>
            </a:endParaRPr>
          </a:p>
          <a:p>
            <a:pPr rtl="0">
              <a:spcBef>
                <a:spcPct val="0"/>
              </a:spcBef>
              <a:spcAft>
                <a:spcPct val="0"/>
              </a:spcAft>
            </a:pPr>
            <a:r>
              <a:rPr lang="en-US" sz="1800" b="0" i="0" u="none" strike="noStrike">
                <a:solidFill>
                  <a:srgbClr val="000000"/>
                </a:solidFill>
                <a:effectLst/>
                <a:latin typeface="Arial" pitchFamily="34" charset="0"/>
              </a:rPr>
              <a:t>12- 15 defining T and U as new variables for t and u. Also, k is the number of iterations to be performed.</a:t>
            </a:r>
            <a:endParaRPr lang="en-US" b="0">
              <a:effectLst/>
            </a:endParaRPr>
          </a:p>
          <a:p>
            <a:pPr rtl="0">
              <a:spcBef>
                <a:spcPct val="0"/>
              </a:spcBef>
              <a:spcAft>
                <a:spcPct val="0"/>
              </a:spcAft>
            </a:pPr>
            <a:r>
              <a:rPr lang="en-US" sz="1800" b="0" i="0" u="none" strike="noStrike">
                <a:solidFill>
                  <a:srgbClr val="000000"/>
                </a:solidFill>
                <a:effectLst/>
                <a:latin typeface="Arial" pitchFamily="34" charset="0"/>
              </a:rPr>
              <a:t>16-19 defining and plotting numerical expression.</a:t>
            </a:r>
            <a:endParaRPr lang="en-US" b="0">
              <a:effectLst/>
            </a:endParaRPr>
          </a:p>
        </p:txBody>
      </p:sp>
    </p:spTree>
    <p:extLst>
      <p:ext uri="{BB962C8B-B14F-4D97-AF65-F5344CB8AC3E}">
        <p14:creationId xmlns:p14="http://schemas.microsoft.com/office/powerpoint/2010/main" val="2211020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9DCC8-521E-CE61-4B2A-B40DF86903E3}"/>
              </a:ext>
            </a:extLst>
          </p:cNvPr>
          <p:cNvSpPr>
            <a:spLocks noGrp="1"/>
          </p:cNvSpPr>
          <p:nvPr>
            <p:ph type="title"/>
          </p:nvPr>
        </p:nvSpPr>
        <p:spPr>
          <a:xfrm>
            <a:off x="0" y="1"/>
            <a:ext cx="11353800" cy="681036"/>
          </a:xfrm>
        </p:spPr>
        <p:txBody>
          <a:bodyPr>
            <a:normAutofit/>
          </a:bodyPr>
          <a:lstStyle/>
          <a:p>
            <a:r>
              <a:rPr lang="en-IN"/>
              <a:t>Assignment 2 report</a:t>
            </a:r>
          </a:p>
        </p:txBody>
      </p:sp>
      <p:sp>
        <p:nvSpPr>
          <p:cNvPr id="3" name="Content Placeholder 2">
            <a:extLst>
              <a:ext uri="{FF2B5EF4-FFF2-40B4-BE49-F238E27FC236}">
                <a16:creationId xmlns:a16="http://schemas.microsoft.com/office/drawing/2014/main" id="{652EE6EA-B0CF-357B-0BA0-50B0FCAA7D27}"/>
              </a:ext>
            </a:extLst>
          </p:cNvPr>
          <p:cNvSpPr>
            <a:spLocks noGrp="1"/>
          </p:cNvSpPr>
          <p:nvPr>
            <p:ph idx="1"/>
          </p:nvPr>
        </p:nvSpPr>
        <p:spPr>
          <a:xfrm>
            <a:off x="407368" y="681037"/>
            <a:ext cx="11784632" cy="6176962"/>
          </a:xfrm>
        </p:spPr>
        <p:txBody>
          <a:bodyPr>
            <a:normAutofit lnSpcReduction="10000"/>
          </a:bodyPr>
          <a:lstStyle/>
          <a:p>
            <a:pPr marL="0" indent="0" rtl="0" fontAlgn="base">
              <a:spcBef>
                <a:spcPct val="0"/>
              </a:spcBef>
              <a:spcAft>
                <a:spcPct val="0"/>
              </a:spcAft>
              <a:buNone/>
            </a:pPr>
            <a:endParaRPr lang="en-US" dirty="0">
              <a:solidFill>
                <a:srgbClr val="000000"/>
              </a:solidFill>
              <a:latin typeface="Proxima Nova"/>
            </a:endParaRPr>
          </a:p>
          <a:p>
            <a:pPr marL="0" indent="0" rtl="0" fontAlgn="base">
              <a:spcBef>
                <a:spcPct val="0"/>
              </a:spcBef>
              <a:spcAft>
                <a:spcPct val="0"/>
              </a:spcAft>
              <a:buNone/>
            </a:pPr>
            <a:r>
              <a:rPr lang="en-US" sz="1800" b="0" i="0" u="none" strike="noStrike" dirty="0">
                <a:solidFill>
                  <a:schemeClr val="tx1"/>
                </a:solidFill>
                <a:effectLst/>
                <a:latin typeface="Proxima Nova"/>
              </a:rPr>
              <a:t>Aim of the second assignment is to plot the trajectory of the Brownian particle and find the diffusivity. </a:t>
            </a:r>
            <a:endParaRPr lang="en-US" dirty="0">
              <a:solidFill>
                <a:schemeClr val="tx1"/>
              </a:solidFill>
              <a:latin typeface="Proxima Nova"/>
            </a:endParaRPr>
          </a:p>
          <a:p>
            <a:pPr marL="0" indent="0" rtl="0" fontAlgn="base">
              <a:spcBef>
                <a:spcPct val="0"/>
              </a:spcBef>
              <a:spcAft>
                <a:spcPct val="0"/>
              </a:spcAft>
              <a:buNone/>
            </a:pPr>
            <a:r>
              <a:rPr lang="en-US" sz="1800" b="0" i="0" u="none" strike="noStrike" dirty="0">
                <a:solidFill>
                  <a:schemeClr val="tx1"/>
                </a:solidFill>
                <a:effectLst/>
                <a:latin typeface="Proxima Nova"/>
              </a:rPr>
              <a:t>Software used for the purpose is MATLAB. </a:t>
            </a:r>
          </a:p>
          <a:p>
            <a:pPr marL="0" indent="0" rtl="0" fontAlgn="base">
              <a:spcBef>
                <a:spcPct val="0"/>
              </a:spcBef>
              <a:spcAft>
                <a:spcPct val="0"/>
              </a:spcAft>
              <a:buNone/>
            </a:pPr>
            <a:br>
              <a:rPr lang="en-US" sz="1800" b="0" dirty="0">
                <a:solidFill>
                  <a:schemeClr val="tx1"/>
                </a:solidFill>
                <a:effectLst/>
                <a:latin typeface="Proxima Nova"/>
              </a:rPr>
            </a:br>
            <a:r>
              <a:rPr lang="en-US" sz="1800" b="0" i="0" u="none" strike="noStrike" dirty="0">
                <a:solidFill>
                  <a:schemeClr val="tx1"/>
                </a:solidFill>
                <a:effectLst/>
                <a:latin typeface="Proxima Nova"/>
              </a:rPr>
              <a:t>A particle of size in the range of few micrometers travelling in the fluid is acted by gravitational force downwards, bouncy upwards and a drag force which acts opposite to the direction of velocity of the particle and Brownian force. </a:t>
            </a:r>
            <a:r>
              <a:rPr lang="en-US" sz="1800" dirty="0">
                <a:solidFill>
                  <a:schemeClr val="tx1"/>
                </a:solidFill>
                <a:latin typeface="Proxima Nova"/>
              </a:rPr>
              <a:t>Since the dimensions of particle is very small, gravity and bouncy can be neglected and domination forces comes out to be drag force and Brownian forces. </a:t>
            </a:r>
          </a:p>
          <a:p>
            <a:pPr marL="0" indent="0" rtl="0" fontAlgn="base">
              <a:spcBef>
                <a:spcPct val="0"/>
              </a:spcBef>
              <a:spcAft>
                <a:spcPct val="0"/>
              </a:spcAft>
              <a:buNone/>
            </a:pPr>
            <a:endParaRPr lang="en-US" sz="1800" dirty="0">
              <a:solidFill>
                <a:schemeClr val="tx1"/>
              </a:solidFill>
              <a:latin typeface="Proxima Nova"/>
            </a:endParaRPr>
          </a:p>
          <a:p>
            <a:pPr marL="0" indent="0" rtl="0" fontAlgn="base">
              <a:spcBef>
                <a:spcPct val="0"/>
              </a:spcBef>
              <a:spcAft>
                <a:spcPct val="0"/>
              </a:spcAft>
              <a:buNone/>
            </a:pPr>
            <a:r>
              <a:rPr lang="en-IN" sz="1800" dirty="0">
                <a:solidFill>
                  <a:schemeClr val="tx1"/>
                </a:solidFill>
                <a:latin typeface="Proxima Nova"/>
              </a:rPr>
              <a:t>Drag force acting on a particle (</a:t>
            </a:r>
            <a:r>
              <a:rPr lang="en-IN" sz="1800" b="1" dirty="0" err="1">
                <a:solidFill>
                  <a:schemeClr val="tx1"/>
                </a:solidFill>
                <a:latin typeface="Proxima Nova"/>
              </a:rPr>
              <a:t>F</a:t>
            </a:r>
            <a:r>
              <a:rPr lang="en-IN" sz="1800" baseline="-25000" dirty="0" err="1">
                <a:solidFill>
                  <a:schemeClr val="tx1"/>
                </a:solidFill>
                <a:latin typeface="Proxima Nova"/>
              </a:rPr>
              <a:t>drag</a:t>
            </a:r>
            <a:r>
              <a:rPr lang="en-IN" sz="1800" dirty="0">
                <a:solidFill>
                  <a:schemeClr val="tx1"/>
                </a:solidFill>
                <a:latin typeface="Proxima Nova"/>
              </a:rPr>
              <a:t> )</a:t>
            </a:r>
          </a:p>
          <a:p>
            <a:pPr marL="0" indent="0" rtl="0" fontAlgn="base">
              <a:spcBef>
                <a:spcPct val="0"/>
              </a:spcBef>
              <a:spcAft>
                <a:spcPct val="0"/>
              </a:spcAft>
              <a:buNone/>
            </a:pPr>
            <a:endParaRPr lang="en-IN" sz="1800" dirty="0">
              <a:solidFill>
                <a:schemeClr val="tx1"/>
              </a:solidFill>
              <a:latin typeface="Proxima Nova"/>
            </a:endParaRPr>
          </a:p>
          <a:p>
            <a:pPr marL="0" indent="0" rtl="0" fontAlgn="base">
              <a:spcBef>
                <a:spcPct val="0"/>
              </a:spcBef>
              <a:spcAft>
                <a:spcPct val="0"/>
              </a:spcAft>
              <a:buNone/>
            </a:pPr>
            <a:r>
              <a:rPr lang="en-IN" sz="1800" b="1" dirty="0" err="1">
                <a:solidFill>
                  <a:schemeClr val="tx1"/>
                </a:solidFill>
                <a:latin typeface="Proxima Nova"/>
              </a:rPr>
              <a:t>F</a:t>
            </a:r>
            <a:r>
              <a:rPr lang="en-IN" sz="1800" baseline="-25000" dirty="0" err="1">
                <a:solidFill>
                  <a:schemeClr val="tx1"/>
                </a:solidFill>
                <a:latin typeface="Proxima Nova"/>
              </a:rPr>
              <a:t>drag</a:t>
            </a:r>
            <a:r>
              <a:rPr lang="en-IN" sz="1800" dirty="0">
                <a:solidFill>
                  <a:schemeClr val="tx1"/>
                </a:solidFill>
                <a:latin typeface="Proxima Nova"/>
              </a:rPr>
              <a:t>=-</a:t>
            </a:r>
            <a:r>
              <a:rPr lang="el-GR" sz="1800" dirty="0">
                <a:solidFill>
                  <a:schemeClr val="tx1"/>
                </a:solidFill>
                <a:latin typeface="Proxima Nova"/>
              </a:rPr>
              <a:t>ζ </a:t>
            </a:r>
            <a:r>
              <a:rPr lang="en-IN" sz="1800" dirty="0" err="1">
                <a:solidFill>
                  <a:schemeClr val="tx1"/>
                </a:solidFill>
                <a:latin typeface="Proxima Nova"/>
              </a:rPr>
              <a:t>d</a:t>
            </a:r>
            <a:r>
              <a:rPr lang="en-IN" sz="1800" b="1" dirty="0" err="1">
                <a:solidFill>
                  <a:schemeClr val="tx1"/>
                </a:solidFill>
                <a:latin typeface="Proxima Nova"/>
              </a:rPr>
              <a:t>r</a:t>
            </a:r>
            <a:r>
              <a:rPr lang="en-IN" sz="1800" dirty="0">
                <a:solidFill>
                  <a:schemeClr val="tx1"/>
                </a:solidFill>
                <a:latin typeface="Proxima Nova"/>
              </a:rPr>
              <a:t> /dt </a:t>
            </a:r>
          </a:p>
          <a:p>
            <a:pPr marL="0" indent="0" rtl="0" fontAlgn="base">
              <a:spcBef>
                <a:spcPct val="0"/>
              </a:spcBef>
              <a:spcAft>
                <a:spcPct val="0"/>
              </a:spcAft>
              <a:buNone/>
            </a:pPr>
            <a:endParaRPr lang="en-IN" sz="1800" dirty="0">
              <a:solidFill>
                <a:schemeClr val="tx1"/>
              </a:solidFill>
              <a:latin typeface="Proxima Nova"/>
            </a:endParaRPr>
          </a:p>
          <a:p>
            <a:pPr marL="0" indent="0" rtl="0" fontAlgn="base">
              <a:spcBef>
                <a:spcPct val="0"/>
              </a:spcBef>
              <a:spcAft>
                <a:spcPct val="0"/>
              </a:spcAft>
              <a:buNone/>
            </a:pPr>
            <a:r>
              <a:rPr lang="en-IN" sz="1800" dirty="0">
                <a:solidFill>
                  <a:schemeClr val="tx1"/>
                </a:solidFill>
                <a:latin typeface="Proxima Nova"/>
              </a:rPr>
              <a:t>Variable of interest:</a:t>
            </a:r>
          </a:p>
          <a:p>
            <a:pPr marL="0" indent="0" rtl="0" fontAlgn="base">
              <a:spcBef>
                <a:spcPct val="0"/>
              </a:spcBef>
              <a:spcAft>
                <a:spcPct val="0"/>
              </a:spcAft>
              <a:buNone/>
            </a:pPr>
            <a:r>
              <a:rPr lang="en-IN" sz="1800" b="1" dirty="0">
                <a:solidFill>
                  <a:schemeClr val="tx1"/>
                </a:solidFill>
                <a:latin typeface="Proxima Nova"/>
              </a:rPr>
              <a:t>r</a:t>
            </a:r>
            <a:r>
              <a:rPr lang="en-IN" sz="1800" dirty="0">
                <a:solidFill>
                  <a:schemeClr val="tx1"/>
                </a:solidFill>
                <a:latin typeface="Proxima Nova"/>
              </a:rPr>
              <a:t> =r vector </a:t>
            </a:r>
          </a:p>
          <a:p>
            <a:pPr marL="0" indent="0" rtl="0" fontAlgn="base">
              <a:spcBef>
                <a:spcPct val="0"/>
              </a:spcBef>
              <a:spcAft>
                <a:spcPct val="0"/>
              </a:spcAft>
              <a:buNone/>
            </a:pPr>
            <a:r>
              <a:rPr lang="en-IN" sz="1800" dirty="0">
                <a:solidFill>
                  <a:schemeClr val="tx1"/>
                </a:solidFill>
                <a:latin typeface="Proxima Nova"/>
              </a:rPr>
              <a:t>t= time</a:t>
            </a:r>
          </a:p>
          <a:p>
            <a:pPr marL="0" indent="0" rtl="0" fontAlgn="base">
              <a:spcBef>
                <a:spcPct val="0"/>
              </a:spcBef>
              <a:spcAft>
                <a:spcPct val="0"/>
              </a:spcAft>
              <a:buNone/>
            </a:pPr>
            <a:endParaRPr lang="en-IN" sz="1800" dirty="0">
              <a:solidFill>
                <a:schemeClr val="tx1"/>
              </a:solidFill>
              <a:latin typeface="Proxima Nova"/>
            </a:endParaRPr>
          </a:p>
          <a:p>
            <a:pPr marL="0" indent="0" rtl="0" fontAlgn="base">
              <a:spcBef>
                <a:spcPct val="0"/>
              </a:spcBef>
              <a:spcAft>
                <a:spcPct val="0"/>
              </a:spcAft>
              <a:buNone/>
            </a:pPr>
            <a:r>
              <a:rPr lang="en-IN" sz="1800" dirty="0">
                <a:solidFill>
                  <a:schemeClr val="tx1"/>
                </a:solidFill>
                <a:latin typeface="Proxima Nova"/>
              </a:rPr>
              <a:t>Brownian force acting on a particle (</a:t>
            </a:r>
            <a:r>
              <a:rPr lang="en-IN" sz="1800" b="1" dirty="0">
                <a:solidFill>
                  <a:schemeClr val="tx1"/>
                </a:solidFill>
                <a:latin typeface="Proxima Nova"/>
              </a:rPr>
              <a:t>F</a:t>
            </a:r>
            <a:r>
              <a:rPr lang="en-IN" sz="1800" baseline="-25000" dirty="0">
                <a:solidFill>
                  <a:schemeClr val="tx1"/>
                </a:solidFill>
                <a:latin typeface="Proxima Nova"/>
              </a:rPr>
              <a:t>B</a:t>
            </a:r>
            <a:r>
              <a:rPr lang="en-IN" sz="1800" dirty="0">
                <a:solidFill>
                  <a:schemeClr val="tx1"/>
                </a:solidFill>
                <a:latin typeface="Proxima Nova"/>
              </a:rPr>
              <a:t>)</a:t>
            </a:r>
          </a:p>
          <a:p>
            <a:pPr marL="0" indent="0" rtl="0" fontAlgn="base">
              <a:spcBef>
                <a:spcPct val="0"/>
              </a:spcBef>
              <a:spcAft>
                <a:spcPct val="0"/>
              </a:spcAft>
              <a:buNone/>
            </a:pPr>
            <a:endParaRPr lang="en-IN" sz="1800" dirty="0">
              <a:solidFill>
                <a:schemeClr val="tx1"/>
              </a:solidFill>
              <a:latin typeface="Proxima Nova"/>
            </a:endParaRPr>
          </a:p>
          <a:p>
            <a:pPr marL="0" indent="0" rtl="0" fontAlgn="base">
              <a:spcBef>
                <a:spcPct val="0"/>
              </a:spcBef>
              <a:spcAft>
                <a:spcPct val="0"/>
              </a:spcAft>
              <a:buNone/>
            </a:pPr>
            <a:r>
              <a:rPr lang="en-IN" sz="1800" b="1" dirty="0">
                <a:solidFill>
                  <a:schemeClr val="tx1"/>
                </a:solidFill>
                <a:latin typeface="Proxima Nova"/>
              </a:rPr>
              <a:t>F</a:t>
            </a:r>
            <a:r>
              <a:rPr lang="en-IN" sz="1800" baseline="-25000" dirty="0">
                <a:solidFill>
                  <a:schemeClr val="tx1"/>
                </a:solidFill>
                <a:latin typeface="Proxima Nova"/>
              </a:rPr>
              <a:t>B</a:t>
            </a:r>
            <a:r>
              <a:rPr lang="en-IN" sz="1800" dirty="0">
                <a:solidFill>
                  <a:schemeClr val="tx1"/>
                </a:solidFill>
                <a:latin typeface="Proxima Nova"/>
              </a:rPr>
              <a:t>= sqrt(6kB T</a:t>
            </a:r>
            <a:r>
              <a:rPr lang="el-GR" sz="1800" dirty="0">
                <a:solidFill>
                  <a:schemeClr val="tx1"/>
                </a:solidFill>
                <a:latin typeface="Proxima Nova"/>
              </a:rPr>
              <a:t>ζ/Δ</a:t>
            </a:r>
            <a:r>
              <a:rPr lang="en-IN" sz="1800" dirty="0">
                <a:solidFill>
                  <a:schemeClr val="tx1"/>
                </a:solidFill>
                <a:latin typeface="Proxima Nova"/>
              </a:rPr>
              <a:t>t)</a:t>
            </a:r>
            <a:r>
              <a:rPr lang="en-IN" sz="1800" b="1" dirty="0">
                <a:solidFill>
                  <a:schemeClr val="tx1"/>
                </a:solidFill>
                <a:latin typeface="Proxima Nova"/>
              </a:rPr>
              <a:t>n</a:t>
            </a:r>
            <a:r>
              <a:rPr lang="en-US" sz="1800" b="0" i="0" u="none" strike="noStrike" dirty="0">
                <a:solidFill>
                  <a:schemeClr val="tx1"/>
                </a:solidFill>
                <a:effectLst/>
                <a:latin typeface="Proxima Nova"/>
              </a:rPr>
              <a:t> </a:t>
            </a:r>
          </a:p>
          <a:p>
            <a:pPr marL="0" indent="0" rtl="0" fontAlgn="base">
              <a:spcBef>
                <a:spcPct val="0"/>
              </a:spcBef>
              <a:spcAft>
                <a:spcPct val="0"/>
              </a:spcAft>
              <a:buNone/>
            </a:pPr>
            <a:endParaRPr lang="en-US" sz="1800" dirty="0">
              <a:solidFill>
                <a:schemeClr val="tx1"/>
              </a:solidFill>
              <a:latin typeface="Proxima Nova"/>
            </a:endParaRPr>
          </a:p>
          <a:p>
            <a:pPr marL="0" indent="0" rtl="0" fontAlgn="base">
              <a:spcBef>
                <a:spcPct val="0"/>
              </a:spcBef>
              <a:spcAft>
                <a:spcPct val="0"/>
              </a:spcAft>
              <a:buNone/>
            </a:pPr>
            <a:r>
              <a:rPr lang="en-US" sz="1800" b="0" i="0" u="none" strike="noStrike" dirty="0">
                <a:solidFill>
                  <a:schemeClr val="tx1"/>
                </a:solidFill>
                <a:effectLst/>
                <a:latin typeface="Proxima Nova"/>
              </a:rPr>
              <a:t>Variables of interest:</a:t>
            </a:r>
          </a:p>
          <a:p>
            <a:pPr marL="0" indent="0" rtl="0" fontAlgn="base">
              <a:spcBef>
                <a:spcPct val="0"/>
              </a:spcBef>
              <a:spcAft>
                <a:spcPct val="0"/>
              </a:spcAft>
              <a:buNone/>
            </a:pPr>
            <a:r>
              <a:rPr lang="en-US" sz="1800" b="1" i="0" u="none" strike="noStrike" dirty="0" err="1">
                <a:solidFill>
                  <a:schemeClr val="tx1"/>
                </a:solidFill>
                <a:effectLst/>
                <a:latin typeface="Proxima Nova"/>
              </a:rPr>
              <a:t>n</a:t>
            </a:r>
            <a:r>
              <a:rPr lang="en-US" sz="1800" i="0" u="none" strike="noStrike" baseline="-25000" dirty="0" err="1">
                <a:solidFill>
                  <a:schemeClr val="tx1"/>
                </a:solidFill>
                <a:effectLst/>
                <a:latin typeface="Proxima Nova"/>
              </a:rPr>
              <a:t>i</a:t>
            </a:r>
            <a:r>
              <a:rPr lang="en-US" sz="1800" i="0" u="none" strike="noStrike" dirty="0">
                <a:solidFill>
                  <a:schemeClr val="tx1"/>
                </a:solidFill>
                <a:effectLst/>
                <a:latin typeface="Proxima Nova"/>
              </a:rPr>
              <a:t>= random unit vector pointing in range [-1,1]</a:t>
            </a:r>
            <a:endParaRPr lang="en-US" sz="1800" b="1" i="0" u="none" strike="noStrike" dirty="0">
              <a:solidFill>
                <a:schemeClr val="tx1"/>
              </a:solidFill>
              <a:effectLst/>
              <a:latin typeface="Proxima Nova"/>
            </a:endParaRPr>
          </a:p>
          <a:p>
            <a:pPr marL="0" indent="0" rtl="0" fontAlgn="base">
              <a:spcBef>
                <a:spcPct val="0"/>
              </a:spcBef>
              <a:spcAft>
                <a:spcPct val="0"/>
              </a:spcAft>
              <a:buNone/>
            </a:pPr>
            <a:r>
              <a:rPr lang="el-GR" sz="1800" dirty="0">
                <a:solidFill>
                  <a:schemeClr val="tx1"/>
                </a:solidFill>
                <a:latin typeface="Proxima Nova"/>
              </a:rPr>
              <a:t>Δ</a:t>
            </a:r>
            <a:r>
              <a:rPr lang="en-IN" sz="1800" dirty="0">
                <a:solidFill>
                  <a:schemeClr val="tx1"/>
                </a:solidFill>
                <a:latin typeface="Proxima Nova"/>
              </a:rPr>
              <a:t>t=change in time</a:t>
            </a:r>
            <a:r>
              <a:rPr lang="en-US" sz="1800" b="0" i="0" u="none" strike="noStrike" dirty="0">
                <a:solidFill>
                  <a:schemeClr val="tx1"/>
                </a:solidFill>
                <a:effectLst/>
                <a:latin typeface="Proxima Nova"/>
              </a:rPr>
              <a:t>  </a:t>
            </a:r>
            <a:r>
              <a:rPr lang="en-US" sz="1800" b="0" i="0" u="none" strike="noStrike" dirty="0">
                <a:solidFill>
                  <a:srgbClr val="000000"/>
                </a:solidFill>
                <a:effectLst/>
                <a:latin typeface="Proxima Nova"/>
              </a:rPr>
              <a:t>                           </a:t>
            </a:r>
            <a:endParaRPr lang="en-IN" sz="1800" dirty="0">
              <a:latin typeface="Proxima Nova"/>
            </a:endParaRPr>
          </a:p>
        </p:txBody>
      </p:sp>
    </p:spTree>
    <p:extLst>
      <p:ext uri="{BB962C8B-B14F-4D97-AF65-F5344CB8AC3E}">
        <p14:creationId xmlns:p14="http://schemas.microsoft.com/office/powerpoint/2010/main" val="2257335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53C8A3-B8D3-D9FB-B2DF-6DAA57FE08A0}"/>
              </a:ext>
            </a:extLst>
          </p:cNvPr>
          <p:cNvSpPr>
            <a:spLocks noGrp="1"/>
          </p:cNvSpPr>
          <p:nvPr>
            <p:ph idx="1"/>
          </p:nvPr>
        </p:nvSpPr>
        <p:spPr>
          <a:xfrm>
            <a:off x="407368" y="0"/>
            <a:ext cx="11784632" cy="6858000"/>
          </a:xfrm>
        </p:spPr>
        <p:txBody>
          <a:bodyPr>
            <a:noAutofit/>
          </a:bodyPr>
          <a:lstStyle/>
          <a:p>
            <a:pPr marL="0" indent="0">
              <a:buNone/>
            </a:pPr>
            <a:r>
              <a:rPr lang="en-IN" dirty="0">
                <a:latin typeface="Proxima Nova"/>
              </a:rPr>
              <a:t>Balancing both the forces</a:t>
            </a:r>
          </a:p>
          <a:p>
            <a:pPr marL="0" indent="0" algn="ctr">
              <a:buNone/>
            </a:pPr>
            <a:r>
              <a:rPr lang="en-IN" b="1" dirty="0" err="1">
                <a:latin typeface="Proxima Nova"/>
              </a:rPr>
              <a:t>F</a:t>
            </a:r>
            <a:r>
              <a:rPr lang="en-IN" baseline="-25000" dirty="0" err="1">
                <a:latin typeface="Proxima Nova"/>
              </a:rPr>
              <a:t>drag</a:t>
            </a:r>
            <a:r>
              <a:rPr lang="en-IN" dirty="0">
                <a:latin typeface="Proxima Nova"/>
              </a:rPr>
              <a:t>+</a:t>
            </a:r>
            <a:r>
              <a:rPr lang="en-IN" b="1" dirty="0">
                <a:latin typeface="Proxima Nova"/>
              </a:rPr>
              <a:t> F</a:t>
            </a:r>
            <a:r>
              <a:rPr lang="en-IN" baseline="-25000" dirty="0">
                <a:latin typeface="Proxima Nova"/>
              </a:rPr>
              <a:t>B</a:t>
            </a:r>
            <a:r>
              <a:rPr lang="en-IN" dirty="0">
                <a:latin typeface="Proxima Nova"/>
              </a:rPr>
              <a:t>=m</a:t>
            </a:r>
            <a:r>
              <a:rPr lang="en-IN" b="1" dirty="0">
                <a:latin typeface="Proxima Nova"/>
              </a:rPr>
              <a:t>a</a:t>
            </a:r>
            <a:r>
              <a:rPr lang="en-IN" dirty="0">
                <a:latin typeface="Proxima Nova"/>
              </a:rPr>
              <a:t>=0</a:t>
            </a:r>
          </a:p>
          <a:p>
            <a:pPr marL="0" indent="0" algn="ctr">
              <a:buNone/>
            </a:pPr>
            <a:r>
              <a:rPr lang="en-IN" dirty="0">
                <a:latin typeface="Proxima Nova"/>
              </a:rPr>
              <a:t>-</a:t>
            </a:r>
            <a:r>
              <a:rPr lang="el-GR" dirty="0">
                <a:latin typeface="Proxima Nova"/>
              </a:rPr>
              <a:t>ζ </a:t>
            </a:r>
            <a:r>
              <a:rPr lang="en-IN" dirty="0" err="1">
                <a:latin typeface="Proxima Nova"/>
              </a:rPr>
              <a:t>d</a:t>
            </a:r>
            <a:r>
              <a:rPr lang="en-IN" b="1" dirty="0" err="1">
                <a:latin typeface="Proxima Nova"/>
              </a:rPr>
              <a:t>r</a:t>
            </a:r>
            <a:r>
              <a:rPr lang="en-IN" dirty="0">
                <a:latin typeface="Proxima Nova"/>
              </a:rPr>
              <a:t> /</a:t>
            </a:r>
            <a:r>
              <a:rPr lang="en-IN" dirty="0" err="1">
                <a:latin typeface="Proxima Nova"/>
              </a:rPr>
              <a:t>dt+sqrt</a:t>
            </a:r>
            <a:r>
              <a:rPr lang="en-IN" dirty="0">
                <a:latin typeface="Proxima Nova"/>
              </a:rPr>
              <a:t>(6kB T</a:t>
            </a:r>
            <a:r>
              <a:rPr lang="el-GR" dirty="0">
                <a:latin typeface="Proxima Nova"/>
              </a:rPr>
              <a:t>ζ/Δ</a:t>
            </a:r>
            <a:r>
              <a:rPr lang="en-IN" dirty="0">
                <a:latin typeface="Proxima Nova"/>
              </a:rPr>
              <a:t>t)</a:t>
            </a:r>
            <a:r>
              <a:rPr lang="en-IN" b="1" dirty="0">
                <a:latin typeface="Proxima Nova"/>
              </a:rPr>
              <a:t>n</a:t>
            </a:r>
            <a:r>
              <a:rPr lang="en-US" b="0" i="0" u="none" strike="noStrike" dirty="0">
                <a:solidFill>
                  <a:srgbClr val="000000"/>
                </a:solidFill>
                <a:effectLst/>
                <a:latin typeface="Proxima Nova"/>
              </a:rPr>
              <a:t> </a:t>
            </a:r>
            <a:r>
              <a:rPr lang="en-IN" dirty="0">
                <a:latin typeface="Proxima Nova"/>
              </a:rPr>
              <a:t>=0</a:t>
            </a:r>
          </a:p>
          <a:p>
            <a:pPr marL="0" indent="0" algn="ctr">
              <a:buNone/>
            </a:pPr>
            <a:endParaRPr lang="en-IN" dirty="0">
              <a:latin typeface="Proxima Nova"/>
            </a:endParaRPr>
          </a:p>
          <a:p>
            <a:pPr marL="0" indent="0">
              <a:buNone/>
            </a:pPr>
            <a:r>
              <a:rPr lang="en-IN" dirty="0">
                <a:latin typeface="Proxima Nova"/>
              </a:rPr>
              <a:t>Non dimensional equation for the above equation is</a:t>
            </a:r>
          </a:p>
          <a:p>
            <a:pPr marL="0" indent="0" algn="ctr">
              <a:buNone/>
            </a:pPr>
            <a:r>
              <a:rPr lang="en-IN" dirty="0" err="1">
                <a:latin typeface="Proxima Nova"/>
              </a:rPr>
              <a:t>d</a:t>
            </a:r>
            <a:r>
              <a:rPr lang="en-IN" b="1" dirty="0" err="1">
                <a:latin typeface="Proxima Nova"/>
              </a:rPr>
              <a:t>r</a:t>
            </a:r>
            <a:r>
              <a:rPr lang="en-IN" dirty="0">
                <a:latin typeface="Proxima Nova"/>
              </a:rPr>
              <a:t>*/dt*=sqrt(6/</a:t>
            </a:r>
            <a:r>
              <a:rPr lang="el-GR" dirty="0">
                <a:latin typeface="Proxima Nova"/>
              </a:rPr>
              <a:t> Δ</a:t>
            </a:r>
            <a:r>
              <a:rPr lang="en-IN" dirty="0">
                <a:latin typeface="Proxima Nova"/>
              </a:rPr>
              <a:t>t*)</a:t>
            </a:r>
            <a:r>
              <a:rPr lang="en-IN" b="1" dirty="0">
                <a:latin typeface="Proxima Nova"/>
              </a:rPr>
              <a:t>n</a:t>
            </a:r>
            <a:r>
              <a:rPr lang="en-IN" dirty="0">
                <a:latin typeface="Proxima Nova"/>
              </a:rPr>
              <a:t>*</a:t>
            </a:r>
          </a:p>
          <a:p>
            <a:pPr marL="0" indent="0">
              <a:buNone/>
            </a:pPr>
            <a:r>
              <a:rPr lang="en-IN" b="1" dirty="0">
                <a:latin typeface="Proxima Nova"/>
              </a:rPr>
              <a:t>r*=r/</a:t>
            </a:r>
            <a:r>
              <a:rPr lang="en-IN" dirty="0">
                <a:latin typeface="Proxima Nova"/>
              </a:rPr>
              <a:t>R, </a:t>
            </a:r>
            <a:r>
              <a:rPr lang="en-IN" b="1" dirty="0">
                <a:latin typeface="Proxima Nova"/>
              </a:rPr>
              <a:t>r</a:t>
            </a:r>
            <a:r>
              <a:rPr lang="el-GR" dirty="0">
                <a:latin typeface="Proxima Nova"/>
              </a:rPr>
              <a:t> </a:t>
            </a:r>
            <a:r>
              <a:rPr lang="en-IN" dirty="0">
                <a:latin typeface="Proxima Nova"/>
              </a:rPr>
              <a:t>is the position vector and </a:t>
            </a:r>
            <a:r>
              <a:rPr lang="en-IN" b="1" dirty="0">
                <a:latin typeface="Proxima Nova"/>
              </a:rPr>
              <a:t>n</a:t>
            </a:r>
            <a:r>
              <a:rPr lang="en-IN" dirty="0">
                <a:latin typeface="Proxima Nova"/>
              </a:rPr>
              <a:t> is random vector, both can be written in x, y, z variables </a:t>
            </a:r>
          </a:p>
          <a:p>
            <a:pPr marL="0" indent="0">
              <a:buNone/>
            </a:pPr>
            <a:r>
              <a:rPr lang="en-IN" dirty="0">
                <a:latin typeface="Proxima Nova"/>
              </a:rPr>
              <a:t>t*=t </a:t>
            </a:r>
            <a:r>
              <a:rPr lang="en-IN" dirty="0" err="1">
                <a:latin typeface="Proxima Nova"/>
              </a:rPr>
              <a:t>k</a:t>
            </a:r>
            <a:r>
              <a:rPr lang="en-IN" baseline="-25000" dirty="0" err="1">
                <a:latin typeface="Proxima Nova"/>
              </a:rPr>
              <a:t>B</a:t>
            </a:r>
            <a:r>
              <a:rPr lang="en-IN" dirty="0" err="1">
                <a:latin typeface="Proxima Nova"/>
              </a:rPr>
              <a:t>T</a:t>
            </a:r>
            <a:r>
              <a:rPr lang="en-IN" dirty="0">
                <a:latin typeface="Proxima Nova"/>
              </a:rPr>
              <a:t>/(</a:t>
            </a:r>
            <a:r>
              <a:rPr lang="el-GR" dirty="0">
                <a:latin typeface="Proxima Nova"/>
              </a:rPr>
              <a:t>ζ </a:t>
            </a:r>
            <a:r>
              <a:rPr lang="en-IN" dirty="0">
                <a:latin typeface="Proxima Nova"/>
              </a:rPr>
              <a:t>R</a:t>
            </a:r>
            <a:r>
              <a:rPr lang="en-IN" baseline="30000" dirty="0">
                <a:latin typeface="Proxima Nova"/>
              </a:rPr>
              <a:t>2</a:t>
            </a:r>
            <a:r>
              <a:rPr lang="en-IN" dirty="0">
                <a:latin typeface="Proxima Nova"/>
              </a:rPr>
              <a:t>)</a:t>
            </a:r>
          </a:p>
          <a:p>
            <a:pPr marL="0" indent="0">
              <a:buNone/>
            </a:pPr>
            <a:r>
              <a:rPr lang="en-IN" dirty="0">
                <a:latin typeface="Proxima Nova"/>
              </a:rPr>
              <a:t>   =</a:t>
            </a:r>
            <a:r>
              <a:rPr lang="en-IN" dirty="0" err="1">
                <a:latin typeface="Proxima Nova"/>
              </a:rPr>
              <a:t>tD</a:t>
            </a:r>
            <a:r>
              <a:rPr lang="en-IN" baseline="-25000" dirty="0" err="1">
                <a:latin typeface="Proxima Nova"/>
              </a:rPr>
              <a:t>SE</a:t>
            </a:r>
            <a:r>
              <a:rPr lang="en-IN" dirty="0">
                <a:latin typeface="Proxima Nova"/>
              </a:rPr>
              <a:t>/R</a:t>
            </a:r>
            <a:r>
              <a:rPr lang="en-IN" baseline="30000" dirty="0">
                <a:latin typeface="Proxima Nova"/>
              </a:rPr>
              <a:t>2</a:t>
            </a:r>
            <a:r>
              <a:rPr lang="en-IN" dirty="0">
                <a:latin typeface="Proxima Nova"/>
              </a:rPr>
              <a:t>, where D</a:t>
            </a:r>
            <a:r>
              <a:rPr lang="en-IN" baseline="-25000" dirty="0">
                <a:latin typeface="Proxima Nova"/>
              </a:rPr>
              <a:t>SE</a:t>
            </a:r>
            <a:r>
              <a:rPr lang="en-IN" dirty="0">
                <a:latin typeface="Proxima Nova"/>
              </a:rPr>
              <a:t>=Stokes-Einstein diffusivity</a:t>
            </a:r>
          </a:p>
          <a:p>
            <a:pPr marL="0" indent="0">
              <a:buNone/>
            </a:pPr>
            <a:r>
              <a:rPr lang="en-IN" dirty="0">
                <a:latin typeface="Proxima Nova"/>
              </a:rPr>
              <a:t>The above differential equation can be solved from the numerical solution of differential equation</a:t>
            </a:r>
          </a:p>
          <a:p>
            <a:pPr marL="0" indent="0" algn="ctr">
              <a:buNone/>
            </a:pPr>
            <a:r>
              <a:rPr lang="en-IN" b="1" dirty="0">
                <a:latin typeface="Proxima Nova"/>
              </a:rPr>
              <a:t>r</a:t>
            </a:r>
            <a:r>
              <a:rPr lang="en-IN" dirty="0">
                <a:latin typeface="Proxima Nova"/>
              </a:rPr>
              <a:t>*(t*+</a:t>
            </a:r>
            <a:r>
              <a:rPr lang="el-GR" dirty="0">
                <a:latin typeface="Proxima Nova"/>
              </a:rPr>
              <a:t> Δ</a:t>
            </a:r>
            <a:r>
              <a:rPr lang="en-IN" dirty="0">
                <a:latin typeface="Proxima Nova"/>
              </a:rPr>
              <a:t>t*)=</a:t>
            </a:r>
            <a:r>
              <a:rPr lang="en-IN" b="1" dirty="0">
                <a:latin typeface="Proxima Nova"/>
              </a:rPr>
              <a:t>r</a:t>
            </a:r>
            <a:r>
              <a:rPr lang="en-IN" dirty="0">
                <a:latin typeface="Proxima Nova"/>
              </a:rPr>
              <a:t>*(t*)+sqrt(6</a:t>
            </a:r>
            <a:r>
              <a:rPr lang="el-GR" dirty="0">
                <a:latin typeface="Proxima Nova"/>
              </a:rPr>
              <a:t> Δ</a:t>
            </a:r>
            <a:r>
              <a:rPr lang="en-IN" dirty="0">
                <a:latin typeface="Proxima Nova"/>
              </a:rPr>
              <a:t>t*)</a:t>
            </a:r>
            <a:r>
              <a:rPr lang="en-IN" b="1" dirty="0">
                <a:latin typeface="Proxima Nova"/>
              </a:rPr>
              <a:t>n</a:t>
            </a:r>
            <a:r>
              <a:rPr lang="en-IN" dirty="0">
                <a:latin typeface="Proxima Nova"/>
              </a:rPr>
              <a:t>*</a:t>
            </a:r>
          </a:p>
          <a:p>
            <a:pPr marL="0" indent="0" algn="ctr">
              <a:buNone/>
            </a:pPr>
            <a:r>
              <a:rPr lang="en-IN" b="1" dirty="0">
                <a:latin typeface="Proxima Nova"/>
              </a:rPr>
              <a:t>x</a:t>
            </a:r>
            <a:r>
              <a:rPr lang="en-IN" dirty="0">
                <a:latin typeface="Proxima Nova"/>
              </a:rPr>
              <a:t>*(t*+</a:t>
            </a:r>
            <a:r>
              <a:rPr lang="el-GR" dirty="0">
                <a:latin typeface="Proxima Nova"/>
              </a:rPr>
              <a:t> Δ</a:t>
            </a:r>
            <a:r>
              <a:rPr lang="en-IN" dirty="0">
                <a:latin typeface="Proxima Nova"/>
              </a:rPr>
              <a:t>t*)=</a:t>
            </a:r>
            <a:r>
              <a:rPr lang="en-IN" b="1" dirty="0">
                <a:latin typeface="Proxima Nova"/>
              </a:rPr>
              <a:t>x</a:t>
            </a:r>
            <a:r>
              <a:rPr lang="en-IN" dirty="0">
                <a:latin typeface="Proxima Nova"/>
              </a:rPr>
              <a:t>*(t*)+sqrt(6</a:t>
            </a:r>
            <a:r>
              <a:rPr lang="el-GR" dirty="0">
                <a:latin typeface="Proxima Nova"/>
              </a:rPr>
              <a:t> Δ</a:t>
            </a:r>
            <a:r>
              <a:rPr lang="en-IN" dirty="0">
                <a:latin typeface="Proxima Nova"/>
              </a:rPr>
              <a:t>t*)</a:t>
            </a:r>
            <a:r>
              <a:rPr lang="en-IN" b="1" dirty="0" err="1">
                <a:latin typeface="Proxima Nova"/>
              </a:rPr>
              <a:t>n</a:t>
            </a:r>
            <a:r>
              <a:rPr lang="en-IN" b="1" baseline="-25000" dirty="0" err="1">
                <a:latin typeface="Proxima Nova"/>
              </a:rPr>
              <a:t>x</a:t>
            </a:r>
            <a:r>
              <a:rPr lang="en-IN" dirty="0">
                <a:latin typeface="Proxima Nova"/>
              </a:rPr>
              <a:t>*</a:t>
            </a:r>
          </a:p>
          <a:p>
            <a:pPr marL="0" indent="0" algn="ctr">
              <a:buNone/>
            </a:pPr>
            <a:r>
              <a:rPr lang="en-IN" b="1" dirty="0">
                <a:latin typeface="Proxima Nova"/>
              </a:rPr>
              <a:t>y</a:t>
            </a:r>
            <a:r>
              <a:rPr lang="en-IN" dirty="0">
                <a:latin typeface="Proxima Nova"/>
              </a:rPr>
              <a:t>*(t*+</a:t>
            </a:r>
            <a:r>
              <a:rPr lang="el-GR" dirty="0">
                <a:latin typeface="Proxima Nova"/>
              </a:rPr>
              <a:t> Δ</a:t>
            </a:r>
            <a:r>
              <a:rPr lang="en-IN" dirty="0">
                <a:latin typeface="Proxima Nova"/>
              </a:rPr>
              <a:t>t*)=</a:t>
            </a:r>
            <a:r>
              <a:rPr lang="en-IN" b="1" dirty="0">
                <a:latin typeface="Proxima Nova"/>
              </a:rPr>
              <a:t>y</a:t>
            </a:r>
            <a:r>
              <a:rPr lang="en-IN" dirty="0">
                <a:latin typeface="Proxima Nova"/>
              </a:rPr>
              <a:t>*(t*)+sqrt(6</a:t>
            </a:r>
            <a:r>
              <a:rPr lang="el-GR" dirty="0">
                <a:latin typeface="Proxima Nova"/>
              </a:rPr>
              <a:t> Δ</a:t>
            </a:r>
            <a:r>
              <a:rPr lang="en-IN" dirty="0">
                <a:latin typeface="Proxima Nova"/>
              </a:rPr>
              <a:t>t*)</a:t>
            </a:r>
            <a:r>
              <a:rPr lang="en-IN" b="1" dirty="0" err="1">
                <a:latin typeface="Proxima Nova"/>
              </a:rPr>
              <a:t>n</a:t>
            </a:r>
            <a:r>
              <a:rPr lang="en-IN" b="1" baseline="-25000" dirty="0" err="1">
                <a:latin typeface="Proxima Nova"/>
              </a:rPr>
              <a:t>y</a:t>
            </a:r>
            <a:r>
              <a:rPr lang="en-IN" dirty="0">
                <a:latin typeface="Proxima Nova"/>
              </a:rPr>
              <a:t>*</a:t>
            </a:r>
          </a:p>
          <a:p>
            <a:pPr marL="0" indent="0" algn="ctr">
              <a:buNone/>
            </a:pPr>
            <a:r>
              <a:rPr lang="en-IN" b="1" dirty="0">
                <a:latin typeface="Proxima Nova"/>
              </a:rPr>
              <a:t>z</a:t>
            </a:r>
            <a:r>
              <a:rPr lang="en-IN" dirty="0">
                <a:latin typeface="Proxima Nova"/>
              </a:rPr>
              <a:t>*(t*+</a:t>
            </a:r>
            <a:r>
              <a:rPr lang="el-GR" dirty="0">
                <a:latin typeface="Proxima Nova"/>
              </a:rPr>
              <a:t> Δ</a:t>
            </a:r>
            <a:r>
              <a:rPr lang="en-IN" dirty="0">
                <a:latin typeface="Proxima Nova"/>
              </a:rPr>
              <a:t>t*)=</a:t>
            </a:r>
            <a:r>
              <a:rPr lang="en-IN" b="1" dirty="0">
                <a:latin typeface="Proxima Nova"/>
              </a:rPr>
              <a:t>z</a:t>
            </a:r>
            <a:r>
              <a:rPr lang="en-IN" dirty="0">
                <a:latin typeface="Proxima Nova"/>
              </a:rPr>
              <a:t>*(t*)+sqrt(6</a:t>
            </a:r>
            <a:r>
              <a:rPr lang="el-GR" dirty="0">
                <a:latin typeface="Proxima Nova"/>
              </a:rPr>
              <a:t> Δ</a:t>
            </a:r>
            <a:r>
              <a:rPr lang="en-IN" dirty="0">
                <a:latin typeface="Proxima Nova"/>
              </a:rPr>
              <a:t>t*)</a:t>
            </a:r>
            <a:r>
              <a:rPr lang="en-IN" b="1" dirty="0" err="1">
                <a:latin typeface="Proxima Nova"/>
              </a:rPr>
              <a:t>n</a:t>
            </a:r>
            <a:r>
              <a:rPr lang="en-IN" b="1" baseline="-25000" dirty="0" err="1">
                <a:latin typeface="Proxima Nova"/>
              </a:rPr>
              <a:t>z</a:t>
            </a:r>
            <a:r>
              <a:rPr lang="en-IN" dirty="0">
                <a:latin typeface="Proxima Nova"/>
              </a:rPr>
              <a:t>*</a:t>
            </a:r>
          </a:p>
          <a:p>
            <a:pPr marL="0" indent="0">
              <a:buNone/>
            </a:pPr>
            <a:r>
              <a:rPr lang="en-IN" dirty="0">
                <a:latin typeface="Proxima Nova"/>
              </a:rPr>
              <a:t>Initial values used:</a:t>
            </a:r>
          </a:p>
          <a:p>
            <a:pPr marL="0" indent="0">
              <a:buNone/>
            </a:pPr>
            <a:r>
              <a:rPr lang="en-IN" dirty="0">
                <a:latin typeface="Proxima Nova"/>
              </a:rPr>
              <a:t>At t*=0, </a:t>
            </a:r>
            <a:r>
              <a:rPr lang="en-IN" b="1" dirty="0">
                <a:latin typeface="Proxima Nova"/>
              </a:rPr>
              <a:t>r</a:t>
            </a:r>
            <a:r>
              <a:rPr lang="en-IN" dirty="0">
                <a:latin typeface="Proxima Nova"/>
              </a:rPr>
              <a:t>*=(0,0,0) </a:t>
            </a:r>
          </a:p>
          <a:p>
            <a:pPr marL="0" indent="0">
              <a:buNone/>
            </a:pPr>
            <a:r>
              <a:rPr lang="el-GR" dirty="0">
                <a:latin typeface="Proxima Nova"/>
              </a:rPr>
              <a:t>Δ</a:t>
            </a:r>
            <a:r>
              <a:rPr lang="en-IN" dirty="0">
                <a:latin typeface="Proxima Nova"/>
              </a:rPr>
              <a:t>t*=0.001, t*=100 total 10^5 iterations </a:t>
            </a:r>
          </a:p>
        </p:txBody>
      </p:sp>
    </p:spTree>
    <p:extLst>
      <p:ext uri="{BB962C8B-B14F-4D97-AF65-F5344CB8AC3E}">
        <p14:creationId xmlns:p14="http://schemas.microsoft.com/office/powerpoint/2010/main" val="2688558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583ECA-B87D-C0F8-03AF-9AF40F1B7E10}"/>
              </a:ext>
            </a:extLst>
          </p:cNvPr>
          <p:cNvSpPr>
            <a:spLocks noGrp="1"/>
          </p:cNvSpPr>
          <p:nvPr>
            <p:ph idx="1"/>
          </p:nvPr>
        </p:nvSpPr>
        <p:spPr>
          <a:xfrm>
            <a:off x="0" y="0"/>
            <a:ext cx="12192000" cy="6858000"/>
          </a:xfrm>
        </p:spPr>
        <p:txBody>
          <a:bodyPr/>
          <a:lstStyle/>
          <a:p>
            <a:pPr marL="0" indent="0">
              <a:buNone/>
            </a:pPr>
            <a:r>
              <a:rPr lang="en-IN" sz="2800">
                <a:latin typeface="Proxima Nova"/>
              </a:rPr>
              <a:t>Mean Square Displacement (MSD) :</a:t>
            </a:r>
          </a:p>
          <a:p>
            <a:pPr marL="0" indent="0">
              <a:buNone/>
            </a:pPr>
            <a:r>
              <a:rPr lang="en-IN" sz="1800">
                <a:latin typeface="Proxima Nova"/>
              </a:rPr>
              <a:t>For N number of input, code for msd is: </a:t>
            </a:r>
          </a:p>
          <a:p>
            <a:pPr marL="0" indent="0">
              <a:buNone/>
            </a:pPr>
            <a:r>
              <a:rPr lang="en-IN" sz="1800" b="0" i="0">
                <a:solidFill>
                  <a:srgbClr val="0E00FF"/>
                </a:solidFill>
                <a:effectLst/>
                <a:latin typeface="Proxima Nova"/>
              </a:rPr>
              <a:t>for </a:t>
            </a:r>
            <a:r>
              <a:rPr lang="en-IN" sz="1800" b="0" i="0" err="1">
                <a:effectLst/>
                <a:latin typeface="Proxima Nova"/>
              </a:rPr>
              <a:t>i=1:N</a:t>
            </a:r>
          </a:p>
          <a:p>
            <a:pPr marL="0" indent="0">
              <a:buNone/>
            </a:pPr>
            <a:r>
              <a:rPr lang="en-IN" sz="1800">
                <a:solidFill>
                  <a:srgbClr val="0E00FF"/>
                </a:solidFill>
                <a:latin typeface="Proxima Nova"/>
              </a:rPr>
              <a:t>        </a:t>
            </a:r>
            <a:r>
              <a:rPr lang="en-IN" sz="1800" b="0" i="0">
                <a:solidFill>
                  <a:srgbClr val="0E00FF"/>
                </a:solidFill>
                <a:effectLst/>
                <a:latin typeface="Proxima Nova"/>
              </a:rPr>
              <a:t>for </a:t>
            </a:r>
            <a:r>
              <a:rPr lang="en-IN" sz="1800" b="0" i="0">
                <a:effectLst/>
                <a:latin typeface="Proxima Nova"/>
              </a:rPr>
              <a:t>j=1:N-i+1</a:t>
            </a:r>
          </a:p>
          <a:p>
            <a:pPr marL="0" indent="0">
              <a:buNone/>
            </a:pPr>
            <a:r>
              <a:rPr lang="en-IN" sz="1800" b="0" i="0">
                <a:effectLst/>
                <a:latin typeface="Proxima Nova"/>
              </a:rPr>
              <a:t>            msd(i+1)=( (X(j+i)-X(j))^2 + (Y(j+i)-Y(j))^2 + (Z(j+i)-Z(j))^2 )/(N+1-i)+msd(i+1);</a:t>
            </a:r>
          </a:p>
          <a:p>
            <a:pPr marL="0" indent="0">
              <a:buNone/>
            </a:pPr>
            <a:r>
              <a:rPr lang="en-IN" sz="1800" b="0" i="0">
                <a:solidFill>
                  <a:srgbClr val="0E00FF"/>
                </a:solidFill>
                <a:effectLst/>
                <a:latin typeface="Proxima Nova"/>
              </a:rPr>
              <a:t>       end</a:t>
            </a:r>
            <a:endParaRPr lang="en-IN" sz="1800" b="0" i="0">
              <a:effectLst/>
              <a:latin typeface="Proxima Nova"/>
            </a:endParaRPr>
          </a:p>
          <a:p>
            <a:pPr marL="0" indent="0">
              <a:buNone/>
            </a:pPr>
            <a:r>
              <a:rPr lang="en-IN" sz="1800">
                <a:solidFill>
                  <a:srgbClr val="0E00FF"/>
                </a:solidFill>
                <a:latin typeface="Proxima Nova"/>
              </a:rPr>
              <a:t>end</a:t>
            </a:r>
          </a:p>
          <a:p>
            <a:pPr marL="0" indent="0">
              <a:buNone/>
            </a:pPr>
            <a:r>
              <a:rPr lang="en-IN" sz="1800" b="0" i="0">
                <a:effectLst/>
                <a:latin typeface="Proxima Nova"/>
              </a:rPr>
              <a:t>MSD(1) for the code written in MATLAB comes out to be in a range of (0.9-1.1)</a:t>
            </a:r>
          </a:p>
          <a:p>
            <a:pPr marL="0" indent="0">
              <a:buNone/>
            </a:pPr>
            <a:r>
              <a:rPr lang="en-IN" sz="1800">
                <a:latin typeface="Proxima Nova"/>
              </a:rPr>
              <a:t>MSD(1) can be calculated by finding the slope of t vs MSD graph at t=0</a:t>
            </a:r>
          </a:p>
        </p:txBody>
      </p:sp>
      <p:pic>
        <p:nvPicPr>
          <p:cNvPr id="5" name="Picture 4">
            <a:extLst>
              <a:ext uri="{FF2B5EF4-FFF2-40B4-BE49-F238E27FC236}">
                <a16:creationId xmlns:a16="http://schemas.microsoft.com/office/drawing/2014/main" id="{19676DE2-7FC4-CA63-8DE1-C0BDFEE635A3}"/>
              </a:ext>
            </a:extLst>
          </p:cNvPr>
          <p:cNvPicPr>
            <a:picLocks noChangeAspect="1"/>
          </p:cNvPicPr>
          <p:nvPr/>
        </p:nvPicPr>
        <p:blipFill>
          <a:blip r:embed="rId2"/>
          <a:stretch>
            <a:fillRect/>
          </a:stretch>
        </p:blipFill>
        <p:spPr>
          <a:xfrm>
            <a:off x="0" y="3929064"/>
            <a:ext cx="12192000" cy="3033712"/>
          </a:xfrm>
          <a:prstGeom prst="rect">
            <a:avLst/>
          </a:prstGeom>
        </p:spPr>
      </p:pic>
      <p:pic>
        <p:nvPicPr>
          <p:cNvPr id="9" name="Picture 8">
            <a:extLst>
              <a:ext uri="{FF2B5EF4-FFF2-40B4-BE49-F238E27FC236}">
                <a16:creationId xmlns:a16="http://schemas.microsoft.com/office/drawing/2014/main" id="{098C8215-3698-234F-F93B-A5865A21C5D5}"/>
              </a:ext>
            </a:extLst>
          </p:cNvPr>
          <p:cNvPicPr>
            <a:picLocks noChangeAspect="1"/>
          </p:cNvPicPr>
          <p:nvPr/>
        </p:nvPicPr>
        <p:blipFill>
          <a:blip r:embed="rId3"/>
          <a:stretch>
            <a:fillRect/>
          </a:stretch>
        </p:blipFill>
        <p:spPr>
          <a:xfrm>
            <a:off x="10048876" y="2162673"/>
            <a:ext cx="2143124" cy="1766391"/>
          </a:xfrm>
          <a:prstGeom prst="rect">
            <a:avLst/>
          </a:prstGeom>
        </p:spPr>
      </p:pic>
    </p:spTree>
    <p:extLst>
      <p:ext uri="{BB962C8B-B14F-4D97-AF65-F5344CB8AC3E}">
        <p14:creationId xmlns:p14="http://schemas.microsoft.com/office/powerpoint/2010/main" val="213748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8E5E5D4-844A-5B3F-7BA3-982A4D2D438F}"/>
              </a:ext>
            </a:extLst>
          </p:cNvPr>
          <p:cNvPicPr>
            <a:picLocks noGrp="1" noChangeAspect="1"/>
          </p:cNvPicPr>
          <p:nvPr>
            <p:ph idx="1"/>
          </p:nvPr>
        </p:nvPicPr>
        <p:blipFill>
          <a:blip r:embed="rId2"/>
          <a:stretch>
            <a:fillRect/>
          </a:stretch>
        </p:blipFill>
        <p:spPr>
          <a:xfrm>
            <a:off x="0" y="-38100"/>
            <a:ext cx="12192000" cy="6896100"/>
          </a:xfrm>
        </p:spPr>
      </p:pic>
    </p:spTree>
    <p:extLst>
      <p:ext uri="{BB962C8B-B14F-4D97-AF65-F5344CB8AC3E}">
        <p14:creationId xmlns:p14="http://schemas.microsoft.com/office/powerpoint/2010/main" val="1796221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9DCC8-521E-CE61-4B2A-B40DF86903E3}"/>
              </a:ext>
            </a:extLst>
          </p:cNvPr>
          <p:cNvSpPr>
            <a:spLocks noGrp="1"/>
          </p:cNvSpPr>
          <p:nvPr>
            <p:ph type="title"/>
          </p:nvPr>
        </p:nvSpPr>
        <p:spPr>
          <a:xfrm>
            <a:off x="0" y="1"/>
            <a:ext cx="11353800" cy="681036"/>
          </a:xfrm>
        </p:spPr>
        <p:txBody>
          <a:bodyPr>
            <a:normAutofit/>
          </a:bodyPr>
          <a:lstStyle/>
          <a:p>
            <a:r>
              <a:rPr lang="en-IN" dirty="0"/>
              <a:t>Assignment 3 report</a:t>
            </a:r>
          </a:p>
        </p:txBody>
      </p:sp>
      <p:sp>
        <p:nvSpPr>
          <p:cNvPr id="3" name="Content Placeholder 2">
            <a:extLst>
              <a:ext uri="{FF2B5EF4-FFF2-40B4-BE49-F238E27FC236}">
                <a16:creationId xmlns:a16="http://schemas.microsoft.com/office/drawing/2014/main" id="{652EE6EA-B0CF-357B-0BA0-50B0FCAA7D27}"/>
              </a:ext>
            </a:extLst>
          </p:cNvPr>
          <p:cNvSpPr>
            <a:spLocks noGrp="1"/>
          </p:cNvSpPr>
          <p:nvPr>
            <p:ph idx="1"/>
          </p:nvPr>
        </p:nvSpPr>
        <p:spPr>
          <a:xfrm>
            <a:off x="407368" y="620688"/>
            <a:ext cx="11784632" cy="6237311"/>
          </a:xfrm>
        </p:spPr>
        <p:txBody>
          <a:bodyPr>
            <a:noAutofit/>
          </a:bodyPr>
          <a:lstStyle/>
          <a:p>
            <a:pPr marL="37465" marR="628015" indent="0" defTabSz="457200">
              <a:lnSpc>
                <a:spcPct val="90000"/>
              </a:lnSpc>
              <a:spcBef>
                <a:spcPts val="1000"/>
              </a:spcBef>
              <a:buClr>
                <a:schemeClr val="accent1"/>
              </a:buClr>
              <a:buSzPct val="80000"/>
              <a:buNone/>
              <a:tabLst>
                <a:tab pos="267335" algn="l"/>
                <a:tab pos="8597900" algn="l"/>
              </a:tabLst>
            </a:pPr>
            <a:endParaRPr lang="en-US" spc="-10" dirty="0">
              <a:solidFill>
                <a:schemeClr val="tx1">
                  <a:lumMod val="75000"/>
                  <a:lumOff val="25000"/>
                </a:schemeClr>
              </a:solidFill>
              <a:latin typeface="Proxima Nova"/>
            </a:endParaRPr>
          </a:p>
          <a:p>
            <a:pPr marL="37465" marR="628015" indent="0" defTabSz="457200">
              <a:lnSpc>
                <a:spcPct val="90000"/>
              </a:lnSpc>
              <a:spcBef>
                <a:spcPts val="1000"/>
              </a:spcBef>
              <a:buClr>
                <a:schemeClr val="accent1"/>
              </a:buClr>
              <a:buSzPct val="80000"/>
              <a:buNone/>
              <a:tabLst>
                <a:tab pos="267335" algn="l"/>
                <a:tab pos="8597900" algn="l"/>
              </a:tabLst>
            </a:pPr>
            <a:r>
              <a:rPr lang="en-US" spc="-10" dirty="0">
                <a:solidFill>
                  <a:schemeClr val="tx1">
                    <a:lumMod val="75000"/>
                    <a:lumOff val="25000"/>
                  </a:schemeClr>
                </a:solidFill>
                <a:latin typeface="Proxima Nova"/>
              </a:rPr>
              <a:t>Aim </a:t>
            </a:r>
            <a:r>
              <a:rPr lang="en-US" spc="25" dirty="0">
                <a:solidFill>
                  <a:schemeClr val="tx1">
                    <a:lumMod val="75000"/>
                    <a:lumOff val="25000"/>
                  </a:schemeClr>
                </a:solidFill>
                <a:latin typeface="Proxima Nova"/>
              </a:rPr>
              <a:t>of </a:t>
            </a:r>
            <a:r>
              <a:rPr lang="en-US" spc="-20" dirty="0">
                <a:solidFill>
                  <a:schemeClr val="tx1">
                    <a:lumMod val="75000"/>
                    <a:lumOff val="25000"/>
                  </a:schemeClr>
                </a:solidFill>
                <a:latin typeface="Proxima Nova"/>
              </a:rPr>
              <a:t>third </a:t>
            </a:r>
            <a:r>
              <a:rPr lang="en-US" spc="-10" dirty="0">
                <a:solidFill>
                  <a:schemeClr val="tx1">
                    <a:lumMod val="75000"/>
                    <a:lumOff val="25000"/>
                  </a:schemeClr>
                </a:solidFill>
                <a:latin typeface="Proxima Nova"/>
              </a:rPr>
              <a:t>assignment  </a:t>
            </a:r>
            <a:r>
              <a:rPr lang="en-US" spc="-15" dirty="0">
                <a:solidFill>
                  <a:schemeClr val="tx1">
                    <a:lumMod val="75000"/>
                    <a:lumOff val="25000"/>
                  </a:schemeClr>
                </a:solidFill>
                <a:latin typeface="Proxima Nova"/>
              </a:rPr>
              <a:t>is </a:t>
            </a:r>
            <a:r>
              <a:rPr lang="en-US" spc="-10" dirty="0">
                <a:solidFill>
                  <a:schemeClr val="tx1">
                    <a:lumMod val="75000"/>
                    <a:lumOff val="25000"/>
                  </a:schemeClr>
                </a:solidFill>
                <a:latin typeface="Proxima Nova"/>
              </a:rPr>
              <a:t>the </a:t>
            </a:r>
            <a:r>
              <a:rPr lang="en-US" spc="-20" dirty="0">
                <a:solidFill>
                  <a:schemeClr val="tx1">
                    <a:lumMod val="75000"/>
                    <a:lumOff val="25000"/>
                  </a:schemeClr>
                </a:solidFill>
                <a:latin typeface="Proxima Nova"/>
              </a:rPr>
              <a:t>understand</a:t>
            </a:r>
            <a:r>
              <a:rPr lang="en-US" spc="515" dirty="0">
                <a:solidFill>
                  <a:schemeClr val="tx1">
                    <a:lumMod val="75000"/>
                    <a:lumOff val="25000"/>
                  </a:schemeClr>
                </a:solidFill>
                <a:latin typeface="Proxima Nova"/>
              </a:rPr>
              <a:t> </a:t>
            </a:r>
            <a:r>
              <a:rPr lang="en-US" spc="-10" dirty="0">
                <a:solidFill>
                  <a:schemeClr val="tx1">
                    <a:lumMod val="75000"/>
                    <a:lumOff val="25000"/>
                  </a:schemeClr>
                </a:solidFill>
                <a:latin typeface="Proxima Nova"/>
              </a:rPr>
              <a:t>the</a:t>
            </a:r>
            <a:r>
              <a:rPr lang="en-US" spc="105" dirty="0">
                <a:solidFill>
                  <a:schemeClr val="tx1">
                    <a:lumMod val="75000"/>
                    <a:lumOff val="25000"/>
                  </a:schemeClr>
                </a:solidFill>
                <a:latin typeface="Proxima Nova"/>
              </a:rPr>
              <a:t> </a:t>
            </a:r>
            <a:r>
              <a:rPr lang="en-US" spc="-10" dirty="0">
                <a:solidFill>
                  <a:schemeClr val="tx1">
                    <a:lumMod val="75000"/>
                    <a:lumOff val="25000"/>
                  </a:schemeClr>
                </a:solidFill>
                <a:latin typeface="Proxima Nova"/>
              </a:rPr>
              <a:t>bead-spring </a:t>
            </a:r>
            <a:r>
              <a:rPr lang="en-US" spc="10" dirty="0">
                <a:solidFill>
                  <a:schemeClr val="tx1">
                    <a:lumMod val="75000"/>
                    <a:lumOff val="25000"/>
                  </a:schemeClr>
                </a:solidFill>
                <a:latin typeface="Proxima Nova"/>
              </a:rPr>
              <a:t>model </a:t>
            </a:r>
            <a:r>
              <a:rPr lang="en-US" spc="25" dirty="0">
                <a:solidFill>
                  <a:schemeClr val="tx1">
                    <a:lumMod val="75000"/>
                    <a:lumOff val="25000"/>
                  </a:schemeClr>
                </a:solidFill>
                <a:latin typeface="Proxima Nova"/>
              </a:rPr>
              <a:t>of </a:t>
            </a:r>
            <a:r>
              <a:rPr lang="en-US" spc="-20" dirty="0">
                <a:solidFill>
                  <a:schemeClr val="tx1">
                    <a:lumMod val="75000"/>
                    <a:lumOff val="25000"/>
                  </a:schemeClr>
                </a:solidFill>
                <a:latin typeface="Proxima Nova"/>
              </a:rPr>
              <a:t>single  </a:t>
            </a:r>
            <a:r>
              <a:rPr lang="en-US" spc="5" dirty="0">
                <a:solidFill>
                  <a:schemeClr val="tx1">
                    <a:lumMod val="75000"/>
                    <a:lumOff val="25000"/>
                  </a:schemeClr>
                </a:solidFill>
                <a:latin typeface="Proxima Nova"/>
              </a:rPr>
              <a:t>polymer chain and </a:t>
            </a:r>
            <a:r>
              <a:rPr lang="en-US" dirty="0">
                <a:solidFill>
                  <a:schemeClr val="tx1">
                    <a:lumMod val="75000"/>
                    <a:lumOff val="25000"/>
                  </a:schemeClr>
                </a:solidFill>
                <a:latin typeface="Proxima Nova"/>
              </a:rPr>
              <a:t>plot </a:t>
            </a:r>
            <a:r>
              <a:rPr lang="en-US" spc="-10" dirty="0">
                <a:solidFill>
                  <a:schemeClr val="tx1">
                    <a:lumMod val="75000"/>
                    <a:lumOff val="25000"/>
                  </a:schemeClr>
                </a:solidFill>
                <a:latin typeface="Proxima Nova"/>
              </a:rPr>
              <a:t>the </a:t>
            </a:r>
            <a:r>
              <a:rPr lang="en-US" spc="-15" dirty="0">
                <a:solidFill>
                  <a:schemeClr val="tx1">
                    <a:lumMod val="75000"/>
                    <a:lumOff val="25000"/>
                  </a:schemeClr>
                </a:solidFill>
                <a:latin typeface="Proxima Nova"/>
              </a:rPr>
              <a:t>graph </a:t>
            </a:r>
            <a:r>
              <a:rPr lang="en-US" spc="25" dirty="0">
                <a:solidFill>
                  <a:schemeClr val="tx1">
                    <a:lumMod val="75000"/>
                    <a:lumOff val="25000"/>
                  </a:schemeClr>
                </a:solidFill>
                <a:latin typeface="Proxima Nova"/>
              </a:rPr>
              <a:t>of</a:t>
            </a:r>
            <a:r>
              <a:rPr lang="en-US" spc="660" dirty="0">
                <a:latin typeface="Proxima Nova"/>
              </a:rPr>
              <a:t> </a:t>
            </a:r>
            <a:r>
              <a:rPr lang="en-US" spc="10" dirty="0">
                <a:solidFill>
                  <a:schemeClr val="tx1">
                    <a:lumMod val="75000"/>
                    <a:lumOff val="25000"/>
                  </a:schemeClr>
                </a:solidFill>
                <a:latin typeface="Proxima Nova"/>
              </a:rPr>
              <a:t>non</a:t>
            </a:r>
            <a:r>
              <a:rPr lang="en-US" spc="105" dirty="0">
                <a:solidFill>
                  <a:schemeClr val="tx1">
                    <a:lumMod val="75000"/>
                    <a:lumOff val="25000"/>
                  </a:schemeClr>
                </a:solidFill>
                <a:latin typeface="Proxima Nova"/>
              </a:rPr>
              <a:t> </a:t>
            </a:r>
            <a:r>
              <a:rPr lang="en-US" spc="-15" dirty="0" err="1">
                <a:solidFill>
                  <a:schemeClr val="tx1">
                    <a:lumMod val="75000"/>
                    <a:lumOff val="25000"/>
                  </a:schemeClr>
                </a:solidFill>
                <a:latin typeface="Proxima Nova"/>
              </a:rPr>
              <a:t>dimensionalized</a:t>
            </a:r>
            <a:r>
              <a:rPr lang="en-US" spc="-15" dirty="0">
                <a:latin typeface="Proxima Nova"/>
              </a:rPr>
              <a:t> </a:t>
            </a:r>
            <a:r>
              <a:rPr lang="en-US" spc="-10" dirty="0">
                <a:solidFill>
                  <a:schemeClr val="tx1">
                    <a:lumMod val="75000"/>
                    <a:lumOff val="25000"/>
                  </a:schemeClr>
                </a:solidFill>
                <a:latin typeface="Proxima Nova"/>
              </a:rPr>
              <a:t>R(distance </a:t>
            </a:r>
            <a:r>
              <a:rPr lang="en-US" spc="-20" dirty="0">
                <a:solidFill>
                  <a:schemeClr val="tx1">
                    <a:lumMod val="75000"/>
                    <a:lumOff val="25000"/>
                  </a:schemeClr>
                </a:solidFill>
                <a:latin typeface="Proxima Nova"/>
              </a:rPr>
              <a:t>between  </a:t>
            </a:r>
            <a:r>
              <a:rPr lang="en-US" spc="-15" dirty="0">
                <a:solidFill>
                  <a:schemeClr val="tx1">
                    <a:lumMod val="75000"/>
                    <a:lumOff val="25000"/>
                  </a:schemeClr>
                </a:solidFill>
                <a:latin typeface="Proxima Nova"/>
              </a:rPr>
              <a:t>two </a:t>
            </a:r>
            <a:r>
              <a:rPr lang="en-US" spc="-10" dirty="0">
                <a:solidFill>
                  <a:schemeClr val="tx1">
                    <a:lumMod val="75000"/>
                    <a:lumOff val="25000"/>
                  </a:schemeClr>
                </a:solidFill>
                <a:latin typeface="Proxima Nova"/>
              </a:rPr>
              <a:t>beads) </a:t>
            </a:r>
            <a:r>
              <a:rPr lang="en-US" spc="15" dirty="0">
                <a:solidFill>
                  <a:schemeClr val="tx1">
                    <a:lumMod val="75000"/>
                    <a:lumOff val="25000"/>
                  </a:schemeClr>
                </a:solidFill>
                <a:latin typeface="Proxima Nova"/>
              </a:rPr>
              <a:t>vs </a:t>
            </a:r>
            <a:r>
              <a:rPr lang="en-US" spc="-10" dirty="0">
                <a:solidFill>
                  <a:schemeClr val="tx1">
                    <a:lumMod val="75000"/>
                    <a:lumOff val="25000"/>
                  </a:schemeClr>
                </a:solidFill>
                <a:latin typeface="Proxima Nova"/>
              </a:rPr>
              <a:t>t(time). </a:t>
            </a:r>
            <a:r>
              <a:rPr lang="en-US" spc="5" dirty="0">
                <a:solidFill>
                  <a:schemeClr val="tx1">
                    <a:lumMod val="75000"/>
                    <a:lumOff val="25000"/>
                  </a:schemeClr>
                </a:solidFill>
                <a:latin typeface="Proxima Nova"/>
              </a:rPr>
              <a:t>Software </a:t>
            </a:r>
            <a:r>
              <a:rPr lang="en-US" spc="-15" dirty="0">
                <a:solidFill>
                  <a:schemeClr val="tx1">
                    <a:lumMod val="75000"/>
                    <a:lumOff val="25000"/>
                  </a:schemeClr>
                </a:solidFill>
                <a:latin typeface="Proxima Nova"/>
              </a:rPr>
              <a:t>used</a:t>
            </a:r>
            <a:r>
              <a:rPr lang="en-US" spc="125" dirty="0">
                <a:solidFill>
                  <a:schemeClr val="tx1">
                    <a:lumMod val="75000"/>
                    <a:lumOff val="25000"/>
                  </a:schemeClr>
                </a:solidFill>
                <a:latin typeface="Proxima Nova"/>
              </a:rPr>
              <a:t> </a:t>
            </a:r>
            <a:r>
              <a:rPr lang="en-US" spc="-15" dirty="0">
                <a:solidFill>
                  <a:schemeClr val="tx1">
                    <a:lumMod val="75000"/>
                    <a:lumOff val="25000"/>
                  </a:schemeClr>
                </a:solidFill>
                <a:latin typeface="Proxima Nova"/>
              </a:rPr>
              <a:t>is </a:t>
            </a:r>
            <a:r>
              <a:rPr lang="en-US" spc="-25" dirty="0">
                <a:solidFill>
                  <a:schemeClr val="tx1">
                    <a:lumMod val="75000"/>
                    <a:lumOff val="25000"/>
                  </a:schemeClr>
                </a:solidFill>
                <a:latin typeface="Proxima Nova"/>
              </a:rPr>
              <a:t>MATLAB.</a:t>
            </a:r>
            <a:endParaRPr lang="en-US" dirty="0">
              <a:solidFill>
                <a:schemeClr val="tx1">
                  <a:lumMod val="75000"/>
                  <a:lumOff val="25000"/>
                </a:schemeClr>
              </a:solidFill>
              <a:latin typeface="Proxima Nova"/>
            </a:endParaRPr>
          </a:p>
          <a:p>
            <a:pPr marL="37465" marR="30480" indent="0" defTabSz="457200">
              <a:lnSpc>
                <a:spcPct val="90000"/>
              </a:lnSpc>
              <a:spcBef>
                <a:spcPts val="1000"/>
              </a:spcBef>
              <a:buClr>
                <a:schemeClr val="accent1"/>
              </a:buClr>
              <a:buSzPct val="80000"/>
              <a:buNone/>
              <a:tabLst>
                <a:tab pos="267335" algn="l"/>
                <a:tab pos="5172075" algn="l"/>
              </a:tabLst>
            </a:pPr>
            <a:r>
              <a:rPr lang="en-US" spc="15" dirty="0">
                <a:solidFill>
                  <a:schemeClr val="tx1">
                    <a:lumMod val="75000"/>
                    <a:lumOff val="25000"/>
                  </a:schemeClr>
                </a:solidFill>
                <a:latin typeface="Proxima Nova"/>
              </a:rPr>
              <a:t>A </a:t>
            </a:r>
            <a:r>
              <a:rPr lang="en-US" spc="5" dirty="0">
                <a:solidFill>
                  <a:schemeClr val="tx1">
                    <a:lumMod val="75000"/>
                    <a:lumOff val="25000"/>
                  </a:schemeClr>
                </a:solidFill>
                <a:latin typeface="Proxima Nova"/>
              </a:rPr>
              <a:t>polymer chain </a:t>
            </a:r>
            <a:r>
              <a:rPr lang="en-US" spc="-10" dirty="0">
                <a:solidFill>
                  <a:schemeClr val="tx1">
                    <a:lumMod val="75000"/>
                    <a:lumOff val="25000"/>
                  </a:schemeClr>
                </a:solidFill>
                <a:latin typeface="Proxima Nova"/>
              </a:rPr>
              <a:t>consists </a:t>
            </a:r>
            <a:r>
              <a:rPr lang="en-US" spc="25" dirty="0">
                <a:solidFill>
                  <a:schemeClr val="tx1">
                    <a:lumMod val="75000"/>
                    <a:lumOff val="25000"/>
                  </a:schemeClr>
                </a:solidFill>
                <a:latin typeface="Proxima Nova"/>
              </a:rPr>
              <a:t>of </a:t>
            </a:r>
            <a:r>
              <a:rPr lang="en-US" spc="-5" dirty="0">
                <a:solidFill>
                  <a:schemeClr val="tx1">
                    <a:lumMod val="75000"/>
                    <a:lumOff val="25000"/>
                  </a:schemeClr>
                </a:solidFill>
                <a:latin typeface="Proxima Nova"/>
              </a:rPr>
              <a:t>thousands </a:t>
            </a:r>
            <a:r>
              <a:rPr lang="en-US" spc="25" dirty="0">
                <a:solidFill>
                  <a:schemeClr val="tx1">
                    <a:lumMod val="75000"/>
                    <a:lumOff val="25000"/>
                  </a:schemeClr>
                </a:solidFill>
                <a:latin typeface="Proxima Nova"/>
              </a:rPr>
              <a:t>of </a:t>
            </a:r>
            <a:r>
              <a:rPr lang="en-US" spc="-5" dirty="0">
                <a:solidFill>
                  <a:schemeClr val="tx1">
                    <a:lumMod val="75000"/>
                    <a:lumOff val="25000"/>
                  </a:schemeClr>
                </a:solidFill>
                <a:latin typeface="Proxima Nova"/>
              </a:rPr>
              <a:t>beads which </a:t>
            </a:r>
            <a:r>
              <a:rPr lang="en-US" spc="25" dirty="0">
                <a:solidFill>
                  <a:schemeClr val="tx1">
                    <a:lumMod val="75000"/>
                    <a:lumOff val="25000"/>
                  </a:schemeClr>
                </a:solidFill>
                <a:latin typeface="Proxima Nova"/>
              </a:rPr>
              <a:t>can </a:t>
            </a:r>
            <a:r>
              <a:rPr lang="en-US" spc="-5" dirty="0">
                <a:solidFill>
                  <a:schemeClr val="tx1">
                    <a:lumMod val="75000"/>
                    <a:lumOff val="25000"/>
                  </a:schemeClr>
                </a:solidFill>
                <a:latin typeface="Proxima Nova"/>
              </a:rPr>
              <a:t>be </a:t>
            </a:r>
            <a:r>
              <a:rPr lang="en-US" spc="-20" dirty="0">
                <a:solidFill>
                  <a:schemeClr val="tx1">
                    <a:lumMod val="75000"/>
                    <a:lumOff val="25000"/>
                  </a:schemeClr>
                </a:solidFill>
                <a:latin typeface="Proxima Nova"/>
              </a:rPr>
              <a:t>simplified </a:t>
            </a:r>
            <a:r>
              <a:rPr lang="en-US" spc="20" dirty="0">
                <a:solidFill>
                  <a:schemeClr val="tx1">
                    <a:lumMod val="75000"/>
                    <a:lumOff val="25000"/>
                  </a:schemeClr>
                </a:solidFill>
                <a:latin typeface="Proxima Nova"/>
              </a:rPr>
              <a:t>as </a:t>
            </a:r>
            <a:r>
              <a:rPr lang="en-US" spc="5" dirty="0">
                <a:solidFill>
                  <a:schemeClr val="tx1">
                    <a:lumMod val="75000"/>
                    <a:lumOff val="25000"/>
                  </a:schemeClr>
                </a:solidFill>
                <a:latin typeface="Proxima Nova"/>
              </a:rPr>
              <a:t>N+1  </a:t>
            </a:r>
            <a:r>
              <a:rPr lang="en-US" spc="-5" dirty="0">
                <a:solidFill>
                  <a:schemeClr val="tx1">
                    <a:lumMod val="75000"/>
                    <a:lumOff val="25000"/>
                  </a:schemeClr>
                </a:solidFill>
                <a:latin typeface="Proxima Nova"/>
              </a:rPr>
              <a:t>beads </a:t>
            </a:r>
            <a:r>
              <a:rPr lang="en-US" dirty="0">
                <a:solidFill>
                  <a:schemeClr val="tx1">
                    <a:lumMod val="75000"/>
                    <a:lumOff val="25000"/>
                  </a:schemeClr>
                </a:solidFill>
                <a:latin typeface="Proxima Nova"/>
              </a:rPr>
              <a:t>connected </a:t>
            </a:r>
            <a:r>
              <a:rPr lang="en-US" spc="-5" dirty="0">
                <a:solidFill>
                  <a:schemeClr val="tx1">
                    <a:lumMod val="75000"/>
                    <a:lumOff val="25000"/>
                  </a:schemeClr>
                </a:solidFill>
                <a:latin typeface="Proxima Nova"/>
              </a:rPr>
              <a:t>by </a:t>
            </a:r>
            <a:r>
              <a:rPr lang="en-US" spc="15" dirty="0">
                <a:solidFill>
                  <a:schemeClr val="tx1">
                    <a:lumMod val="75000"/>
                    <a:lumOff val="25000"/>
                  </a:schemeClr>
                </a:solidFill>
                <a:latin typeface="Proxima Nova"/>
              </a:rPr>
              <a:t>N </a:t>
            </a:r>
            <a:r>
              <a:rPr lang="en-US" spc="-20" dirty="0">
                <a:solidFill>
                  <a:schemeClr val="tx1">
                    <a:lumMod val="75000"/>
                    <a:lumOff val="25000"/>
                  </a:schemeClr>
                </a:solidFill>
                <a:latin typeface="Proxima Nova"/>
              </a:rPr>
              <a:t>springs. </a:t>
            </a:r>
            <a:r>
              <a:rPr lang="en-US" spc="-5" dirty="0">
                <a:solidFill>
                  <a:schemeClr val="tx1">
                    <a:lumMod val="75000"/>
                    <a:lumOff val="25000"/>
                  </a:schemeClr>
                </a:solidFill>
                <a:latin typeface="Proxima Nova"/>
              </a:rPr>
              <a:t>Beads </a:t>
            </a:r>
            <a:r>
              <a:rPr lang="en-US" spc="-20" dirty="0">
                <a:solidFill>
                  <a:schemeClr val="tx1">
                    <a:lumMod val="75000"/>
                    <a:lumOff val="25000"/>
                  </a:schemeClr>
                </a:solidFill>
                <a:latin typeface="Proxima Nova"/>
              </a:rPr>
              <a:t>experience </a:t>
            </a:r>
            <a:r>
              <a:rPr lang="en-US" dirty="0">
                <a:solidFill>
                  <a:schemeClr val="tx1">
                    <a:lumMod val="75000"/>
                    <a:lumOff val="25000"/>
                  </a:schemeClr>
                </a:solidFill>
                <a:latin typeface="Proxima Nova"/>
              </a:rPr>
              <a:t>certain </a:t>
            </a:r>
            <a:r>
              <a:rPr lang="en-US" spc="-15" dirty="0">
                <a:solidFill>
                  <a:schemeClr val="tx1">
                    <a:lumMod val="75000"/>
                    <a:lumOff val="25000"/>
                  </a:schemeClr>
                </a:solidFill>
                <a:latin typeface="Proxima Nova"/>
              </a:rPr>
              <a:t>forces </a:t>
            </a:r>
            <a:r>
              <a:rPr lang="en-US" spc="-10" dirty="0">
                <a:solidFill>
                  <a:schemeClr val="tx1">
                    <a:lumMod val="75000"/>
                    <a:lumOff val="25000"/>
                  </a:schemeClr>
                </a:solidFill>
                <a:latin typeface="Proxima Nova"/>
              </a:rPr>
              <a:t>which </a:t>
            </a:r>
            <a:r>
              <a:rPr lang="en-US" spc="20" dirty="0">
                <a:solidFill>
                  <a:schemeClr val="tx1">
                    <a:lumMod val="75000"/>
                    <a:lumOff val="25000"/>
                  </a:schemeClr>
                </a:solidFill>
                <a:latin typeface="Proxima Nova"/>
              </a:rPr>
              <a:t>can </a:t>
            </a:r>
            <a:r>
              <a:rPr lang="en-US" spc="-5" dirty="0">
                <a:solidFill>
                  <a:schemeClr val="tx1">
                    <a:lumMod val="75000"/>
                    <a:lumOff val="25000"/>
                  </a:schemeClr>
                </a:solidFill>
                <a:latin typeface="Proxima Nova"/>
              </a:rPr>
              <a:t>be  balanced. </a:t>
            </a:r>
            <a:r>
              <a:rPr lang="en-US" dirty="0">
                <a:solidFill>
                  <a:schemeClr val="tx1">
                    <a:lumMod val="75000"/>
                    <a:lumOff val="25000"/>
                  </a:schemeClr>
                </a:solidFill>
                <a:latin typeface="Proxima Nova"/>
              </a:rPr>
              <a:t>The</a:t>
            </a:r>
            <a:r>
              <a:rPr lang="en-US" spc="285" dirty="0">
                <a:solidFill>
                  <a:schemeClr val="tx1">
                    <a:lumMod val="75000"/>
                    <a:lumOff val="25000"/>
                  </a:schemeClr>
                </a:solidFill>
                <a:latin typeface="Proxima Nova"/>
              </a:rPr>
              <a:t> </a:t>
            </a:r>
            <a:r>
              <a:rPr lang="en-US" spc="-15" dirty="0">
                <a:solidFill>
                  <a:schemeClr val="tx1">
                    <a:lumMod val="75000"/>
                    <a:lumOff val="25000"/>
                  </a:schemeClr>
                </a:solidFill>
                <a:latin typeface="Proxima Nova"/>
              </a:rPr>
              <a:t>forces</a:t>
            </a:r>
            <a:r>
              <a:rPr lang="en-US" spc="95" dirty="0">
                <a:solidFill>
                  <a:schemeClr val="tx1">
                    <a:lumMod val="75000"/>
                    <a:lumOff val="25000"/>
                  </a:schemeClr>
                </a:solidFill>
                <a:latin typeface="Proxima Nova"/>
              </a:rPr>
              <a:t> </a:t>
            </a:r>
            <a:r>
              <a:rPr lang="en-US" spc="-15" dirty="0">
                <a:solidFill>
                  <a:schemeClr val="tx1">
                    <a:lumMod val="75000"/>
                    <a:lumOff val="25000"/>
                  </a:schemeClr>
                </a:solidFill>
                <a:latin typeface="Proxima Nova"/>
              </a:rPr>
              <a:t>experienced	</a:t>
            </a:r>
            <a:r>
              <a:rPr lang="en-US" spc="15" dirty="0">
                <a:solidFill>
                  <a:schemeClr val="tx1">
                    <a:lumMod val="75000"/>
                    <a:lumOff val="25000"/>
                  </a:schemeClr>
                </a:solidFill>
                <a:latin typeface="Proxima Nova"/>
              </a:rPr>
              <a:t>are </a:t>
            </a:r>
            <a:r>
              <a:rPr lang="en-US" spc="-10" dirty="0">
                <a:solidFill>
                  <a:schemeClr val="tx1">
                    <a:lumMod val="75000"/>
                    <a:lumOff val="25000"/>
                  </a:schemeClr>
                </a:solidFill>
                <a:latin typeface="Proxima Nova"/>
              </a:rPr>
              <a:t>drag </a:t>
            </a:r>
            <a:r>
              <a:rPr lang="en-US" spc="-15" dirty="0">
                <a:solidFill>
                  <a:schemeClr val="tx1">
                    <a:lumMod val="75000"/>
                    <a:lumOff val="25000"/>
                  </a:schemeClr>
                </a:solidFill>
                <a:latin typeface="Proxima Nova"/>
              </a:rPr>
              <a:t>force, </a:t>
            </a:r>
            <a:r>
              <a:rPr lang="en-US" spc="-5" dirty="0">
                <a:solidFill>
                  <a:schemeClr val="tx1">
                    <a:lumMod val="75000"/>
                    <a:lumOff val="25000"/>
                  </a:schemeClr>
                </a:solidFill>
                <a:latin typeface="Proxima Nova"/>
              </a:rPr>
              <a:t>Brownian </a:t>
            </a:r>
            <a:r>
              <a:rPr lang="en-US" spc="-15" dirty="0">
                <a:solidFill>
                  <a:schemeClr val="tx1">
                    <a:lumMod val="75000"/>
                    <a:lumOff val="25000"/>
                  </a:schemeClr>
                </a:solidFill>
                <a:latin typeface="Proxima Nova"/>
              </a:rPr>
              <a:t>force </a:t>
            </a:r>
            <a:r>
              <a:rPr lang="en-US" spc="5" dirty="0">
                <a:solidFill>
                  <a:schemeClr val="tx1">
                    <a:lumMod val="75000"/>
                    <a:lumOff val="25000"/>
                  </a:schemeClr>
                </a:solidFill>
                <a:latin typeface="Proxima Nova"/>
              </a:rPr>
              <a:t>and </a:t>
            </a:r>
            <a:r>
              <a:rPr lang="en-US" spc="-15" dirty="0">
                <a:solidFill>
                  <a:schemeClr val="tx1">
                    <a:lumMod val="75000"/>
                    <a:lumOff val="25000"/>
                  </a:schemeClr>
                </a:solidFill>
                <a:latin typeface="Proxima Nova"/>
              </a:rPr>
              <a:t>spring force.  </a:t>
            </a:r>
            <a:r>
              <a:rPr lang="en-US" spc="-5" dirty="0">
                <a:solidFill>
                  <a:schemeClr val="tx1">
                    <a:lumMod val="75000"/>
                    <a:lumOff val="25000"/>
                  </a:schemeClr>
                </a:solidFill>
                <a:latin typeface="Proxima Nova"/>
              </a:rPr>
              <a:t>Other </a:t>
            </a:r>
            <a:r>
              <a:rPr lang="en-US" spc="-15" dirty="0">
                <a:solidFill>
                  <a:schemeClr val="tx1">
                    <a:lumMod val="75000"/>
                    <a:lumOff val="25000"/>
                  </a:schemeClr>
                </a:solidFill>
                <a:latin typeface="Proxima Nova"/>
              </a:rPr>
              <a:t>forces </a:t>
            </a:r>
            <a:r>
              <a:rPr lang="en-US" spc="25" dirty="0">
                <a:solidFill>
                  <a:schemeClr val="tx1">
                    <a:lumMod val="75000"/>
                    <a:lumOff val="25000"/>
                  </a:schemeClr>
                </a:solidFill>
                <a:latin typeface="Proxima Nova"/>
              </a:rPr>
              <a:t>can </a:t>
            </a:r>
            <a:r>
              <a:rPr lang="en-US" spc="-5" dirty="0">
                <a:solidFill>
                  <a:schemeClr val="tx1">
                    <a:lumMod val="75000"/>
                    <a:lumOff val="25000"/>
                  </a:schemeClr>
                </a:solidFill>
                <a:latin typeface="Proxima Nova"/>
              </a:rPr>
              <a:t>be</a:t>
            </a:r>
            <a:r>
              <a:rPr lang="en-US" spc="235" dirty="0">
                <a:solidFill>
                  <a:schemeClr val="tx1">
                    <a:lumMod val="75000"/>
                    <a:lumOff val="25000"/>
                  </a:schemeClr>
                </a:solidFill>
                <a:latin typeface="Proxima Nova"/>
              </a:rPr>
              <a:t> </a:t>
            </a:r>
            <a:r>
              <a:rPr lang="en-US" spc="-15" dirty="0">
                <a:solidFill>
                  <a:schemeClr val="tx1">
                    <a:lumMod val="75000"/>
                    <a:lumOff val="25000"/>
                  </a:schemeClr>
                </a:solidFill>
                <a:latin typeface="Proxima Nova"/>
              </a:rPr>
              <a:t>neglected.</a:t>
            </a:r>
          </a:p>
          <a:p>
            <a:pPr marL="37465" marR="30480" indent="0" defTabSz="457200">
              <a:lnSpc>
                <a:spcPct val="90000"/>
              </a:lnSpc>
              <a:spcBef>
                <a:spcPts val="1000"/>
              </a:spcBef>
              <a:buClr>
                <a:schemeClr val="accent1"/>
              </a:buClr>
              <a:buSzPct val="80000"/>
              <a:buNone/>
              <a:tabLst>
                <a:tab pos="267335" algn="l"/>
                <a:tab pos="5172075" algn="l"/>
              </a:tabLst>
            </a:pPr>
            <a:endParaRPr lang="en-US" dirty="0">
              <a:solidFill>
                <a:schemeClr val="tx1">
                  <a:lumMod val="75000"/>
                  <a:lumOff val="25000"/>
                </a:schemeClr>
              </a:solidFill>
              <a:latin typeface="Proxima Nova"/>
            </a:endParaRPr>
          </a:p>
          <a:p>
            <a:pPr>
              <a:lnSpc>
                <a:spcPct val="90000"/>
              </a:lnSpc>
              <a:buAutoNum type="arabicParenR"/>
            </a:pPr>
            <a:r>
              <a:rPr lang="en-IN" spc="-10" dirty="0">
                <a:latin typeface="Proxima Nova"/>
                <a:cs typeface="Carlito"/>
              </a:rPr>
              <a:t>Spring</a:t>
            </a:r>
            <a:r>
              <a:rPr lang="en-IN" spc="110" dirty="0">
                <a:latin typeface="Proxima Nova"/>
                <a:cs typeface="Carlito"/>
              </a:rPr>
              <a:t> </a:t>
            </a:r>
            <a:r>
              <a:rPr lang="en-IN" spc="-15" dirty="0">
                <a:latin typeface="Proxima Nova"/>
                <a:cs typeface="Carlito"/>
              </a:rPr>
              <a:t>force</a:t>
            </a:r>
          </a:p>
          <a:p>
            <a:pPr marL="0" indent="0">
              <a:lnSpc>
                <a:spcPct val="90000"/>
              </a:lnSpc>
              <a:buNone/>
            </a:pPr>
            <a:endParaRPr lang="en-IN" dirty="0">
              <a:latin typeface="Proxima Nova"/>
              <a:cs typeface="Carlito"/>
            </a:endParaRPr>
          </a:p>
          <a:p>
            <a:pPr marL="0" indent="0" algn="ctr">
              <a:lnSpc>
                <a:spcPct val="90000"/>
              </a:lnSpc>
              <a:buNone/>
            </a:pPr>
            <a:r>
              <a:rPr lang="en-IN" b="1" spc="10" dirty="0">
                <a:latin typeface="Proxima Nova"/>
                <a:cs typeface="Carlito"/>
              </a:rPr>
              <a:t>F</a:t>
            </a:r>
            <a:r>
              <a:rPr lang="en-IN" spc="15" baseline="-18018" dirty="0">
                <a:latin typeface="Proxima Nova"/>
                <a:cs typeface="Carlito"/>
              </a:rPr>
              <a:t>sp,1</a:t>
            </a:r>
            <a:r>
              <a:rPr lang="en-IN" spc="10" dirty="0">
                <a:latin typeface="Proxima Nova"/>
                <a:cs typeface="Carlito"/>
              </a:rPr>
              <a:t>= </a:t>
            </a:r>
            <a:r>
              <a:rPr lang="en-IN" spc="-20" dirty="0">
                <a:latin typeface="Proxima Nova"/>
                <a:cs typeface="Carlito"/>
              </a:rPr>
              <a:t>(</a:t>
            </a:r>
            <a:r>
              <a:rPr lang="en-IN" spc="-20" dirty="0" err="1">
                <a:latin typeface="Proxima Nova"/>
                <a:cs typeface="Carlito"/>
              </a:rPr>
              <a:t>k</a:t>
            </a:r>
            <a:r>
              <a:rPr lang="en-IN" spc="-30" baseline="-18018" dirty="0" err="1">
                <a:latin typeface="Proxima Nova"/>
                <a:cs typeface="Carlito"/>
              </a:rPr>
              <a:t>B</a:t>
            </a:r>
            <a:r>
              <a:rPr lang="en-IN" spc="-20" dirty="0" err="1">
                <a:latin typeface="Proxima Nova"/>
                <a:cs typeface="Carlito"/>
              </a:rPr>
              <a:t>T</a:t>
            </a:r>
            <a:r>
              <a:rPr lang="en-IN" spc="-20" dirty="0">
                <a:latin typeface="Proxima Nova"/>
                <a:cs typeface="Carlito"/>
              </a:rPr>
              <a:t>/vb</a:t>
            </a:r>
            <a:r>
              <a:rPr lang="en-IN" spc="-20" baseline="-25000" dirty="0">
                <a:latin typeface="Proxima Nova"/>
                <a:cs typeface="Carlito"/>
              </a:rPr>
              <a:t>K</a:t>
            </a:r>
            <a:r>
              <a:rPr lang="en-IN" spc="7" baseline="25525" dirty="0">
                <a:latin typeface="Proxima Nova"/>
                <a:cs typeface="Carlito"/>
              </a:rPr>
              <a:t>2</a:t>
            </a:r>
            <a:r>
              <a:rPr lang="en-IN" spc="5" dirty="0">
                <a:latin typeface="Proxima Nova"/>
                <a:cs typeface="Carlito"/>
              </a:rPr>
              <a:t>)((3-ṙ^2)/(1-ṙ^2))</a:t>
            </a:r>
            <a:r>
              <a:rPr lang="en-IN" b="1" spc="5" dirty="0">
                <a:latin typeface="Proxima Nova"/>
                <a:cs typeface="Carlito"/>
              </a:rPr>
              <a:t>R</a:t>
            </a:r>
          </a:p>
          <a:p>
            <a:pPr marL="0" indent="0" algn="ctr">
              <a:lnSpc>
                <a:spcPct val="90000"/>
              </a:lnSpc>
              <a:buNone/>
            </a:pPr>
            <a:r>
              <a:rPr lang="en-IN" b="1" spc="5" dirty="0">
                <a:latin typeface="Proxima Nova"/>
                <a:cs typeface="Carlito"/>
              </a:rPr>
              <a:t>F</a:t>
            </a:r>
            <a:r>
              <a:rPr lang="en-IN" spc="7" baseline="-18018" dirty="0">
                <a:latin typeface="Proxima Nova"/>
                <a:cs typeface="Carlito"/>
              </a:rPr>
              <a:t>sp,2</a:t>
            </a:r>
            <a:r>
              <a:rPr lang="en-IN" spc="5" dirty="0">
                <a:latin typeface="Proxima Nova"/>
                <a:cs typeface="Carlito"/>
              </a:rPr>
              <a:t>=- </a:t>
            </a:r>
            <a:r>
              <a:rPr lang="en-IN" spc="-20" dirty="0">
                <a:latin typeface="Proxima Nova"/>
                <a:cs typeface="Carlito"/>
              </a:rPr>
              <a:t>(</a:t>
            </a:r>
            <a:r>
              <a:rPr lang="en-IN" spc="-20" dirty="0" err="1">
                <a:latin typeface="Proxima Nova"/>
                <a:cs typeface="Carlito"/>
              </a:rPr>
              <a:t>k</a:t>
            </a:r>
            <a:r>
              <a:rPr lang="en-IN" spc="-30" baseline="-18018" dirty="0" err="1">
                <a:latin typeface="Proxima Nova"/>
                <a:cs typeface="Carlito"/>
              </a:rPr>
              <a:t>B</a:t>
            </a:r>
            <a:r>
              <a:rPr lang="en-IN" spc="-20" dirty="0" err="1">
                <a:latin typeface="Proxima Nova"/>
                <a:cs typeface="Carlito"/>
              </a:rPr>
              <a:t>T</a:t>
            </a:r>
            <a:r>
              <a:rPr lang="en-IN" spc="-20" dirty="0">
                <a:latin typeface="Proxima Nova"/>
                <a:cs typeface="Carlito"/>
              </a:rPr>
              <a:t>/vb</a:t>
            </a:r>
            <a:r>
              <a:rPr lang="en-IN" spc="-20" baseline="-25000" dirty="0">
                <a:latin typeface="Proxima Nova"/>
                <a:cs typeface="Carlito"/>
              </a:rPr>
              <a:t>K</a:t>
            </a:r>
            <a:r>
              <a:rPr lang="en-IN" spc="7" baseline="25525" dirty="0">
                <a:latin typeface="Proxima Nova"/>
                <a:cs typeface="Carlito"/>
              </a:rPr>
              <a:t>2</a:t>
            </a:r>
            <a:r>
              <a:rPr lang="en-IN" spc="5" dirty="0">
                <a:latin typeface="Proxima Nova"/>
                <a:cs typeface="Carlito"/>
              </a:rPr>
              <a:t>)((3-ṙ^2)/(1-ṙ^2))</a:t>
            </a:r>
            <a:r>
              <a:rPr lang="en-IN" b="1" spc="5" dirty="0">
                <a:latin typeface="Proxima Nova"/>
                <a:cs typeface="Carlito"/>
              </a:rPr>
              <a:t>R</a:t>
            </a:r>
          </a:p>
          <a:p>
            <a:pPr marL="0" indent="0" algn="ctr">
              <a:lnSpc>
                <a:spcPct val="90000"/>
              </a:lnSpc>
              <a:buNone/>
            </a:pPr>
            <a:endParaRPr lang="en-IN" b="1" spc="5" dirty="0">
              <a:latin typeface="Proxima Nova"/>
              <a:cs typeface="Carlito"/>
            </a:endParaRPr>
          </a:p>
          <a:p>
            <a:pPr marL="0" marR="30480" indent="0">
              <a:lnSpc>
                <a:spcPct val="122900"/>
              </a:lnSpc>
              <a:spcBef>
                <a:spcPts val="90"/>
              </a:spcBef>
              <a:buNone/>
            </a:pPr>
            <a:r>
              <a:rPr lang="en-IN" spc="20" dirty="0">
                <a:latin typeface="Proxima Nova"/>
                <a:cs typeface="Carlito"/>
              </a:rPr>
              <a:t>v= </a:t>
            </a:r>
            <a:r>
              <a:rPr lang="en-IN" spc="-5" dirty="0">
                <a:latin typeface="Proxima Nova"/>
                <a:cs typeface="Carlito"/>
              </a:rPr>
              <a:t>number </a:t>
            </a:r>
            <a:r>
              <a:rPr lang="en-IN" spc="25" dirty="0">
                <a:latin typeface="Proxima Nova"/>
                <a:cs typeface="Carlito"/>
              </a:rPr>
              <a:t>of </a:t>
            </a:r>
            <a:r>
              <a:rPr lang="en-IN" spc="-30" dirty="0">
                <a:latin typeface="Proxima Nova"/>
                <a:cs typeface="Carlito"/>
              </a:rPr>
              <a:t>Kuhn lengths </a:t>
            </a:r>
            <a:r>
              <a:rPr lang="en-IN" dirty="0">
                <a:latin typeface="Proxima Nova"/>
                <a:cs typeface="Carlito"/>
              </a:rPr>
              <a:t>mimicked </a:t>
            </a:r>
            <a:r>
              <a:rPr lang="en-IN" spc="-5" dirty="0">
                <a:latin typeface="Proxima Nova"/>
                <a:cs typeface="Carlito"/>
              </a:rPr>
              <a:t>by </a:t>
            </a:r>
            <a:r>
              <a:rPr lang="en-IN" spc="10" dirty="0">
                <a:latin typeface="Proxima Nova"/>
                <a:cs typeface="Carlito"/>
              </a:rPr>
              <a:t>one </a:t>
            </a:r>
            <a:r>
              <a:rPr lang="en-IN" spc="-15" dirty="0">
                <a:latin typeface="Proxima Nova"/>
                <a:cs typeface="Carlito"/>
              </a:rPr>
              <a:t>spring </a:t>
            </a:r>
          </a:p>
          <a:p>
            <a:pPr marL="0" marR="30480" indent="0">
              <a:lnSpc>
                <a:spcPct val="122900"/>
              </a:lnSpc>
              <a:spcBef>
                <a:spcPts val="90"/>
              </a:spcBef>
              <a:buNone/>
            </a:pPr>
            <a:r>
              <a:rPr lang="en-IN" spc="-20" dirty="0" err="1">
                <a:latin typeface="Proxima Nova"/>
                <a:cs typeface="Carlito"/>
              </a:rPr>
              <a:t>b</a:t>
            </a:r>
            <a:r>
              <a:rPr lang="en-IN" spc="-30" baseline="-18018" dirty="0" err="1">
                <a:latin typeface="Proxima Nova"/>
                <a:cs typeface="Carlito"/>
              </a:rPr>
              <a:t>K</a:t>
            </a:r>
            <a:r>
              <a:rPr lang="en-IN" spc="-20" dirty="0">
                <a:latin typeface="Proxima Nova"/>
                <a:cs typeface="Carlito"/>
              </a:rPr>
              <a:t>=Kuhn </a:t>
            </a:r>
            <a:r>
              <a:rPr lang="en-IN" spc="-30" dirty="0">
                <a:latin typeface="Proxima Nova"/>
                <a:cs typeface="Carlito"/>
              </a:rPr>
              <a:t>length </a:t>
            </a:r>
            <a:r>
              <a:rPr lang="en-IN" spc="25" dirty="0">
                <a:latin typeface="Proxima Nova"/>
                <a:cs typeface="Carlito"/>
              </a:rPr>
              <a:t>of </a:t>
            </a:r>
            <a:r>
              <a:rPr lang="en-IN" spc="-10" dirty="0">
                <a:latin typeface="Proxima Nova"/>
                <a:cs typeface="Carlito"/>
              </a:rPr>
              <a:t>the </a:t>
            </a:r>
            <a:r>
              <a:rPr lang="en-IN" spc="5" dirty="0">
                <a:latin typeface="Proxima Nova"/>
                <a:cs typeface="Carlito"/>
              </a:rPr>
              <a:t>polymer</a:t>
            </a:r>
            <a:r>
              <a:rPr lang="en-IN" spc="150" dirty="0">
                <a:latin typeface="Proxima Nova"/>
                <a:cs typeface="Carlito"/>
              </a:rPr>
              <a:t> </a:t>
            </a:r>
            <a:r>
              <a:rPr lang="en-IN" spc="5" dirty="0">
                <a:latin typeface="Proxima Nova"/>
                <a:cs typeface="Carlito"/>
              </a:rPr>
              <a:t>chain</a:t>
            </a:r>
          </a:p>
          <a:p>
            <a:pPr marL="0" marR="30480" indent="0">
              <a:lnSpc>
                <a:spcPct val="122900"/>
              </a:lnSpc>
              <a:spcBef>
                <a:spcPts val="90"/>
              </a:spcBef>
              <a:buNone/>
            </a:pPr>
            <a:r>
              <a:rPr lang="en-US" b="1" spc="5" dirty="0">
                <a:solidFill>
                  <a:schemeClr val="tx1">
                    <a:lumMod val="75000"/>
                    <a:lumOff val="25000"/>
                  </a:schemeClr>
                </a:solidFill>
                <a:latin typeface="Proxima Nova"/>
              </a:rPr>
              <a:t>r </a:t>
            </a:r>
            <a:r>
              <a:rPr lang="en-US" spc="-10" dirty="0">
                <a:solidFill>
                  <a:schemeClr val="tx1">
                    <a:lumMod val="75000"/>
                    <a:lumOff val="25000"/>
                  </a:schemeClr>
                </a:solidFill>
                <a:latin typeface="Proxima Nova"/>
              </a:rPr>
              <a:t>=r</a:t>
            </a:r>
            <a:r>
              <a:rPr lang="en-US" spc="85" dirty="0">
                <a:solidFill>
                  <a:schemeClr val="tx1">
                    <a:lumMod val="75000"/>
                    <a:lumOff val="25000"/>
                  </a:schemeClr>
                </a:solidFill>
                <a:latin typeface="Proxima Nova"/>
              </a:rPr>
              <a:t> </a:t>
            </a:r>
            <a:r>
              <a:rPr lang="en-US" spc="10" dirty="0">
                <a:solidFill>
                  <a:schemeClr val="tx1">
                    <a:lumMod val="75000"/>
                    <a:lumOff val="25000"/>
                  </a:schemeClr>
                </a:solidFill>
                <a:latin typeface="Proxima Nova"/>
              </a:rPr>
              <a:t>vector</a:t>
            </a:r>
            <a:endParaRPr lang="en-IN" spc="5" dirty="0">
              <a:latin typeface="Proxima Nova"/>
              <a:cs typeface="Carlito"/>
            </a:endParaRPr>
          </a:p>
          <a:p>
            <a:pPr marL="0" indent="0">
              <a:lnSpc>
                <a:spcPct val="100000"/>
              </a:lnSpc>
              <a:spcBef>
                <a:spcPts val="760"/>
              </a:spcBef>
              <a:buNone/>
            </a:pPr>
            <a:r>
              <a:rPr lang="en-IN" sz="1800" b="1" dirty="0">
                <a:latin typeface="Proxima Nova"/>
                <a:cs typeface="Carlito"/>
              </a:rPr>
              <a:t>R</a:t>
            </a:r>
            <a:r>
              <a:rPr lang="en-IN" sz="1800" dirty="0">
                <a:latin typeface="Proxima Nova"/>
                <a:cs typeface="Carlito"/>
              </a:rPr>
              <a:t>=</a:t>
            </a:r>
            <a:r>
              <a:rPr lang="en-IN" sz="1800" b="1" dirty="0">
                <a:latin typeface="Proxima Nova"/>
                <a:cs typeface="Carlito"/>
              </a:rPr>
              <a:t>r</a:t>
            </a:r>
            <a:r>
              <a:rPr lang="en-IN" sz="1800" baseline="-18018" dirty="0">
                <a:latin typeface="Proxima Nova"/>
                <a:cs typeface="Carlito"/>
              </a:rPr>
              <a:t>2</a:t>
            </a:r>
            <a:r>
              <a:rPr lang="en-IN" sz="1800" dirty="0">
                <a:latin typeface="Proxima Nova"/>
                <a:cs typeface="Carlito"/>
              </a:rPr>
              <a:t>-</a:t>
            </a:r>
            <a:r>
              <a:rPr lang="en-IN" sz="1800" b="1" dirty="0">
                <a:latin typeface="Proxima Nova"/>
                <a:cs typeface="Carlito"/>
              </a:rPr>
              <a:t>r</a:t>
            </a:r>
            <a:r>
              <a:rPr lang="en-IN" sz="1800" baseline="-18018" dirty="0">
                <a:latin typeface="Proxima Nova"/>
                <a:cs typeface="Carlito"/>
              </a:rPr>
              <a:t>1</a:t>
            </a:r>
          </a:p>
          <a:p>
            <a:pPr marL="0" indent="0">
              <a:lnSpc>
                <a:spcPct val="100000"/>
              </a:lnSpc>
              <a:spcBef>
                <a:spcPts val="680"/>
              </a:spcBef>
              <a:buNone/>
            </a:pPr>
            <a:r>
              <a:rPr lang="en-IN" sz="1800" dirty="0">
                <a:latin typeface="Proxima Nova"/>
                <a:cs typeface="Carlito"/>
              </a:rPr>
              <a:t>ṙ=|</a:t>
            </a:r>
            <a:r>
              <a:rPr lang="en-IN" sz="1800" b="1" dirty="0">
                <a:latin typeface="Proxima Nova"/>
                <a:cs typeface="Carlito"/>
              </a:rPr>
              <a:t>R</a:t>
            </a:r>
            <a:r>
              <a:rPr lang="en-IN" sz="1800" dirty="0">
                <a:latin typeface="Proxima Nova"/>
                <a:cs typeface="Carlito"/>
              </a:rPr>
              <a:t>|/(</a:t>
            </a:r>
            <a:r>
              <a:rPr lang="en-IN" sz="1800" dirty="0" err="1">
                <a:latin typeface="Proxima Nova"/>
                <a:cs typeface="Carlito"/>
              </a:rPr>
              <a:t>vb</a:t>
            </a:r>
            <a:r>
              <a:rPr lang="en-IN" sz="1800" baseline="-18018" dirty="0" err="1">
                <a:latin typeface="Proxima Nova"/>
                <a:cs typeface="Carlito"/>
              </a:rPr>
              <a:t>K</a:t>
            </a:r>
            <a:r>
              <a:rPr lang="en-IN" sz="1800" dirty="0">
                <a:latin typeface="Proxima Nova"/>
                <a:cs typeface="Carlito"/>
              </a:rPr>
              <a:t>)</a:t>
            </a:r>
            <a:endParaRPr lang="en-IN" spc="5" dirty="0">
              <a:latin typeface="Proxima Nova"/>
              <a:cs typeface="Carlito"/>
            </a:endParaRPr>
          </a:p>
          <a:p>
            <a:pPr marL="0" marR="30480" indent="0">
              <a:lnSpc>
                <a:spcPct val="122900"/>
              </a:lnSpc>
              <a:spcBef>
                <a:spcPts val="90"/>
              </a:spcBef>
              <a:buNone/>
            </a:pPr>
            <a:endParaRPr lang="en-IN" dirty="0">
              <a:latin typeface="Proxima Nova"/>
              <a:cs typeface="Carlito"/>
            </a:endParaRPr>
          </a:p>
        </p:txBody>
      </p:sp>
    </p:spTree>
    <p:extLst>
      <p:ext uri="{BB962C8B-B14F-4D97-AF65-F5344CB8AC3E}">
        <p14:creationId xmlns:p14="http://schemas.microsoft.com/office/powerpoint/2010/main" val="27963292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NET" val="3.1.19"/>
  <p:tag name="AS_OS" val="Unix 5.4.0.1071"/>
  <p:tag name="AS_RELEASE_DATE" val="2021.04.14"/>
  <p:tag name="AS_TITLE" val="Aspose.Slides for .NET Standard 2.0"/>
  <p:tag name="AS_VERSION" val="2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104</TotalTime>
  <Words>1532</Words>
  <Application>Microsoft Office PowerPoint</Application>
  <PresentationFormat>Widescreen</PresentationFormat>
  <Paragraphs>150</Paragraphs>
  <Slides>15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Calibri</vt:lpstr>
      <vt:lpstr>Proxima Nova</vt:lpstr>
      <vt:lpstr>Trebuchet MS</vt:lpstr>
      <vt:lpstr>Wingdings 3</vt:lpstr>
      <vt:lpstr>Office Theme</vt:lpstr>
      <vt:lpstr>Facet</vt:lpstr>
      <vt:lpstr>BD Simulation End Term Evaluation </vt:lpstr>
      <vt:lpstr>Assignment 1 report</vt:lpstr>
      <vt:lpstr>PowerPoint Presentation</vt:lpstr>
      <vt:lpstr>PowerPoint Presentation</vt:lpstr>
      <vt:lpstr>Assignment 2 report</vt:lpstr>
      <vt:lpstr>PowerPoint Presentation</vt:lpstr>
      <vt:lpstr>PowerPoint Presentation</vt:lpstr>
      <vt:lpstr>PowerPoint Presentation</vt:lpstr>
      <vt:lpstr>Assignment 3 report</vt:lpstr>
      <vt:lpstr>PowerPoint Presentation</vt:lpstr>
      <vt:lpstr>PowerPoint Presentation</vt:lpstr>
      <vt:lpstr>PowerPoint Presentation</vt:lpstr>
      <vt:lpstr>PowerPoint Presentation</vt:lpstr>
      <vt:lpstr>Concepts Learned from this Project</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 Simulation End Term Evaluation </dc:title>
  <dc:creator>anshul mehta</dc:creator>
  <cp:lastModifiedBy>Anshul Mehta</cp:lastModifiedBy>
  <cp:revision>3</cp:revision>
  <cp:lastPrinted>2022-05-20T08:26:58Z</cp:lastPrinted>
  <dcterms:created xsi:type="dcterms:W3CDTF">2022-05-20T08:26:58Z</dcterms:created>
  <dcterms:modified xsi:type="dcterms:W3CDTF">2022-05-20T10:12:48Z</dcterms:modified>
</cp:coreProperties>
</file>