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62" r:id="rId16"/>
    <p:sldId id="266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BDCD-C49F-48C9-A4A6-3735187EC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89416-45F4-4860-9517-C7B1BAD5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0BBD-BEC3-4E06-B60A-6BFB6DE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41A1-DC37-4235-9BEB-17F267CD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7509-5D07-48D3-8BBD-015A1CC2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03CB-5485-416F-B587-D33716D6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E5530-8EA4-44E5-8C5B-E91888F60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EA56-6C70-4DD9-9009-C3DBA806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815F-8D8E-4890-9F41-3003369C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193B-1B6A-419F-B610-281BDFDB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F5C34-C114-4655-B58D-BC96DA465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08CA4-660F-4817-B4B9-6A38D998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1648-2156-4C15-BACC-FA62F114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AB4D-A966-4FB4-AE9A-E8F5B738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3DBA-CD97-49B5-91EC-CE4EAD21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74C8-7946-4D55-A691-A15D8E11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85D3-857F-491D-B390-DE1A124D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7E7F-7021-44AE-A13A-51ECB05A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29D8-382C-4A84-A966-73D5BD2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55BC-A7E2-48F2-BC09-782BEE21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261E-73E2-43A2-8AAC-D25076D6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7B2A8-1B2F-44CA-AFF1-6453C5A7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CB5-2DE5-444D-8164-5293426E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1D37-EE5A-4069-ACE6-EA449B52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1CE1-D730-4D54-A82C-E74D201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8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6CA2-7D4A-4701-A93B-E8C0FC22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E3BE-0220-47E2-8192-2992D044E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5E86-0B9D-4954-94EF-DEFA188B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ED62-3188-493D-BED9-ABC2E25C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0BD9-0914-4B89-A45F-51603EA0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76C0-ABAC-4D53-8D34-010F4FF3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2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156D-9841-4F6F-B0B0-E66BA8CF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8DA6-FC52-40CF-BBB3-B268F9B7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EBF6C-9B81-4169-936E-45790C15F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15132-79A5-48EC-B170-F38536EA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542C-0F0F-49A4-9A80-64D462242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71577-5A3A-492A-B4E9-C009A732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576B9-9050-4FE9-86C6-E4DCBDB4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5559E-B4E7-45B4-A728-EC8A9249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361-8F39-4736-A7F6-345FDDD3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71CDE-93B2-4EE5-961A-1AB9209A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8CEB-08F4-465A-B4A6-B4B17A4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5E433-7D9B-4447-AC0D-4C5E9D0D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96689-DCFA-4BD2-91F1-A10D12BF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30776-5848-4869-8909-52C8B78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3BE9F-E35B-4123-9D7F-CA0B0B77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2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52D6-F83A-49DC-985D-78B0848D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9A55-4CD6-420E-84FA-2BABF6FF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C591-6AE7-4688-AA82-2004CB14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0404-6C66-4DDC-BE71-44DCC6F2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D8E0-D6A9-4612-BD9E-95D43D03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EB84-B2ED-41B1-AB49-8DAA84F7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0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333-7B05-4E9E-BC5A-A34942D6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F84F7-4F78-4A4C-8134-BD8B24A31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56F65-C52A-403C-ADC0-D502E417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3AB0-31A8-4C1B-95E0-0358D9C1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21D6-BE15-4B54-91E8-18DFF4B3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2279-E486-4A42-AF53-8C160BCF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9EAE9-4B50-4FDF-A69A-9B16344D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AE3B-C16D-4589-B234-E8EAB6D8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A4FA-78D0-43F5-8842-1A041992F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5CA5-7A9B-4321-B401-94FC92FF5AD6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3546-A520-4507-AFD6-32761EEA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EE8E-FA9E-4E2C-B9AD-A99D7843D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9923-77EB-46D8-BE8D-458A60442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940D4D-AEDC-A74C-8CA5-27C0B228882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9091" r="35364"/>
          <a:stretch/>
        </p:blipFill>
        <p:spPr bwMode="hidden">
          <a:xfrm>
            <a:off x="3523488" y="10"/>
            <a:ext cx="8668512" cy="6857990"/>
          </a:xfrm>
          <a:prstGeom prst="rect">
            <a:avLst/>
          </a:prstGeom>
          <a:solidFill>
            <a:srgbClr val="DEDEDE"/>
          </a:solidFill>
        </p:spPr>
      </p:pic>
      <p:sp>
        <p:nvSpPr>
          <p:cNvPr id="34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AD674-3603-4FF5-AA65-E7E76D1F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/>
              <a:t>Semantic analysis of Luxembourg company acts &amp; other public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7A745-4797-4936-BD8F-8DA4968D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BOUHAFRA Ouafae</a:t>
            </a:r>
          </a:p>
          <a:p>
            <a:pPr algn="l"/>
            <a:r>
              <a:rPr lang="en-IN" sz="2000"/>
              <a:t>MEHTA Anshul</a:t>
            </a:r>
          </a:p>
          <a:p>
            <a:pPr algn="l"/>
            <a:r>
              <a:rPr lang="en-IN" sz="2000"/>
              <a:t>SARKAR Swayam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96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937C4-377E-4398-811C-924DB38CC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r="2078" b="1"/>
          <a:stretch/>
        </p:blipFill>
        <p:spPr>
          <a:xfrm>
            <a:off x="838200" y="618387"/>
            <a:ext cx="10506456" cy="53060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970A5-B7BD-4010-9BFB-043A184D69E0}"/>
              </a:ext>
            </a:extLst>
          </p:cNvPr>
          <p:cNvSpPr txBox="1"/>
          <p:nvPr/>
        </p:nvSpPr>
        <p:spPr>
          <a:xfrm>
            <a:off x="3146488" y="6312832"/>
            <a:ext cx="58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connected to multiple companies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64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60A1C-01C6-446B-B648-5C35D2BB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63" y="771525"/>
            <a:ext cx="8429625" cy="531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7E32B-70C3-44AC-93D4-3BFCDAD03A6F}"/>
              </a:ext>
            </a:extLst>
          </p:cNvPr>
          <p:cNvSpPr txBox="1"/>
          <p:nvPr/>
        </p:nvSpPr>
        <p:spPr>
          <a:xfrm>
            <a:off x="3146488" y="6312832"/>
            <a:ext cx="58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connected to multiple 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5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E53FB-EA52-427B-AA24-6D9DA313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" y="1023256"/>
            <a:ext cx="11211231" cy="4811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882316-6DB0-41D6-AA8C-B03C60D747D7}"/>
              </a:ext>
            </a:extLst>
          </p:cNvPr>
          <p:cNvSpPr txBox="1"/>
          <p:nvPr/>
        </p:nvSpPr>
        <p:spPr>
          <a:xfrm>
            <a:off x="2878217" y="6338062"/>
            <a:ext cx="64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laboratory tab for identifying parameters &amp; statistical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2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AAF51-D3D7-458B-A3C3-7A0A682E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568325"/>
            <a:ext cx="3695700" cy="498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29044-1633-4759-B7B3-28DBF1D2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23" y="180915"/>
            <a:ext cx="2714861" cy="6100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C9C73E-02BF-47BC-A19F-5EB7909B7989}"/>
              </a:ext>
            </a:extLst>
          </p:cNvPr>
          <p:cNvSpPr txBox="1"/>
          <p:nvPr/>
        </p:nvSpPr>
        <p:spPr>
          <a:xfrm>
            <a:off x="1767721" y="6338062"/>
            <a:ext cx="292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graph layout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8C7FE-2F38-4BBC-891C-0FC53243B212}"/>
              </a:ext>
            </a:extLst>
          </p:cNvPr>
          <p:cNvSpPr txBox="1"/>
          <p:nvPr/>
        </p:nvSpPr>
        <p:spPr>
          <a:xfrm>
            <a:off x="7594499" y="6336165"/>
            <a:ext cx="292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Running statistical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44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9C73E-02BF-47BC-A19F-5EB7909B7989}"/>
              </a:ext>
            </a:extLst>
          </p:cNvPr>
          <p:cNvSpPr txBox="1"/>
          <p:nvPr/>
        </p:nvSpPr>
        <p:spPr>
          <a:xfrm>
            <a:off x="841247" y="6338062"/>
            <a:ext cx="108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Running the </a:t>
            </a:r>
            <a:r>
              <a:rPr lang="en-US" dirty="0" err="1"/>
              <a:t>Yifan</a:t>
            </a:r>
            <a:r>
              <a:rPr lang="en-US" dirty="0"/>
              <a:t> Hu layout followed by the </a:t>
            </a:r>
            <a:r>
              <a:rPr lang="en-US" dirty="0" err="1"/>
              <a:t>Noverlap</a:t>
            </a:r>
            <a:r>
              <a:rPr lang="en-US" dirty="0"/>
              <a:t> layout isolates all connected nodes &amp; </a:t>
            </a:r>
            <a:r>
              <a:rPr lang="en-US" dirty="0" err="1"/>
              <a:t>subnodes</a:t>
            </a:r>
            <a:r>
              <a:rPr lang="en-US" dirty="0"/>
              <a:t> as a cluster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2A5F8-90B8-4890-83FE-B02A4E9B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26" y="814387"/>
            <a:ext cx="3238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7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6D0C-9EC1-4C84-B257-C2EC62D7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05840"/>
            <a:ext cx="9031769" cy="2936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visualization: Tableau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F1AB50A-A364-452A-8DD8-DC3C98A9B663}"/>
              </a:ext>
            </a:extLst>
          </p:cNvPr>
          <p:cNvSpPr txBox="1">
            <a:spLocks/>
          </p:cNvSpPr>
          <p:nvPr/>
        </p:nvSpPr>
        <p:spPr>
          <a:xfrm>
            <a:off x="1524000" y="4034297"/>
            <a:ext cx="90317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refer to Tableau software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54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0EB40-9663-43D7-BA98-EBF7C559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0"/>
            <a:ext cx="949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CD7-EB10-4652-8A7E-CDA518A7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AC36-5484-4CE0-88D3-79EC2F68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Tableau:</a:t>
            </a:r>
          </a:p>
          <a:p>
            <a:pPr lvl="1"/>
            <a:r>
              <a:rPr lang="en-GB" dirty="0"/>
              <a:t>Company intersection with respect to 2 or many objective tags</a:t>
            </a:r>
            <a:endParaRPr lang="en-IN" dirty="0"/>
          </a:p>
          <a:p>
            <a:pPr lvl="1"/>
            <a:r>
              <a:rPr lang="en-GB" dirty="0"/>
              <a:t>Analysis of sister companies by comparing addresses and employees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Gephi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Weighted nodes to employees / companies for further analysis</a:t>
            </a:r>
            <a:endParaRPr lang="en-IN" dirty="0"/>
          </a:p>
          <a:p>
            <a:pPr lvl="1"/>
            <a:r>
              <a:rPr lang="en-GB" dirty="0"/>
              <a:t>Node clustering by density - more sub connections</a:t>
            </a:r>
            <a:endParaRPr lang="en-IN" dirty="0"/>
          </a:p>
          <a:p>
            <a:pPr lvl="1"/>
            <a:r>
              <a:rPr lang="en-GB" dirty="0"/>
              <a:t>Finding the density of the network</a:t>
            </a:r>
            <a:endParaRPr lang="en-IN" dirty="0"/>
          </a:p>
          <a:p>
            <a:pPr lvl="1"/>
            <a:r>
              <a:rPr lang="en-US" dirty="0"/>
              <a:t>Lost connections impact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41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8989-BA34-4412-B8E1-50DA953D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94B8C7-64E0-42B9-B48A-50D6A63E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4D8B2-74B3-4A87-94B7-3343C037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IN"/>
              <a:t>Agenda	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BFE-2FBB-41F7-8A39-AFB695B1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r>
              <a:rPr lang="en-IN" sz="2400" dirty="0"/>
              <a:t>Objectives</a:t>
            </a:r>
          </a:p>
          <a:p>
            <a:r>
              <a:rPr lang="en-IN" sz="2400" dirty="0"/>
              <a:t>High level design</a:t>
            </a:r>
          </a:p>
          <a:p>
            <a:r>
              <a:rPr lang="en-IN" sz="2400" dirty="0"/>
              <a:t>Data extraction &amp; preparation</a:t>
            </a:r>
          </a:p>
          <a:p>
            <a:r>
              <a:rPr lang="en-IN" sz="2400" dirty="0"/>
              <a:t>Data sampling</a:t>
            </a:r>
          </a:p>
          <a:p>
            <a:r>
              <a:rPr lang="en-IN" sz="2400" dirty="0"/>
              <a:t>Data accuracy &amp; limitations </a:t>
            </a:r>
          </a:p>
          <a:p>
            <a:r>
              <a:rPr lang="en-IN" sz="2400" dirty="0"/>
              <a:t>Data visualization</a:t>
            </a:r>
          </a:p>
          <a:p>
            <a:r>
              <a:rPr lang="en-IN" sz="2400" dirty="0"/>
              <a:t>Future works</a:t>
            </a:r>
          </a:p>
          <a:p>
            <a:r>
              <a:rPr lang="en-IN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123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6DACC-BCE2-499F-BAB0-474EB78C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Objectives</a:t>
            </a:r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26AC-1DA4-4A05-A7D1-39D82ED1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2400"/>
              <a:t>Comparing companies on key parameters</a:t>
            </a:r>
          </a:p>
          <a:p>
            <a:pPr marL="285750" indent="-285750"/>
            <a:r>
              <a:rPr lang="en-US" sz="2400"/>
              <a:t>Matching concepts and entities</a:t>
            </a:r>
          </a:p>
          <a:p>
            <a:pPr marL="285750" indent="-285750"/>
            <a:r>
              <a:rPr lang="en-US" sz="2400"/>
              <a:t>Visualization by clustering</a:t>
            </a:r>
          </a:p>
          <a:p>
            <a:pPr marL="285750" indent="-285750"/>
            <a:r>
              <a:rPr lang="en-IN" sz="2400"/>
              <a:t>Identifying similarities and relationships</a:t>
            </a:r>
            <a:endParaRPr lang="en-US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345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0B0D-0D28-4FA8-8904-A38C9A13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design</a:t>
            </a:r>
          </a:p>
        </p:txBody>
      </p:sp>
      <p:sp>
        <p:nvSpPr>
          <p:cNvPr id="33" name="Text Box 67">
            <a:extLst>
              <a:ext uri="{FF2B5EF4-FFF2-40B4-BE49-F238E27FC236}">
                <a16:creationId xmlns:a16="http://schemas.microsoft.com/office/drawing/2014/main" id="{6BC86464-75FF-4730-B05C-35A60DCD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384" y="3426321"/>
            <a:ext cx="1150939" cy="641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Block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D2F78945-9198-4AA8-AC22-B7446A6A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400" y="3426321"/>
            <a:ext cx="1150938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text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F29F99B6-E84E-4762-AE76-2F0DDA7F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93" y="3429000"/>
            <a:ext cx="1150938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CSV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31DA201E-704E-495B-82D2-00ACBF81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415" y="5106658"/>
            <a:ext cx="1150938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text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4632B963-0FD5-4909-ACE2-73FE098B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624" y="3426321"/>
            <a:ext cx="122589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Master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567DC352-F6F0-4D7A-AFE6-92B53520F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555" y="1479218"/>
            <a:ext cx="1150937" cy="638811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Gephi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71C2F291-F65E-4DB4-986E-0211F4A8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957" y="5106658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input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BB1CAA-73A8-4289-8800-8961A6D522BC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484338" y="3746996"/>
            <a:ext cx="40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497449C-EF46-4A30-9CBF-FD01A08FA29F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5038323" y="3746996"/>
            <a:ext cx="361092" cy="1680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72E112-37D7-4F87-9F39-C40B8DEF1D5E}"/>
              </a:ext>
            </a:extLst>
          </p:cNvPr>
          <p:cNvCxnSpPr/>
          <p:nvPr/>
        </p:nvCxnSpPr>
        <p:spPr>
          <a:xfrm>
            <a:off x="8088476" y="3785350"/>
            <a:ext cx="28829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C7559B-920D-414C-A803-4FE97787A846}"/>
              </a:ext>
            </a:extLst>
          </p:cNvPr>
          <p:cNvCxnSpPr>
            <a:cxnSpLocks/>
            <a:stCxn id="82" idx="3"/>
            <a:endCxn id="45" idx="1"/>
          </p:cNvCxnSpPr>
          <p:nvPr/>
        </p:nvCxnSpPr>
        <p:spPr>
          <a:xfrm>
            <a:off x="8349144" y="3749675"/>
            <a:ext cx="433813" cy="1677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66D196-CA70-4BE4-B95E-F70E9881DA04}"/>
              </a:ext>
            </a:extLst>
          </p:cNvPr>
          <p:cNvCxnSpPr>
            <a:cxnSpLocks/>
            <a:stCxn id="95" idx="3"/>
            <a:endCxn id="44" idx="1"/>
          </p:cNvCxnSpPr>
          <p:nvPr/>
        </p:nvCxnSpPr>
        <p:spPr>
          <a:xfrm>
            <a:off x="9933894" y="1797354"/>
            <a:ext cx="361661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84">
            <a:extLst>
              <a:ext uri="{FF2B5EF4-FFF2-40B4-BE49-F238E27FC236}">
                <a16:creationId xmlns:a16="http://schemas.microsoft.com/office/drawing/2014/main" id="{0CB59853-573F-427D-B3A1-1994E4E3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45" y="14426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0" name="Rectangle 14">
            <a:extLst>
              <a:ext uri="{FF2B5EF4-FFF2-40B4-BE49-F238E27FC236}">
                <a16:creationId xmlns:a16="http://schemas.microsoft.com/office/drawing/2014/main" id="{EABD5928-9DEB-4056-A6E2-A4FD1077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6320"/>
            <a:ext cx="1150938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PDF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AC844-9938-4D72-A495-A5F9DD28EF05}"/>
              </a:ext>
            </a:extLst>
          </p:cNvPr>
          <p:cNvCxnSpPr>
            <a:cxnSpLocks/>
            <a:stCxn id="60" idx="3"/>
            <a:endCxn id="34" idx="1"/>
          </p:cNvCxnSpPr>
          <p:nvPr/>
        </p:nvCxnSpPr>
        <p:spPr>
          <a:xfrm>
            <a:off x="1989138" y="3746995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F81C17-1CB1-416D-A7BB-9F37E5838F93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5038323" y="3746996"/>
            <a:ext cx="346570" cy="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67">
            <a:extLst>
              <a:ext uri="{FF2B5EF4-FFF2-40B4-BE49-F238E27FC236}">
                <a16:creationId xmlns:a16="http://schemas.microsoft.com/office/drawing/2014/main" id="{402305E9-1127-4C3C-9B8E-50184272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090" y="3429000"/>
            <a:ext cx="1461054" cy="641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 Block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C2A737-D2DE-4C1E-AC58-CDF77E9D23C1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>
            <a:off x="6535831" y="3749675"/>
            <a:ext cx="35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80751A-F29C-463F-955F-159916E3EF20}"/>
              </a:ext>
            </a:extLst>
          </p:cNvPr>
          <p:cNvCxnSpPr>
            <a:cxnSpLocks/>
            <a:stCxn id="82" idx="3"/>
            <a:endCxn id="43" idx="1"/>
          </p:cNvCxnSpPr>
          <p:nvPr/>
        </p:nvCxnSpPr>
        <p:spPr>
          <a:xfrm flipV="1">
            <a:off x="8349144" y="3746996"/>
            <a:ext cx="377480" cy="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26">
            <a:extLst>
              <a:ext uri="{FF2B5EF4-FFF2-40B4-BE49-F238E27FC236}">
                <a16:creationId xmlns:a16="http://schemas.microsoft.com/office/drawing/2014/main" id="{6C9D2A53-551B-49C2-B4E1-34B3CCFE9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957" y="1476679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Gephi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4700451-141F-4307-8C36-A538D9ADDDAE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8349144" y="1797354"/>
            <a:ext cx="433813" cy="1952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25">
            <a:extLst>
              <a:ext uri="{FF2B5EF4-FFF2-40B4-BE49-F238E27FC236}">
                <a16:creationId xmlns:a16="http://schemas.microsoft.com/office/drawing/2014/main" id="{C0925026-7124-4810-90BA-78DA568D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555" y="5109197"/>
            <a:ext cx="1150937" cy="638811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E78561-4724-45CE-871A-FEC2098AE1C9}"/>
              </a:ext>
            </a:extLst>
          </p:cNvPr>
          <p:cNvCxnSpPr>
            <a:cxnSpLocks/>
            <a:stCxn id="45" idx="3"/>
            <a:endCxn id="114" idx="1"/>
          </p:cNvCxnSpPr>
          <p:nvPr/>
        </p:nvCxnSpPr>
        <p:spPr>
          <a:xfrm>
            <a:off x="9933894" y="5427333"/>
            <a:ext cx="361661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22">
            <a:extLst>
              <a:ext uri="{FF2B5EF4-FFF2-40B4-BE49-F238E27FC236}">
                <a16:creationId xmlns:a16="http://schemas.microsoft.com/office/drawing/2014/main" id="{C3A61C49-CFCF-4AF9-BE9F-9ADB9408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304" y="2008683"/>
            <a:ext cx="1150938" cy="75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objects CSV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AA053B7-C9F4-4D01-8C02-FD7AD4B3E033}"/>
              </a:ext>
            </a:extLst>
          </p:cNvPr>
          <p:cNvCxnSpPr>
            <a:cxnSpLocks/>
            <a:stCxn id="33" idx="0"/>
            <a:endCxn id="117" idx="3"/>
          </p:cNvCxnSpPr>
          <p:nvPr/>
        </p:nvCxnSpPr>
        <p:spPr>
          <a:xfrm rot="5400000" flipH="1" flipV="1">
            <a:off x="4234605" y="2616684"/>
            <a:ext cx="1037887" cy="581388"/>
          </a:xfrm>
          <a:prstGeom prst="bentConnector4">
            <a:avLst>
              <a:gd name="adj1" fmla="val 31706"/>
              <a:gd name="adj2" fmla="val 139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085040C-94AC-4A8E-A2A0-1FA9958162AE}"/>
              </a:ext>
            </a:extLst>
          </p:cNvPr>
          <p:cNvCxnSpPr>
            <a:cxnSpLocks/>
            <a:stCxn id="117" idx="1"/>
            <a:endCxn id="33" idx="1"/>
          </p:cNvCxnSpPr>
          <p:nvPr/>
        </p:nvCxnSpPr>
        <p:spPr>
          <a:xfrm rot="10800000" flipV="1">
            <a:off x="3887384" y="2388434"/>
            <a:ext cx="5920" cy="1358562"/>
          </a:xfrm>
          <a:prstGeom prst="bentConnector3">
            <a:avLst>
              <a:gd name="adj1" fmla="val 3961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8493-17D2-48B8-AF2E-A09A6E95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 &amp; preparation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AAAE326-0DA1-4061-9E92-3E125718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4331"/>
            <a:ext cx="1538639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68D14B82-7BFB-468D-A5A1-C21F906E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82" y="5172972"/>
            <a:ext cx="1150938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trainer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1D3F9755-59A8-4E32-81AB-A5F492B1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910" y="1869682"/>
            <a:ext cx="2268228" cy="1744192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RCS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Publication Reference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Company name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Corporate object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Employee name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i="1" dirty="0"/>
              <a:t>Tags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C029AF8D-19AD-46F1-86AF-69FF9DAA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128" y="1504280"/>
            <a:ext cx="1150937" cy="641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D52E40-9858-4651-BC97-84AB98E572FF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10132653" y="2297510"/>
            <a:ext cx="178796" cy="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4">
            <a:extLst>
              <a:ext uri="{FF2B5EF4-FFF2-40B4-BE49-F238E27FC236}">
                <a16:creationId xmlns:a16="http://schemas.microsoft.com/office/drawing/2014/main" id="{86C8311D-ED1A-43BB-9456-BE173DEF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63" y="1518719"/>
            <a:ext cx="1150938" cy="6413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text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418DD-8FC5-4C3F-A1CF-0E6BDF038966}"/>
              </a:ext>
            </a:extLst>
          </p:cNvPr>
          <p:cNvSpPr/>
          <p:nvPr/>
        </p:nvSpPr>
        <p:spPr>
          <a:xfrm>
            <a:off x="838200" y="3679262"/>
            <a:ext cx="1538639" cy="2317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Main Module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E32870B-6A15-4C68-B4DC-3C5BA7FC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28" y="4096224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files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D98AC-A0EF-40C1-9DE2-E969B6723866}"/>
              </a:ext>
            </a:extLst>
          </p:cNvPr>
          <p:cNvSpPr/>
          <p:nvPr/>
        </p:nvSpPr>
        <p:spPr>
          <a:xfrm>
            <a:off x="3156184" y="1520509"/>
            <a:ext cx="3784173" cy="21587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Extraction Module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36019EE-0797-4D48-8B71-BC73EBB1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036" y="3037912"/>
            <a:ext cx="1150937" cy="641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objects 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62D1FB74-A6E8-4D6D-8BF4-DAD600E4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330" y="4501071"/>
            <a:ext cx="1150937" cy="641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text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C43EF5-F829-41FF-8A95-4503A66BAD1F}"/>
              </a:ext>
            </a:extLst>
          </p:cNvPr>
          <p:cNvSpPr/>
          <p:nvPr/>
        </p:nvSpPr>
        <p:spPr>
          <a:xfrm>
            <a:off x="3156184" y="4115589"/>
            <a:ext cx="1910984" cy="111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Exception Module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534C361-5BEC-4CBD-8D29-FA0BCFFB287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167365" y="2599886"/>
            <a:ext cx="988819" cy="1817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F6ACD8-1919-4D55-87F3-7FE3D2E0BE6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4361811" y="3429128"/>
            <a:ext cx="436327" cy="936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0">
            <a:extLst>
              <a:ext uri="{FF2B5EF4-FFF2-40B4-BE49-F238E27FC236}">
                <a16:creationId xmlns:a16="http://schemas.microsoft.com/office/drawing/2014/main" id="{FACB3541-10AC-4F29-939F-F2AD9B1B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279" y="4501071"/>
            <a:ext cx="1150937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 list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AB7DC-B1E7-45FE-99B9-FE5DB77F6EDD}"/>
              </a:ext>
            </a:extLst>
          </p:cNvPr>
          <p:cNvSpPr/>
          <p:nvPr/>
        </p:nvSpPr>
        <p:spPr>
          <a:xfrm>
            <a:off x="5173133" y="4115589"/>
            <a:ext cx="1767224" cy="111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NLP Module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947A04-0F46-4F55-896D-0082BAF83682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rot="5400000">
            <a:off x="5904653" y="3744415"/>
            <a:ext cx="523266" cy="219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5D7C5DF-FEA6-403E-8B9C-DBE32CD452F5}"/>
              </a:ext>
            </a:extLst>
          </p:cNvPr>
          <p:cNvCxnSpPr>
            <a:cxnSpLocks/>
            <a:stCxn id="37" idx="2"/>
            <a:endCxn id="8" idx="1"/>
          </p:cNvCxnSpPr>
          <p:nvPr/>
        </p:nvCxnSpPr>
        <p:spPr>
          <a:xfrm rot="5400000" flipH="1">
            <a:off x="3481007" y="2503681"/>
            <a:ext cx="2400643" cy="2876838"/>
          </a:xfrm>
          <a:prstGeom prst="bentConnector4">
            <a:avLst>
              <a:gd name="adj1" fmla="val -9522"/>
              <a:gd name="adj2" fmla="val 107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9">
            <a:extLst>
              <a:ext uri="{FF2B5EF4-FFF2-40B4-BE49-F238E27FC236}">
                <a16:creationId xmlns:a16="http://schemas.microsoft.com/office/drawing/2014/main" id="{75236962-F6D4-46D0-B329-480C9DAD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282" y="1869682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Output variables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C64C24-B006-4088-91AE-F48424304F71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 flipV="1">
            <a:off x="5511138" y="2190357"/>
            <a:ext cx="202144" cy="551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331CADF-6CDB-4B74-94D5-E0570F97C71F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6864219" y="1824955"/>
            <a:ext cx="307909" cy="365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9">
            <a:extLst>
              <a:ext uri="{FF2B5EF4-FFF2-40B4-BE49-F238E27FC236}">
                <a16:creationId xmlns:a16="http://schemas.microsoft.com/office/drawing/2014/main" id="{0A6F4237-F65D-48CD-A993-4210ECC4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358" y="2950973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Corporate object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57A821D-44C7-4BB4-AF8D-77B306ACA84D}"/>
              </a:ext>
            </a:extLst>
          </p:cNvPr>
          <p:cNvCxnSpPr>
            <a:cxnSpLocks/>
            <a:stCxn id="65" idx="3"/>
            <a:endCxn id="23" idx="1"/>
          </p:cNvCxnSpPr>
          <p:nvPr/>
        </p:nvCxnSpPr>
        <p:spPr>
          <a:xfrm>
            <a:off x="6851295" y="3271648"/>
            <a:ext cx="320741" cy="86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F7AAADF-481D-46FE-98D6-DE66B7E7682A}"/>
              </a:ext>
            </a:extLst>
          </p:cNvPr>
          <p:cNvSpPr/>
          <p:nvPr/>
        </p:nvSpPr>
        <p:spPr>
          <a:xfrm>
            <a:off x="2980110" y="5633230"/>
            <a:ext cx="3960247" cy="11115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NLP Trainer Module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D721B33-5C24-4C0D-913B-358EDDE3A395}"/>
              </a:ext>
            </a:extLst>
          </p:cNvPr>
          <p:cNvCxnSpPr>
            <a:cxnSpLocks/>
            <a:stCxn id="23" idx="3"/>
            <a:endCxn id="89" idx="1"/>
          </p:cNvCxnSpPr>
          <p:nvPr/>
        </p:nvCxnSpPr>
        <p:spPr>
          <a:xfrm flipH="1">
            <a:off x="2980110" y="3358587"/>
            <a:ext cx="5342863" cy="2830430"/>
          </a:xfrm>
          <a:prstGeom prst="bentConnector5">
            <a:avLst>
              <a:gd name="adj1" fmla="val -4279"/>
              <a:gd name="adj2" fmla="val 76271"/>
              <a:gd name="adj3" fmla="val 104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0C42415-3495-4B09-B772-072ED848D1A5}"/>
              </a:ext>
            </a:extLst>
          </p:cNvPr>
          <p:cNvCxnSpPr>
            <a:cxnSpLocks/>
            <a:stCxn id="7" idx="3"/>
            <a:endCxn id="89" idx="1"/>
          </p:cNvCxnSpPr>
          <p:nvPr/>
        </p:nvCxnSpPr>
        <p:spPr>
          <a:xfrm>
            <a:off x="2161720" y="5493647"/>
            <a:ext cx="818390" cy="69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0">
            <a:extLst>
              <a:ext uri="{FF2B5EF4-FFF2-40B4-BE49-F238E27FC236}">
                <a16:creationId xmlns:a16="http://schemas.microsoft.com/office/drawing/2014/main" id="{ABF5FA4A-2AB9-4873-8FA8-556C3E97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260" y="6021329"/>
            <a:ext cx="1150937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EN, DE, FR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0">
            <a:extLst>
              <a:ext uri="{FF2B5EF4-FFF2-40B4-BE49-F238E27FC236}">
                <a16:creationId xmlns:a16="http://schemas.microsoft.com/office/drawing/2014/main" id="{834589A2-8A83-4851-A2F5-9D904D14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665" y="6021329"/>
            <a:ext cx="1456713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words,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Lemmatisation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0">
            <a:extLst>
              <a:ext uri="{FF2B5EF4-FFF2-40B4-BE49-F238E27FC236}">
                <a16:creationId xmlns:a16="http://schemas.microsoft.com/office/drawing/2014/main" id="{A0AB8B7A-B18C-42FD-BED8-784971D5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706" y="6021329"/>
            <a:ext cx="1102513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 noun tokens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E56D695-2F6C-4CA7-877D-150243BD2D80}"/>
              </a:ext>
            </a:extLst>
          </p:cNvPr>
          <p:cNvCxnSpPr>
            <a:cxnSpLocks/>
            <a:stCxn id="89" idx="3"/>
            <a:endCxn id="38" idx="1"/>
          </p:cNvCxnSpPr>
          <p:nvPr/>
        </p:nvCxnSpPr>
        <p:spPr>
          <a:xfrm flipH="1" flipV="1">
            <a:off x="5173133" y="4673614"/>
            <a:ext cx="1767224" cy="1515403"/>
          </a:xfrm>
          <a:prstGeom prst="bentConnector5">
            <a:avLst>
              <a:gd name="adj1" fmla="val -33532"/>
              <a:gd name="adj2" fmla="val 49926"/>
              <a:gd name="adj3" fmla="val 11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96DF73C0-20BE-4D82-B51E-BD4F5D89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665" y="5633827"/>
            <a:ext cx="938872" cy="415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tags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F26E072-E40D-41F2-A45C-B91839F691F3}"/>
              </a:ext>
            </a:extLst>
          </p:cNvPr>
          <p:cNvCxnSpPr>
            <a:cxnSpLocks/>
            <a:stCxn id="14" idx="1"/>
            <a:endCxn id="20" idx="1"/>
          </p:cNvCxnSpPr>
          <p:nvPr/>
        </p:nvCxnSpPr>
        <p:spPr>
          <a:xfrm rot="10800000" flipH="1" flipV="1">
            <a:off x="839962" y="1839393"/>
            <a:ext cx="176465" cy="2577505"/>
          </a:xfrm>
          <a:prstGeom prst="bentConnector3">
            <a:avLst>
              <a:gd name="adj1" fmla="val -129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E62E8F-C9E2-4C3C-B7B3-3EAFA5A45E49}"/>
              </a:ext>
            </a:extLst>
          </p:cNvPr>
          <p:cNvSpPr/>
          <p:nvPr/>
        </p:nvSpPr>
        <p:spPr>
          <a:xfrm>
            <a:off x="8858793" y="1500147"/>
            <a:ext cx="2726686" cy="21587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Data Preparation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FAC3176-0CEE-45AF-8F51-6E8EC6B37876}"/>
              </a:ext>
            </a:extLst>
          </p:cNvPr>
          <p:cNvCxnSpPr>
            <a:cxnSpLocks/>
            <a:stCxn id="9" idx="3"/>
            <a:endCxn id="125" idx="1"/>
          </p:cNvCxnSpPr>
          <p:nvPr/>
        </p:nvCxnSpPr>
        <p:spPr>
          <a:xfrm>
            <a:off x="8323065" y="1824955"/>
            <a:ext cx="535728" cy="754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9">
            <a:extLst>
              <a:ext uri="{FF2B5EF4-FFF2-40B4-BE49-F238E27FC236}">
                <a16:creationId xmlns:a16="http://schemas.microsoft.com/office/drawing/2014/main" id="{22184F5B-66E0-45F8-A1B4-A1CB9847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716" y="1914777"/>
            <a:ext cx="1150937" cy="774931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CSV to Excel file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(UTF-8)</a:t>
            </a:r>
          </a:p>
        </p:txBody>
      </p:sp>
      <p:sp>
        <p:nvSpPr>
          <p:cNvPr id="130" name="Rectangle 19">
            <a:extLst>
              <a:ext uri="{FF2B5EF4-FFF2-40B4-BE49-F238E27FC236}">
                <a16:creationId xmlns:a16="http://schemas.microsoft.com/office/drawing/2014/main" id="{C5F2E32A-B273-4B20-BBB2-981859EC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449" y="1910044"/>
            <a:ext cx="1150937" cy="774931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Drop columns</a:t>
            </a:r>
          </a:p>
        </p:txBody>
      </p:sp>
      <p:sp>
        <p:nvSpPr>
          <p:cNvPr id="131" name="Rectangle 19">
            <a:extLst>
              <a:ext uri="{FF2B5EF4-FFF2-40B4-BE49-F238E27FC236}">
                <a16:creationId xmlns:a16="http://schemas.microsoft.com/office/drawing/2014/main" id="{637AEA6A-A92F-4A7C-9721-2C819EF5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716" y="2824962"/>
            <a:ext cx="1150937" cy="774931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Wide to long data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009376D7-031D-41F7-8DCE-FC3FEA921B9C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 flipH="1">
            <a:off x="8981716" y="2297510"/>
            <a:ext cx="2480670" cy="914918"/>
          </a:xfrm>
          <a:prstGeom prst="bentConnector5">
            <a:avLst>
              <a:gd name="adj1" fmla="val -9215"/>
              <a:gd name="adj2" fmla="val 50000"/>
              <a:gd name="adj3" fmla="val 109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9">
            <a:extLst>
              <a:ext uri="{FF2B5EF4-FFF2-40B4-BE49-F238E27FC236}">
                <a16:creationId xmlns:a16="http://schemas.microsoft.com/office/drawing/2014/main" id="{CCA20D97-84C2-4EFA-B11F-ECFF16F2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727" y="4862021"/>
            <a:ext cx="1246224" cy="774931"/>
          </a:xfrm>
          <a:prstGeom prst="rect">
            <a:avLst/>
          </a:prstGeom>
          <a:solidFill>
            <a:srgbClr val="FFFFFF"/>
          </a:solidFill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Transformed data Excel file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679B397-4CF1-459F-9A05-0C40F50785F6}"/>
              </a:ext>
            </a:extLst>
          </p:cNvPr>
          <p:cNvCxnSpPr>
            <a:cxnSpLocks/>
            <a:stCxn id="125" idx="3"/>
            <a:endCxn id="140" idx="1"/>
          </p:cNvCxnSpPr>
          <p:nvPr/>
        </p:nvCxnSpPr>
        <p:spPr>
          <a:xfrm flipH="1">
            <a:off x="8854727" y="2579524"/>
            <a:ext cx="2730752" cy="2669963"/>
          </a:xfrm>
          <a:prstGeom prst="bentConnector5">
            <a:avLst>
              <a:gd name="adj1" fmla="val -8371"/>
              <a:gd name="adj2" fmla="val 62957"/>
              <a:gd name="adj3" fmla="val 108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9">
            <a:extLst>
              <a:ext uri="{FF2B5EF4-FFF2-40B4-BE49-F238E27FC236}">
                <a16:creationId xmlns:a16="http://schemas.microsoft.com/office/drawing/2014/main" id="{C75745FF-48D0-4D2A-B374-B41543B3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542" y="4323647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Gephi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6" name="Rectangle 19">
            <a:extLst>
              <a:ext uri="{FF2B5EF4-FFF2-40B4-BE49-F238E27FC236}">
                <a16:creationId xmlns:a16="http://schemas.microsoft.com/office/drawing/2014/main" id="{F6863168-303A-46A6-AC16-66C622BA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542" y="5407487"/>
            <a:ext cx="1150937" cy="641350"/>
          </a:xfrm>
          <a:prstGeom prst="rect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Tableau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D237DDA-44D4-4343-BF80-A445F4D984CC}"/>
              </a:ext>
            </a:extLst>
          </p:cNvPr>
          <p:cNvCxnSpPr>
            <a:cxnSpLocks/>
            <a:stCxn id="140" idx="3"/>
            <a:endCxn id="145" idx="1"/>
          </p:cNvCxnSpPr>
          <p:nvPr/>
        </p:nvCxnSpPr>
        <p:spPr>
          <a:xfrm flipV="1">
            <a:off x="10100951" y="4644322"/>
            <a:ext cx="333591" cy="605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563C2E02-E5A4-4F15-9213-CABBE768DF29}"/>
              </a:ext>
            </a:extLst>
          </p:cNvPr>
          <p:cNvCxnSpPr>
            <a:cxnSpLocks/>
            <a:stCxn id="140" idx="3"/>
            <a:endCxn id="146" idx="1"/>
          </p:cNvCxnSpPr>
          <p:nvPr/>
        </p:nvCxnSpPr>
        <p:spPr>
          <a:xfrm>
            <a:off x="10100951" y="5249487"/>
            <a:ext cx="333591" cy="478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7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400E2-93E4-4BF3-9C06-C3C4DF3E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/>
              <a:t>Data sampling</a:t>
            </a:r>
            <a:r>
              <a:rPr lang="en-US" dirty="0"/>
              <a:t>	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E81-57B1-4A1D-8551-8E6B8E72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Population size: 10746</a:t>
            </a:r>
          </a:p>
          <a:p>
            <a:r>
              <a:rPr lang="en-US" sz="2400" dirty="0"/>
              <a:t>Sample size: 635 (5.9%)</a:t>
            </a:r>
          </a:p>
          <a:p>
            <a:r>
              <a:rPr lang="en-US" sz="2400" dirty="0"/>
              <a:t>Exception size: 8</a:t>
            </a:r>
          </a:p>
          <a:p>
            <a:r>
              <a:rPr lang="en-US" sz="2400" dirty="0"/>
              <a:t>Actual sample size: 627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601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AD44-304B-4177-B528-D3D14BB8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Data accuracy &amp; limitations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26EE89-827C-47D1-934D-872EBA62B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474955"/>
              </p:ext>
            </p:extLst>
          </p:nvPr>
        </p:nvGraphicFramePr>
        <p:xfrm>
          <a:off x="838200" y="1495380"/>
          <a:ext cx="57401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366">
                  <a:extLst>
                    <a:ext uri="{9D8B030D-6E8A-4147-A177-3AD203B41FA5}">
                      <a16:colId xmlns:a16="http://schemas.microsoft.com/office/drawing/2014/main" val="67845779"/>
                    </a:ext>
                  </a:extLst>
                </a:gridCol>
                <a:gridCol w="2288296">
                  <a:extLst>
                    <a:ext uri="{9D8B030D-6E8A-4147-A177-3AD203B41FA5}">
                      <a16:colId xmlns:a16="http://schemas.microsoft.com/office/drawing/2014/main" val="676841233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429536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Extraction % ( of 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%*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Numero_RCS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0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7282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* Accuracy obtained through eyeballing. Ignoring leading / trailing characters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1705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A34218-1561-4C8C-98C3-465F12E9CDC3}"/>
              </a:ext>
            </a:extLst>
          </p:cNvPr>
          <p:cNvSpPr txBox="1">
            <a:spLocks/>
          </p:cNvSpPr>
          <p:nvPr/>
        </p:nvSpPr>
        <p:spPr>
          <a:xfrm>
            <a:off x="838200" y="5007007"/>
            <a:ext cx="6983027" cy="1654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information during pdf to txt conversions</a:t>
            </a:r>
          </a:p>
          <a:p>
            <a:r>
              <a:rPr lang="en-US" dirty="0"/>
              <a:t>Some data has leading or trailing characters</a:t>
            </a:r>
          </a:p>
          <a:p>
            <a:r>
              <a:rPr lang="en-US" dirty="0"/>
              <a:t>Additional Excel block for transformation</a:t>
            </a:r>
          </a:p>
          <a:p>
            <a:r>
              <a:rPr lang="en-US" dirty="0"/>
              <a:t>Manual selection of tags from trainer data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11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6D0C-9EC1-4C84-B257-C2EC62D7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05840"/>
            <a:ext cx="9031769" cy="2936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visualization: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Gephi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F1AB50A-A364-452A-8DD8-DC3C98A9B663}"/>
              </a:ext>
            </a:extLst>
          </p:cNvPr>
          <p:cNvSpPr txBox="1">
            <a:spLocks/>
          </p:cNvSpPr>
          <p:nvPr/>
        </p:nvSpPr>
        <p:spPr>
          <a:xfrm>
            <a:off x="1524000" y="4034297"/>
            <a:ext cx="90317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refer to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Gephi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87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886CD-EC08-4DC9-98EF-4B58CAC4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" r="1273"/>
          <a:stretch/>
        </p:blipFill>
        <p:spPr>
          <a:xfrm>
            <a:off x="3050360" y="154185"/>
            <a:ext cx="6088232" cy="6029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91C45-DD2D-410E-BAFB-166B7F5D228E}"/>
              </a:ext>
            </a:extLst>
          </p:cNvPr>
          <p:cNvSpPr txBox="1"/>
          <p:nvPr/>
        </p:nvSpPr>
        <p:spPr>
          <a:xfrm>
            <a:off x="841248" y="6264245"/>
            <a:ext cx="105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universe: Employees (red) &amp; companies (green). Node size set by number of connections. </a:t>
            </a:r>
            <a:r>
              <a:rPr lang="en-US" dirty="0" err="1"/>
              <a:t>Fruchterman</a:t>
            </a:r>
            <a:r>
              <a:rPr lang="en-US" dirty="0"/>
              <a:t> </a:t>
            </a:r>
            <a:r>
              <a:rPr lang="en-US" dirty="0" err="1"/>
              <a:t>Reingold</a:t>
            </a:r>
            <a:r>
              <a:rPr lang="en-US" dirty="0"/>
              <a:t> layout.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5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413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Semantic analysis of Luxembourg company acts &amp; other public information</vt:lpstr>
      <vt:lpstr>Agenda </vt:lpstr>
      <vt:lpstr>Objectives</vt:lpstr>
      <vt:lpstr>High level design</vt:lpstr>
      <vt:lpstr>Data extraction &amp; preparation</vt:lpstr>
      <vt:lpstr>Data sampling </vt:lpstr>
      <vt:lpstr>Data accuracy &amp; limitations</vt:lpstr>
      <vt:lpstr>Data visualization: Gephi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visualization: Tableau</vt:lpstr>
      <vt:lpstr>PowerPoint Presentation</vt:lpstr>
      <vt:lpstr>Future works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of Luxembourg company acts &amp; other public information</dc:title>
  <dc:creator>Swayam Sarkar</dc:creator>
  <cp:lastModifiedBy>Swayam Sarkar</cp:lastModifiedBy>
  <cp:revision>5</cp:revision>
  <dcterms:created xsi:type="dcterms:W3CDTF">2020-03-12T17:13:59Z</dcterms:created>
  <dcterms:modified xsi:type="dcterms:W3CDTF">2020-03-13T20:47:34Z</dcterms:modified>
</cp:coreProperties>
</file>