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933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1195" y="3300760"/>
            <a:ext cx="1009185" cy="1321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5363736"/>
            <a:ext cx="696951" cy="1332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973765" y="998034"/>
            <a:ext cx="1672682" cy="17451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620214" y="5603487"/>
            <a:ext cx="1209907" cy="11876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699917" y="4192858"/>
            <a:ext cx="2982951" cy="25982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5B362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5B362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rgbClr val="5B362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021336" y="4360127"/>
            <a:ext cx="1661532" cy="24309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7197" y="1888280"/>
            <a:ext cx="7659004" cy="812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rgbClr val="5B362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5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7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9730" y="1577380"/>
            <a:ext cx="3547745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0"/>
              </a:lnSpc>
            </a:pPr>
            <a:r>
              <a:rPr sz="2350" spc="-210" dirty="0">
                <a:solidFill>
                  <a:srgbClr val="5B3623"/>
                </a:solidFill>
                <a:latin typeface="Times New Roman"/>
                <a:cs typeface="Times New Roman"/>
              </a:rPr>
              <a:t>S</a:t>
            </a:r>
            <a:r>
              <a:rPr sz="2350" spc="155" dirty="0">
                <a:solidFill>
                  <a:srgbClr val="5B3623"/>
                </a:solidFill>
                <a:latin typeface="Times New Roman"/>
                <a:cs typeface="Times New Roman"/>
              </a:rPr>
              <a:t>tart</a:t>
            </a:r>
            <a:r>
              <a:rPr sz="2350" spc="235" dirty="0">
                <a:solidFill>
                  <a:srgbClr val="5B3623"/>
                </a:solidFill>
                <a:latin typeface="Times New Roman"/>
                <a:cs typeface="Times New Roman"/>
              </a:rPr>
              <a:t> </a:t>
            </a:r>
            <a:r>
              <a:rPr sz="2250" spc="45" dirty="0">
                <a:solidFill>
                  <a:srgbClr val="5B3623"/>
                </a:solidFill>
                <a:latin typeface="Arial"/>
                <a:cs typeface="Arial"/>
              </a:rPr>
              <a:t>yo</a:t>
            </a:r>
            <a:r>
              <a:rPr sz="2250" spc="95" dirty="0">
                <a:solidFill>
                  <a:srgbClr val="5B3623"/>
                </a:solidFill>
                <a:latin typeface="Arial"/>
                <a:cs typeface="Arial"/>
              </a:rPr>
              <a:t>u</a:t>
            </a:r>
            <a:r>
              <a:rPr sz="2250" spc="114" dirty="0">
                <a:solidFill>
                  <a:srgbClr val="5B3623"/>
                </a:solidFill>
                <a:latin typeface="Arial"/>
                <a:cs typeface="Arial"/>
              </a:rPr>
              <a:t>r</a:t>
            </a:r>
            <a:r>
              <a:rPr sz="2250" spc="40" dirty="0">
                <a:solidFill>
                  <a:srgbClr val="5B3623"/>
                </a:solidFill>
                <a:latin typeface="Arial"/>
                <a:cs typeface="Arial"/>
              </a:rPr>
              <a:t> </a:t>
            </a:r>
            <a:r>
              <a:rPr sz="2350" spc="-15" dirty="0">
                <a:solidFill>
                  <a:srgbClr val="5B3623"/>
                </a:solidFill>
                <a:latin typeface="Times New Roman"/>
                <a:cs typeface="Times New Roman"/>
              </a:rPr>
              <a:t>week</a:t>
            </a:r>
            <a:r>
              <a:rPr sz="2350" dirty="0">
                <a:solidFill>
                  <a:srgbClr val="5B3623"/>
                </a:solidFill>
                <a:latin typeface="Times New Roman"/>
                <a:cs typeface="Times New Roman"/>
              </a:rPr>
              <a:t> </a:t>
            </a:r>
            <a:r>
              <a:rPr sz="2350" spc="-250" dirty="0">
                <a:solidFill>
                  <a:srgbClr val="5B3623"/>
                </a:solidFill>
                <a:latin typeface="Times New Roman"/>
                <a:cs typeface="Times New Roman"/>
              </a:rPr>
              <a:t> </a:t>
            </a:r>
            <a:r>
              <a:rPr sz="2350" spc="-60" dirty="0">
                <a:solidFill>
                  <a:srgbClr val="5B3623"/>
                </a:solidFill>
                <a:latin typeface="Times New Roman"/>
                <a:cs typeface="Times New Roman"/>
              </a:rPr>
              <a:t>wi</a:t>
            </a:r>
            <a:r>
              <a:rPr sz="2350" spc="150" dirty="0">
                <a:solidFill>
                  <a:srgbClr val="5B3623"/>
                </a:solidFill>
                <a:latin typeface="Times New Roman"/>
                <a:cs typeface="Times New Roman"/>
              </a:rPr>
              <a:t>t</a:t>
            </a:r>
            <a:r>
              <a:rPr sz="2350" spc="-165" dirty="0">
                <a:solidFill>
                  <a:srgbClr val="5B3623"/>
                </a:solidFill>
                <a:latin typeface="Times New Roman"/>
                <a:cs typeface="Times New Roman"/>
              </a:rPr>
              <a:t>h</a:t>
            </a:r>
            <a:r>
              <a:rPr sz="2350" spc="245" dirty="0">
                <a:solidFill>
                  <a:srgbClr val="5B3623"/>
                </a:solidFill>
                <a:latin typeface="Times New Roman"/>
                <a:cs typeface="Times New Roman"/>
              </a:rPr>
              <a:t> </a:t>
            </a:r>
            <a:r>
              <a:rPr sz="2350" spc="125" dirty="0">
                <a:solidFill>
                  <a:srgbClr val="5B3623"/>
                </a:solidFill>
                <a:latin typeface="Times New Roman"/>
                <a:cs typeface="Times New Roman"/>
              </a:rPr>
              <a:t>a</a:t>
            </a:r>
            <a:r>
              <a:rPr sz="2350" spc="120" dirty="0">
                <a:solidFill>
                  <a:srgbClr val="5B3623"/>
                </a:solidFill>
                <a:latin typeface="Times New Roman"/>
                <a:cs typeface="Times New Roman"/>
              </a:rPr>
              <a:t> </a:t>
            </a:r>
            <a:r>
              <a:rPr sz="2350" spc="-170" dirty="0">
                <a:solidFill>
                  <a:srgbClr val="5B3623"/>
                </a:solidFill>
                <a:latin typeface="Times New Roman"/>
                <a:cs typeface="Times New Roman"/>
              </a:rPr>
              <a:t>S</a:t>
            </a:r>
            <a:r>
              <a:rPr sz="2350" spc="-55" dirty="0">
                <a:solidFill>
                  <a:srgbClr val="5B3623"/>
                </a:solidFill>
                <a:latin typeface="Times New Roman"/>
                <a:cs typeface="Times New Roman"/>
              </a:rPr>
              <a:t>i</a:t>
            </a:r>
            <a:r>
              <a:rPr sz="2350" spc="135" dirty="0">
                <a:solidFill>
                  <a:srgbClr val="5B3623"/>
                </a:solidFill>
                <a:latin typeface="Times New Roman"/>
                <a:cs typeface="Times New Roman"/>
              </a:rPr>
              <a:t>p!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5360">
              <a:lnSpc>
                <a:spcPts val="7650"/>
              </a:lnSpc>
            </a:pPr>
            <a:r>
              <a:rPr spc="-645" dirty="0"/>
              <a:t>M</a:t>
            </a:r>
            <a:r>
              <a:rPr spc="-1290" dirty="0"/>
              <a:t>c</a:t>
            </a:r>
            <a:r>
              <a:rPr spc="-1585" dirty="0"/>
              <a:t>&gt;</a:t>
            </a:r>
            <a:r>
              <a:rPr spc="265" dirty="0"/>
              <a:t>n</a:t>
            </a:r>
            <a:r>
              <a:rPr spc="-1670" dirty="0"/>
              <a:t>&lt;</a:t>
            </a:r>
            <a:r>
              <a:rPr spc="-130" dirty="0"/>
              <a:t>l</a:t>
            </a:r>
            <a:r>
              <a:rPr spc="600" dirty="0"/>
              <a:t>a</a:t>
            </a:r>
            <a:r>
              <a:rPr spc="-65" dirty="0"/>
              <a:t>y</a:t>
            </a:r>
            <a:r>
              <a:rPr spc="-305" dirty="0"/>
              <a:t> </a:t>
            </a:r>
            <a:r>
              <a:rPr spc="-3095" dirty="0"/>
              <a:t>&lt;</a:t>
            </a:r>
            <a:r>
              <a:rPr spc="-1060" dirty="0"/>
              <a:t>:</a:t>
            </a:r>
            <a:r>
              <a:rPr spc="-1290" dirty="0"/>
              <a:t>c</a:t>
            </a:r>
            <a:r>
              <a:rPr spc="-1180" dirty="0"/>
              <a:t>&gt;f</a:t>
            </a:r>
            <a:r>
              <a:rPr spc="-1005" dirty="0"/>
              <a:t> </a:t>
            </a:r>
            <a:r>
              <a:rPr spc="-555" dirty="0"/>
              <a:t>f</a:t>
            </a:r>
            <a:r>
              <a:rPr spc="-1030" dirty="0"/>
              <a:t> </a:t>
            </a:r>
            <a:r>
              <a:rPr spc="600" dirty="0"/>
              <a:t>e</a:t>
            </a:r>
            <a:r>
              <a:rPr spc="680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78102" y="3249600"/>
            <a:ext cx="7748270" cy="143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170"/>
              </a:lnSpc>
            </a:pPr>
            <a:r>
              <a:rPr sz="4450" dirty="0">
                <a:solidFill>
                  <a:srgbClr val="FF3131"/>
                </a:solidFill>
                <a:latin typeface="Arial"/>
                <a:cs typeface="Arial"/>
              </a:rPr>
              <a:t>Exp</a:t>
            </a:r>
            <a:r>
              <a:rPr sz="4450" spc="-15" dirty="0">
                <a:solidFill>
                  <a:srgbClr val="FF3131"/>
                </a:solidFill>
                <a:latin typeface="Arial"/>
                <a:cs typeface="Arial"/>
              </a:rPr>
              <a:t>a</a:t>
            </a:r>
            <a:r>
              <a:rPr sz="4450" spc="25" dirty="0">
                <a:solidFill>
                  <a:srgbClr val="FF3131"/>
                </a:solidFill>
                <a:latin typeface="Arial"/>
                <a:cs typeface="Arial"/>
              </a:rPr>
              <a:t>n</a:t>
            </a:r>
            <a:r>
              <a:rPr sz="4450" spc="95" dirty="0">
                <a:solidFill>
                  <a:srgbClr val="FF3131"/>
                </a:solidFill>
                <a:latin typeface="Arial"/>
                <a:cs typeface="Arial"/>
              </a:rPr>
              <a:t>s</a:t>
            </a:r>
            <a:r>
              <a:rPr sz="4450" spc="235" dirty="0">
                <a:solidFill>
                  <a:srgbClr val="FF3131"/>
                </a:solidFill>
                <a:latin typeface="Arial"/>
                <a:cs typeface="Arial"/>
              </a:rPr>
              <a:t>i</a:t>
            </a:r>
            <a:r>
              <a:rPr sz="4450" spc="270" dirty="0">
                <a:solidFill>
                  <a:srgbClr val="FF3131"/>
                </a:solidFill>
                <a:latin typeface="Arial"/>
                <a:cs typeface="Arial"/>
              </a:rPr>
              <a:t>on</a:t>
            </a:r>
            <a:r>
              <a:rPr sz="4450" spc="-325" dirty="0">
                <a:solidFill>
                  <a:srgbClr val="FF3131"/>
                </a:solidFill>
                <a:latin typeface="Arial"/>
                <a:cs typeface="Arial"/>
              </a:rPr>
              <a:t> </a:t>
            </a:r>
            <a:r>
              <a:rPr sz="4450" spc="145" dirty="0">
                <a:solidFill>
                  <a:srgbClr val="FF3131"/>
                </a:solidFill>
                <a:latin typeface="Arial"/>
                <a:cs typeface="Arial"/>
              </a:rPr>
              <a:t>A</a:t>
            </a:r>
            <a:r>
              <a:rPr sz="4450" spc="275" dirty="0">
                <a:solidFill>
                  <a:srgbClr val="FF3131"/>
                </a:solidFill>
                <a:latin typeface="Arial"/>
                <a:cs typeface="Arial"/>
              </a:rPr>
              <a:t>n</a:t>
            </a:r>
            <a:r>
              <a:rPr sz="4450" spc="-1320" dirty="0">
                <a:solidFill>
                  <a:srgbClr val="FF3131"/>
                </a:solidFill>
                <a:latin typeface="Arial"/>
                <a:cs typeface="Arial"/>
              </a:rPr>
              <a:t>a</a:t>
            </a:r>
            <a:r>
              <a:rPr sz="4450" spc="-1375" dirty="0">
                <a:solidFill>
                  <a:srgbClr val="FF3131"/>
                </a:solidFill>
                <a:latin typeface="Arial"/>
                <a:cs typeface="Arial"/>
              </a:rPr>
              <a:t>l</a:t>
            </a:r>
            <a:r>
              <a:rPr sz="4450" spc="155" dirty="0">
                <a:solidFill>
                  <a:srgbClr val="FF3131"/>
                </a:solidFill>
                <a:latin typeface="Arial"/>
                <a:cs typeface="Arial"/>
              </a:rPr>
              <a:t>y</a:t>
            </a:r>
            <a:r>
              <a:rPr sz="4450" spc="350" dirty="0">
                <a:solidFill>
                  <a:srgbClr val="FF3131"/>
                </a:solidFill>
                <a:latin typeface="Arial"/>
                <a:cs typeface="Arial"/>
              </a:rPr>
              <a:t>s</a:t>
            </a:r>
            <a:r>
              <a:rPr sz="4450" spc="105" dirty="0">
                <a:solidFill>
                  <a:srgbClr val="FF3131"/>
                </a:solidFill>
                <a:latin typeface="Arial"/>
                <a:cs typeface="Arial"/>
              </a:rPr>
              <a:t>i</a:t>
            </a:r>
            <a:r>
              <a:rPr sz="4450" spc="65" dirty="0">
                <a:solidFill>
                  <a:srgbClr val="FF3131"/>
                </a:solidFill>
                <a:latin typeface="Arial"/>
                <a:cs typeface="Arial"/>
              </a:rPr>
              <a:t>s</a:t>
            </a:r>
            <a:r>
              <a:rPr sz="4450" spc="-325" dirty="0">
                <a:solidFill>
                  <a:srgbClr val="FF3131"/>
                </a:solidFill>
                <a:latin typeface="Arial"/>
                <a:cs typeface="Arial"/>
              </a:rPr>
              <a:t> </a:t>
            </a:r>
            <a:r>
              <a:rPr sz="4450" spc="385" dirty="0">
                <a:solidFill>
                  <a:srgbClr val="FF3131"/>
                </a:solidFill>
                <a:latin typeface="Arial"/>
                <a:cs typeface="Arial"/>
              </a:rPr>
              <a:t>w</a:t>
            </a:r>
            <a:r>
              <a:rPr sz="4450" spc="60" dirty="0">
                <a:solidFill>
                  <a:srgbClr val="FF3131"/>
                </a:solidFill>
                <a:latin typeface="Arial"/>
                <a:cs typeface="Arial"/>
              </a:rPr>
              <a:t>i</a:t>
            </a:r>
            <a:r>
              <a:rPr sz="4450" spc="459" dirty="0">
                <a:solidFill>
                  <a:srgbClr val="FF3131"/>
                </a:solidFill>
                <a:latin typeface="Arial"/>
                <a:cs typeface="Arial"/>
              </a:rPr>
              <a:t>th</a:t>
            </a:r>
            <a:r>
              <a:rPr sz="4450" spc="-204" dirty="0">
                <a:solidFill>
                  <a:srgbClr val="FF3131"/>
                </a:solidFill>
                <a:latin typeface="Arial"/>
                <a:cs typeface="Arial"/>
              </a:rPr>
              <a:t> </a:t>
            </a:r>
            <a:r>
              <a:rPr sz="4450" spc="-240" dirty="0">
                <a:solidFill>
                  <a:srgbClr val="FF3131"/>
                </a:solidFill>
                <a:latin typeface="Arial"/>
                <a:cs typeface="Arial"/>
              </a:rPr>
              <a:t>S</a:t>
            </a:r>
            <a:r>
              <a:rPr sz="4450" spc="105" dirty="0">
                <a:solidFill>
                  <a:srgbClr val="FF3131"/>
                </a:solidFill>
                <a:latin typeface="Arial"/>
                <a:cs typeface="Arial"/>
              </a:rPr>
              <a:t>Q</a:t>
            </a:r>
            <a:r>
              <a:rPr sz="4450" dirty="0">
                <a:solidFill>
                  <a:srgbClr val="FF3131"/>
                </a:solidFill>
                <a:latin typeface="Arial"/>
                <a:cs typeface="Arial"/>
              </a:rPr>
              <a:t>L</a:t>
            </a:r>
            <a:endParaRPr sz="4450">
              <a:latin typeface="Arial"/>
              <a:cs typeface="Arial"/>
            </a:endParaRPr>
          </a:p>
          <a:p>
            <a:pPr marL="352425">
              <a:lnSpc>
                <a:spcPts val="6940"/>
              </a:lnSpc>
            </a:pPr>
            <a:r>
              <a:rPr sz="5950" spc="815" dirty="0">
                <a:solidFill>
                  <a:srgbClr val="CF5456"/>
                </a:solidFill>
                <a:latin typeface="Times New Roman"/>
                <a:cs typeface="Times New Roman"/>
              </a:rPr>
              <a:t>&amp;</a:t>
            </a:r>
            <a:r>
              <a:rPr sz="2500" spc="135" dirty="0">
                <a:latin typeface="Arial"/>
                <a:cs typeface="Arial"/>
              </a:rPr>
              <a:t>So</a:t>
            </a:r>
            <a:r>
              <a:rPr sz="2500" spc="-185" dirty="0">
                <a:latin typeface="Arial"/>
                <a:cs typeface="Arial"/>
              </a:rPr>
              <a:t>l</a:t>
            </a:r>
            <a:r>
              <a:rPr sz="2500" spc="130" dirty="0">
                <a:latin typeface="Arial"/>
                <a:cs typeface="Arial"/>
              </a:rPr>
              <a:t>ve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60" dirty="0">
                <a:latin typeface="Arial"/>
                <a:cs typeface="Arial"/>
              </a:rPr>
              <a:t>B</a:t>
            </a:r>
            <a:r>
              <a:rPr sz="2500" spc="95" dirty="0">
                <a:latin typeface="Arial"/>
                <a:cs typeface="Arial"/>
              </a:rPr>
              <a:t>u</a:t>
            </a:r>
            <a:r>
              <a:rPr sz="2500" spc="135" dirty="0">
                <a:latin typeface="Arial"/>
                <a:cs typeface="Arial"/>
              </a:rPr>
              <a:t>s</a:t>
            </a:r>
            <a:r>
              <a:rPr sz="2500" spc="75" dirty="0">
                <a:latin typeface="Arial"/>
                <a:cs typeface="Arial"/>
              </a:rPr>
              <a:t>i</a:t>
            </a:r>
            <a:r>
              <a:rPr sz="2500" spc="95" dirty="0">
                <a:latin typeface="Arial"/>
                <a:cs typeface="Arial"/>
              </a:rPr>
              <a:t>n</a:t>
            </a:r>
            <a:r>
              <a:rPr sz="2500" spc="-15" dirty="0">
                <a:latin typeface="Arial"/>
                <a:cs typeface="Arial"/>
              </a:rPr>
              <a:t>ess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spc="100" dirty="0">
                <a:latin typeface="Arial"/>
                <a:cs typeface="Arial"/>
              </a:rPr>
              <a:t>Pro</a:t>
            </a:r>
            <a:r>
              <a:rPr sz="2500" spc="-700" dirty="0">
                <a:latin typeface="Arial"/>
                <a:cs typeface="Arial"/>
              </a:rPr>
              <a:t>b</a:t>
            </a:r>
            <a:r>
              <a:rPr sz="2500" spc="-635" dirty="0">
                <a:latin typeface="Arial"/>
                <a:cs typeface="Arial"/>
              </a:rPr>
              <a:t>l</a:t>
            </a:r>
            <a:r>
              <a:rPr sz="2500" spc="60" dirty="0">
                <a:latin typeface="Arial"/>
                <a:cs typeface="Arial"/>
              </a:rPr>
              <a:t>ems</a:t>
            </a:r>
            <a:r>
              <a:rPr sz="2500" spc="-165" dirty="0">
                <a:latin typeface="Arial"/>
                <a:cs typeface="Arial"/>
              </a:rPr>
              <a:t> </a:t>
            </a:r>
            <a:r>
              <a:rPr sz="2500" spc="229" dirty="0">
                <a:latin typeface="Arial"/>
                <a:cs typeface="Arial"/>
              </a:rPr>
              <a:t>w</a:t>
            </a:r>
            <a:r>
              <a:rPr sz="2500" spc="35" dirty="0">
                <a:latin typeface="Arial"/>
                <a:cs typeface="Arial"/>
              </a:rPr>
              <a:t>i</a:t>
            </a:r>
            <a:r>
              <a:rPr sz="2500" spc="270" dirty="0">
                <a:latin typeface="Arial"/>
                <a:cs typeface="Arial"/>
              </a:rPr>
              <a:t>th</a:t>
            </a:r>
            <a:r>
              <a:rPr sz="2500" spc="-180" dirty="0">
                <a:latin typeface="Arial"/>
                <a:cs typeface="Arial"/>
              </a:rPr>
              <a:t> </a:t>
            </a:r>
            <a:r>
              <a:rPr sz="2500" spc="-85" dirty="0">
                <a:latin typeface="Arial"/>
                <a:cs typeface="Arial"/>
              </a:rPr>
              <a:t>SQL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9025" y="755825"/>
            <a:ext cx="16573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650" dirty="0">
                <a:solidFill>
                  <a:srgbClr val="AA6038"/>
                </a:solidFill>
                <a:latin typeface="Times New Roman"/>
                <a:cs typeface="Times New Roman"/>
              </a:rPr>
              <a:t>#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64012" y="1015738"/>
            <a:ext cx="2311400" cy="48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115">
              <a:lnSpc>
                <a:spcPts val="1055"/>
              </a:lnSpc>
            </a:pPr>
            <a:r>
              <a:rPr sz="950" spc="-5" dirty="0">
                <a:solidFill>
                  <a:srgbClr val="603D2A"/>
                </a:solidFill>
                <a:latin typeface="Arial"/>
                <a:cs typeface="Arial"/>
              </a:rPr>
              <a:t>St</a:t>
            </a:r>
            <a:r>
              <a:rPr sz="950" spc="-75" dirty="0">
                <a:solidFill>
                  <a:srgbClr val="603D2A"/>
                </a:solidFill>
                <a:latin typeface="Arial"/>
                <a:cs typeface="Arial"/>
              </a:rPr>
              <a:t>a</a:t>
            </a:r>
            <a:r>
              <a:rPr sz="950" spc="120" dirty="0">
                <a:solidFill>
                  <a:srgbClr val="603D2A"/>
                </a:solidFill>
                <a:latin typeface="Arial"/>
                <a:cs typeface="Arial"/>
              </a:rPr>
              <a:t>rt</a:t>
            </a:r>
            <a:r>
              <a:rPr sz="950" spc="-50" dirty="0">
                <a:solidFill>
                  <a:srgbClr val="603D2A"/>
                </a:solidFill>
                <a:latin typeface="Arial"/>
                <a:cs typeface="Arial"/>
              </a:rPr>
              <a:t> </a:t>
            </a:r>
            <a:r>
              <a:rPr sz="950" spc="35" dirty="0">
                <a:solidFill>
                  <a:srgbClr val="603D2A"/>
                </a:solidFill>
                <a:latin typeface="Arial"/>
                <a:cs typeface="Arial"/>
              </a:rPr>
              <a:t>yo</a:t>
            </a:r>
            <a:r>
              <a:rPr sz="950" spc="20" dirty="0">
                <a:solidFill>
                  <a:srgbClr val="603D2A"/>
                </a:solidFill>
                <a:latin typeface="Arial"/>
                <a:cs typeface="Arial"/>
              </a:rPr>
              <a:t>u</a:t>
            </a:r>
            <a:r>
              <a:rPr sz="950" spc="40" dirty="0">
                <a:solidFill>
                  <a:srgbClr val="603D2A"/>
                </a:solidFill>
                <a:latin typeface="Arial"/>
                <a:cs typeface="Arial"/>
              </a:rPr>
              <a:t>r</a:t>
            </a:r>
            <a:r>
              <a:rPr sz="950" spc="35" dirty="0">
                <a:solidFill>
                  <a:srgbClr val="603D2A"/>
                </a:solidFill>
                <a:latin typeface="Arial"/>
                <a:cs typeface="Arial"/>
              </a:rPr>
              <a:t> </a:t>
            </a:r>
            <a:r>
              <a:rPr sz="950" spc="-30" dirty="0">
                <a:solidFill>
                  <a:srgbClr val="603D2A"/>
                </a:solidFill>
                <a:latin typeface="Arial"/>
                <a:cs typeface="Arial"/>
              </a:rPr>
              <a:t>week</a:t>
            </a:r>
            <a:r>
              <a:rPr sz="950" spc="85" dirty="0">
                <a:solidFill>
                  <a:srgbClr val="603D2A"/>
                </a:solidFill>
                <a:latin typeface="Arial"/>
                <a:cs typeface="Arial"/>
              </a:rPr>
              <a:t> </a:t>
            </a:r>
            <a:r>
              <a:rPr sz="950" spc="25" dirty="0">
                <a:solidFill>
                  <a:srgbClr val="603D2A"/>
                </a:solidFill>
                <a:latin typeface="Arial"/>
                <a:cs typeface="Arial"/>
              </a:rPr>
              <a:t>w</a:t>
            </a:r>
            <a:r>
              <a:rPr sz="950" spc="-10" dirty="0">
                <a:solidFill>
                  <a:srgbClr val="603D2A"/>
                </a:solidFill>
                <a:latin typeface="Arial"/>
                <a:cs typeface="Arial"/>
              </a:rPr>
              <a:t>i</a:t>
            </a:r>
            <a:r>
              <a:rPr sz="950" spc="55" dirty="0">
                <a:solidFill>
                  <a:srgbClr val="603D2A"/>
                </a:solidFill>
                <a:latin typeface="Arial"/>
                <a:cs typeface="Arial"/>
              </a:rPr>
              <a:t>th</a:t>
            </a:r>
            <a:r>
              <a:rPr sz="950" spc="10" dirty="0">
                <a:solidFill>
                  <a:srgbClr val="603D2A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603D2A"/>
                </a:solidFill>
                <a:latin typeface="Arial"/>
                <a:cs typeface="Arial"/>
              </a:rPr>
              <a:t>a</a:t>
            </a:r>
            <a:r>
              <a:rPr sz="950" spc="-25" dirty="0">
                <a:solidFill>
                  <a:srgbClr val="603D2A"/>
                </a:solidFill>
                <a:latin typeface="Arial"/>
                <a:cs typeface="Arial"/>
              </a:rPr>
              <a:t> </a:t>
            </a:r>
            <a:r>
              <a:rPr sz="950" spc="-45" dirty="0">
                <a:solidFill>
                  <a:srgbClr val="603D2A"/>
                </a:solidFill>
                <a:latin typeface="Arial"/>
                <a:cs typeface="Arial"/>
              </a:rPr>
              <a:t>S</a:t>
            </a:r>
            <a:r>
              <a:rPr sz="950" spc="-65" dirty="0">
                <a:solidFill>
                  <a:srgbClr val="603D2A"/>
                </a:solidFill>
                <a:latin typeface="Arial"/>
                <a:cs typeface="Arial"/>
              </a:rPr>
              <a:t>i</a:t>
            </a:r>
            <a:r>
              <a:rPr sz="950" spc="125" dirty="0">
                <a:solidFill>
                  <a:srgbClr val="603D2A"/>
                </a:solidFill>
                <a:latin typeface="Arial"/>
                <a:cs typeface="Arial"/>
              </a:rPr>
              <a:t>p!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ts val="2735"/>
              </a:lnSpc>
            </a:pPr>
            <a:r>
              <a:rPr sz="2350" spc="240" dirty="0">
                <a:solidFill>
                  <a:srgbClr val="603D2A"/>
                </a:solidFill>
                <a:latin typeface="Arial"/>
                <a:cs typeface="Arial"/>
              </a:rPr>
              <a:t>Mo</a:t>
            </a:r>
            <a:r>
              <a:rPr sz="2350" spc="70" dirty="0">
                <a:solidFill>
                  <a:srgbClr val="603D2A"/>
                </a:solidFill>
                <a:latin typeface="Arial"/>
                <a:cs typeface="Arial"/>
              </a:rPr>
              <a:t>n</a:t>
            </a:r>
            <a:r>
              <a:rPr sz="2350" spc="225" dirty="0">
                <a:solidFill>
                  <a:srgbClr val="603D2A"/>
                </a:solidFill>
                <a:latin typeface="Arial"/>
                <a:cs typeface="Arial"/>
              </a:rPr>
              <a:t>d</a:t>
            </a:r>
            <a:r>
              <a:rPr sz="2350" spc="195" dirty="0">
                <a:solidFill>
                  <a:srgbClr val="603D2A"/>
                </a:solidFill>
                <a:latin typeface="Arial"/>
                <a:cs typeface="Arial"/>
              </a:rPr>
              <a:t>ay</a:t>
            </a:r>
            <a:r>
              <a:rPr sz="2350" spc="-155" dirty="0">
                <a:solidFill>
                  <a:srgbClr val="603D2A"/>
                </a:solidFill>
                <a:latin typeface="Arial"/>
                <a:cs typeface="Arial"/>
              </a:rPr>
              <a:t> </a:t>
            </a:r>
            <a:r>
              <a:rPr sz="2300" spc="180" dirty="0">
                <a:solidFill>
                  <a:srgbClr val="603D2A"/>
                </a:solidFill>
                <a:latin typeface="Arial"/>
                <a:cs typeface="Arial"/>
              </a:rPr>
              <a:t>Coffee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352" y="2788276"/>
            <a:ext cx="8361045" cy="2655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09">
              <a:lnSpc>
                <a:spcPct val="100000"/>
              </a:lnSpc>
            </a:pPr>
            <a:r>
              <a:rPr sz="2850" b="1" spc="55" dirty="0">
                <a:solidFill>
                  <a:srgbClr val="010101"/>
                </a:solidFill>
                <a:latin typeface="Arial"/>
                <a:cs typeface="Arial"/>
              </a:rPr>
              <a:t>Object</a:t>
            </a:r>
            <a:r>
              <a:rPr sz="2850" b="1" spc="35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850" b="1" dirty="0">
                <a:solidFill>
                  <a:srgbClr val="010101"/>
                </a:solidFill>
                <a:latin typeface="Arial"/>
                <a:cs typeface="Arial"/>
              </a:rPr>
              <a:t>ve</a:t>
            </a:r>
            <a:r>
              <a:rPr sz="2850" b="1" spc="114" dirty="0">
                <a:solidFill>
                  <a:srgbClr val="010101"/>
                </a:solidFill>
                <a:latin typeface="Arial"/>
                <a:cs typeface="Arial"/>
              </a:rPr>
              <a:t>s</a:t>
            </a:r>
            <a:r>
              <a:rPr sz="2850" b="1" spc="310" dirty="0">
                <a:solidFill>
                  <a:srgbClr val="010101"/>
                </a:solidFill>
                <a:latin typeface="Arial"/>
                <a:cs typeface="Arial"/>
              </a:rPr>
              <a:t>:</a:t>
            </a:r>
            <a:endParaRPr sz="2850">
              <a:latin typeface="Arial"/>
              <a:cs typeface="Arial"/>
            </a:endParaRPr>
          </a:p>
          <a:p>
            <a:pPr marL="12700" marR="5080">
              <a:lnSpc>
                <a:spcPct val="113199"/>
              </a:lnSpc>
              <a:spcBef>
                <a:spcPts val="725"/>
              </a:spcBef>
            </a:pPr>
            <a:r>
              <a:rPr sz="2100" spc="-15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2100" spc="1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010101"/>
                </a:solidFill>
                <a:latin typeface="Arial"/>
                <a:cs typeface="Arial"/>
              </a:rPr>
              <a:t>business</a:t>
            </a:r>
            <a:r>
              <a:rPr sz="2100" spc="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010101"/>
                </a:solidFill>
                <a:latin typeface="Arial"/>
                <a:cs typeface="Arial"/>
              </a:rPr>
              <a:t>aims</a:t>
            </a:r>
            <a:r>
              <a:rPr sz="2100" spc="-10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175" dirty="0">
                <a:solidFill>
                  <a:srgbClr val="010101"/>
                </a:solidFill>
                <a:latin typeface="Arial"/>
                <a:cs typeface="Arial"/>
              </a:rPr>
              <a:t>to</a:t>
            </a:r>
            <a:r>
              <a:rPr sz="2100" spc="-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30" dirty="0">
                <a:solidFill>
                  <a:srgbClr val="010101"/>
                </a:solidFill>
                <a:latin typeface="Arial"/>
                <a:cs typeface="Arial"/>
              </a:rPr>
              <a:t>expand</a:t>
            </a:r>
            <a:r>
              <a:rPr sz="2100" spc="1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75" dirty="0">
                <a:solidFill>
                  <a:srgbClr val="010101"/>
                </a:solidFill>
                <a:latin typeface="Arial"/>
                <a:cs typeface="Arial"/>
              </a:rPr>
              <a:t>by</a:t>
            </a:r>
            <a:r>
              <a:rPr sz="2100" spc="-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80" dirty="0">
                <a:solidFill>
                  <a:srgbClr val="010101"/>
                </a:solidFill>
                <a:latin typeface="Arial"/>
                <a:cs typeface="Arial"/>
              </a:rPr>
              <a:t>open</a:t>
            </a:r>
            <a:r>
              <a:rPr sz="2100" spc="15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100" spc="80" dirty="0">
                <a:solidFill>
                  <a:srgbClr val="010101"/>
                </a:solidFill>
                <a:latin typeface="Arial"/>
                <a:cs typeface="Arial"/>
              </a:rPr>
              <a:t>ng</a:t>
            </a:r>
            <a:r>
              <a:rPr sz="2100" spc="-3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85" dirty="0">
                <a:solidFill>
                  <a:srgbClr val="010101"/>
                </a:solidFill>
                <a:latin typeface="Arial"/>
                <a:cs typeface="Arial"/>
              </a:rPr>
              <a:t>three</a:t>
            </a:r>
            <a:r>
              <a:rPr sz="2100" spc="75" dirty="0">
                <a:solidFill>
                  <a:srgbClr val="010101"/>
                </a:solidFill>
                <a:latin typeface="Arial"/>
                <a:cs typeface="Arial"/>
              </a:rPr>
              <a:t> coffee</a:t>
            </a:r>
            <a:r>
              <a:rPr sz="2100" spc="-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30" dirty="0">
                <a:solidFill>
                  <a:srgbClr val="010101"/>
                </a:solidFill>
                <a:latin typeface="Arial"/>
                <a:cs typeface="Arial"/>
              </a:rPr>
              <a:t>shops</a:t>
            </a:r>
            <a:r>
              <a:rPr sz="2100" spc="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145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100" spc="20" dirty="0">
                <a:solidFill>
                  <a:srgbClr val="010101"/>
                </a:solidFill>
                <a:latin typeface="Arial"/>
                <a:cs typeface="Arial"/>
              </a:rPr>
              <a:t>n</a:t>
            </a:r>
            <a:r>
              <a:rPr sz="2100" spc="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85" dirty="0">
                <a:solidFill>
                  <a:srgbClr val="010101"/>
                </a:solidFill>
                <a:latin typeface="Arial"/>
                <a:cs typeface="Arial"/>
              </a:rPr>
              <a:t>Ind</a:t>
            </a:r>
            <a:r>
              <a:rPr sz="2100" spc="-4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100" spc="-10" dirty="0">
                <a:solidFill>
                  <a:srgbClr val="010101"/>
                </a:solidFill>
                <a:latin typeface="Arial"/>
                <a:cs typeface="Arial"/>
              </a:rPr>
              <a:t>a's</a:t>
            </a:r>
            <a:r>
              <a:rPr sz="2100" spc="-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145" dirty="0">
                <a:solidFill>
                  <a:srgbClr val="010101"/>
                </a:solidFill>
                <a:latin typeface="Arial"/>
                <a:cs typeface="Arial"/>
              </a:rPr>
              <a:t>top</a:t>
            </a:r>
            <a:r>
              <a:rPr sz="2100" spc="-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85" dirty="0">
                <a:solidFill>
                  <a:srgbClr val="010101"/>
                </a:solidFill>
                <a:latin typeface="Arial"/>
                <a:cs typeface="Arial"/>
              </a:rPr>
              <a:t>three</a:t>
            </a:r>
            <a:r>
              <a:rPr sz="2100" spc="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50" dirty="0">
                <a:solidFill>
                  <a:srgbClr val="010101"/>
                </a:solidFill>
                <a:latin typeface="Arial"/>
                <a:cs typeface="Arial"/>
              </a:rPr>
              <a:t>major</a:t>
            </a:r>
            <a:r>
              <a:rPr sz="2100" spc="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145" dirty="0">
                <a:solidFill>
                  <a:srgbClr val="010101"/>
                </a:solidFill>
                <a:latin typeface="Arial"/>
                <a:cs typeface="Arial"/>
              </a:rPr>
              <a:t>c</a:t>
            </a:r>
            <a:r>
              <a:rPr sz="2100" spc="-4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100" spc="220" dirty="0">
                <a:solidFill>
                  <a:srgbClr val="010101"/>
                </a:solidFill>
                <a:latin typeface="Arial"/>
                <a:cs typeface="Arial"/>
              </a:rPr>
              <a:t>t</a:t>
            </a:r>
            <a:r>
              <a:rPr sz="2100" spc="165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100" spc="-30" dirty="0">
                <a:solidFill>
                  <a:srgbClr val="010101"/>
                </a:solidFill>
                <a:latin typeface="Arial"/>
                <a:cs typeface="Arial"/>
              </a:rPr>
              <a:t>es.</a:t>
            </a:r>
            <a:r>
              <a:rPr sz="2100" spc="-1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010101"/>
                </a:solidFill>
                <a:latin typeface="Arial"/>
                <a:cs typeface="Arial"/>
              </a:rPr>
              <a:t>Since</a:t>
            </a:r>
            <a:r>
              <a:rPr sz="2100" spc="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-3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100" spc="105" dirty="0">
                <a:solidFill>
                  <a:srgbClr val="010101"/>
                </a:solidFill>
                <a:latin typeface="Arial"/>
                <a:cs typeface="Arial"/>
              </a:rPr>
              <a:t>ts</a:t>
            </a:r>
            <a:r>
              <a:rPr sz="2100" spc="-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-70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2100" spc="45" dirty="0">
                <a:solidFill>
                  <a:srgbClr val="010101"/>
                </a:solidFill>
                <a:latin typeface="Arial"/>
                <a:cs typeface="Arial"/>
              </a:rPr>
              <a:t>aunch</a:t>
            </a:r>
            <a:r>
              <a:rPr sz="2100" spc="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145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100" spc="20" dirty="0">
                <a:solidFill>
                  <a:srgbClr val="010101"/>
                </a:solidFill>
                <a:latin typeface="Arial"/>
                <a:cs typeface="Arial"/>
              </a:rPr>
              <a:t>n</a:t>
            </a:r>
            <a:r>
              <a:rPr sz="2100" spc="-1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40" dirty="0">
                <a:solidFill>
                  <a:srgbClr val="010101"/>
                </a:solidFill>
                <a:latin typeface="Arial"/>
                <a:cs typeface="Arial"/>
              </a:rPr>
              <a:t>January</a:t>
            </a:r>
            <a:r>
              <a:rPr sz="2100" spc="114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20" dirty="0">
                <a:solidFill>
                  <a:srgbClr val="010101"/>
                </a:solidFill>
                <a:latin typeface="Arial"/>
                <a:cs typeface="Arial"/>
              </a:rPr>
              <a:t>202</a:t>
            </a:r>
            <a:r>
              <a:rPr sz="2100" spc="75" dirty="0">
                <a:solidFill>
                  <a:srgbClr val="010101"/>
                </a:solidFill>
                <a:latin typeface="Arial"/>
                <a:cs typeface="Arial"/>
              </a:rPr>
              <a:t>3</a:t>
            </a:r>
            <a:r>
              <a:rPr sz="2100" spc="420" dirty="0">
                <a:solidFill>
                  <a:srgbClr val="010101"/>
                </a:solidFill>
                <a:latin typeface="Arial"/>
                <a:cs typeface="Arial"/>
              </a:rPr>
              <a:t>,</a:t>
            </a:r>
            <a:r>
              <a:rPr sz="2100" spc="114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2100" spc="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60" dirty="0">
                <a:solidFill>
                  <a:srgbClr val="010101"/>
                </a:solidFill>
                <a:latin typeface="Arial"/>
                <a:cs typeface="Arial"/>
              </a:rPr>
              <a:t>company</a:t>
            </a:r>
            <a:r>
              <a:rPr sz="2100" spc="2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45" dirty="0">
                <a:solidFill>
                  <a:srgbClr val="010101"/>
                </a:solidFill>
                <a:latin typeface="Arial"/>
                <a:cs typeface="Arial"/>
              </a:rPr>
              <a:t>h</a:t>
            </a:r>
            <a:r>
              <a:rPr sz="2100" spc="-105" dirty="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sz="2100" spc="-55" dirty="0">
                <a:solidFill>
                  <a:srgbClr val="010101"/>
                </a:solidFill>
                <a:latin typeface="Arial"/>
                <a:cs typeface="Arial"/>
              </a:rPr>
              <a:t>s</a:t>
            </a:r>
            <a:r>
              <a:rPr sz="2100" spc="-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45" dirty="0">
                <a:solidFill>
                  <a:srgbClr val="010101"/>
                </a:solidFill>
                <a:latin typeface="Arial"/>
                <a:cs typeface="Arial"/>
              </a:rPr>
              <a:t>successful</a:t>
            </a:r>
            <a:r>
              <a:rPr sz="2100" spc="60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2100" spc="80" dirty="0">
                <a:solidFill>
                  <a:srgbClr val="010101"/>
                </a:solidFill>
                <a:latin typeface="Arial"/>
                <a:cs typeface="Arial"/>
              </a:rPr>
              <a:t>y</a:t>
            </a:r>
            <a:r>
              <a:rPr sz="2100" spc="-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140" dirty="0">
                <a:solidFill>
                  <a:srgbClr val="010101"/>
                </a:solidFill>
                <a:latin typeface="Arial"/>
                <a:cs typeface="Arial"/>
              </a:rPr>
              <a:t>so</a:t>
            </a:r>
            <a:r>
              <a:rPr sz="2100" spc="-35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2100" spc="105" dirty="0">
                <a:solidFill>
                  <a:srgbClr val="010101"/>
                </a:solidFill>
                <a:latin typeface="Arial"/>
                <a:cs typeface="Arial"/>
              </a:rPr>
              <a:t>d</a:t>
            </a:r>
            <a:r>
              <a:rPr sz="2100" spc="-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-35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100" spc="105" dirty="0">
                <a:solidFill>
                  <a:srgbClr val="010101"/>
                </a:solidFill>
                <a:latin typeface="Arial"/>
                <a:cs typeface="Arial"/>
              </a:rPr>
              <a:t>ts</a:t>
            </a:r>
            <a:r>
              <a:rPr sz="2100" spc="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90" dirty="0">
                <a:solidFill>
                  <a:srgbClr val="010101"/>
                </a:solidFill>
                <a:latin typeface="Arial"/>
                <a:cs typeface="Arial"/>
              </a:rPr>
              <a:t>products</a:t>
            </a:r>
            <a:r>
              <a:rPr sz="2100" spc="-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70" dirty="0">
                <a:solidFill>
                  <a:srgbClr val="010101"/>
                </a:solidFill>
                <a:latin typeface="Arial"/>
                <a:cs typeface="Arial"/>
              </a:rPr>
              <a:t>online</a:t>
            </a:r>
            <a:r>
              <a:rPr sz="2100" spc="-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45" dirty="0">
                <a:solidFill>
                  <a:srgbClr val="010101"/>
                </a:solidFill>
                <a:latin typeface="Arial"/>
                <a:cs typeface="Arial"/>
              </a:rPr>
              <a:t>and</a:t>
            </a:r>
            <a:r>
              <a:rPr sz="2100" spc="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50" dirty="0">
                <a:solidFill>
                  <a:srgbClr val="010101"/>
                </a:solidFill>
                <a:latin typeface="Arial"/>
                <a:cs typeface="Arial"/>
              </a:rPr>
              <a:t>rece</a:t>
            </a:r>
            <a:r>
              <a:rPr sz="2100" spc="-2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100" spc="55" dirty="0">
                <a:solidFill>
                  <a:srgbClr val="010101"/>
                </a:solidFill>
                <a:latin typeface="Arial"/>
                <a:cs typeface="Arial"/>
              </a:rPr>
              <a:t>ved</a:t>
            </a:r>
            <a:r>
              <a:rPr sz="2100" spc="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10101"/>
                </a:solidFill>
                <a:latin typeface="Arial"/>
                <a:cs typeface="Arial"/>
              </a:rPr>
              <a:t>an </a:t>
            </a:r>
            <a:r>
              <a:rPr sz="2100" spc="90" dirty="0">
                <a:solidFill>
                  <a:srgbClr val="010101"/>
                </a:solidFill>
                <a:latin typeface="Arial"/>
                <a:cs typeface="Arial"/>
              </a:rPr>
              <a:t>overwhe</a:t>
            </a:r>
            <a:r>
              <a:rPr sz="2100" spc="125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2100" spc="75" dirty="0">
                <a:solidFill>
                  <a:srgbClr val="010101"/>
                </a:solidFill>
                <a:latin typeface="Arial"/>
                <a:cs typeface="Arial"/>
              </a:rPr>
              <a:t>min</a:t>
            </a:r>
            <a:r>
              <a:rPr sz="2100" spc="-425" dirty="0">
                <a:solidFill>
                  <a:srgbClr val="010101"/>
                </a:solidFill>
                <a:latin typeface="Arial"/>
                <a:cs typeface="Arial"/>
              </a:rPr>
              <a:t>g</a:t>
            </a:r>
            <a:r>
              <a:rPr sz="2100" spc="-495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2100" spc="80" dirty="0">
                <a:solidFill>
                  <a:srgbClr val="010101"/>
                </a:solidFill>
                <a:latin typeface="Arial"/>
                <a:cs typeface="Arial"/>
              </a:rPr>
              <a:t>y </a:t>
            </a:r>
            <a:r>
              <a:rPr sz="2100" spc="55" dirty="0">
                <a:solidFill>
                  <a:srgbClr val="010101"/>
                </a:solidFill>
                <a:latin typeface="Arial"/>
                <a:cs typeface="Arial"/>
              </a:rPr>
              <a:t>pos</a:t>
            </a:r>
            <a:r>
              <a:rPr sz="2100" spc="-3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100" spc="220" dirty="0">
                <a:solidFill>
                  <a:srgbClr val="010101"/>
                </a:solidFill>
                <a:latin typeface="Arial"/>
                <a:cs typeface="Arial"/>
              </a:rPr>
              <a:t>t</a:t>
            </a:r>
            <a:r>
              <a:rPr sz="2100" spc="12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100" spc="40" dirty="0">
                <a:solidFill>
                  <a:srgbClr val="010101"/>
                </a:solidFill>
                <a:latin typeface="Arial"/>
                <a:cs typeface="Arial"/>
              </a:rPr>
              <a:t>ve</a:t>
            </a:r>
            <a:r>
              <a:rPr sz="2100" spc="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30" dirty="0">
                <a:solidFill>
                  <a:srgbClr val="010101"/>
                </a:solidFill>
                <a:latin typeface="Arial"/>
                <a:cs typeface="Arial"/>
              </a:rPr>
              <a:t>response</a:t>
            </a:r>
            <a:r>
              <a:rPr sz="2100" spc="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70" dirty="0">
                <a:solidFill>
                  <a:srgbClr val="010101"/>
                </a:solidFill>
                <a:latin typeface="Arial"/>
                <a:cs typeface="Arial"/>
              </a:rPr>
              <a:t>in</a:t>
            </a:r>
            <a:r>
              <a:rPr sz="2100" spc="-1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45" dirty="0">
                <a:solidFill>
                  <a:srgbClr val="010101"/>
                </a:solidFill>
                <a:latin typeface="Arial"/>
                <a:cs typeface="Arial"/>
              </a:rPr>
              <a:t>several</a:t>
            </a:r>
            <a:r>
              <a:rPr sz="2100" spc="-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70" dirty="0">
                <a:solidFill>
                  <a:srgbClr val="010101"/>
                </a:solidFill>
                <a:latin typeface="Arial"/>
                <a:cs typeface="Arial"/>
              </a:rPr>
              <a:t>c</a:t>
            </a:r>
            <a:r>
              <a:rPr sz="2100" spc="-15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100" spc="50" dirty="0">
                <a:solidFill>
                  <a:srgbClr val="010101"/>
                </a:solidFill>
                <a:latin typeface="Arial"/>
                <a:cs typeface="Arial"/>
              </a:rPr>
              <a:t>ties.</a:t>
            </a:r>
            <a:r>
              <a:rPr sz="2100" spc="-90" dirty="0">
                <a:solidFill>
                  <a:srgbClr val="010101"/>
                </a:solidFill>
                <a:latin typeface="Arial"/>
                <a:cs typeface="Arial"/>
              </a:rPr>
              <a:t> As</a:t>
            </a:r>
            <a:r>
              <a:rPr sz="2100" spc="5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-15" dirty="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sz="2100" spc="-1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70" dirty="0">
                <a:solidFill>
                  <a:srgbClr val="010101"/>
                </a:solidFill>
                <a:latin typeface="Arial"/>
                <a:cs typeface="Arial"/>
              </a:rPr>
              <a:t>data</a:t>
            </a:r>
            <a:r>
              <a:rPr sz="2100" spc="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70" dirty="0">
                <a:solidFill>
                  <a:srgbClr val="010101"/>
                </a:solidFill>
                <a:latin typeface="Arial"/>
                <a:cs typeface="Arial"/>
              </a:rPr>
              <a:t>ana</a:t>
            </a:r>
            <a:r>
              <a:rPr sz="2100" spc="-145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2100" spc="125" dirty="0">
                <a:solidFill>
                  <a:srgbClr val="010101"/>
                </a:solidFill>
                <a:latin typeface="Arial"/>
                <a:cs typeface="Arial"/>
              </a:rPr>
              <a:t>ys</a:t>
            </a:r>
            <a:r>
              <a:rPr sz="2100" spc="105" dirty="0">
                <a:solidFill>
                  <a:srgbClr val="010101"/>
                </a:solidFill>
                <a:latin typeface="Arial"/>
                <a:cs typeface="Arial"/>
              </a:rPr>
              <a:t>t</a:t>
            </a:r>
            <a:r>
              <a:rPr sz="2100" spc="420" dirty="0">
                <a:solidFill>
                  <a:srgbClr val="010101"/>
                </a:solidFill>
                <a:latin typeface="Arial"/>
                <a:cs typeface="Arial"/>
              </a:rPr>
              <a:t>,</a:t>
            </a:r>
            <a:r>
              <a:rPr sz="2100" spc="90" dirty="0">
                <a:solidFill>
                  <a:srgbClr val="010101"/>
                </a:solidFill>
                <a:latin typeface="Arial"/>
                <a:cs typeface="Arial"/>
              </a:rPr>
              <a:t>your</a:t>
            </a:r>
            <a:r>
              <a:rPr sz="2100" spc="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5" dirty="0">
                <a:solidFill>
                  <a:srgbClr val="010101"/>
                </a:solidFill>
                <a:latin typeface="Arial"/>
                <a:cs typeface="Arial"/>
              </a:rPr>
              <a:t>task</a:t>
            </a:r>
            <a:r>
              <a:rPr sz="2100" spc="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15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100" spc="-55" dirty="0">
                <a:solidFill>
                  <a:srgbClr val="010101"/>
                </a:solidFill>
                <a:latin typeface="Arial"/>
                <a:cs typeface="Arial"/>
              </a:rPr>
              <a:t>s</a:t>
            </a:r>
            <a:r>
              <a:rPr sz="2100" spc="-1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175" dirty="0">
                <a:solidFill>
                  <a:srgbClr val="010101"/>
                </a:solidFill>
                <a:latin typeface="Arial"/>
                <a:cs typeface="Arial"/>
              </a:rPr>
              <a:t>to</a:t>
            </a:r>
            <a:r>
              <a:rPr sz="2100" spc="-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80" dirty="0">
                <a:solidFill>
                  <a:srgbClr val="010101"/>
                </a:solidFill>
                <a:latin typeface="Arial"/>
                <a:cs typeface="Arial"/>
              </a:rPr>
              <a:t>ana</a:t>
            </a:r>
            <a:r>
              <a:rPr sz="2100" spc="-135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2100" spc="10" dirty="0">
                <a:solidFill>
                  <a:srgbClr val="010101"/>
                </a:solidFill>
                <a:latin typeface="Arial"/>
                <a:cs typeface="Arial"/>
              </a:rPr>
              <a:t>yze</a:t>
            </a:r>
            <a:r>
              <a:rPr sz="2100" spc="-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114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2100" spc="-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65" dirty="0">
                <a:solidFill>
                  <a:srgbClr val="010101"/>
                </a:solidFill>
                <a:latin typeface="Arial"/>
                <a:cs typeface="Arial"/>
              </a:rPr>
              <a:t>sa</a:t>
            </a:r>
            <a:r>
              <a:rPr sz="2100" spc="-15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2100" spc="-45" dirty="0">
                <a:solidFill>
                  <a:srgbClr val="010101"/>
                </a:solidFill>
                <a:latin typeface="Arial"/>
                <a:cs typeface="Arial"/>
              </a:rPr>
              <a:t>es</a:t>
            </a:r>
            <a:r>
              <a:rPr sz="2100" spc="-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80" dirty="0">
                <a:solidFill>
                  <a:srgbClr val="010101"/>
                </a:solidFill>
                <a:latin typeface="Arial"/>
                <a:cs typeface="Arial"/>
              </a:rPr>
              <a:t>data</a:t>
            </a:r>
            <a:r>
              <a:rPr sz="2100" spc="-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45" dirty="0">
                <a:solidFill>
                  <a:srgbClr val="010101"/>
                </a:solidFill>
                <a:latin typeface="Arial"/>
                <a:cs typeface="Arial"/>
              </a:rPr>
              <a:t>and</a:t>
            </a:r>
            <a:r>
              <a:rPr sz="2100" spc="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110" dirty="0">
                <a:solidFill>
                  <a:srgbClr val="010101"/>
                </a:solidFill>
                <a:latin typeface="Arial"/>
                <a:cs typeface="Arial"/>
              </a:rPr>
              <a:t>prov</a:t>
            </a:r>
            <a:r>
              <a:rPr sz="2100" spc="45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100" spc="55" dirty="0">
                <a:solidFill>
                  <a:srgbClr val="010101"/>
                </a:solidFill>
                <a:latin typeface="Arial"/>
                <a:cs typeface="Arial"/>
              </a:rPr>
              <a:t>de</a:t>
            </a:r>
            <a:r>
              <a:rPr sz="2100" spc="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40" dirty="0">
                <a:solidFill>
                  <a:srgbClr val="010101"/>
                </a:solidFill>
                <a:latin typeface="Arial"/>
                <a:cs typeface="Arial"/>
              </a:rPr>
              <a:t>ins</a:t>
            </a:r>
            <a:r>
              <a:rPr sz="2100" spc="-4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100" spc="55" dirty="0">
                <a:solidFill>
                  <a:srgbClr val="010101"/>
                </a:solidFill>
                <a:latin typeface="Arial"/>
                <a:cs typeface="Arial"/>
              </a:rPr>
              <a:t>g</a:t>
            </a:r>
            <a:r>
              <a:rPr sz="2100" spc="80" dirty="0">
                <a:solidFill>
                  <a:srgbClr val="010101"/>
                </a:solidFill>
                <a:latin typeface="Arial"/>
                <a:cs typeface="Arial"/>
              </a:rPr>
              <a:t>hts</a:t>
            </a:r>
            <a:r>
              <a:rPr sz="2100" spc="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175" dirty="0">
                <a:solidFill>
                  <a:srgbClr val="010101"/>
                </a:solidFill>
                <a:latin typeface="Arial"/>
                <a:cs typeface="Arial"/>
              </a:rPr>
              <a:t>to</a:t>
            </a:r>
            <a:r>
              <a:rPr sz="2100" spc="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70" dirty="0">
                <a:solidFill>
                  <a:srgbClr val="010101"/>
                </a:solidFill>
                <a:latin typeface="Arial"/>
                <a:cs typeface="Arial"/>
              </a:rPr>
              <a:t>recommend</a:t>
            </a:r>
            <a:r>
              <a:rPr sz="2100" spc="-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95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2100" spc="-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145" dirty="0">
                <a:solidFill>
                  <a:srgbClr val="010101"/>
                </a:solidFill>
                <a:latin typeface="Arial"/>
                <a:cs typeface="Arial"/>
              </a:rPr>
              <a:t>top</a:t>
            </a:r>
            <a:r>
              <a:rPr sz="2100" spc="-6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85" dirty="0">
                <a:solidFill>
                  <a:srgbClr val="010101"/>
                </a:solidFill>
                <a:latin typeface="Arial"/>
                <a:cs typeface="Arial"/>
              </a:rPr>
              <a:t>three</a:t>
            </a:r>
            <a:r>
              <a:rPr sz="2100" spc="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105" dirty="0">
                <a:solidFill>
                  <a:srgbClr val="010101"/>
                </a:solidFill>
                <a:latin typeface="Arial"/>
                <a:cs typeface="Arial"/>
              </a:rPr>
              <a:t>c</a:t>
            </a:r>
            <a:r>
              <a:rPr sz="210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100" spc="220" dirty="0">
                <a:solidFill>
                  <a:srgbClr val="010101"/>
                </a:solidFill>
                <a:latin typeface="Arial"/>
                <a:cs typeface="Arial"/>
              </a:rPr>
              <a:t>t</a:t>
            </a:r>
            <a:r>
              <a:rPr sz="2100" spc="165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100" spc="-45" dirty="0">
                <a:solidFill>
                  <a:srgbClr val="010101"/>
                </a:solidFill>
                <a:latin typeface="Arial"/>
                <a:cs typeface="Arial"/>
              </a:rPr>
              <a:t>es</a:t>
            </a:r>
            <a:r>
              <a:rPr sz="2100" spc="-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105" dirty="0">
                <a:solidFill>
                  <a:srgbClr val="010101"/>
                </a:solidFill>
                <a:latin typeface="Arial"/>
                <a:cs typeface="Arial"/>
              </a:rPr>
              <a:t>for</a:t>
            </a:r>
            <a:r>
              <a:rPr sz="2100" spc="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155" dirty="0">
                <a:solidFill>
                  <a:srgbClr val="010101"/>
                </a:solidFill>
                <a:latin typeface="Arial"/>
                <a:cs typeface="Arial"/>
              </a:rPr>
              <a:t>th</a:t>
            </a:r>
            <a:r>
              <a:rPr sz="2100" spc="12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100" spc="-55" dirty="0">
                <a:solidFill>
                  <a:srgbClr val="010101"/>
                </a:solidFill>
                <a:latin typeface="Arial"/>
                <a:cs typeface="Arial"/>
              </a:rPr>
              <a:t>s</a:t>
            </a:r>
            <a:r>
              <a:rPr sz="2100" spc="-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100" spc="20" dirty="0">
                <a:solidFill>
                  <a:srgbClr val="010101"/>
                </a:solidFill>
                <a:latin typeface="Arial"/>
                <a:cs typeface="Arial"/>
              </a:rPr>
              <a:t>expans</a:t>
            </a:r>
            <a:r>
              <a:rPr sz="2100" spc="125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100" spc="35" dirty="0">
                <a:solidFill>
                  <a:srgbClr val="010101"/>
                </a:solidFill>
                <a:latin typeface="Arial"/>
                <a:cs typeface="Arial"/>
              </a:rPr>
              <a:t>on.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3280" y="760935"/>
            <a:ext cx="165735" cy="463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50" spc="-625" dirty="0">
                <a:solidFill>
                  <a:srgbClr val="AA5E36"/>
                </a:solidFill>
                <a:latin typeface="Times New Roman"/>
                <a:cs typeface="Times New Roman"/>
              </a:rPr>
              <a:t>#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02692" y="1015738"/>
            <a:ext cx="231648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115">
              <a:lnSpc>
                <a:spcPts val="955"/>
              </a:lnSpc>
            </a:pPr>
            <a:r>
              <a:rPr sz="950" spc="5" dirty="0">
                <a:solidFill>
                  <a:srgbClr val="603D2A"/>
                </a:solidFill>
                <a:latin typeface="Arial"/>
                <a:cs typeface="Arial"/>
              </a:rPr>
              <a:t>St</a:t>
            </a:r>
            <a:r>
              <a:rPr sz="950" spc="-55" dirty="0">
                <a:solidFill>
                  <a:srgbClr val="603D2A"/>
                </a:solidFill>
                <a:latin typeface="Arial"/>
                <a:cs typeface="Arial"/>
              </a:rPr>
              <a:t>a</a:t>
            </a:r>
            <a:r>
              <a:rPr sz="950" spc="100" dirty="0">
                <a:solidFill>
                  <a:srgbClr val="603D2A"/>
                </a:solidFill>
                <a:latin typeface="Arial"/>
                <a:cs typeface="Arial"/>
              </a:rPr>
              <a:t>rt</a:t>
            </a:r>
            <a:r>
              <a:rPr sz="950" dirty="0">
                <a:solidFill>
                  <a:srgbClr val="603D2A"/>
                </a:solidFill>
                <a:latin typeface="Arial"/>
                <a:cs typeface="Arial"/>
              </a:rPr>
              <a:t> </a:t>
            </a:r>
            <a:r>
              <a:rPr sz="950" spc="10" dirty="0">
                <a:solidFill>
                  <a:srgbClr val="603D2A"/>
                </a:solidFill>
                <a:latin typeface="Arial"/>
                <a:cs typeface="Arial"/>
              </a:rPr>
              <a:t>your</a:t>
            </a:r>
            <a:r>
              <a:rPr sz="950" spc="70" dirty="0">
                <a:solidFill>
                  <a:srgbClr val="603D2A"/>
                </a:solidFill>
                <a:latin typeface="Arial"/>
                <a:cs typeface="Arial"/>
              </a:rPr>
              <a:t> </a:t>
            </a:r>
            <a:r>
              <a:rPr sz="950" spc="-30" dirty="0">
                <a:solidFill>
                  <a:srgbClr val="603D2A"/>
                </a:solidFill>
                <a:latin typeface="Arial"/>
                <a:cs typeface="Arial"/>
              </a:rPr>
              <a:t>week</a:t>
            </a:r>
            <a:r>
              <a:rPr sz="950" spc="130" dirty="0">
                <a:solidFill>
                  <a:srgbClr val="603D2A"/>
                </a:solidFill>
                <a:latin typeface="Arial"/>
                <a:cs typeface="Arial"/>
              </a:rPr>
              <a:t> </a:t>
            </a:r>
            <a:r>
              <a:rPr sz="950" spc="25" dirty="0">
                <a:solidFill>
                  <a:srgbClr val="603D2A"/>
                </a:solidFill>
                <a:latin typeface="Arial"/>
                <a:cs typeface="Arial"/>
              </a:rPr>
              <a:t>w</a:t>
            </a:r>
            <a:r>
              <a:rPr sz="950" spc="-50" dirty="0">
                <a:solidFill>
                  <a:srgbClr val="603D2A"/>
                </a:solidFill>
                <a:latin typeface="Arial"/>
                <a:cs typeface="Arial"/>
              </a:rPr>
              <a:t>i</a:t>
            </a:r>
            <a:r>
              <a:rPr sz="950" spc="80" dirty="0">
                <a:solidFill>
                  <a:srgbClr val="603D2A"/>
                </a:solidFill>
                <a:latin typeface="Arial"/>
                <a:cs typeface="Arial"/>
              </a:rPr>
              <a:t>th</a:t>
            </a:r>
            <a:r>
              <a:rPr sz="950" spc="-5" dirty="0">
                <a:solidFill>
                  <a:srgbClr val="603D2A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603D2A"/>
                </a:solidFill>
                <a:latin typeface="Arial"/>
                <a:cs typeface="Arial"/>
              </a:rPr>
              <a:t>a</a:t>
            </a:r>
            <a:r>
              <a:rPr sz="950" spc="-25" dirty="0">
                <a:solidFill>
                  <a:srgbClr val="603D2A"/>
                </a:solidFill>
                <a:latin typeface="Arial"/>
                <a:cs typeface="Arial"/>
              </a:rPr>
              <a:t> </a:t>
            </a:r>
            <a:r>
              <a:rPr sz="950" spc="-45" dirty="0">
                <a:solidFill>
                  <a:srgbClr val="603D2A"/>
                </a:solidFill>
                <a:latin typeface="Arial"/>
                <a:cs typeface="Arial"/>
              </a:rPr>
              <a:t>S</a:t>
            </a:r>
            <a:r>
              <a:rPr sz="950" spc="-65" dirty="0">
                <a:solidFill>
                  <a:srgbClr val="603D2A"/>
                </a:solidFill>
                <a:latin typeface="Arial"/>
                <a:cs typeface="Arial"/>
              </a:rPr>
              <a:t>i</a:t>
            </a:r>
            <a:r>
              <a:rPr sz="950" spc="125" dirty="0">
                <a:solidFill>
                  <a:srgbClr val="603D2A"/>
                </a:solidFill>
                <a:latin typeface="Arial"/>
                <a:cs typeface="Arial"/>
              </a:rPr>
              <a:t>p!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ts val="2875"/>
              </a:lnSpc>
            </a:pPr>
            <a:r>
              <a:rPr sz="2550" b="1" spc="-150" dirty="0">
                <a:solidFill>
                  <a:srgbClr val="603D2A"/>
                </a:solidFill>
                <a:latin typeface="Times New Roman"/>
                <a:cs typeface="Times New Roman"/>
              </a:rPr>
              <a:t>Me&gt;nday</a:t>
            </a:r>
            <a:r>
              <a:rPr sz="2550" b="1" spc="-25" dirty="0">
                <a:solidFill>
                  <a:srgbClr val="603D2A"/>
                </a:solidFill>
                <a:latin typeface="Times New Roman"/>
                <a:cs typeface="Times New Roman"/>
              </a:rPr>
              <a:t> </a:t>
            </a:r>
            <a:r>
              <a:rPr sz="2300" b="1" spc="-190" dirty="0">
                <a:solidFill>
                  <a:srgbClr val="603D2A"/>
                </a:solidFill>
                <a:latin typeface="Arial"/>
                <a:cs typeface="Arial"/>
              </a:rPr>
              <a:t>&lt;</a:t>
            </a:r>
            <a:r>
              <a:rPr sz="2300" b="1" spc="-225" dirty="0">
                <a:solidFill>
                  <a:srgbClr val="603D2A"/>
                </a:solidFill>
                <a:latin typeface="Arial"/>
                <a:cs typeface="Arial"/>
              </a:rPr>
              <a:t>:</a:t>
            </a:r>
            <a:r>
              <a:rPr sz="2300" b="1" spc="-105" dirty="0">
                <a:solidFill>
                  <a:srgbClr val="603D2A"/>
                </a:solidFill>
                <a:latin typeface="Arial"/>
                <a:cs typeface="Arial"/>
              </a:rPr>
              <a:t>c&gt;ffee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457" y="2104656"/>
            <a:ext cx="9418320" cy="406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ct val="100000"/>
              </a:lnSpc>
            </a:pPr>
            <a:r>
              <a:rPr sz="2450" b="1" spc="25" dirty="0">
                <a:solidFill>
                  <a:srgbClr val="080808"/>
                </a:solidFill>
                <a:latin typeface="Arial"/>
                <a:cs typeface="Arial"/>
              </a:rPr>
              <a:t>Easy-Med</a:t>
            </a:r>
            <a:r>
              <a:rPr sz="2450" b="1" spc="175" dirty="0">
                <a:solidFill>
                  <a:srgbClr val="080808"/>
                </a:solidFill>
                <a:latin typeface="Arial"/>
                <a:cs typeface="Arial"/>
              </a:rPr>
              <a:t>i</a:t>
            </a:r>
            <a:r>
              <a:rPr sz="2450" b="1" spc="90" dirty="0">
                <a:solidFill>
                  <a:srgbClr val="080808"/>
                </a:solidFill>
                <a:latin typeface="Arial"/>
                <a:cs typeface="Arial"/>
              </a:rPr>
              <a:t>um</a:t>
            </a:r>
            <a:r>
              <a:rPr sz="2450" b="1" spc="-18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2450" b="1" spc="40" dirty="0">
                <a:solidFill>
                  <a:srgbClr val="080808"/>
                </a:solidFill>
                <a:latin typeface="Arial"/>
                <a:cs typeface="Arial"/>
              </a:rPr>
              <a:t>Quest</a:t>
            </a:r>
            <a:r>
              <a:rPr sz="2450" b="1" spc="80" dirty="0">
                <a:solidFill>
                  <a:srgbClr val="080808"/>
                </a:solidFill>
                <a:latin typeface="Arial"/>
                <a:cs typeface="Arial"/>
              </a:rPr>
              <a:t>i</a:t>
            </a:r>
            <a:r>
              <a:rPr sz="2450" b="1" spc="-15" dirty="0">
                <a:solidFill>
                  <a:srgbClr val="080808"/>
                </a:solidFill>
                <a:latin typeface="Arial"/>
                <a:cs typeface="Arial"/>
              </a:rPr>
              <a:t>ons</a:t>
            </a:r>
            <a:endParaRPr sz="245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780"/>
              </a:spcBef>
            </a:pPr>
            <a:r>
              <a:rPr sz="1450" b="1" spc="45" dirty="0">
                <a:solidFill>
                  <a:srgbClr val="080808"/>
                </a:solidFill>
                <a:latin typeface="Arial"/>
                <a:cs typeface="Arial"/>
              </a:rPr>
              <a:t>Coffee</a:t>
            </a:r>
            <a:r>
              <a:rPr sz="1450" b="1" spc="3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080808"/>
                </a:solidFill>
                <a:latin typeface="Arial"/>
                <a:cs typeface="Arial"/>
              </a:rPr>
              <a:t>Consum</a:t>
            </a:r>
            <a:r>
              <a:rPr sz="1450" b="1" spc="135" dirty="0">
                <a:solidFill>
                  <a:srgbClr val="080808"/>
                </a:solidFill>
                <a:latin typeface="Arial"/>
                <a:cs typeface="Arial"/>
              </a:rPr>
              <a:t>e</a:t>
            </a:r>
            <a:r>
              <a:rPr sz="1450" b="1" spc="25" dirty="0">
                <a:solidFill>
                  <a:srgbClr val="080808"/>
                </a:solidFill>
                <a:latin typeface="Arial"/>
                <a:cs typeface="Arial"/>
              </a:rPr>
              <a:t>rs</a:t>
            </a:r>
            <a:r>
              <a:rPr sz="1450" b="1" spc="-12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450" b="1" spc="25" dirty="0">
                <a:solidFill>
                  <a:srgbClr val="080808"/>
                </a:solidFill>
                <a:latin typeface="Arial"/>
                <a:cs typeface="Arial"/>
              </a:rPr>
              <a:t>Count</a:t>
            </a:r>
            <a:endParaRPr sz="1450">
              <a:latin typeface="Arial"/>
              <a:cs typeface="Arial"/>
            </a:endParaRPr>
          </a:p>
          <a:p>
            <a:pPr marL="12700" indent="16510">
              <a:lnSpc>
                <a:spcPct val="100000"/>
              </a:lnSpc>
              <a:spcBef>
                <a:spcPts val="270"/>
              </a:spcBef>
            </a:pPr>
            <a:r>
              <a:rPr sz="1500" spc="40" dirty="0">
                <a:solidFill>
                  <a:srgbClr val="080808"/>
                </a:solidFill>
                <a:latin typeface="Arial"/>
                <a:cs typeface="Arial"/>
              </a:rPr>
              <a:t>How</a:t>
            </a:r>
            <a:r>
              <a:rPr sz="1500" spc="1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45" dirty="0">
                <a:solidFill>
                  <a:srgbClr val="080808"/>
                </a:solidFill>
                <a:latin typeface="Arial"/>
                <a:cs typeface="Arial"/>
              </a:rPr>
              <a:t>many</a:t>
            </a:r>
            <a:r>
              <a:rPr sz="1500" spc="3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105" dirty="0">
                <a:solidFill>
                  <a:srgbClr val="080808"/>
                </a:solidFill>
                <a:latin typeface="Arial"/>
                <a:cs typeface="Arial"/>
              </a:rPr>
              <a:t>peop</a:t>
            </a:r>
            <a:r>
              <a:rPr sz="1500" spc="-25" dirty="0">
                <a:solidFill>
                  <a:srgbClr val="080808"/>
                </a:solidFill>
                <a:latin typeface="Arial"/>
                <a:cs typeface="Arial"/>
              </a:rPr>
              <a:t>l</a:t>
            </a:r>
            <a:r>
              <a:rPr sz="1500" spc="15" dirty="0">
                <a:solidFill>
                  <a:srgbClr val="080808"/>
                </a:solidFill>
                <a:latin typeface="Arial"/>
                <a:cs typeface="Arial"/>
              </a:rPr>
              <a:t>e</a:t>
            </a:r>
            <a:r>
              <a:rPr sz="1500" spc="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70" dirty="0">
                <a:solidFill>
                  <a:srgbClr val="080808"/>
                </a:solidFill>
                <a:latin typeface="Arial"/>
                <a:cs typeface="Arial"/>
              </a:rPr>
              <a:t>in</a:t>
            </a:r>
            <a:r>
              <a:rPr sz="1500" spc="-10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080808"/>
                </a:solidFill>
                <a:latin typeface="Arial"/>
                <a:cs typeface="Arial"/>
              </a:rPr>
              <a:t>each</a:t>
            </a:r>
            <a:r>
              <a:rPr sz="1500" spc="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90" dirty="0">
                <a:solidFill>
                  <a:srgbClr val="080808"/>
                </a:solidFill>
                <a:latin typeface="Arial"/>
                <a:cs typeface="Arial"/>
              </a:rPr>
              <a:t>c</a:t>
            </a:r>
            <a:r>
              <a:rPr sz="1500" spc="-35" dirty="0">
                <a:solidFill>
                  <a:srgbClr val="080808"/>
                </a:solidFill>
                <a:latin typeface="Arial"/>
                <a:cs typeface="Arial"/>
              </a:rPr>
              <a:t>i</a:t>
            </a:r>
            <a:r>
              <a:rPr sz="1500" spc="145" dirty="0">
                <a:solidFill>
                  <a:srgbClr val="080808"/>
                </a:solidFill>
                <a:latin typeface="Arial"/>
                <a:cs typeface="Arial"/>
              </a:rPr>
              <a:t>ty</a:t>
            </a:r>
            <a:r>
              <a:rPr sz="150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080808"/>
                </a:solidFill>
                <a:latin typeface="Arial"/>
                <a:cs typeface="Arial"/>
              </a:rPr>
              <a:t>are</a:t>
            </a:r>
            <a:r>
              <a:rPr sz="1500" spc="-2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rgbClr val="080808"/>
                </a:solidFill>
                <a:latin typeface="Arial"/>
                <a:cs typeface="Arial"/>
              </a:rPr>
              <a:t>estimated</a:t>
            </a:r>
            <a:r>
              <a:rPr sz="150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130" dirty="0">
                <a:solidFill>
                  <a:srgbClr val="080808"/>
                </a:solidFill>
                <a:latin typeface="Arial"/>
                <a:cs typeface="Arial"/>
              </a:rPr>
              <a:t>to</a:t>
            </a:r>
            <a:r>
              <a:rPr sz="1500" spc="3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080808"/>
                </a:solidFill>
                <a:latin typeface="Arial"/>
                <a:cs typeface="Arial"/>
              </a:rPr>
              <a:t>consume</a:t>
            </a:r>
            <a:r>
              <a:rPr sz="1500" spc="8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rgbClr val="080808"/>
                </a:solidFill>
                <a:latin typeface="Arial"/>
                <a:cs typeface="Arial"/>
              </a:rPr>
              <a:t>coffee,</a:t>
            </a:r>
            <a:r>
              <a:rPr sz="1500" spc="-5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50" dirty="0">
                <a:solidFill>
                  <a:srgbClr val="080808"/>
                </a:solidFill>
                <a:latin typeface="Arial"/>
                <a:cs typeface="Arial"/>
              </a:rPr>
              <a:t>g</a:t>
            </a:r>
            <a:r>
              <a:rPr sz="1500" spc="-35" dirty="0">
                <a:solidFill>
                  <a:srgbClr val="080808"/>
                </a:solidFill>
                <a:latin typeface="Arial"/>
                <a:cs typeface="Arial"/>
              </a:rPr>
              <a:t>i</a:t>
            </a:r>
            <a:r>
              <a:rPr sz="1500" spc="55" dirty="0">
                <a:solidFill>
                  <a:srgbClr val="080808"/>
                </a:solidFill>
                <a:latin typeface="Arial"/>
                <a:cs typeface="Arial"/>
              </a:rPr>
              <a:t>ven</a:t>
            </a:r>
            <a:r>
              <a:rPr sz="1500" spc="-2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100" dirty="0">
                <a:solidFill>
                  <a:srgbClr val="080808"/>
                </a:solidFill>
                <a:latin typeface="Arial"/>
                <a:cs typeface="Arial"/>
              </a:rPr>
              <a:t>that</a:t>
            </a:r>
            <a:r>
              <a:rPr sz="1500" spc="3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080808"/>
                </a:solidFill>
                <a:latin typeface="Arial"/>
                <a:cs typeface="Arial"/>
              </a:rPr>
              <a:t>25%</a:t>
            </a:r>
            <a:r>
              <a:rPr sz="1500" spc="-2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80" dirty="0">
                <a:solidFill>
                  <a:srgbClr val="080808"/>
                </a:solidFill>
                <a:latin typeface="Arial"/>
                <a:cs typeface="Arial"/>
              </a:rPr>
              <a:t>of</a:t>
            </a:r>
            <a:r>
              <a:rPr sz="15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75" dirty="0">
                <a:solidFill>
                  <a:srgbClr val="080808"/>
                </a:solidFill>
                <a:latin typeface="Arial"/>
                <a:cs typeface="Arial"/>
              </a:rPr>
              <a:t>the</a:t>
            </a:r>
            <a:r>
              <a:rPr sz="1500" spc="5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125" dirty="0">
                <a:solidFill>
                  <a:srgbClr val="080808"/>
                </a:solidFill>
                <a:latin typeface="Arial"/>
                <a:cs typeface="Arial"/>
              </a:rPr>
              <a:t>popu</a:t>
            </a:r>
            <a:r>
              <a:rPr sz="1500" spc="-45" dirty="0">
                <a:solidFill>
                  <a:srgbClr val="080808"/>
                </a:solidFill>
                <a:latin typeface="Arial"/>
                <a:cs typeface="Arial"/>
              </a:rPr>
              <a:t>l</a:t>
            </a:r>
            <a:r>
              <a:rPr sz="1500" spc="70" dirty="0">
                <a:solidFill>
                  <a:srgbClr val="080808"/>
                </a:solidFill>
                <a:latin typeface="Arial"/>
                <a:cs typeface="Arial"/>
              </a:rPr>
              <a:t>ation</a:t>
            </a:r>
            <a:r>
              <a:rPr sz="1500" spc="-2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080808"/>
                </a:solidFill>
                <a:latin typeface="Arial"/>
                <a:cs typeface="Arial"/>
              </a:rPr>
              <a:t>does?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50" b="1" spc="60" dirty="0">
                <a:solidFill>
                  <a:srgbClr val="080808"/>
                </a:solidFill>
                <a:latin typeface="Arial"/>
                <a:cs typeface="Arial"/>
              </a:rPr>
              <a:t>Total</a:t>
            </a:r>
            <a:r>
              <a:rPr sz="1450" b="1" spc="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450" b="1" spc="15" dirty="0">
                <a:solidFill>
                  <a:srgbClr val="080808"/>
                </a:solidFill>
                <a:latin typeface="Arial"/>
                <a:cs typeface="Arial"/>
              </a:rPr>
              <a:t>Revenue</a:t>
            </a:r>
            <a:r>
              <a:rPr sz="1450" b="1" spc="-8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450" b="1" spc="70" dirty="0">
                <a:solidFill>
                  <a:srgbClr val="080808"/>
                </a:solidFill>
                <a:latin typeface="Arial"/>
                <a:cs typeface="Arial"/>
              </a:rPr>
              <a:t>from</a:t>
            </a:r>
            <a:r>
              <a:rPr sz="1450" b="1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450" b="1" spc="30" dirty="0">
                <a:solidFill>
                  <a:srgbClr val="080808"/>
                </a:solidFill>
                <a:latin typeface="Arial"/>
                <a:cs typeface="Arial"/>
              </a:rPr>
              <a:t>Coffee</a:t>
            </a:r>
            <a:r>
              <a:rPr sz="1450" b="1" spc="-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450" b="1" spc="15" dirty="0">
                <a:solidFill>
                  <a:srgbClr val="080808"/>
                </a:solidFill>
                <a:latin typeface="Arial"/>
                <a:cs typeface="Arial"/>
              </a:rPr>
              <a:t>S</a:t>
            </a:r>
            <a:r>
              <a:rPr sz="1450" b="1" spc="-15" dirty="0">
                <a:solidFill>
                  <a:srgbClr val="080808"/>
                </a:solidFill>
                <a:latin typeface="Arial"/>
                <a:cs typeface="Arial"/>
              </a:rPr>
              <a:t>a</a:t>
            </a:r>
            <a:r>
              <a:rPr sz="1450" b="1" spc="30" dirty="0">
                <a:solidFill>
                  <a:srgbClr val="080808"/>
                </a:solidFill>
                <a:latin typeface="Arial"/>
                <a:cs typeface="Arial"/>
              </a:rPr>
              <a:t>l</a:t>
            </a:r>
            <a:r>
              <a:rPr sz="1450" b="1" spc="5" dirty="0">
                <a:solidFill>
                  <a:srgbClr val="080808"/>
                </a:solidFill>
                <a:latin typeface="Arial"/>
                <a:cs typeface="Arial"/>
              </a:rPr>
              <a:t>es</a:t>
            </a:r>
            <a:endParaRPr sz="145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270"/>
              </a:spcBef>
            </a:pPr>
            <a:r>
              <a:rPr sz="1500" spc="25" dirty="0">
                <a:solidFill>
                  <a:srgbClr val="080808"/>
                </a:solidFill>
                <a:latin typeface="Arial"/>
                <a:cs typeface="Arial"/>
              </a:rPr>
              <a:t>What</a:t>
            </a:r>
            <a:r>
              <a:rPr sz="1500" spc="114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080808"/>
                </a:solidFill>
                <a:latin typeface="Arial"/>
                <a:cs typeface="Arial"/>
              </a:rPr>
              <a:t>i</a:t>
            </a:r>
            <a:r>
              <a:rPr sz="1500" spc="-55" dirty="0">
                <a:solidFill>
                  <a:srgbClr val="080808"/>
                </a:solidFill>
                <a:latin typeface="Arial"/>
                <a:cs typeface="Arial"/>
              </a:rPr>
              <a:t>s</a:t>
            </a:r>
            <a:r>
              <a:rPr sz="1500" spc="-6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95" dirty="0">
                <a:solidFill>
                  <a:srgbClr val="080808"/>
                </a:solidFill>
                <a:latin typeface="Arial"/>
                <a:cs typeface="Arial"/>
              </a:rPr>
              <a:t>the</a:t>
            </a:r>
            <a:r>
              <a:rPr sz="1500" spc="-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120" dirty="0">
                <a:solidFill>
                  <a:srgbClr val="080808"/>
                </a:solidFill>
                <a:latin typeface="Arial"/>
                <a:cs typeface="Arial"/>
              </a:rPr>
              <a:t>total</a:t>
            </a:r>
            <a:r>
              <a:rPr sz="1500" spc="-4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45" dirty="0">
                <a:solidFill>
                  <a:srgbClr val="080808"/>
                </a:solidFill>
                <a:latin typeface="Arial"/>
                <a:cs typeface="Arial"/>
              </a:rPr>
              <a:t>revenue</a:t>
            </a:r>
            <a:r>
              <a:rPr sz="1500" spc="-6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080808"/>
                </a:solidFill>
                <a:latin typeface="Arial"/>
                <a:cs typeface="Arial"/>
              </a:rPr>
              <a:t>generated</a:t>
            </a:r>
            <a:r>
              <a:rPr sz="1500" spc="6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105" dirty="0">
                <a:solidFill>
                  <a:srgbClr val="080808"/>
                </a:solidFill>
                <a:latin typeface="Arial"/>
                <a:cs typeface="Arial"/>
              </a:rPr>
              <a:t>from</a:t>
            </a:r>
            <a:r>
              <a:rPr sz="1500" spc="4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65" dirty="0">
                <a:solidFill>
                  <a:srgbClr val="080808"/>
                </a:solidFill>
                <a:latin typeface="Arial"/>
                <a:cs typeface="Arial"/>
              </a:rPr>
              <a:t>coffee</a:t>
            </a:r>
            <a:r>
              <a:rPr sz="1500" spc="-3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75" dirty="0">
                <a:solidFill>
                  <a:srgbClr val="080808"/>
                </a:solidFill>
                <a:latin typeface="Arial"/>
                <a:cs typeface="Arial"/>
              </a:rPr>
              <a:t>sa</a:t>
            </a:r>
            <a:r>
              <a:rPr sz="1500" spc="-60" dirty="0">
                <a:solidFill>
                  <a:srgbClr val="080808"/>
                </a:solidFill>
                <a:latin typeface="Arial"/>
                <a:cs typeface="Arial"/>
              </a:rPr>
              <a:t>l</a:t>
            </a:r>
            <a:r>
              <a:rPr sz="1500" spc="-10" dirty="0">
                <a:solidFill>
                  <a:srgbClr val="080808"/>
                </a:solidFill>
                <a:latin typeface="Arial"/>
                <a:cs typeface="Arial"/>
              </a:rPr>
              <a:t>es </a:t>
            </a:r>
            <a:r>
              <a:rPr sz="1500" spc="25" dirty="0">
                <a:solidFill>
                  <a:srgbClr val="080808"/>
                </a:solidFill>
                <a:latin typeface="Arial"/>
                <a:cs typeface="Arial"/>
              </a:rPr>
              <a:t>across</a:t>
            </a:r>
            <a:r>
              <a:rPr sz="1500" spc="3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130" dirty="0">
                <a:solidFill>
                  <a:srgbClr val="080808"/>
                </a:solidFill>
                <a:latin typeface="Arial"/>
                <a:cs typeface="Arial"/>
              </a:rPr>
              <a:t>a</a:t>
            </a:r>
            <a:r>
              <a:rPr sz="1500" spc="10" dirty="0">
                <a:solidFill>
                  <a:srgbClr val="080808"/>
                </a:solidFill>
                <a:latin typeface="Arial"/>
                <a:cs typeface="Arial"/>
              </a:rPr>
              <a:t>l</a:t>
            </a:r>
            <a:r>
              <a:rPr sz="1500" spc="409" dirty="0">
                <a:solidFill>
                  <a:srgbClr val="080808"/>
                </a:solidFill>
                <a:latin typeface="Arial"/>
                <a:cs typeface="Arial"/>
              </a:rPr>
              <a:t>l</a:t>
            </a:r>
            <a:r>
              <a:rPr sz="1500" spc="90" dirty="0">
                <a:solidFill>
                  <a:srgbClr val="080808"/>
                </a:solidFill>
                <a:latin typeface="Arial"/>
                <a:cs typeface="Arial"/>
              </a:rPr>
              <a:t>c</a:t>
            </a:r>
            <a:r>
              <a:rPr sz="1500" spc="10" dirty="0">
                <a:solidFill>
                  <a:srgbClr val="080808"/>
                </a:solidFill>
                <a:latin typeface="Arial"/>
                <a:cs typeface="Arial"/>
              </a:rPr>
              <a:t>i</a:t>
            </a:r>
            <a:r>
              <a:rPr sz="1500" spc="155" dirty="0">
                <a:solidFill>
                  <a:srgbClr val="080808"/>
                </a:solidFill>
                <a:latin typeface="Arial"/>
                <a:cs typeface="Arial"/>
              </a:rPr>
              <a:t>t</a:t>
            </a:r>
            <a:r>
              <a:rPr sz="1500" spc="135" dirty="0">
                <a:solidFill>
                  <a:srgbClr val="080808"/>
                </a:solidFill>
                <a:latin typeface="Arial"/>
                <a:cs typeface="Arial"/>
              </a:rPr>
              <a:t>i</a:t>
            </a:r>
            <a:r>
              <a:rPr sz="1500" spc="-35" dirty="0">
                <a:solidFill>
                  <a:srgbClr val="080808"/>
                </a:solidFill>
                <a:latin typeface="Arial"/>
                <a:cs typeface="Arial"/>
              </a:rPr>
              <a:t>es</a:t>
            </a:r>
            <a:r>
              <a:rPr sz="1500" spc="3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100" dirty="0">
                <a:solidFill>
                  <a:srgbClr val="080808"/>
                </a:solidFill>
                <a:latin typeface="Arial"/>
                <a:cs typeface="Arial"/>
              </a:rPr>
              <a:t>i</a:t>
            </a:r>
            <a:r>
              <a:rPr sz="1500" spc="75" dirty="0">
                <a:solidFill>
                  <a:srgbClr val="080808"/>
                </a:solidFill>
                <a:latin typeface="Arial"/>
                <a:cs typeface="Arial"/>
              </a:rPr>
              <a:t>n</a:t>
            </a:r>
            <a:r>
              <a:rPr sz="1500" spc="-1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rgbClr val="080808"/>
                </a:solidFill>
                <a:latin typeface="Arial"/>
                <a:cs typeface="Arial"/>
              </a:rPr>
              <a:t>l</a:t>
            </a:r>
            <a:r>
              <a:rPr sz="1500" spc="25" dirty="0">
                <a:solidFill>
                  <a:srgbClr val="080808"/>
                </a:solidFill>
                <a:latin typeface="Arial"/>
                <a:cs typeface="Arial"/>
              </a:rPr>
              <a:t>ast </a:t>
            </a:r>
            <a:r>
              <a:rPr sz="1500" spc="114" dirty="0">
                <a:solidFill>
                  <a:srgbClr val="080808"/>
                </a:solidFill>
                <a:latin typeface="Arial"/>
                <a:cs typeface="Arial"/>
              </a:rPr>
              <a:t>qtr</a:t>
            </a:r>
            <a:r>
              <a:rPr sz="1500" spc="1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80" dirty="0">
                <a:solidFill>
                  <a:srgbClr val="080808"/>
                </a:solidFill>
                <a:latin typeface="Arial"/>
                <a:cs typeface="Arial"/>
              </a:rPr>
              <a:t>of</a:t>
            </a:r>
            <a:r>
              <a:rPr sz="1500" spc="-9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080808"/>
                </a:solidFill>
                <a:latin typeface="Arial"/>
                <a:cs typeface="Arial"/>
              </a:rPr>
              <a:t>2023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20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</a:pPr>
            <a:r>
              <a:rPr sz="1450" b="1" spc="25" dirty="0">
                <a:solidFill>
                  <a:srgbClr val="080808"/>
                </a:solidFill>
                <a:latin typeface="Arial"/>
                <a:cs typeface="Arial"/>
              </a:rPr>
              <a:t>Sa</a:t>
            </a:r>
            <a:r>
              <a:rPr sz="1450" b="1" spc="-60" dirty="0">
                <a:solidFill>
                  <a:srgbClr val="080808"/>
                </a:solidFill>
                <a:latin typeface="Arial"/>
                <a:cs typeface="Arial"/>
              </a:rPr>
              <a:t>l</a:t>
            </a:r>
            <a:r>
              <a:rPr sz="1450" b="1" spc="30" dirty="0">
                <a:solidFill>
                  <a:srgbClr val="080808"/>
                </a:solidFill>
                <a:latin typeface="Arial"/>
                <a:cs typeface="Arial"/>
              </a:rPr>
              <a:t>es</a:t>
            </a:r>
            <a:r>
              <a:rPr sz="1450" b="1" spc="-10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450" b="1" spc="30" dirty="0">
                <a:solidFill>
                  <a:srgbClr val="080808"/>
                </a:solidFill>
                <a:latin typeface="Arial"/>
                <a:cs typeface="Arial"/>
              </a:rPr>
              <a:t>Count</a:t>
            </a:r>
            <a:r>
              <a:rPr sz="1450" b="1" spc="-1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450" b="1" spc="50" dirty="0">
                <a:solidFill>
                  <a:srgbClr val="080808"/>
                </a:solidFill>
                <a:latin typeface="Arial"/>
                <a:cs typeface="Arial"/>
              </a:rPr>
              <a:t>for</a:t>
            </a:r>
            <a:r>
              <a:rPr sz="1450" b="1" spc="8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450" b="1" spc="-10" dirty="0">
                <a:solidFill>
                  <a:srgbClr val="080808"/>
                </a:solidFill>
                <a:latin typeface="Arial"/>
                <a:cs typeface="Arial"/>
              </a:rPr>
              <a:t>Each</a:t>
            </a:r>
            <a:r>
              <a:rPr sz="1450" b="1" spc="-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450" b="1" spc="30" dirty="0">
                <a:solidFill>
                  <a:srgbClr val="080808"/>
                </a:solidFill>
                <a:latin typeface="Arial"/>
                <a:cs typeface="Arial"/>
              </a:rPr>
              <a:t>Product</a:t>
            </a:r>
            <a:endParaRPr sz="1450">
              <a:latin typeface="Arial"/>
              <a:cs typeface="Arial"/>
            </a:endParaRPr>
          </a:p>
          <a:p>
            <a:pPr marL="12700" indent="16510">
              <a:lnSpc>
                <a:spcPct val="100000"/>
              </a:lnSpc>
              <a:spcBef>
                <a:spcPts val="270"/>
              </a:spcBef>
            </a:pPr>
            <a:r>
              <a:rPr sz="1500" spc="40" dirty="0">
                <a:solidFill>
                  <a:srgbClr val="080808"/>
                </a:solidFill>
                <a:latin typeface="Arial"/>
                <a:cs typeface="Arial"/>
              </a:rPr>
              <a:t>How</a:t>
            </a:r>
            <a:r>
              <a:rPr sz="1500" spc="1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45" dirty="0">
                <a:solidFill>
                  <a:srgbClr val="080808"/>
                </a:solidFill>
                <a:latin typeface="Arial"/>
                <a:cs typeface="Arial"/>
              </a:rPr>
              <a:t>many</a:t>
            </a:r>
            <a:r>
              <a:rPr sz="1500" spc="3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100" dirty="0">
                <a:solidFill>
                  <a:srgbClr val="080808"/>
                </a:solidFill>
                <a:latin typeface="Arial"/>
                <a:cs typeface="Arial"/>
              </a:rPr>
              <a:t>un</a:t>
            </a:r>
            <a:r>
              <a:rPr sz="1500" spc="-55" dirty="0">
                <a:solidFill>
                  <a:srgbClr val="080808"/>
                </a:solidFill>
                <a:latin typeface="Arial"/>
                <a:cs typeface="Arial"/>
              </a:rPr>
              <a:t>i</a:t>
            </a:r>
            <a:r>
              <a:rPr sz="1500" spc="80" dirty="0">
                <a:solidFill>
                  <a:srgbClr val="080808"/>
                </a:solidFill>
                <a:latin typeface="Arial"/>
                <a:cs typeface="Arial"/>
              </a:rPr>
              <a:t>ts</a:t>
            </a:r>
            <a:r>
              <a:rPr sz="1500" spc="-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100" dirty="0">
                <a:solidFill>
                  <a:srgbClr val="080808"/>
                </a:solidFill>
                <a:latin typeface="Arial"/>
                <a:cs typeface="Arial"/>
              </a:rPr>
              <a:t>of</a:t>
            </a:r>
            <a:r>
              <a:rPr sz="1500" spc="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080808"/>
                </a:solidFill>
                <a:latin typeface="Arial"/>
                <a:cs typeface="Arial"/>
              </a:rPr>
              <a:t>each</a:t>
            </a:r>
            <a:r>
              <a:rPr sz="1500" spc="-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65" dirty="0">
                <a:solidFill>
                  <a:srgbClr val="080808"/>
                </a:solidFill>
                <a:latin typeface="Arial"/>
                <a:cs typeface="Arial"/>
              </a:rPr>
              <a:t>coffee</a:t>
            </a:r>
            <a:r>
              <a:rPr sz="1500" spc="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90" dirty="0">
                <a:solidFill>
                  <a:srgbClr val="080808"/>
                </a:solidFill>
                <a:latin typeface="Arial"/>
                <a:cs typeface="Arial"/>
              </a:rPr>
              <a:t>product</a:t>
            </a:r>
            <a:r>
              <a:rPr sz="1500" spc="2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080808"/>
                </a:solidFill>
                <a:latin typeface="Arial"/>
                <a:cs typeface="Arial"/>
              </a:rPr>
              <a:t>have</a:t>
            </a:r>
            <a:r>
              <a:rPr sz="1500" spc="-1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50" dirty="0">
                <a:solidFill>
                  <a:srgbClr val="080808"/>
                </a:solidFill>
                <a:latin typeface="Arial"/>
                <a:cs typeface="Arial"/>
              </a:rPr>
              <a:t>been</a:t>
            </a:r>
            <a:r>
              <a:rPr sz="1500" spc="-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95" dirty="0">
                <a:solidFill>
                  <a:srgbClr val="080808"/>
                </a:solidFill>
                <a:latin typeface="Arial"/>
                <a:cs typeface="Arial"/>
              </a:rPr>
              <a:t>so</a:t>
            </a:r>
            <a:r>
              <a:rPr sz="1500" spc="-5" dirty="0">
                <a:solidFill>
                  <a:srgbClr val="080808"/>
                </a:solidFill>
                <a:latin typeface="Arial"/>
                <a:cs typeface="Arial"/>
              </a:rPr>
              <a:t>l</a:t>
            </a:r>
            <a:r>
              <a:rPr sz="1500" dirty="0">
                <a:solidFill>
                  <a:srgbClr val="080808"/>
                </a:solidFill>
                <a:latin typeface="Arial"/>
                <a:cs typeface="Arial"/>
              </a:rPr>
              <a:t>d?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50" b="1" spc="40" dirty="0">
                <a:solidFill>
                  <a:srgbClr val="080808"/>
                </a:solidFill>
                <a:latin typeface="Arial"/>
                <a:cs typeface="Arial"/>
              </a:rPr>
              <a:t>Aver</a:t>
            </a:r>
            <a:r>
              <a:rPr sz="1450" b="1" spc="20" dirty="0">
                <a:solidFill>
                  <a:srgbClr val="080808"/>
                </a:solidFill>
                <a:latin typeface="Arial"/>
                <a:cs typeface="Arial"/>
              </a:rPr>
              <a:t>a</a:t>
            </a:r>
            <a:r>
              <a:rPr sz="1450" b="1" spc="-20" dirty="0">
                <a:solidFill>
                  <a:srgbClr val="080808"/>
                </a:solidFill>
                <a:latin typeface="Arial"/>
                <a:cs typeface="Arial"/>
              </a:rPr>
              <a:t>g</a:t>
            </a:r>
            <a:r>
              <a:rPr sz="1450" b="1" spc="125" dirty="0">
                <a:solidFill>
                  <a:srgbClr val="080808"/>
                </a:solidFill>
                <a:latin typeface="Arial"/>
                <a:cs typeface="Arial"/>
              </a:rPr>
              <a:t>e</a:t>
            </a:r>
            <a:r>
              <a:rPr sz="1450" b="1" spc="-11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450" b="1" spc="40" dirty="0">
                <a:solidFill>
                  <a:srgbClr val="080808"/>
                </a:solidFill>
                <a:latin typeface="Arial"/>
                <a:cs typeface="Arial"/>
              </a:rPr>
              <a:t>Sa</a:t>
            </a:r>
            <a:r>
              <a:rPr sz="1450" b="1" spc="-50" dirty="0">
                <a:solidFill>
                  <a:srgbClr val="080808"/>
                </a:solidFill>
                <a:latin typeface="Arial"/>
                <a:cs typeface="Arial"/>
              </a:rPr>
              <a:t>l</a:t>
            </a:r>
            <a:r>
              <a:rPr sz="1450" b="1" spc="5" dirty="0">
                <a:solidFill>
                  <a:srgbClr val="080808"/>
                </a:solidFill>
                <a:latin typeface="Arial"/>
                <a:cs typeface="Arial"/>
              </a:rPr>
              <a:t>es</a:t>
            </a:r>
            <a:r>
              <a:rPr sz="1450" b="1" spc="-1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450" b="1" spc="35" dirty="0">
                <a:solidFill>
                  <a:srgbClr val="080808"/>
                </a:solidFill>
                <a:latin typeface="Arial"/>
                <a:cs typeface="Arial"/>
              </a:rPr>
              <a:t>Amount</a:t>
            </a:r>
            <a:r>
              <a:rPr sz="1450" b="1" spc="12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450" b="1" spc="45" dirty="0">
                <a:solidFill>
                  <a:srgbClr val="080808"/>
                </a:solidFill>
                <a:latin typeface="Arial"/>
                <a:cs typeface="Arial"/>
              </a:rPr>
              <a:t>per</a:t>
            </a:r>
            <a:r>
              <a:rPr sz="1450" b="1" spc="-5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450" b="1" spc="40" dirty="0">
                <a:solidFill>
                  <a:srgbClr val="080808"/>
                </a:solidFill>
                <a:latin typeface="Arial"/>
                <a:cs typeface="Arial"/>
              </a:rPr>
              <a:t>City</a:t>
            </a:r>
            <a:endParaRPr sz="145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270"/>
              </a:spcBef>
            </a:pPr>
            <a:r>
              <a:rPr sz="1500" spc="25" dirty="0">
                <a:solidFill>
                  <a:srgbClr val="080808"/>
                </a:solidFill>
                <a:latin typeface="Arial"/>
                <a:cs typeface="Arial"/>
              </a:rPr>
              <a:t>What</a:t>
            </a:r>
            <a:r>
              <a:rPr sz="1500" spc="114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080808"/>
                </a:solidFill>
                <a:latin typeface="Arial"/>
                <a:cs typeface="Arial"/>
              </a:rPr>
              <a:t>i</a:t>
            </a:r>
            <a:r>
              <a:rPr sz="1500" spc="-55" dirty="0">
                <a:solidFill>
                  <a:srgbClr val="080808"/>
                </a:solidFill>
                <a:latin typeface="Arial"/>
                <a:cs typeface="Arial"/>
              </a:rPr>
              <a:t>s</a:t>
            </a:r>
            <a:r>
              <a:rPr sz="1500" spc="-6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95" dirty="0">
                <a:solidFill>
                  <a:srgbClr val="080808"/>
                </a:solidFill>
                <a:latin typeface="Arial"/>
                <a:cs typeface="Arial"/>
              </a:rPr>
              <a:t>the</a:t>
            </a:r>
            <a:r>
              <a:rPr sz="1500" spc="-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080808"/>
                </a:solidFill>
                <a:latin typeface="Arial"/>
                <a:cs typeface="Arial"/>
              </a:rPr>
              <a:t>average</a:t>
            </a:r>
            <a:r>
              <a:rPr sz="1500" spc="6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rgbClr val="080808"/>
                </a:solidFill>
                <a:latin typeface="Arial"/>
                <a:cs typeface="Arial"/>
              </a:rPr>
              <a:t>sa</a:t>
            </a:r>
            <a:r>
              <a:rPr sz="1500" spc="-15" dirty="0">
                <a:solidFill>
                  <a:srgbClr val="080808"/>
                </a:solidFill>
                <a:latin typeface="Arial"/>
                <a:cs typeface="Arial"/>
              </a:rPr>
              <a:t>l</a:t>
            </a:r>
            <a:r>
              <a:rPr sz="1500" spc="-60" dirty="0">
                <a:solidFill>
                  <a:srgbClr val="080808"/>
                </a:solidFill>
                <a:latin typeface="Arial"/>
                <a:cs typeface="Arial"/>
              </a:rPr>
              <a:t>es</a:t>
            </a:r>
            <a:r>
              <a:rPr sz="1500" spc="-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65" dirty="0">
                <a:solidFill>
                  <a:srgbClr val="080808"/>
                </a:solidFill>
                <a:latin typeface="Arial"/>
                <a:cs typeface="Arial"/>
              </a:rPr>
              <a:t>amount</a:t>
            </a:r>
            <a:r>
              <a:rPr sz="1500" spc="10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65" dirty="0">
                <a:solidFill>
                  <a:srgbClr val="080808"/>
                </a:solidFill>
                <a:latin typeface="Arial"/>
                <a:cs typeface="Arial"/>
              </a:rPr>
              <a:t>per</a:t>
            </a:r>
            <a:r>
              <a:rPr sz="1500" spc="-1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50" dirty="0">
                <a:solidFill>
                  <a:srgbClr val="080808"/>
                </a:solidFill>
                <a:latin typeface="Arial"/>
                <a:cs typeface="Arial"/>
              </a:rPr>
              <a:t>customer</a:t>
            </a:r>
            <a:r>
              <a:rPr sz="1500" spc="12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100" dirty="0">
                <a:solidFill>
                  <a:srgbClr val="080808"/>
                </a:solidFill>
                <a:latin typeface="Arial"/>
                <a:cs typeface="Arial"/>
              </a:rPr>
              <a:t>i</a:t>
            </a:r>
            <a:r>
              <a:rPr sz="1500" spc="130" dirty="0">
                <a:solidFill>
                  <a:srgbClr val="080808"/>
                </a:solidFill>
                <a:latin typeface="Arial"/>
                <a:cs typeface="Arial"/>
              </a:rPr>
              <a:t>n</a:t>
            </a:r>
            <a:r>
              <a:rPr sz="1500" spc="-16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080808"/>
                </a:solidFill>
                <a:latin typeface="Arial"/>
                <a:cs typeface="Arial"/>
              </a:rPr>
              <a:t>each</a:t>
            </a:r>
            <a:r>
              <a:rPr sz="1500" spc="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90" dirty="0">
                <a:solidFill>
                  <a:srgbClr val="080808"/>
                </a:solidFill>
                <a:latin typeface="Arial"/>
                <a:cs typeface="Arial"/>
              </a:rPr>
              <a:t>c</a:t>
            </a:r>
            <a:r>
              <a:rPr sz="1500" spc="-35" dirty="0">
                <a:solidFill>
                  <a:srgbClr val="080808"/>
                </a:solidFill>
                <a:latin typeface="Arial"/>
                <a:cs typeface="Arial"/>
              </a:rPr>
              <a:t>i</a:t>
            </a:r>
            <a:r>
              <a:rPr sz="1500" spc="65" dirty="0">
                <a:solidFill>
                  <a:srgbClr val="080808"/>
                </a:solidFill>
                <a:latin typeface="Arial"/>
                <a:cs typeface="Arial"/>
              </a:rPr>
              <a:t>ty?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20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</a:pPr>
            <a:r>
              <a:rPr sz="1450" b="1" spc="40" dirty="0">
                <a:solidFill>
                  <a:srgbClr val="080808"/>
                </a:solidFill>
                <a:latin typeface="Arial"/>
                <a:cs typeface="Arial"/>
              </a:rPr>
              <a:t>C</a:t>
            </a:r>
            <a:r>
              <a:rPr sz="1450" b="1" spc="-95" dirty="0">
                <a:solidFill>
                  <a:srgbClr val="080808"/>
                </a:solidFill>
                <a:latin typeface="Arial"/>
                <a:cs typeface="Arial"/>
              </a:rPr>
              <a:t>i</a:t>
            </a:r>
            <a:r>
              <a:rPr sz="1450" b="1" spc="114" dirty="0">
                <a:solidFill>
                  <a:srgbClr val="080808"/>
                </a:solidFill>
                <a:latin typeface="Arial"/>
                <a:cs typeface="Arial"/>
              </a:rPr>
              <a:t>ty</a:t>
            </a:r>
            <a:r>
              <a:rPr sz="1450" b="1" spc="5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450" b="1" spc="45" dirty="0">
                <a:solidFill>
                  <a:srgbClr val="080808"/>
                </a:solidFill>
                <a:latin typeface="Arial"/>
                <a:cs typeface="Arial"/>
              </a:rPr>
              <a:t>Popu</a:t>
            </a:r>
            <a:r>
              <a:rPr sz="1450" b="1" spc="-75" dirty="0">
                <a:solidFill>
                  <a:srgbClr val="080808"/>
                </a:solidFill>
                <a:latin typeface="Arial"/>
                <a:cs typeface="Arial"/>
              </a:rPr>
              <a:t>l</a:t>
            </a:r>
            <a:r>
              <a:rPr sz="1450" b="1" spc="90" dirty="0">
                <a:solidFill>
                  <a:srgbClr val="080808"/>
                </a:solidFill>
                <a:latin typeface="Arial"/>
                <a:cs typeface="Arial"/>
              </a:rPr>
              <a:t>at</a:t>
            </a:r>
            <a:r>
              <a:rPr sz="1450" b="1" spc="-5" dirty="0">
                <a:solidFill>
                  <a:srgbClr val="080808"/>
                </a:solidFill>
                <a:latin typeface="Arial"/>
                <a:cs typeface="Arial"/>
              </a:rPr>
              <a:t>i</a:t>
            </a:r>
            <a:r>
              <a:rPr sz="1450" b="1" spc="50" dirty="0">
                <a:solidFill>
                  <a:srgbClr val="080808"/>
                </a:solidFill>
                <a:latin typeface="Arial"/>
                <a:cs typeface="Arial"/>
              </a:rPr>
              <a:t>on</a:t>
            </a:r>
            <a:r>
              <a:rPr sz="1450" b="1" spc="-6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450" b="1" spc="65" dirty="0">
                <a:solidFill>
                  <a:srgbClr val="080808"/>
                </a:solidFill>
                <a:latin typeface="Arial"/>
                <a:cs typeface="Arial"/>
              </a:rPr>
              <a:t>a</a:t>
            </a:r>
            <a:r>
              <a:rPr sz="1450" b="1" spc="70" dirty="0">
                <a:solidFill>
                  <a:srgbClr val="080808"/>
                </a:solidFill>
                <a:latin typeface="Arial"/>
                <a:cs typeface="Arial"/>
              </a:rPr>
              <a:t>nd</a:t>
            </a:r>
            <a:r>
              <a:rPr sz="1450" b="1" spc="-9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450" b="1" spc="30" dirty="0">
                <a:solidFill>
                  <a:srgbClr val="080808"/>
                </a:solidFill>
                <a:latin typeface="Arial"/>
                <a:cs typeface="Arial"/>
              </a:rPr>
              <a:t>Coffee</a:t>
            </a:r>
            <a:r>
              <a:rPr sz="1450" b="1" spc="-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450" b="1" spc="5" dirty="0">
                <a:solidFill>
                  <a:srgbClr val="080808"/>
                </a:solidFill>
                <a:latin typeface="Arial"/>
                <a:cs typeface="Arial"/>
              </a:rPr>
              <a:t>Consumers</a:t>
            </a:r>
            <a:endParaRPr sz="145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270"/>
              </a:spcBef>
            </a:pPr>
            <a:r>
              <a:rPr sz="1500" spc="40" dirty="0">
                <a:solidFill>
                  <a:srgbClr val="080808"/>
                </a:solidFill>
                <a:latin typeface="Arial"/>
                <a:cs typeface="Arial"/>
              </a:rPr>
              <a:t>Provide</a:t>
            </a:r>
            <a:r>
              <a:rPr sz="1500" spc="-2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65" dirty="0">
                <a:solidFill>
                  <a:srgbClr val="080808"/>
                </a:solidFill>
                <a:latin typeface="Arial"/>
                <a:cs typeface="Arial"/>
              </a:rPr>
              <a:t>a</a:t>
            </a:r>
            <a:r>
              <a:rPr sz="15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60" dirty="0">
                <a:solidFill>
                  <a:srgbClr val="080808"/>
                </a:solidFill>
                <a:latin typeface="Arial"/>
                <a:cs typeface="Arial"/>
              </a:rPr>
              <a:t>list</a:t>
            </a:r>
            <a:r>
              <a:rPr sz="1500" spc="-2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80" dirty="0">
                <a:solidFill>
                  <a:srgbClr val="080808"/>
                </a:solidFill>
                <a:latin typeface="Arial"/>
                <a:cs typeface="Arial"/>
              </a:rPr>
              <a:t>of</a:t>
            </a:r>
            <a:r>
              <a:rPr sz="150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90" dirty="0">
                <a:solidFill>
                  <a:srgbClr val="080808"/>
                </a:solidFill>
                <a:latin typeface="Arial"/>
                <a:cs typeface="Arial"/>
              </a:rPr>
              <a:t>c</a:t>
            </a:r>
            <a:r>
              <a:rPr sz="1500" spc="10" dirty="0">
                <a:solidFill>
                  <a:srgbClr val="080808"/>
                </a:solidFill>
                <a:latin typeface="Arial"/>
                <a:cs typeface="Arial"/>
              </a:rPr>
              <a:t>i</a:t>
            </a:r>
            <a:r>
              <a:rPr sz="1500" spc="155" dirty="0">
                <a:solidFill>
                  <a:srgbClr val="080808"/>
                </a:solidFill>
                <a:latin typeface="Arial"/>
                <a:cs typeface="Arial"/>
              </a:rPr>
              <a:t>t</a:t>
            </a:r>
            <a:r>
              <a:rPr sz="1500" spc="135" dirty="0">
                <a:solidFill>
                  <a:srgbClr val="080808"/>
                </a:solidFill>
                <a:latin typeface="Arial"/>
                <a:cs typeface="Arial"/>
              </a:rPr>
              <a:t>i</a:t>
            </a:r>
            <a:r>
              <a:rPr sz="1500" spc="-35" dirty="0">
                <a:solidFill>
                  <a:srgbClr val="080808"/>
                </a:solidFill>
                <a:latin typeface="Arial"/>
                <a:cs typeface="Arial"/>
              </a:rPr>
              <a:t>es</a:t>
            </a:r>
            <a:r>
              <a:rPr sz="1500" spc="-1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90" dirty="0">
                <a:solidFill>
                  <a:srgbClr val="080808"/>
                </a:solidFill>
                <a:latin typeface="Arial"/>
                <a:cs typeface="Arial"/>
              </a:rPr>
              <a:t>a</a:t>
            </a:r>
            <a:r>
              <a:rPr sz="1500" spc="-35" dirty="0">
                <a:solidFill>
                  <a:srgbClr val="080808"/>
                </a:solidFill>
                <a:latin typeface="Arial"/>
                <a:cs typeface="Arial"/>
              </a:rPr>
              <a:t>l</a:t>
            </a:r>
            <a:r>
              <a:rPr sz="1500" spc="65" dirty="0">
                <a:solidFill>
                  <a:srgbClr val="080808"/>
                </a:solidFill>
                <a:latin typeface="Arial"/>
                <a:cs typeface="Arial"/>
              </a:rPr>
              <a:t>ong</a:t>
            </a:r>
            <a:r>
              <a:rPr sz="1500" spc="-13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95" dirty="0">
                <a:solidFill>
                  <a:srgbClr val="080808"/>
                </a:solidFill>
                <a:latin typeface="Arial"/>
                <a:cs typeface="Arial"/>
              </a:rPr>
              <a:t>w</a:t>
            </a:r>
            <a:r>
              <a:rPr sz="1500" spc="20" dirty="0">
                <a:solidFill>
                  <a:srgbClr val="080808"/>
                </a:solidFill>
                <a:latin typeface="Arial"/>
                <a:cs typeface="Arial"/>
              </a:rPr>
              <a:t>i</a:t>
            </a:r>
            <a:r>
              <a:rPr sz="1500" spc="160" dirty="0">
                <a:solidFill>
                  <a:srgbClr val="080808"/>
                </a:solidFill>
                <a:latin typeface="Arial"/>
                <a:cs typeface="Arial"/>
              </a:rPr>
              <a:t>th</a:t>
            </a:r>
            <a:r>
              <a:rPr sz="1500" spc="-7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95" dirty="0">
                <a:solidFill>
                  <a:srgbClr val="080808"/>
                </a:solidFill>
                <a:latin typeface="Arial"/>
                <a:cs typeface="Arial"/>
              </a:rPr>
              <a:t>the</a:t>
            </a:r>
            <a:r>
              <a:rPr sz="1500" spc="110" dirty="0">
                <a:solidFill>
                  <a:srgbClr val="080808"/>
                </a:solidFill>
                <a:latin typeface="Arial"/>
                <a:cs typeface="Arial"/>
              </a:rPr>
              <a:t>ir</a:t>
            </a:r>
            <a:r>
              <a:rPr sz="1500" spc="-2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125" dirty="0">
                <a:solidFill>
                  <a:srgbClr val="080808"/>
                </a:solidFill>
                <a:latin typeface="Arial"/>
                <a:cs typeface="Arial"/>
              </a:rPr>
              <a:t>popu</a:t>
            </a:r>
            <a:r>
              <a:rPr sz="1500" spc="-45" dirty="0">
                <a:solidFill>
                  <a:srgbClr val="080808"/>
                </a:solidFill>
                <a:latin typeface="Arial"/>
                <a:cs typeface="Arial"/>
              </a:rPr>
              <a:t>l</a:t>
            </a:r>
            <a:r>
              <a:rPr sz="1500" spc="85" dirty="0">
                <a:solidFill>
                  <a:srgbClr val="080808"/>
                </a:solidFill>
                <a:latin typeface="Arial"/>
                <a:cs typeface="Arial"/>
              </a:rPr>
              <a:t>at</a:t>
            </a:r>
            <a:r>
              <a:rPr sz="1500" spc="20" dirty="0">
                <a:solidFill>
                  <a:srgbClr val="080808"/>
                </a:solidFill>
                <a:latin typeface="Arial"/>
                <a:cs typeface="Arial"/>
              </a:rPr>
              <a:t>i</a:t>
            </a:r>
            <a:r>
              <a:rPr sz="1500" spc="45" dirty="0">
                <a:solidFill>
                  <a:srgbClr val="080808"/>
                </a:solidFill>
                <a:latin typeface="Arial"/>
                <a:cs typeface="Arial"/>
              </a:rPr>
              <a:t>ons</a:t>
            </a:r>
            <a:r>
              <a:rPr sz="150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40" dirty="0">
                <a:solidFill>
                  <a:srgbClr val="080808"/>
                </a:solidFill>
                <a:latin typeface="Arial"/>
                <a:cs typeface="Arial"/>
              </a:rPr>
              <a:t>and</a:t>
            </a:r>
            <a:r>
              <a:rPr sz="1500" spc="2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50" dirty="0">
                <a:solidFill>
                  <a:srgbClr val="080808"/>
                </a:solidFill>
                <a:latin typeface="Arial"/>
                <a:cs typeface="Arial"/>
              </a:rPr>
              <a:t>est</a:t>
            </a:r>
            <a:r>
              <a:rPr sz="1500" spc="114" dirty="0">
                <a:solidFill>
                  <a:srgbClr val="080808"/>
                </a:solidFill>
                <a:latin typeface="Arial"/>
                <a:cs typeface="Arial"/>
              </a:rPr>
              <a:t>i</a:t>
            </a:r>
            <a:r>
              <a:rPr sz="1500" spc="65" dirty="0">
                <a:solidFill>
                  <a:srgbClr val="080808"/>
                </a:solidFill>
                <a:latin typeface="Arial"/>
                <a:cs typeface="Arial"/>
              </a:rPr>
              <a:t>mated</a:t>
            </a:r>
            <a:r>
              <a:rPr sz="1500" spc="-45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65" dirty="0">
                <a:solidFill>
                  <a:srgbClr val="080808"/>
                </a:solidFill>
                <a:latin typeface="Arial"/>
                <a:cs typeface="Arial"/>
              </a:rPr>
              <a:t>coffee</a:t>
            </a:r>
            <a:r>
              <a:rPr sz="1500" spc="10" dirty="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080808"/>
                </a:solidFill>
                <a:latin typeface="Arial"/>
                <a:cs typeface="Arial"/>
              </a:rPr>
              <a:t>consumers.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9025" y="755825"/>
            <a:ext cx="16573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650" dirty="0">
                <a:solidFill>
                  <a:srgbClr val="AA6038"/>
                </a:solidFill>
                <a:latin typeface="Times New Roman"/>
                <a:cs typeface="Times New Roman"/>
              </a:rPr>
              <a:t>#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64012" y="1015738"/>
            <a:ext cx="2311400" cy="48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115">
              <a:lnSpc>
                <a:spcPts val="1055"/>
              </a:lnSpc>
            </a:pPr>
            <a:r>
              <a:rPr sz="950" spc="-5" dirty="0">
                <a:solidFill>
                  <a:srgbClr val="603D2A"/>
                </a:solidFill>
                <a:latin typeface="Arial"/>
                <a:cs typeface="Arial"/>
              </a:rPr>
              <a:t>St</a:t>
            </a:r>
            <a:r>
              <a:rPr sz="950" spc="-75" dirty="0">
                <a:solidFill>
                  <a:srgbClr val="603D2A"/>
                </a:solidFill>
                <a:latin typeface="Arial"/>
                <a:cs typeface="Arial"/>
              </a:rPr>
              <a:t>a</a:t>
            </a:r>
            <a:r>
              <a:rPr sz="950" spc="120" dirty="0">
                <a:solidFill>
                  <a:srgbClr val="603D2A"/>
                </a:solidFill>
                <a:latin typeface="Arial"/>
                <a:cs typeface="Arial"/>
              </a:rPr>
              <a:t>rt</a:t>
            </a:r>
            <a:r>
              <a:rPr sz="950" spc="-50" dirty="0">
                <a:solidFill>
                  <a:srgbClr val="603D2A"/>
                </a:solidFill>
                <a:latin typeface="Arial"/>
                <a:cs typeface="Arial"/>
              </a:rPr>
              <a:t> </a:t>
            </a:r>
            <a:r>
              <a:rPr sz="950" spc="35" dirty="0">
                <a:solidFill>
                  <a:srgbClr val="603D2A"/>
                </a:solidFill>
                <a:latin typeface="Arial"/>
                <a:cs typeface="Arial"/>
              </a:rPr>
              <a:t>yo</a:t>
            </a:r>
            <a:r>
              <a:rPr sz="950" spc="20" dirty="0">
                <a:solidFill>
                  <a:srgbClr val="603D2A"/>
                </a:solidFill>
                <a:latin typeface="Arial"/>
                <a:cs typeface="Arial"/>
              </a:rPr>
              <a:t>u</a:t>
            </a:r>
            <a:r>
              <a:rPr sz="950" spc="40" dirty="0">
                <a:solidFill>
                  <a:srgbClr val="603D2A"/>
                </a:solidFill>
                <a:latin typeface="Arial"/>
                <a:cs typeface="Arial"/>
              </a:rPr>
              <a:t>r</a:t>
            </a:r>
            <a:r>
              <a:rPr sz="950" spc="35" dirty="0">
                <a:solidFill>
                  <a:srgbClr val="603D2A"/>
                </a:solidFill>
                <a:latin typeface="Arial"/>
                <a:cs typeface="Arial"/>
              </a:rPr>
              <a:t> </a:t>
            </a:r>
            <a:r>
              <a:rPr sz="950" spc="-30" dirty="0">
                <a:solidFill>
                  <a:srgbClr val="603D2A"/>
                </a:solidFill>
                <a:latin typeface="Arial"/>
                <a:cs typeface="Arial"/>
              </a:rPr>
              <a:t>week</a:t>
            </a:r>
            <a:r>
              <a:rPr sz="950" spc="85" dirty="0">
                <a:solidFill>
                  <a:srgbClr val="603D2A"/>
                </a:solidFill>
                <a:latin typeface="Arial"/>
                <a:cs typeface="Arial"/>
              </a:rPr>
              <a:t> </a:t>
            </a:r>
            <a:r>
              <a:rPr sz="950" spc="25" dirty="0">
                <a:solidFill>
                  <a:srgbClr val="603D2A"/>
                </a:solidFill>
                <a:latin typeface="Arial"/>
                <a:cs typeface="Arial"/>
              </a:rPr>
              <a:t>w</a:t>
            </a:r>
            <a:r>
              <a:rPr sz="950" spc="-10" dirty="0">
                <a:solidFill>
                  <a:srgbClr val="603D2A"/>
                </a:solidFill>
                <a:latin typeface="Arial"/>
                <a:cs typeface="Arial"/>
              </a:rPr>
              <a:t>i</a:t>
            </a:r>
            <a:r>
              <a:rPr sz="950" spc="55" dirty="0">
                <a:solidFill>
                  <a:srgbClr val="603D2A"/>
                </a:solidFill>
                <a:latin typeface="Arial"/>
                <a:cs typeface="Arial"/>
              </a:rPr>
              <a:t>th</a:t>
            </a:r>
            <a:r>
              <a:rPr sz="950" spc="10" dirty="0">
                <a:solidFill>
                  <a:srgbClr val="603D2A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603D2A"/>
                </a:solidFill>
                <a:latin typeface="Arial"/>
                <a:cs typeface="Arial"/>
              </a:rPr>
              <a:t>a</a:t>
            </a:r>
            <a:r>
              <a:rPr sz="950" spc="-25" dirty="0">
                <a:solidFill>
                  <a:srgbClr val="603D2A"/>
                </a:solidFill>
                <a:latin typeface="Arial"/>
                <a:cs typeface="Arial"/>
              </a:rPr>
              <a:t> </a:t>
            </a:r>
            <a:r>
              <a:rPr sz="950" spc="-45" dirty="0">
                <a:solidFill>
                  <a:srgbClr val="603D2A"/>
                </a:solidFill>
                <a:latin typeface="Arial"/>
                <a:cs typeface="Arial"/>
              </a:rPr>
              <a:t>S</a:t>
            </a:r>
            <a:r>
              <a:rPr sz="950" spc="-65" dirty="0">
                <a:solidFill>
                  <a:srgbClr val="603D2A"/>
                </a:solidFill>
                <a:latin typeface="Arial"/>
                <a:cs typeface="Arial"/>
              </a:rPr>
              <a:t>i</a:t>
            </a:r>
            <a:r>
              <a:rPr sz="950" spc="125" dirty="0">
                <a:solidFill>
                  <a:srgbClr val="603D2A"/>
                </a:solidFill>
                <a:latin typeface="Arial"/>
                <a:cs typeface="Arial"/>
              </a:rPr>
              <a:t>p!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ts val="2735"/>
              </a:lnSpc>
            </a:pPr>
            <a:r>
              <a:rPr sz="2350" spc="240" dirty="0">
                <a:solidFill>
                  <a:srgbClr val="603D2A"/>
                </a:solidFill>
                <a:latin typeface="Arial"/>
                <a:cs typeface="Arial"/>
              </a:rPr>
              <a:t>Mo</a:t>
            </a:r>
            <a:r>
              <a:rPr sz="2350" spc="70" dirty="0">
                <a:solidFill>
                  <a:srgbClr val="603D2A"/>
                </a:solidFill>
                <a:latin typeface="Arial"/>
                <a:cs typeface="Arial"/>
              </a:rPr>
              <a:t>n</a:t>
            </a:r>
            <a:r>
              <a:rPr sz="2350" spc="225" dirty="0">
                <a:solidFill>
                  <a:srgbClr val="603D2A"/>
                </a:solidFill>
                <a:latin typeface="Arial"/>
                <a:cs typeface="Arial"/>
              </a:rPr>
              <a:t>d</a:t>
            </a:r>
            <a:r>
              <a:rPr sz="2350" spc="195" dirty="0">
                <a:solidFill>
                  <a:srgbClr val="603D2A"/>
                </a:solidFill>
                <a:latin typeface="Arial"/>
                <a:cs typeface="Arial"/>
              </a:rPr>
              <a:t>ay</a:t>
            </a:r>
            <a:r>
              <a:rPr sz="2350" spc="-155" dirty="0">
                <a:solidFill>
                  <a:srgbClr val="603D2A"/>
                </a:solidFill>
                <a:latin typeface="Arial"/>
                <a:cs typeface="Arial"/>
              </a:rPr>
              <a:t> </a:t>
            </a:r>
            <a:r>
              <a:rPr sz="2300" spc="180" dirty="0">
                <a:solidFill>
                  <a:srgbClr val="603D2A"/>
                </a:solidFill>
                <a:latin typeface="Arial"/>
                <a:cs typeface="Arial"/>
              </a:rPr>
              <a:t>Coffee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457" y="1965705"/>
            <a:ext cx="8418830" cy="4268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2975"/>
              </a:lnSpc>
            </a:pPr>
            <a:r>
              <a:rPr sz="2500" spc="190" dirty="0">
                <a:solidFill>
                  <a:srgbClr val="010101"/>
                </a:solidFill>
                <a:latin typeface="Arial"/>
                <a:cs typeface="Arial"/>
              </a:rPr>
              <a:t>Med</a:t>
            </a:r>
            <a:r>
              <a:rPr sz="2500" spc="1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500" spc="204" dirty="0">
                <a:solidFill>
                  <a:srgbClr val="010101"/>
                </a:solidFill>
                <a:latin typeface="Arial"/>
                <a:cs typeface="Arial"/>
              </a:rPr>
              <a:t>um</a:t>
            </a:r>
            <a:r>
              <a:rPr sz="2500" spc="-1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500" spc="105" dirty="0">
                <a:solidFill>
                  <a:srgbClr val="010101"/>
                </a:solidFill>
                <a:latin typeface="Arial"/>
                <a:cs typeface="Arial"/>
              </a:rPr>
              <a:t>Quest</a:t>
            </a:r>
            <a:r>
              <a:rPr sz="2500" spc="7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500" spc="190" dirty="0">
                <a:solidFill>
                  <a:srgbClr val="010101"/>
                </a:solidFill>
                <a:latin typeface="Arial"/>
                <a:cs typeface="Arial"/>
              </a:rPr>
              <a:t>o</a:t>
            </a:r>
            <a:r>
              <a:rPr sz="2500" spc="135" dirty="0">
                <a:solidFill>
                  <a:srgbClr val="010101"/>
                </a:solidFill>
                <a:latin typeface="Arial"/>
                <a:cs typeface="Arial"/>
              </a:rPr>
              <a:t>n</a:t>
            </a:r>
            <a:r>
              <a:rPr sz="2500" spc="50" dirty="0">
                <a:solidFill>
                  <a:srgbClr val="010101"/>
                </a:solidFill>
                <a:latin typeface="Arial"/>
                <a:cs typeface="Arial"/>
              </a:rPr>
              <a:t>s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ts val="2435"/>
              </a:lnSpc>
            </a:pPr>
            <a:r>
              <a:rPr sz="2050" spc="80" dirty="0">
                <a:solidFill>
                  <a:srgbClr val="010101"/>
                </a:solidFill>
                <a:latin typeface="Arial"/>
                <a:cs typeface="Arial"/>
              </a:rPr>
              <a:t>Top</a:t>
            </a:r>
            <a:r>
              <a:rPr sz="2050" spc="-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10101"/>
                </a:solidFill>
                <a:latin typeface="Arial"/>
                <a:cs typeface="Arial"/>
              </a:rPr>
              <a:t>Se</a:t>
            </a:r>
            <a:r>
              <a:rPr sz="2050" spc="-10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2050" spc="220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2050" spc="9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050" dirty="0">
                <a:solidFill>
                  <a:srgbClr val="010101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10101"/>
                </a:solidFill>
                <a:latin typeface="Arial"/>
                <a:cs typeface="Arial"/>
              </a:rPr>
              <a:t>g</a:t>
            </a:r>
            <a:r>
              <a:rPr sz="2050" spc="-1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10101"/>
                </a:solidFill>
                <a:latin typeface="Arial"/>
                <a:cs typeface="Arial"/>
              </a:rPr>
              <a:t>Products</a:t>
            </a:r>
            <a:r>
              <a:rPr sz="2050" spc="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10101"/>
                </a:solidFill>
                <a:latin typeface="Arial"/>
                <a:cs typeface="Arial"/>
              </a:rPr>
              <a:t>by</a:t>
            </a:r>
            <a:r>
              <a:rPr sz="2050" spc="-1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10101"/>
                </a:solidFill>
                <a:latin typeface="Arial"/>
                <a:cs typeface="Arial"/>
              </a:rPr>
              <a:t>C</a:t>
            </a:r>
            <a:r>
              <a:rPr sz="2050" spc="55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050" spc="220" dirty="0">
                <a:solidFill>
                  <a:srgbClr val="010101"/>
                </a:solidFill>
                <a:latin typeface="Arial"/>
                <a:cs typeface="Arial"/>
              </a:rPr>
              <a:t>ty</a:t>
            </a:r>
            <a:endParaRPr sz="2050">
              <a:latin typeface="Arial"/>
              <a:cs typeface="Arial"/>
            </a:endParaRPr>
          </a:p>
          <a:p>
            <a:pPr marL="17780" marR="641350">
              <a:lnSpc>
                <a:spcPct val="115999"/>
              </a:lnSpc>
            </a:pPr>
            <a:r>
              <a:rPr sz="2050" spc="45" dirty="0">
                <a:solidFill>
                  <a:srgbClr val="010101"/>
                </a:solidFill>
                <a:latin typeface="Arial"/>
                <a:cs typeface="Arial"/>
              </a:rPr>
              <a:t>What</a:t>
            </a:r>
            <a:r>
              <a:rPr sz="2050" spc="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10101"/>
                </a:solidFill>
                <a:latin typeface="Arial"/>
                <a:cs typeface="Arial"/>
              </a:rPr>
              <a:t>are</a:t>
            </a:r>
            <a:r>
              <a:rPr sz="2050" spc="-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120" dirty="0">
                <a:solidFill>
                  <a:srgbClr val="010101"/>
                </a:solidFill>
                <a:latin typeface="Arial"/>
                <a:cs typeface="Arial"/>
              </a:rPr>
              <a:t>the</a:t>
            </a:r>
            <a:r>
              <a:rPr sz="2050" spc="-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160" dirty="0">
                <a:solidFill>
                  <a:srgbClr val="010101"/>
                </a:solidFill>
                <a:latin typeface="Arial"/>
                <a:cs typeface="Arial"/>
              </a:rPr>
              <a:t>top</a:t>
            </a:r>
            <a:r>
              <a:rPr sz="2050" spc="-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10101"/>
                </a:solidFill>
                <a:latin typeface="Arial"/>
                <a:cs typeface="Arial"/>
              </a:rPr>
              <a:t>3</a:t>
            </a:r>
            <a:r>
              <a:rPr sz="2050" spc="-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10101"/>
                </a:solidFill>
                <a:latin typeface="Arial"/>
                <a:cs typeface="Arial"/>
              </a:rPr>
              <a:t>sel</a:t>
            </a:r>
            <a:r>
              <a:rPr sz="2050" spc="45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2050" spc="90" dirty="0">
                <a:solidFill>
                  <a:srgbClr val="010101"/>
                </a:solidFill>
                <a:latin typeface="Arial"/>
                <a:cs typeface="Arial"/>
              </a:rPr>
              <a:t>ing</a:t>
            </a:r>
            <a:r>
              <a:rPr sz="2050" spc="-114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10101"/>
                </a:solidFill>
                <a:latin typeface="Arial"/>
                <a:cs typeface="Arial"/>
              </a:rPr>
              <a:t>products</a:t>
            </a:r>
            <a:r>
              <a:rPr sz="2050" spc="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10101"/>
                </a:solidFill>
                <a:latin typeface="Arial"/>
                <a:cs typeface="Arial"/>
              </a:rPr>
              <a:t>in</a:t>
            </a:r>
            <a:r>
              <a:rPr sz="2050" spc="-1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10101"/>
                </a:solidFill>
                <a:latin typeface="Arial"/>
                <a:cs typeface="Arial"/>
              </a:rPr>
              <a:t>each</a:t>
            </a:r>
            <a:r>
              <a:rPr sz="2050" spc="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10101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050" spc="175" dirty="0">
                <a:solidFill>
                  <a:srgbClr val="010101"/>
                </a:solidFill>
                <a:latin typeface="Arial"/>
                <a:cs typeface="Arial"/>
              </a:rPr>
              <a:t>ty</a:t>
            </a:r>
            <a:r>
              <a:rPr sz="2050" spc="14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10101"/>
                </a:solidFill>
                <a:latin typeface="Arial"/>
                <a:cs typeface="Arial"/>
              </a:rPr>
              <a:t>based</a:t>
            </a:r>
            <a:r>
              <a:rPr sz="2050" spc="-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10101"/>
                </a:solidFill>
                <a:latin typeface="Arial"/>
                <a:cs typeface="Arial"/>
              </a:rPr>
              <a:t>on</a:t>
            </a:r>
            <a:r>
              <a:rPr sz="2050" spc="-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010101"/>
                </a:solidFill>
                <a:latin typeface="Arial"/>
                <a:cs typeface="Arial"/>
              </a:rPr>
              <a:t>sa</a:t>
            </a:r>
            <a:r>
              <a:rPr sz="2050" spc="-10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2050" spc="-45" dirty="0">
                <a:solidFill>
                  <a:srgbClr val="010101"/>
                </a:solidFill>
                <a:latin typeface="Arial"/>
                <a:cs typeface="Arial"/>
              </a:rPr>
              <a:t>es</a:t>
            </a:r>
            <a:r>
              <a:rPr sz="2050" spc="-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190" dirty="0">
                <a:solidFill>
                  <a:srgbClr val="010101"/>
                </a:solidFill>
                <a:latin typeface="Arial"/>
                <a:cs typeface="Arial"/>
              </a:rPr>
              <a:t>vo</a:t>
            </a:r>
            <a:r>
              <a:rPr sz="2050" spc="105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2050" spc="35" dirty="0">
                <a:solidFill>
                  <a:srgbClr val="010101"/>
                </a:solidFill>
                <a:latin typeface="Arial"/>
                <a:cs typeface="Arial"/>
              </a:rPr>
              <a:t>ume?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80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</a:pPr>
            <a:r>
              <a:rPr sz="2050" spc="85" dirty="0">
                <a:solidFill>
                  <a:srgbClr val="010101"/>
                </a:solidFill>
                <a:latin typeface="Arial"/>
                <a:cs typeface="Arial"/>
              </a:rPr>
              <a:t>Customer</a:t>
            </a:r>
            <a:r>
              <a:rPr sz="2050" spc="-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10101"/>
                </a:solidFill>
                <a:latin typeface="Arial"/>
                <a:cs typeface="Arial"/>
              </a:rPr>
              <a:t>Se</a:t>
            </a:r>
            <a:r>
              <a:rPr sz="2050" spc="20" dirty="0">
                <a:solidFill>
                  <a:srgbClr val="010101"/>
                </a:solidFill>
                <a:latin typeface="Arial"/>
                <a:cs typeface="Arial"/>
              </a:rPr>
              <a:t>g</a:t>
            </a:r>
            <a:r>
              <a:rPr sz="2050" spc="110" dirty="0">
                <a:solidFill>
                  <a:srgbClr val="010101"/>
                </a:solidFill>
                <a:latin typeface="Arial"/>
                <a:cs typeface="Arial"/>
              </a:rPr>
              <a:t>ment</a:t>
            </a:r>
            <a:r>
              <a:rPr sz="2050" spc="-10" dirty="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sz="2050" spc="320" dirty="0">
                <a:solidFill>
                  <a:srgbClr val="010101"/>
                </a:solidFill>
                <a:latin typeface="Arial"/>
                <a:cs typeface="Arial"/>
              </a:rPr>
              <a:t>t</a:t>
            </a:r>
            <a:r>
              <a:rPr sz="2050" spc="175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050" spc="135" dirty="0">
                <a:solidFill>
                  <a:srgbClr val="010101"/>
                </a:solidFill>
                <a:latin typeface="Arial"/>
                <a:cs typeface="Arial"/>
              </a:rPr>
              <a:t>on</a:t>
            </a:r>
            <a:r>
              <a:rPr sz="2050" spc="-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10101"/>
                </a:solidFill>
                <a:latin typeface="Arial"/>
                <a:cs typeface="Arial"/>
              </a:rPr>
              <a:t>by</a:t>
            </a:r>
            <a:r>
              <a:rPr sz="2050" spc="-10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10101"/>
                </a:solidFill>
                <a:latin typeface="Arial"/>
                <a:cs typeface="Arial"/>
              </a:rPr>
              <a:t>C</a:t>
            </a:r>
            <a:r>
              <a:rPr sz="2050" spc="-7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050" spc="220" dirty="0">
                <a:solidFill>
                  <a:srgbClr val="010101"/>
                </a:solidFill>
                <a:latin typeface="Arial"/>
                <a:cs typeface="Arial"/>
              </a:rPr>
              <a:t>ty</a:t>
            </a:r>
            <a:endParaRPr sz="2050">
              <a:latin typeface="Arial"/>
              <a:cs typeface="Arial"/>
            </a:endParaRPr>
          </a:p>
          <a:p>
            <a:pPr marL="34925" marR="831215">
              <a:lnSpc>
                <a:spcPct val="115999"/>
              </a:lnSpc>
            </a:pPr>
            <a:r>
              <a:rPr sz="2050" spc="50" dirty="0">
                <a:solidFill>
                  <a:srgbClr val="010101"/>
                </a:solidFill>
                <a:latin typeface="Arial"/>
                <a:cs typeface="Arial"/>
              </a:rPr>
              <a:t>How</a:t>
            </a:r>
            <a:r>
              <a:rPr sz="2050" spc="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10101"/>
                </a:solidFill>
                <a:latin typeface="Arial"/>
                <a:cs typeface="Arial"/>
              </a:rPr>
              <a:t>many</a:t>
            </a:r>
            <a:r>
              <a:rPr sz="2050" spc="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10101"/>
                </a:solidFill>
                <a:latin typeface="Arial"/>
                <a:cs typeface="Arial"/>
              </a:rPr>
              <a:t>un</a:t>
            </a:r>
            <a:r>
              <a:rPr sz="2050" spc="2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050" spc="65" dirty="0">
                <a:solidFill>
                  <a:srgbClr val="010101"/>
                </a:solidFill>
                <a:latin typeface="Arial"/>
                <a:cs typeface="Arial"/>
              </a:rPr>
              <a:t>que</a:t>
            </a:r>
            <a:r>
              <a:rPr sz="2050" spc="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10101"/>
                </a:solidFill>
                <a:latin typeface="Arial"/>
                <a:cs typeface="Arial"/>
              </a:rPr>
              <a:t>customers</a:t>
            </a:r>
            <a:r>
              <a:rPr sz="2050" spc="10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10101"/>
                </a:solidFill>
                <a:latin typeface="Arial"/>
                <a:cs typeface="Arial"/>
              </a:rPr>
              <a:t>are</a:t>
            </a:r>
            <a:r>
              <a:rPr sz="2050" spc="-8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100" dirty="0">
                <a:solidFill>
                  <a:srgbClr val="010101"/>
                </a:solidFill>
                <a:latin typeface="Arial"/>
                <a:cs typeface="Arial"/>
              </a:rPr>
              <a:t>there</a:t>
            </a:r>
            <a:r>
              <a:rPr sz="2050" spc="12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10101"/>
                </a:solidFill>
                <a:latin typeface="Arial"/>
                <a:cs typeface="Arial"/>
              </a:rPr>
              <a:t>in</a:t>
            </a:r>
            <a:r>
              <a:rPr sz="2050" spc="-10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10101"/>
                </a:solidFill>
                <a:latin typeface="Arial"/>
                <a:cs typeface="Arial"/>
              </a:rPr>
              <a:t>each</a:t>
            </a:r>
            <a:r>
              <a:rPr sz="2050" spc="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10101"/>
                </a:solidFill>
                <a:latin typeface="Arial"/>
                <a:cs typeface="Arial"/>
              </a:rPr>
              <a:t>c</a:t>
            </a:r>
            <a:r>
              <a:rPr sz="2050" spc="5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050" spc="175" dirty="0">
                <a:solidFill>
                  <a:srgbClr val="010101"/>
                </a:solidFill>
                <a:latin typeface="Arial"/>
                <a:cs typeface="Arial"/>
              </a:rPr>
              <a:t>ty</a:t>
            </a:r>
            <a:r>
              <a:rPr sz="2050" spc="-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10101"/>
                </a:solidFill>
                <a:latin typeface="Arial"/>
                <a:cs typeface="Arial"/>
              </a:rPr>
              <a:t>who</a:t>
            </a:r>
            <a:r>
              <a:rPr sz="2050" spc="19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10101"/>
                </a:solidFill>
                <a:latin typeface="Arial"/>
                <a:cs typeface="Arial"/>
              </a:rPr>
              <a:t>have</a:t>
            </a:r>
            <a:r>
              <a:rPr sz="2050" spc="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10101"/>
                </a:solidFill>
                <a:latin typeface="Arial"/>
                <a:cs typeface="Arial"/>
              </a:rPr>
              <a:t>purchased </a:t>
            </a:r>
            <a:r>
              <a:rPr sz="2050" spc="80" dirty="0">
                <a:solidFill>
                  <a:srgbClr val="010101"/>
                </a:solidFill>
                <a:latin typeface="Arial"/>
                <a:cs typeface="Arial"/>
              </a:rPr>
              <a:t>coffee</a:t>
            </a:r>
            <a:r>
              <a:rPr sz="2050" spc="13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10101"/>
                </a:solidFill>
                <a:latin typeface="Arial"/>
                <a:cs typeface="Arial"/>
              </a:rPr>
              <a:t>products?</a:t>
            </a:r>
            <a:endParaRPr sz="2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800">
              <a:latin typeface="Times New Roman"/>
              <a:cs typeface="Times New Roman"/>
            </a:endParaRPr>
          </a:p>
          <a:p>
            <a:pPr marL="34925">
              <a:lnSpc>
                <a:spcPct val="100000"/>
              </a:lnSpc>
            </a:pPr>
            <a:r>
              <a:rPr sz="2050" spc="35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050" spc="130" dirty="0">
                <a:solidFill>
                  <a:srgbClr val="010101"/>
                </a:solidFill>
                <a:latin typeface="Arial"/>
                <a:cs typeface="Arial"/>
              </a:rPr>
              <a:t>mpact</a:t>
            </a:r>
            <a:r>
              <a:rPr sz="2050" spc="-7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10101"/>
                </a:solidFill>
                <a:latin typeface="Arial"/>
                <a:cs typeface="Arial"/>
              </a:rPr>
              <a:t>of</a:t>
            </a:r>
            <a:r>
              <a:rPr sz="2050" spc="-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135" dirty="0">
                <a:solidFill>
                  <a:srgbClr val="010101"/>
                </a:solidFill>
                <a:latin typeface="Arial"/>
                <a:cs typeface="Arial"/>
              </a:rPr>
              <a:t>est</a:t>
            </a:r>
            <a:r>
              <a:rPr sz="2050" spc="95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050" spc="125" dirty="0">
                <a:solidFill>
                  <a:srgbClr val="010101"/>
                </a:solidFill>
                <a:latin typeface="Arial"/>
                <a:cs typeface="Arial"/>
              </a:rPr>
              <a:t>mated</a:t>
            </a:r>
            <a:r>
              <a:rPr sz="2050" spc="-10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155" dirty="0">
                <a:solidFill>
                  <a:srgbClr val="010101"/>
                </a:solidFill>
                <a:latin typeface="Arial"/>
                <a:cs typeface="Arial"/>
              </a:rPr>
              <a:t>rent</a:t>
            </a:r>
            <a:r>
              <a:rPr sz="2050" spc="-1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135" dirty="0">
                <a:solidFill>
                  <a:srgbClr val="010101"/>
                </a:solidFill>
                <a:latin typeface="Arial"/>
                <a:cs typeface="Arial"/>
              </a:rPr>
              <a:t>on</a:t>
            </a:r>
            <a:r>
              <a:rPr sz="2050" spc="-14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140" dirty="0">
                <a:solidFill>
                  <a:srgbClr val="010101"/>
                </a:solidFill>
                <a:latin typeface="Arial"/>
                <a:cs typeface="Arial"/>
              </a:rPr>
              <a:t>sa</a:t>
            </a:r>
            <a:r>
              <a:rPr sz="2050" spc="-55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2050" spc="30" dirty="0">
                <a:solidFill>
                  <a:srgbClr val="010101"/>
                </a:solidFill>
                <a:latin typeface="Arial"/>
                <a:cs typeface="Arial"/>
              </a:rPr>
              <a:t>e</a:t>
            </a:r>
            <a:r>
              <a:rPr sz="2050" spc="35" dirty="0">
                <a:solidFill>
                  <a:srgbClr val="010101"/>
                </a:solidFill>
                <a:latin typeface="Arial"/>
                <a:cs typeface="Arial"/>
              </a:rPr>
              <a:t>s</a:t>
            </a:r>
            <a:r>
              <a:rPr sz="2050" spc="509" dirty="0">
                <a:solidFill>
                  <a:srgbClr val="010101"/>
                </a:solidFill>
                <a:latin typeface="Arial"/>
                <a:cs typeface="Arial"/>
              </a:rPr>
              <a:t>:</a:t>
            </a:r>
            <a:endParaRPr sz="2050">
              <a:latin typeface="Arial"/>
              <a:cs typeface="Arial"/>
            </a:endParaRPr>
          </a:p>
          <a:p>
            <a:pPr marL="23495" marR="5080" indent="10795">
              <a:lnSpc>
                <a:spcPct val="114199"/>
              </a:lnSpc>
              <a:spcBef>
                <a:spcPts val="45"/>
              </a:spcBef>
            </a:pPr>
            <a:r>
              <a:rPr sz="2050" spc="-40" dirty="0">
                <a:solidFill>
                  <a:srgbClr val="010101"/>
                </a:solidFill>
                <a:latin typeface="Arial"/>
                <a:cs typeface="Arial"/>
              </a:rPr>
              <a:t>F</a:t>
            </a:r>
            <a:r>
              <a:rPr sz="2050" spc="-2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050" spc="135" dirty="0">
                <a:solidFill>
                  <a:srgbClr val="010101"/>
                </a:solidFill>
                <a:latin typeface="Arial"/>
                <a:cs typeface="Arial"/>
              </a:rPr>
              <a:t>nd</a:t>
            </a:r>
            <a:r>
              <a:rPr sz="2050" spc="-9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10101"/>
                </a:solidFill>
                <a:latin typeface="Arial"/>
                <a:cs typeface="Arial"/>
              </a:rPr>
              <a:t>each</a:t>
            </a:r>
            <a:r>
              <a:rPr sz="2050" spc="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130" dirty="0">
                <a:solidFill>
                  <a:srgbClr val="010101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10101"/>
                </a:solidFill>
                <a:latin typeface="Arial"/>
                <a:cs typeface="Arial"/>
              </a:rPr>
              <a:t>i</a:t>
            </a:r>
            <a:r>
              <a:rPr sz="2050" spc="175" dirty="0">
                <a:solidFill>
                  <a:srgbClr val="010101"/>
                </a:solidFill>
                <a:latin typeface="Arial"/>
                <a:cs typeface="Arial"/>
              </a:rPr>
              <a:t>ty</a:t>
            </a:r>
            <a:r>
              <a:rPr sz="2050" spc="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10101"/>
                </a:solidFill>
                <a:latin typeface="Arial"/>
                <a:cs typeface="Arial"/>
              </a:rPr>
              <a:t>and</a:t>
            </a:r>
            <a:r>
              <a:rPr sz="2050" spc="-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10101"/>
                </a:solidFill>
                <a:latin typeface="Arial"/>
                <a:cs typeface="Arial"/>
              </a:rPr>
              <a:t>their </a:t>
            </a:r>
            <a:r>
              <a:rPr sz="2050" spc="55" dirty="0">
                <a:solidFill>
                  <a:srgbClr val="010101"/>
                </a:solidFill>
                <a:latin typeface="Arial"/>
                <a:cs typeface="Arial"/>
              </a:rPr>
              <a:t>aver</a:t>
            </a:r>
            <a:r>
              <a:rPr sz="2050" spc="25" dirty="0">
                <a:solidFill>
                  <a:srgbClr val="010101"/>
                </a:solidFill>
                <a:latin typeface="Arial"/>
                <a:cs typeface="Arial"/>
              </a:rPr>
              <a:t>a</a:t>
            </a:r>
            <a:r>
              <a:rPr sz="2050" spc="10" dirty="0">
                <a:solidFill>
                  <a:srgbClr val="010101"/>
                </a:solidFill>
                <a:latin typeface="Arial"/>
                <a:cs typeface="Arial"/>
              </a:rPr>
              <a:t>ge</a:t>
            </a:r>
            <a:r>
              <a:rPr sz="2050" spc="-2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10101"/>
                </a:solidFill>
                <a:latin typeface="Arial"/>
                <a:cs typeface="Arial"/>
              </a:rPr>
              <a:t>sa</a:t>
            </a:r>
            <a:r>
              <a:rPr sz="2050" spc="-10" dirty="0">
                <a:solidFill>
                  <a:srgbClr val="010101"/>
                </a:solidFill>
                <a:latin typeface="Arial"/>
                <a:cs typeface="Arial"/>
              </a:rPr>
              <a:t>l</a:t>
            </a:r>
            <a:r>
              <a:rPr sz="2050" spc="10" dirty="0">
                <a:solidFill>
                  <a:srgbClr val="010101"/>
                </a:solidFill>
                <a:latin typeface="Arial"/>
                <a:cs typeface="Arial"/>
              </a:rPr>
              <a:t>e</a:t>
            </a:r>
            <a:r>
              <a:rPr sz="2050" spc="3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10101"/>
                </a:solidFill>
                <a:latin typeface="Arial"/>
                <a:cs typeface="Arial"/>
              </a:rPr>
              <a:t>per</a:t>
            </a:r>
            <a:r>
              <a:rPr sz="2050" spc="-7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10101"/>
                </a:solidFill>
                <a:latin typeface="Arial"/>
                <a:cs typeface="Arial"/>
              </a:rPr>
              <a:t>customer</a:t>
            </a:r>
            <a:r>
              <a:rPr sz="2050" spc="16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10101"/>
                </a:solidFill>
                <a:latin typeface="Arial"/>
                <a:cs typeface="Arial"/>
              </a:rPr>
              <a:t>and</a:t>
            </a:r>
            <a:r>
              <a:rPr sz="2050" spc="-15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10101"/>
                </a:solidFill>
                <a:latin typeface="Arial"/>
                <a:cs typeface="Arial"/>
              </a:rPr>
              <a:t>avg</a:t>
            </a:r>
            <a:r>
              <a:rPr sz="2050" spc="-8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10101"/>
                </a:solidFill>
                <a:latin typeface="Arial"/>
                <a:cs typeface="Arial"/>
              </a:rPr>
              <a:t>rent</a:t>
            </a:r>
            <a:r>
              <a:rPr sz="2050" spc="1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10101"/>
                </a:solidFill>
                <a:latin typeface="Arial"/>
                <a:cs typeface="Arial"/>
              </a:rPr>
              <a:t>per</a:t>
            </a:r>
            <a:r>
              <a:rPr sz="2050" spc="50" dirty="0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10101"/>
                </a:solidFill>
                <a:latin typeface="Arial"/>
                <a:cs typeface="Arial"/>
              </a:rPr>
              <a:t>customer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21336" y="4360127"/>
            <a:ext cx="1661532" cy="2430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79025" y="755825"/>
            <a:ext cx="16573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650" dirty="0">
                <a:solidFill>
                  <a:srgbClr val="AA6038"/>
                </a:solidFill>
                <a:latin typeface="Times New Roman"/>
                <a:cs typeface="Times New Roman"/>
              </a:rPr>
              <a:t>#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4012" y="1015738"/>
            <a:ext cx="2311400" cy="481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115">
              <a:lnSpc>
                <a:spcPts val="1055"/>
              </a:lnSpc>
            </a:pPr>
            <a:r>
              <a:rPr sz="950" spc="-5" dirty="0">
                <a:solidFill>
                  <a:srgbClr val="603D2A"/>
                </a:solidFill>
                <a:latin typeface="Arial"/>
                <a:cs typeface="Arial"/>
              </a:rPr>
              <a:t>St</a:t>
            </a:r>
            <a:r>
              <a:rPr sz="950" spc="-75" dirty="0">
                <a:solidFill>
                  <a:srgbClr val="603D2A"/>
                </a:solidFill>
                <a:latin typeface="Arial"/>
                <a:cs typeface="Arial"/>
              </a:rPr>
              <a:t>a</a:t>
            </a:r>
            <a:r>
              <a:rPr sz="950" spc="120" dirty="0">
                <a:solidFill>
                  <a:srgbClr val="603D2A"/>
                </a:solidFill>
                <a:latin typeface="Arial"/>
                <a:cs typeface="Arial"/>
              </a:rPr>
              <a:t>rt</a:t>
            </a:r>
            <a:r>
              <a:rPr sz="950" spc="-50" dirty="0">
                <a:solidFill>
                  <a:srgbClr val="603D2A"/>
                </a:solidFill>
                <a:latin typeface="Arial"/>
                <a:cs typeface="Arial"/>
              </a:rPr>
              <a:t> </a:t>
            </a:r>
            <a:r>
              <a:rPr sz="950" spc="35" dirty="0">
                <a:solidFill>
                  <a:srgbClr val="603D2A"/>
                </a:solidFill>
                <a:latin typeface="Arial"/>
                <a:cs typeface="Arial"/>
              </a:rPr>
              <a:t>yo</a:t>
            </a:r>
            <a:r>
              <a:rPr sz="950" spc="20" dirty="0">
                <a:solidFill>
                  <a:srgbClr val="603D2A"/>
                </a:solidFill>
                <a:latin typeface="Arial"/>
                <a:cs typeface="Arial"/>
              </a:rPr>
              <a:t>u</a:t>
            </a:r>
            <a:r>
              <a:rPr sz="950" spc="40" dirty="0">
                <a:solidFill>
                  <a:srgbClr val="603D2A"/>
                </a:solidFill>
                <a:latin typeface="Arial"/>
                <a:cs typeface="Arial"/>
              </a:rPr>
              <a:t>r</a:t>
            </a:r>
            <a:r>
              <a:rPr sz="950" spc="35" dirty="0">
                <a:solidFill>
                  <a:srgbClr val="603D2A"/>
                </a:solidFill>
                <a:latin typeface="Arial"/>
                <a:cs typeface="Arial"/>
              </a:rPr>
              <a:t> </a:t>
            </a:r>
            <a:r>
              <a:rPr sz="950" spc="-30" dirty="0">
                <a:solidFill>
                  <a:srgbClr val="603D2A"/>
                </a:solidFill>
                <a:latin typeface="Arial"/>
                <a:cs typeface="Arial"/>
              </a:rPr>
              <a:t>week</a:t>
            </a:r>
            <a:r>
              <a:rPr sz="950" spc="85" dirty="0">
                <a:solidFill>
                  <a:srgbClr val="603D2A"/>
                </a:solidFill>
                <a:latin typeface="Arial"/>
                <a:cs typeface="Arial"/>
              </a:rPr>
              <a:t> </a:t>
            </a:r>
            <a:r>
              <a:rPr sz="950" spc="25" dirty="0">
                <a:solidFill>
                  <a:srgbClr val="603D2A"/>
                </a:solidFill>
                <a:latin typeface="Arial"/>
                <a:cs typeface="Arial"/>
              </a:rPr>
              <a:t>w</a:t>
            </a:r>
            <a:r>
              <a:rPr sz="950" spc="-10" dirty="0">
                <a:solidFill>
                  <a:srgbClr val="603D2A"/>
                </a:solidFill>
                <a:latin typeface="Arial"/>
                <a:cs typeface="Arial"/>
              </a:rPr>
              <a:t>i</a:t>
            </a:r>
            <a:r>
              <a:rPr sz="950" spc="55" dirty="0">
                <a:solidFill>
                  <a:srgbClr val="603D2A"/>
                </a:solidFill>
                <a:latin typeface="Arial"/>
                <a:cs typeface="Arial"/>
              </a:rPr>
              <a:t>th</a:t>
            </a:r>
            <a:r>
              <a:rPr sz="950" spc="10" dirty="0">
                <a:solidFill>
                  <a:srgbClr val="603D2A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603D2A"/>
                </a:solidFill>
                <a:latin typeface="Arial"/>
                <a:cs typeface="Arial"/>
              </a:rPr>
              <a:t>a</a:t>
            </a:r>
            <a:r>
              <a:rPr sz="950" spc="-25" dirty="0">
                <a:solidFill>
                  <a:srgbClr val="603D2A"/>
                </a:solidFill>
                <a:latin typeface="Arial"/>
                <a:cs typeface="Arial"/>
              </a:rPr>
              <a:t> </a:t>
            </a:r>
            <a:r>
              <a:rPr sz="950" spc="-45" dirty="0">
                <a:solidFill>
                  <a:srgbClr val="603D2A"/>
                </a:solidFill>
                <a:latin typeface="Arial"/>
                <a:cs typeface="Arial"/>
              </a:rPr>
              <a:t>S</a:t>
            </a:r>
            <a:r>
              <a:rPr sz="950" spc="-65" dirty="0">
                <a:solidFill>
                  <a:srgbClr val="603D2A"/>
                </a:solidFill>
                <a:latin typeface="Arial"/>
                <a:cs typeface="Arial"/>
              </a:rPr>
              <a:t>i</a:t>
            </a:r>
            <a:r>
              <a:rPr sz="950" spc="125" dirty="0">
                <a:solidFill>
                  <a:srgbClr val="603D2A"/>
                </a:solidFill>
                <a:latin typeface="Arial"/>
                <a:cs typeface="Arial"/>
              </a:rPr>
              <a:t>p!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ts val="2735"/>
              </a:lnSpc>
            </a:pPr>
            <a:r>
              <a:rPr sz="2350" spc="240" dirty="0">
                <a:solidFill>
                  <a:srgbClr val="603D2A"/>
                </a:solidFill>
                <a:latin typeface="Arial"/>
                <a:cs typeface="Arial"/>
              </a:rPr>
              <a:t>Mo</a:t>
            </a:r>
            <a:r>
              <a:rPr sz="2350" spc="70" dirty="0">
                <a:solidFill>
                  <a:srgbClr val="603D2A"/>
                </a:solidFill>
                <a:latin typeface="Arial"/>
                <a:cs typeface="Arial"/>
              </a:rPr>
              <a:t>n</a:t>
            </a:r>
            <a:r>
              <a:rPr sz="2350" spc="225" dirty="0">
                <a:solidFill>
                  <a:srgbClr val="603D2A"/>
                </a:solidFill>
                <a:latin typeface="Arial"/>
                <a:cs typeface="Arial"/>
              </a:rPr>
              <a:t>d</a:t>
            </a:r>
            <a:r>
              <a:rPr sz="2350" spc="195" dirty="0">
                <a:solidFill>
                  <a:srgbClr val="603D2A"/>
                </a:solidFill>
                <a:latin typeface="Arial"/>
                <a:cs typeface="Arial"/>
              </a:rPr>
              <a:t>ay</a:t>
            </a:r>
            <a:r>
              <a:rPr sz="2350" spc="-155" dirty="0">
                <a:solidFill>
                  <a:srgbClr val="603D2A"/>
                </a:solidFill>
                <a:latin typeface="Arial"/>
                <a:cs typeface="Arial"/>
              </a:rPr>
              <a:t> </a:t>
            </a:r>
            <a:r>
              <a:rPr sz="2300" spc="180" dirty="0">
                <a:solidFill>
                  <a:srgbClr val="603D2A"/>
                </a:solidFill>
                <a:latin typeface="Arial"/>
                <a:cs typeface="Arial"/>
              </a:rPr>
              <a:t>Coffee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15" y="2091083"/>
            <a:ext cx="8898890" cy="4142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030">
              <a:lnSpc>
                <a:spcPct val="100000"/>
              </a:lnSpc>
            </a:pPr>
            <a:r>
              <a:rPr sz="2400" b="1" spc="55" dirty="0">
                <a:latin typeface="Arial"/>
                <a:cs typeface="Arial"/>
              </a:rPr>
              <a:t>Advanced</a:t>
            </a:r>
            <a:r>
              <a:rPr sz="2400" b="1" spc="290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Quest</a:t>
            </a:r>
            <a:r>
              <a:rPr sz="2400" b="1" spc="90" dirty="0">
                <a:latin typeface="Arial"/>
                <a:cs typeface="Arial"/>
              </a:rPr>
              <a:t>i</a:t>
            </a:r>
            <a:r>
              <a:rPr sz="2400" b="1" spc="25" dirty="0">
                <a:latin typeface="Arial"/>
                <a:cs typeface="Arial"/>
              </a:rPr>
              <a:t>ons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600" b="1" spc="-455" dirty="0">
                <a:latin typeface="Times New Roman"/>
                <a:cs typeface="Times New Roman"/>
              </a:rPr>
              <a:t>&amp;</a:t>
            </a:r>
            <a:r>
              <a:rPr sz="2600" b="1" spc="-170" dirty="0">
                <a:latin typeface="Times New Roman"/>
                <a:cs typeface="Times New Roman"/>
              </a:rPr>
              <a:t> </a:t>
            </a:r>
            <a:r>
              <a:rPr sz="2400" b="1" spc="90" dirty="0">
                <a:latin typeface="Arial"/>
                <a:cs typeface="Arial"/>
              </a:rPr>
              <a:t>Ana</a:t>
            </a:r>
            <a:r>
              <a:rPr sz="2400" b="1" spc="10" dirty="0">
                <a:latin typeface="Arial"/>
                <a:cs typeface="Arial"/>
              </a:rPr>
              <a:t>l</a:t>
            </a:r>
            <a:r>
              <a:rPr sz="2400" b="1" spc="-25" dirty="0">
                <a:latin typeface="Arial"/>
                <a:cs typeface="Arial"/>
              </a:rPr>
              <a:t>ysis</a:t>
            </a:r>
            <a:endParaRPr sz="240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735"/>
              </a:spcBef>
            </a:pPr>
            <a:r>
              <a:rPr sz="2650" b="1" spc="125" dirty="0">
                <a:latin typeface="Arial"/>
                <a:cs typeface="Arial"/>
              </a:rPr>
              <a:t>Month</a:t>
            </a:r>
            <a:r>
              <a:rPr sz="2650" b="1" spc="-185" dirty="0">
                <a:latin typeface="Arial"/>
                <a:cs typeface="Arial"/>
              </a:rPr>
              <a:t>l</a:t>
            </a:r>
            <a:r>
              <a:rPr sz="2650" b="1" spc="100" dirty="0">
                <a:latin typeface="Arial"/>
                <a:cs typeface="Arial"/>
              </a:rPr>
              <a:t>y</a:t>
            </a:r>
            <a:r>
              <a:rPr sz="2650" b="1" spc="-75" dirty="0">
                <a:latin typeface="Arial"/>
                <a:cs typeface="Arial"/>
              </a:rPr>
              <a:t> </a:t>
            </a:r>
            <a:r>
              <a:rPr sz="2650" b="1" spc="45" dirty="0">
                <a:latin typeface="Arial"/>
                <a:cs typeface="Arial"/>
              </a:rPr>
              <a:t>Sa</a:t>
            </a:r>
            <a:r>
              <a:rPr sz="2650" b="1" spc="-120" dirty="0">
                <a:latin typeface="Arial"/>
                <a:cs typeface="Arial"/>
              </a:rPr>
              <a:t>l</a:t>
            </a:r>
            <a:r>
              <a:rPr sz="2650" b="1" spc="-60" dirty="0">
                <a:latin typeface="Arial"/>
                <a:cs typeface="Arial"/>
              </a:rPr>
              <a:t>es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30" dirty="0">
                <a:latin typeface="Arial"/>
                <a:cs typeface="Arial"/>
              </a:rPr>
              <a:t>Growth</a:t>
            </a:r>
            <a:endParaRPr sz="2650">
              <a:latin typeface="Arial"/>
              <a:cs typeface="Arial"/>
            </a:endParaRPr>
          </a:p>
          <a:p>
            <a:pPr marL="12700" marR="5080">
              <a:lnSpc>
                <a:spcPts val="3729"/>
              </a:lnSpc>
              <a:spcBef>
                <a:spcPts val="170"/>
              </a:spcBef>
            </a:pPr>
            <a:r>
              <a:rPr sz="2700" spc="15" dirty="0">
                <a:latin typeface="Arial"/>
                <a:cs typeface="Arial"/>
              </a:rPr>
              <a:t>Sa</a:t>
            </a:r>
            <a:r>
              <a:rPr sz="2700" spc="-70" dirty="0">
                <a:latin typeface="Arial"/>
                <a:cs typeface="Arial"/>
              </a:rPr>
              <a:t>l</a:t>
            </a:r>
            <a:r>
              <a:rPr sz="2700" spc="-45" dirty="0">
                <a:latin typeface="Arial"/>
                <a:cs typeface="Arial"/>
              </a:rPr>
              <a:t>es</a:t>
            </a:r>
            <a:r>
              <a:rPr sz="2700" spc="-50" dirty="0">
                <a:latin typeface="Arial"/>
                <a:cs typeface="Arial"/>
              </a:rPr>
              <a:t> </a:t>
            </a:r>
            <a:r>
              <a:rPr sz="2700" spc="120" dirty="0">
                <a:latin typeface="Arial"/>
                <a:cs typeface="Arial"/>
              </a:rPr>
              <a:t>g</a:t>
            </a:r>
            <a:r>
              <a:rPr sz="2700" spc="155" dirty="0">
                <a:latin typeface="Arial"/>
                <a:cs typeface="Arial"/>
              </a:rPr>
              <a:t>rowth</a:t>
            </a:r>
            <a:r>
              <a:rPr sz="2700" spc="40" dirty="0">
                <a:latin typeface="Arial"/>
                <a:cs typeface="Arial"/>
              </a:rPr>
              <a:t> </a:t>
            </a:r>
            <a:r>
              <a:rPr sz="2700" spc="50" dirty="0">
                <a:latin typeface="Arial"/>
                <a:cs typeface="Arial"/>
              </a:rPr>
              <a:t>r</a:t>
            </a:r>
            <a:r>
              <a:rPr sz="2700" spc="-130" dirty="0">
                <a:latin typeface="Arial"/>
                <a:cs typeface="Arial"/>
              </a:rPr>
              <a:t>a</a:t>
            </a:r>
            <a:r>
              <a:rPr sz="2700" spc="120" dirty="0">
                <a:latin typeface="Arial"/>
                <a:cs typeface="Arial"/>
              </a:rPr>
              <a:t>te: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65" dirty="0">
                <a:latin typeface="Arial"/>
                <a:cs typeface="Arial"/>
              </a:rPr>
              <a:t>Ca</a:t>
            </a:r>
            <a:r>
              <a:rPr sz="2700" spc="-110" dirty="0">
                <a:latin typeface="Arial"/>
                <a:cs typeface="Arial"/>
              </a:rPr>
              <a:t>l</a:t>
            </a:r>
            <a:r>
              <a:rPr sz="2700" spc="225" dirty="0">
                <a:latin typeface="Arial"/>
                <a:cs typeface="Arial"/>
              </a:rPr>
              <a:t>cu</a:t>
            </a:r>
            <a:r>
              <a:rPr sz="2700" spc="-5" dirty="0">
                <a:latin typeface="Arial"/>
                <a:cs typeface="Arial"/>
              </a:rPr>
              <a:t>l</a:t>
            </a:r>
            <a:r>
              <a:rPr sz="2700" spc="75" dirty="0">
                <a:latin typeface="Arial"/>
                <a:cs typeface="Arial"/>
              </a:rPr>
              <a:t>ate</a:t>
            </a:r>
            <a:r>
              <a:rPr sz="2700" spc="-114" dirty="0">
                <a:latin typeface="Arial"/>
                <a:cs typeface="Arial"/>
              </a:rPr>
              <a:t> </a:t>
            </a:r>
            <a:r>
              <a:rPr sz="2700" spc="150" dirty="0">
                <a:latin typeface="Arial"/>
                <a:cs typeface="Arial"/>
              </a:rPr>
              <a:t>the</a:t>
            </a:r>
            <a:r>
              <a:rPr sz="2700" spc="145" dirty="0">
                <a:latin typeface="Arial"/>
                <a:cs typeface="Arial"/>
              </a:rPr>
              <a:t> </a:t>
            </a:r>
            <a:r>
              <a:rPr sz="2700" spc="100" dirty="0">
                <a:latin typeface="Arial"/>
                <a:cs typeface="Arial"/>
              </a:rPr>
              <a:t>percent</a:t>
            </a:r>
            <a:r>
              <a:rPr sz="2700" spc="80" dirty="0">
                <a:latin typeface="Arial"/>
                <a:cs typeface="Arial"/>
              </a:rPr>
              <a:t>a</a:t>
            </a:r>
            <a:r>
              <a:rPr sz="2700" spc="35" dirty="0">
                <a:latin typeface="Arial"/>
                <a:cs typeface="Arial"/>
              </a:rPr>
              <a:t>g</a:t>
            </a:r>
            <a:r>
              <a:rPr sz="2700" dirty="0">
                <a:latin typeface="Arial"/>
                <a:cs typeface="Arial"/>
              </a:rPr>
              <a:t>e</a:t>
            </a:r>
            <a:r>
              <a:rPr sz="2700" spc="-145" dirty="0">
                <a:latin typeface="Arial"/>
                <a:cs typeface="Arial"/>
              </a:rPr>
              <a:t> </a:t>
            </a:r>
            <a:r>
              <a:rPr sz="2700" spc="165" dirty="0">
                <a:latin typeface="Arial"/>
                <a:cs typeface="Arial"/>
              </a:rPr>
              <a:t>g</a:t>
            </a:r>
            <a:r>
              <a:rPr sz="2700" spc="60" dirty="0">
                <a:latin typeface="Arial"/>
                <a:cs typeface="Arial"/>
              </a:rPr>
              <a:t>r</a:t>
            </a:r>
            <a:r>
              <a:rPr sz="2700" spc="80" dirty="0">
                <a:latin typeface="Arial"/>
                <a:cs typeface="Arial"/>
              </a:rPr>
              <a:t>o</a:t>
            </a:r>
            <a:r>
              <a:rPr sz="2700" spc="150" dirty="0">
                <a:latin typeface="Arial"/>
                <a:cs typeface="Arial"/>
              </a:rPr>
              <a:t>wth</a:t>
            </a:r>
            <a:r>
              <a:rPr sz="2700" spc="165" dirty="0">
                <a:latin typeface="Arial"/>
                <a:cs typeface="Arial"/>
              </a:rPr>
              <a:t> </a:t>
            </a:r>
            <a:r>
              <a:rPr sz="2700" spc="65" dirty="0">
                <a:latin typeface="Arial"/>
                <a:cs typeface="Arial"/>
              </a:rPr>
              <a:t>(or decline)</a:t>
            </a:r>
            <a:r>
              <a:rPr sz="2700" spc="200" dirty="0">
                <a:latin typeface="Arial"/>
                <a:cs typeface="Arial"/>
              </a:rPr>
              <a:t> </a:t>
            </a:r>
            <a:r>
              <a:rPr sz="2700" spc="125" dirty="0">
                <a:latin typeface="Arial"/>
                <a:cs typeface="Arial"/>
              </a:rPr>
              <a:t>in</a:t>
            </a:r>
            <a:r>
              <a:rPr sz="2700" spc="-165" dirty="0">
                <a:latin typeface="Arial"/>
                <a:cs typeface="Arial"/>
              </a:rPr>
              <a:t> </a:t>
            </a:r>
            <a:r>
              <a:rPr sz="2700" spc="95" dirty="0">
                <a:latin typeface="Arial"/>
                <a:cs typeface="Arial"/>
              </a:rPr>
              <a:t>sa</a:t>
            </a:r>
            <a:r>
              <a:rPr sz="2700" spc="-10" dirty="0">
                <a:latin typeface="Arial"/>
                <a:cs typeface="Arial"/>
              </a:rPr>
              <a:t>l</a:t>
            </a:r>
            <a:r>
              <a:rPr sz="2700" spc="-90" dirty="0">
                <a:latin typeface="Arial"/>
                <a:cs typeface="Arial"/>
              </a:rPr>
              <a:t>es</a:t>
            </a:r>
            <a:r>
              <a:rPr sz="2700" spc="35" dirty="0">
                <a:latin typeface="Arial"/>
                <a:cs typeface="Arial"/>
              </a:rPr>
              <a:t> </a:t>
            </a:r>
            <a:r>
              <a:rPr sz="2700" spc="90" dirty="0">
                <a:latin typeface="Arial"/>
                <a:cs typeface="Arial"/>
              </a:rPr>
              <a:t>over</a:t>
            </a:r>
            <a:r>
              <a:rPr sz="2700" spc="80" dirty="0">
                <a:latin typeface="Arial"/>
                <a:cs typeface="Arial"/>
              </a:rPr>
              <a:t> </a:t>
            </a:r>
            <a:r>
              <a:rPr sz="2700" spc="195" dirty="0">
                <a:latin typeface="Arial"/>
                <a:cs typeface="Arial"/>
              </a:rPr>
              <a:t>d</a:t>
            </a:r>
            <a:r>
              <a:rPr sz="2700" spc="25" dirty="0">
                <a:latin typeface="Arial"/>
                <a:cs typeface="Arial"/>
              </a:rPr>
              <a:t>i</a:t>
            </a:r>
            <a:r>
              <a:rPr sz="2700" spc="150" dirty="0">
                <a:latin typeface="Arial"/>
                <a:cs typeface="Arial"/>
              </a:rPr>
              <a:t>fferent</a:t>
            </a:r>
            <a:r>
              <a:rPr sz="2700" spc="65" dirty="0">
                <a:latin typeface="Arial"/>
                <a:cs typeface="Arial"/>
              </a:rPr>
              <a:t> </a:t>
            </a:r>
            <a:r>
              <a:rPr sz="2700" spc="285" dirty="0">
                <a:latin typeface="Arial"/>
                <a:cs typeface="Arial"/>
              </a:rPr>
              <a:t>t</a:t>
            </a:r>
            <a:r>
              <a:rPr sz="2700" spc="325" dirty="0">
                <a:latin typeface="Arial"/>
                <a:cs typeface="Arial"/>
              </a:rPr>
              <a:t>i</a:t>
            </a:r>
            <a:r>
              <a:rPr sz="2700" spc="90" dirty="0">
                <a:latin typeface="Arial"/>
                <a:cs typeface="Arial"/>
              </a:rPr>
              <a:t>me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spc="130" dirty="0">
                <a:latin typeface="Arial"/>
                <a:cs typeface="Arial"/>
              </a:rPr>
              <a:t>per</a:t>
            </a:r>
            <a:r>
              <a:rPr sz="2700" spc="65" dirty="0">
                <a:latin typeface="Arial"/>
                <a:cs typeface="Arial"/>
              </a:rPr>
              <a:t>i</a:t>
            </a:r>
            <a:r>
              <a:rPr sz="2700" spc="70" dirty="0">
                <a:latin typeface="Arial"/>
                <a:cs typeface="Arial"/>
              </a:rPr>
              <a:t>ods</a:t>
            </a:r>
            <a:r>
              <a:rPr sz="2700" spc="75" dirty="0">
                <a:latin typeface="Arial"/>
                <a:cs typeface="Arial"/>
              </a:rPr>
              <a:t> </a:t>
            </a:r>
            <a:r>
              <a:rPr sz="2700" spc="105" dirty="0">
                <a:latin typeface="Arial"/>
                <a:cs typeface="Arial"/>
              </a:rPr>
              <a:t>(</a:t>
            </a:r>
            <a:r>
              <a:rPr sz="2700" spc="165" dirty="0">
                <a:latin typeface="Arial"/>
                <a:cs typeface="Arial"/>
              </a:rPr>
              <a:t>month</a:t>
            </a:r>
            <a:r>
              <a:rPr sz="2700" spc="-90" dirty="0">
                <a:latin typeface="Arial"/>
                <a:cs typeface="Arial"/>
              </a:rPr>
              <a:t>l</a:t>
            </a:r>
            <a:r>
              <a:rPr sz="2700" spc="45" dirty="0">
                <a:latin typeface="Arial"/>
                <a:cs typeface="Arial"/>
              </a:rPr>
              <a:t>y)</a:t>
            </a:r>
            <a:r>
              <a:rPr sz="2700" spc="20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5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</a:pPr>
            <a:r>
              <a:rPr sz="2650" b="1" spc="85" dirty="0">
                <a:latin typeface="Arial"/>
                <a:cs typeface="Arial"/>
              </a:rPr>
              <a:t>Market </a:t>
            </a:r>
            <a:r>
              <a:rPr sz="2650" b="1" spc="55" dirty="0">
                <a:latin typeface="Arial"/>
                <a:cs typeface="Arial"/>
              </a:rPr>
              <a:t>Potent</a:t>
            </a:r>
            <a:r>
              <a:rPr sz="2650" b="1" spc="40" dirty="0">
                <a:latin typeface="Arial"/>
                <a:cs typeface="Arial"/>
              </a:rPr>
              <a:t>i</a:t>
            </a:r>
            <a:r>
              <a:rPr sz="2650" b="1" spc="145" dirty="0">
                <a:latin typeface="Arial"/>
                <a:cs typeface="Arial"/>
              </a:rPr>
              <a:t>a</a:t>
            </a:r>
            <a:r>
              <a:rPr sz="2650" b="1" spc="525" dirty="0">
                <a:latin typeface="Arial"/>
                <a:cs typeface="Arial"/>
              </a:rPr>
              <a:t>l</a:t>
            </a:r>
            <a:r>
              <a:rPr sz="2650" b="1" dirty="0">
                <a:latin typeface="Arial"/>
                <a:cs typeface="Arial"/>
              </a:rPr>
              <a:t>An</a:t>
            </a:r>
            <a:r>
              <a:rPr sz="2650" b="1" spc="170" dirty="0">
                <a:latin typeface="Arial"/>
                <a:cs typeface="Arial"/>
              </a:rPr>
              <a:t>a</a:t>
            </a:r>
            <a:r>
              <a:rPr sz="2650" b="1" spc="-85" dirty="0">
                <a:latin typeface="Arial"/>
                <a:cs typeface="Arial"/>
              </a:rPr>
              <a:t>l</a:t>
            </a:r>
            <a:r>
              <a:rPr sz="2650" b="1" spc="-45" dirty="0">
                <a:latin typeface="Arial"/>
                <a:cs typeface="Arial"/>
              </a:rPr>
              <a:t>ys</a:t>
            </a:r>
            <a:r>
              <a:rPr sz="2650" b="1" spc="50" dirty="0">
                <a:latin typeface="Arial"/>
                <a:cs typeface="Arial"/>
              </a:rPr>
              <a:t>i</a:t>
            </a:r>
            <a:r>
              <a:rPr sz="2650" b="1" spc="-150" dirty="0">
                <a:latin typeface="Arial"/>
                <a:cs typeface="Arial"/>
              </a:rPr>
              <a:t>s</a:t>
            </a:r>
            <a:endParaRPr sz="2650">
              <a:latin typeface="Arial"/>
              <a:cs typeface="Arial"/>
            </a:endParaRPr>
          </a:p>
          <a:p>
            <a:pPr marL="12700" marR="40005" indent="22225">
              <a:lnSpc>
                <a:spcPct val="113799"/>
              </a:lnSpc>
              <a:spcBef>
                <a:spcPts val="10"/>
              </a:spcBef>
            </a:pPr>
            <a:r>
              <a:rPr sz="2700" spc="-100" dirty="0">
                <a:latin typeface="Arial"/>
                <a:cs typeface="Arial"/>
              </a:rPr>
              <a:t>I</a:t>
            </a:r>
            <a:r>
              <a:rPr sz="2700" spc="140" dirty="0">
                <a:latin typeface="Arial"/>
                <a:cs typeface="Arial"/>
              </a:rPr>
              <a:t>dent</a:t>
            </a:r>
            <a:r>
              <a:rPr sz="2700" spc="95" dirty="0">
                <a:latin typeface="Arial"/>
                <a:cs typeface="Arial"/>
              </a:rPr>
              <a:t>i</a:t>
            </a:r>
            <a:r>
              <a:rPr sz="2700" spc="155" dirty="0">
                <a:latin typeface="Arial"/>
                <a:cs typeface="Arial"/>
              </a:rPr>
              <a:t>fy</a:t>
            </a:r>
            <a:r>
              <a:rPr sz="2700" spc="20" dirty="0">
                <a:latin typeface="Arial"/>
                <a:cs typeface="Arial"/>
              </a:rPr>
              <a:t> </a:t>
            </a:r>
            <a:r>
              <a:rPr sz="2700" spc="185" dirty="0">
                <a:latin typeface="Arial"/>
                <a:cs typeface="Arial"/>
              </a:rPr>
              <a:t>top</a:t>
            </a:r>
            <a:r>
              <a:rPr sz="2700" spc="30" dirty="0">
                <a:latin typeface="Arial"/>
                <a:cs typeface="Arial"/>
              </a:rPr>
              <a:t> </a:t>
            </a:r>
            <a:r>
              <a:rPr sz="2700" spc="75" dirty="0">
                <a:latin typeface="Arial"/>
                <a:cs typeface="Arial"/>
              </a:rPr>
              <a:t>3</a:t>
            </a:r>
            <a:r>
              <a:rPr sz="2700" spc="-135" dirty="0">
                <a:latin typeface="Arial"/>
                <a:cs typeface="Arial"/>
              </a:rPr>
              <a:t> </a:t>
            </a:r>
            <a:r>
              <a:rPr sz="2700" spc="160" dirty="0">
                <a:latin typeface="Arial"/>
                <a:cs typeface="Arial"/>
              </a:rPr>
              <a:t>c</a:t>
            </a:r>
            <a:r>
              <a:rPr sz="2700" spc="-10" dirty="0">
                <a:latin typeface="Arial"/>
                <a:cs typeface="Arial"/>
              </a:rPr>
              <a:t>i</a:t>
            </a:r>
            <a:r>
              <a:rPr sz="2700" spc="210" dirty="0">
                <a:latin typeface="Arial"/>
                <a:cs typeface="Arial"/>
              </a:rPr>
              <a:t>ty</a:t>
            </a:r>
            <a:r>
              <a:rPr sz="2700" spc="175" dirty="0">
                <a:latin typeface="Arial"/>
                <a:cs typeface="Arial"/>
              </a:rPr>
              <a:t> </a:t>
            </a:r>
            <a:r>
              <a:rPr sz="2700" spc="90" dirty="0">
                <a:latin typeface="Arial"/>
                <a:cs typeface="Arial"/>
              </a:rPr>
              <a:t>b</a:t>
            </a:r>
            <a:r>
              <a:rPr sz="2700" spc="-65" dirty="0">
                <a:latin typeface="Arial"/>
                <a:cs typeface="Arial"/>
              </a:rPr>
              <a:t>a</a:t>
            </a:r>
            <a:r>
              <a:rPr sz="2700" spc="55" dirty="0">
                <a:latin typeface="Arial"/>
                <a:cs typeface="Arial"/>
              </a:rPr>
              <a:t>sed</a:t>
            </a:r>
            <a:r>
              <a:rPr sz="2700" spc="-10" dirty="0">
                <a:latin typeface="Arial"/>
                <a:cs typeface="Arial"/>
              </a:rPr>
              <a:t> </a:t>
            </a:r>
            <a:r>
              <a:rPr sz="2700" spc="105" dirty="0">
                <a:latin typeface="Arial"/>
                <a:cs typeface="Arial"/>
              </a:rPr>
              <a:t>on</a:t>
            </a:r>
            <a:r>
              <a:rPr sz="2700" spc="114" dirty="0">
                <a:latin typeface="Arial"/>
                <a:cs typeface="Arial"/>
              </a:rPr>
              <a:t> </a:t>
            </a:r>
            <a:r>
              <a:rPr sz="2700" spc="135" dirty="0">
                <a:latin typeface="Arial"/>
                <a:cs typeface="Arial"/>
              </a:rPr>
              <a:t>h</a:t>
            </a:r>
            <a:r>
              <a:rPr sz="2700" spc="-45" dirty="0">
                <a:latin typeface="Arial"/>
                <a:cs typeface="Arial"/>
              </a:rPr>
              <a:t>i</a:t>
            </a:r>
            <a:r>
              <a:rPr sz="2700" spc="120" dirty="0">
                <a:latin typeface="Arial"/>
                <a:cs typeface="Arial"/>
              </a:rPr>
              <a:t>g</a:t>
            </a:r>
            <a:r>
              <a:rPr sz="2700" spc="60" dirty="0">
                <a:latin typeface="Arial"/>
                <a:cs typeface="Arial"/>
              </a:rPr>
              <a:t>hest</a:t>
            </a:r>
            <a:r>
              <a:rPr sz="2700" spc="-60" dirty="0">
                <a:latin typeface="Arial"/>
                <a:cs typeface="Arial"/>
              </a:rPr>
              <a:t> </a:t>
            </a:r>
            <a:r>
              <a:rPr sz="2700" spc="110" dirty="0">
                <a:latin typeface="Arial"/>
                <a:cs typeface="Arial"/>
              </a:rPr>
              <a:t>sa</a:t>
            </a:r>
            <a:r>
              <a:rPr sz="2700" spc="-40" dirty="0">
                <a:latin typeface="Arial"/>
                <a:cs typeface="Arial"/>
              </a:rPr>
              <a:t>l</a:t>
            </a:r>
            <a:r>
              <a:rPr sz="2700" spc="-45" dirty="0">
                <a:latin typeface="Arial"/>
                <a:cs typeface="Arial"/>
              </a:rPr>
              <a:t>e</a:t>
            </a:r>
            <a:r>
              <a:rPr sz="2700" spc="-5" dirty="0">
                <a:latin typeface="Arial"/>
                <a:cs typeface="Arial"/>
              </a:rPr>
              <a:t>s</a:t>
            </a:r>
            <a:r>
              <a:rPr sz="2700" spc="495" dirty="0">
                <a:latin typeface="Arial"/>
                <a:cs typeface="Arial"/>
              </a:rPr>
              <a:t>,</a:t>
            </a:r>
            <a:r>
              <a:rPr sz="2700" spc="-509" dirty="0">
                <a:latin typeface="Arial"/>
                <a:cs typeface="Arial"/>
              </a:rPr>
              <a:t> </a:t>
            </a:r>
            <a:r>
              <a:rPr sz="2700" spc="125" dirty="0">
                <a:latin typeface="Arial"/>
                <a:cs typeface="Arial"/>
              </a:rPr>
              <a:t>retu</a:t>
            </a:r>
            <a:r>
              <a:rPr sz="2700" spc="325" dirty="0">
                <a:latin typeface="Arial"/>
                <a:cs typeface="Arial"/>
              </a:rPr>
              <a:t>r</a:t>
            </a:r>
            <a:r>
              <a:rPr sz="2700" spc="90" dirty="0">
                <a:latin typeface="Arial"/>
                <a:cs typeface="Arial"/>
              </a:rPr>
              <a:t>n</a:t>
            </a:r>
            <a:r>
              <a:rPr sz="2700" spc="-150" dirty="0">
                <a:latin typeface="Arial"/>
                <a:cs typeface="Arial"/>
              </a:rPr>
              <a:t> </a:t>
            </a:r>
            <a:r>
              <a:rPr sz="2700" spc="160" dirty="0">
                <a:latin typeface="Arial"/>
                <a:cs typeface="Arial"/>
              </a:rPr>
              <a:t>c</a:t>
            </a:r>
            <a:r>
              <a:rPr sz="2700" spc="-10" dirty="0">
                <a:latin typeface="Arial"/>
                <a:cs typeface="Arial"/>
              </a:rPr>
              <a:t>i</a:t>
            </a:r>
            <a:r>
              <a:rPr sz="2700" spc="210" dirty="0">
                <a:latin typeface="Arial"/>
                <a:cs typeface="Arial"/>
              </a:rPr>
              <a:t>ty</a:t>
            </a:r>
            <a:r>
              <a:rPr sz="2700" spc="150" dirty="0">
                <a:latin typeface="Arial"/>
                <a:cs typeface="Arial"/>
              </a:rPr>
              <a:t> </a:t>
            </a:r>
            <a:r>
              <a:rPr sz="2700" spc="50" dirty="0">
                <a:latin typeface="Arial"/>
                <a:cs typeface="Arial"/>
              </a:rPr>
              <a:t>nam</a:t>
            </a:r>
            <a:r>
              <a:rPr sz="2700" spc="60" dirty="0">
                <a:latin typeface="Arial"/>
                <a:cs typeface="Arial"/>
              </a:rPr>
              <a:t>e</a:t>
            </a:r>
            <a:r>
              <a:rPr sz="2700" spc="600" dirty="0">
                <a:latin typeface="Arial"/>
                <a:cs typeface="Arial"/>
              </a:rPr>
              <a:t>,</a:t>
            </a:r>
            <a:r>
              <a:rPr sz="2700" spc="210" dirty="0">
                <a:latin typeface="Arial"/>
                <a:cs typeface="Arial"/>
              </a:rPr>
              <a:t>total</a:t>
            </a:r>
            <a:r>
              <a:rPr sz="2700" spc="-210" dirty="0">
                <a:latin typeface="Arial"/>
                <a:cs typeface="Arial"/>
              </a:rPr>
              <a:t> </a:t>
            </a:r>
            <a:r>
              <a:rPr sz="2700" spc="85" dirty="0">
                <a:latin typeface="Arial"/>
                <a:cs typeface="Arial"/>
              </a:rPr>
              <a:t>sa</a:t>
            </a:r>
            <a:r>
              <a:rPr sz="2700" spc="-25" dirty="0">
                <a:latin typeface="Arial"/>
                <a:cs typeface="Arial"/>
              </a:rPr>
              <a:t>l</a:t>
            </a:r>
            <a:r>
              <a:rPr sz="2700" spc="-10" dirty="0">
                <a:latin typeface="Arial"/>
                <a:cs typeface="Arial"/>
              </a:rPr>
              <a:t>e</a:t>
            </a:r>
            <a:r>
              <a:rPr sz="2700" spc="560" dirty="0">
                <a:latin typeface="Arial"/>
                <a:cs typeface="Arial"/>
              </a:rPr>
              <a:t>,</a:t>
            </a:r>
            <a:r>
              <a:rPr sz="2700" spc="210" dirty="0">
                <a:latin typeface="Arial"/>
                <a:cs typeface="Arial"/>
              </a:rPr>
              <a:t>total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spc="155" dirty="0">
                <a:latin typeface="Arial"/>
                <a:cs typeface="Arial"/>
              </a:rPr>
              <a:t>ren</a:t>
            </a:r>
            <a:r>
              <a:rPr sz="2700" spc="55" dirty="0">
                <a:latin typeface="Arial"/>
                <a:cs typeface="Arial"/>
              </a:rPr>
              <a:t>t</a:t>
            </a:r>
            <a:r>
              <a:rPr sz="2700" spc="555" dirty="0">
                <a:latin typeface="Arial"/>
                <a:cs typeface="Arial"/>
              </a:rPr>
              <a:t>,</a:t>
            </a:r>
            <a:r>
              <a:rPr sz="2700" spc="210" dirty="0">
                <a:latin typeface="Arial"/>
                <a:cs typeface="Arial"/>
              </a:rPr>
              <a:t>total</a:t>
            </a:r>
            <a:r>
              <a:rPr sz="2700" spc="-125" dirty="0">
                <a:latin typeface="Arial"/>
                <a:cs typeface="Arial"/>
              </a:rPr>
              <a:t> </a:t>
            </a:r>
            <a:r>
              <a:rPr sz="2700" spc="75" dirty="0">
                <a:latin typeface="Arial"/>
                <a:cs typeface="Arial"/>
              </a:rPr>
              <a:t>customers,</a:t>
            </a:r>
            <a:r>
              <a:rPr sz="2700" spc="95" dirty="0">
                <a:latin typeface="Arial"/>
                <a:cs typeface="Arial"/>
              </a:rPr>
              <a:t> </a:t>
            </a:r>
            <a:r>
              <a:rPr sz="2700" spc="80" dirty="0">
                <a:latin typeface="Arial"/>
                <a:cs typeface="Arial"/>
              </a:rPr>
              <a:t>est</a:t>
            </a:r>
            <a:r>
              <a:rPr sz="2700" spc="200" dirty="0">
                <a:latin typeface="Arial"/>
                <a:cs typeface="Arial"/>
              </a:rPr>
              <a:t>i</a:t>
            </a:r>
            <a:r>
              <a:rPr sz="2700" spc="110" dirty="0">
                <a:latin typeface="Arial"/>
                <a:cs typeface="Arial"/>
              </a:rPr>
              <a:t>m</a:t>
            </a:r>
            <a:r>
              <a:rPr sz="2700" spc="-135" dirty="0">
                <a:latin typeface="Arial"/>
                <a:cs typeface="Arial"/>
              </a:rPr>
              <a:t>a</a:t>
            </a:r>
            <a:r>
              <a:rPr sz="2700" spc="160" dirty="0">
                <a:latin typeface="Arial"/>
                <a:cs typeface="Arial"/>
              </a:rPr>
              <a:t>ted</a:t>
            </a:r>
            <a:r>
              <a:rPr sz="2700" spc="95" dirty="0">
                <a:latin typeface="Arial"/>
                <a:cs typeface="Arial"/>
              </a:rPr>
              <a:t> </a:t>
            </a:r>
            <a:r>
              <a:rPr sz="2700" spc="120" dirty="0">
                <a:latin typeface="Arial"/>
                <a:cs typeface="Arial"/>
              </a:rPr>
              <a:t>coffee</a:t>
            </a:r>
            <a:r>
              <a:rPr sz="2700" dirty="0">
                <a:latin typeface="Arial"/>
                <a:cs typeface="Arial"/>
              </a:rPr>
              <a:t> </a:t>
            </a:r>
            <a:r>
              <a:rPr sz="2700" spc="70" dirty="0">
                <a:latin typeface="Arial"/>
                <a:cs typeface="Arial"/>
              </a:rPr>
              <a:t>consumer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9025" y="755825"/>
            <a:ext cx="165735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650" dirty="0">
                <a:solidFill>
                  <a:srgbClr val="AA6038"/>
                </a:solidFill>
                <a:latin typeface="Times New Roman"/>
                <a:cs typeface="Times New Roman"/>
              </a:rPr>
              <a:t>#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64012" y="1015738"/>
            <a:ext cx="2311400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3115">
              <a:lnSpc>
                <a:spcPts val="1080"/>
              </a:lnSpc>
            </a:pPr>
            <a:r>
              <a:rPr sz="950" spc="-5" dirty="0">
                <a:solidFill>
                  <a:srgbClr val="603D2A"/>
                </a:solidFill>
                <a:latin typeface="Arial"/>
                <a:cs typeface="Arial"/>
              </a:rPr>
              <a:t>St</a:t>
            </a:r>
            <a:r>
              <a:rPr sz="950" spc="-75" dirty="0">
                <a:solidFill>
                  <a:srgbClr val="603D2A"/>
                </a:solidFill>
                <a:latin typeface="Arial"/>
                <a:cs typeface="Arial"/>
              </a:rPr>
              <a:t>a</a:t>
            </a:r>
            <a:r>
              <a:rPr sz="950" spc="120" dirty="0">
                <a:solidFill>
                  <a:srgbClr val="603D2A"/>
                </a:solidFill>
                <a:latin typeface="Arial"/>
                <a:cs typeface="Arial"/>
              </a:rPr>
              <a:t>rt</a:t>
            </a:r>
            <a:r>
              <a:rPr sz="950" spc="-50" dirty="0">
                <a:solidFill>
                  <a:srgbClr val="603D2A"/>
                </a:solidFill>
                <a:latin typeface="Arial"/>
                <a:cs typeface="Arial"/>
              </a:rPr>
              <a:t> </a:t>
            </a:r>
            <a:r>
              <a:rPr sz="950" spc="35" dirty="0">
                <a:solidFill>
                  <a:srgbClr val="603D2A"/>
                </a:solidFill>
                <a:latin typeface="Arial"/>
                <a:cs typeface="Arial"/>
              </a:rPr>
              <a:t>yo</a:t>
            </a:r>
            <a:r>
              <a:rPr sz="950" spc="20" dirty="0">
                <a:solidFill>
                  <a:srgbClr val="603D2A"/>
                </a:solidFill>
                <a:latin typeface="Arial"/>
                <a:cs typeface="Arial"/>
              </a:rPr>
              <a:t>u</a:t>
            </a:r>
            <a:r>
              <a:rPr sz="950" spc="40" dirty="0">
                <a:solidFill>
                  <a:srgbClr val="603D2A"/>
                </a:solidFill>
                <a:latin typeface="Arial"/>
                <a:cs typeface="Arial"/>
              </a:rPr>
              <a:t>r</a:t>
            </a:r>
            <a:r>
              <a:rPr sz="950" spc="35" dirty="0">
                <a:solidFill>
                  <a:srgbClr val="603D2A"/>
                </a:solidFill>
                <a:latin typeface="Arial"/>
                <a:cs typeface="Arial"/>
              </a:rPr>
              <a:t> </a:t>
            </a:r>
            <a:r>
              <a:rPr sz="950" spc="-30" dirty="0">
                <a:solidFill>
                  <a:srgbClr val="603D2A"/>
                </a:solidFill>
                <a:latin typeface="Arial"/>
                <a:cs typeface="Arial"/>
              </a:rPr>
              <a:t>week</a:t>
            </a:r>
            <a:r>
              <a:rPr sz="950" spc="85" dirty="0">
                <a:solidFill>
                  <a:srgbClr val="603D2A"/>
                </a:solidFill>
                <a:latin typeface="Arial"/>
                <a:cs typeface="Arial"/>
              </a:rPr>
              <a:t> </a:t>
            </a:r>
            <a:r>
              <a:rPr sz="950" spc="25" dirty="0">
                <a:solidFill>
                  <a:srgbClr val="603D2A"/>
                </a:solidFill>
                <a:latin typeface="Arial"/>
                <a:cs typeface="Arial"/>
              </a:rPr>
              <a:t>w</a:t>
            </a:r>
            <a:r>
              <a:rPr sz="950" spc="-10" dirty="0">
                <a:solidFill>
                  <a:srgbClr val="603D2A"/>
                </a:solidFill>
                <a:latin typeface="Arial"/>
                <a:cs typeface="Arial"/>
              </a:rPr>
              <a:t>i</a:t>
            </a:r>
            <a:r>
              <a:rPr sz="950" spc="55" dirty="0">
                <a:solidFill>
                  <a:srgbClr val="603D2A"/>
                </a:solidFill>
                <a:latin typeface="Arial"/>
                <a:cs typeface="Arial"/>
              </a:rPr>
              <a:t>th</a:t>
            </a:r>
            <a:r>
              <a:rPr sz="950" spc="10" dirty="0">
                <a:solidFill>
                  <a:srgbClr val="603D2A"/>
                </a:solidFill>
                <a:latin typeface="Arial"/>
                <a:cs typeface="Arial"/>
              </a:rPr>
              <a:t> </a:t>
            </a:r>
            <a:r>
              <a:rPr sz="950" spc="20" dirty="0">
                <a:solidFill>
                  <a:srgbClr val="603D2A"/>
                </a:solidFill>
                <a:latin typeface="Arial"/>
                <a:cs typeface="Arial"/>
              </a:rPr>
              <a:t>a</a:t>
            </a:r>
            <a:r>
              <a:rPr sz="950" spc="-25" dirty="0">
                <a:solidFill>
                  <a:srgbClr val="603D2A"/>
                </a:solidFill>
                <a:latin typeface="Arial"/>
                <a:cs typeface="Arial"/>
              </a:rPr>
              <a:t> </a:t>
            </a:r>
            <a:r>
              <a:rPr sz="950" spc="-45" dirty="0">
                <a:solidFill>
                  <a:srgbClr val="603D2A"/>
                </a:solidFill>
                <a:latin typeface="Arial"/>
                <a:cs typeface="Arial"/>
              </a:rPr>
              <a:t>S</a:t>
            </a:r>
            <a:r>
              <a:rPr sz="950" spc="-65" dirty="0">
                <a:solidFill>
                  <a:srgbClr val="603D2A"/>
                </a:solidFill>
                <a:latin typeface="Arial"/>
                <a:cs typeface="Arial"/>
              </a:rPr>
              <a:t>i</a:t>
            </a:r>
            <a:r>
              <a:rPr sz="950" spc="125" dirty="0">
                <a:solidFill>
                  <a:srgbClr val="603D2A"/>
                </a:solidFill>
                <a:latin typeface="Arial"/>
                <a:cs typeface="Arial"/>
              </a:rPr>
              <a:t>p!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ts val="2700"/>
              </a:lnSpc>
            </a:pPr>
            <a:r>
              <a:rPr sz="2300" b="1" spc="165" dirty="0">
                <a:solidFill>
                  <a:srgbClr val="603D2A"/>
                </a:solidFill>
                <a:latin typeface="Arial"/>
                <a:cs typeface="Arial"/>
              </a:rPr>
              <a:t>Mo</a:t>
            </a:r>
            <a:r>
              <a:rPr sz="2300" b="1" spc="30" dirty="0">
                <a:solidFill>
                  <a:srgbClr val="603D2A"/>
                </a:solidFill>
                <a:latin typeface="Arial"/>
                <a:cs typeface="Arial"/>
              </a:rPr>
              <a:t>n</a:t>
            </a:r>
            <a:r>
              <a:rPr sz="2300" b="1" spc="130" dirty="0">
                <a:solidFill>
                  <a:srgbClr val="603D2A"/>
                </a:solidFill>
                <a:latin typeface="Arial"/>
                <a:cs typeface="Arial"/>
              </a:rPr>
              <a:t>day</a:t>
            </a:r>
            <a:r>
              <a:rPr sz="2300" b="1" spc="-120" dirty="0">
                <a:solidFill>
                  <a:srgbClr val="603D2A"/>
                </a:solidFill>
                <a:latin typeface="Arial"/>
                <a:cs typeface="Arial"/>
              </a:rPr>
              <a:t> </a:t>
            </a:r>
            <a:r>
              <a:rPr sz="2300" b="1" spc="105" dirty="0">
                <a:solidFill>
                  <a:srgbClr val="603D2A"/>
                </a:solidFill>
                <a:latin typeface="Arial"/>
                <a:cs typeface="Arial"/>
              </a:rPr>
              <a:t>Coffee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032" y="2109802"/>
            <a:ext cx="5525770" cy="447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25">
              <a:lnSpc>
                <a:spcPct val="100000"/>
              </a:lnSpc>
            </a:pPr>
            <a:r>
              <a:rPr sz="2400" b="1" spc="75" dirty="0">
                <a:solidFill>
                  <a:srgbClr val="050505"/>
                </a:solidFill>
                <a:latin typeface="Arial"/>
                <a:cs typeface="Arial"/>
              </a:rPr>
              <a:t>Recommendat</a:t>
            </a:r>
            <a:r>
              <a:rPr sz="2400" b="1" spc="24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2400" b="1" spc="10" dirty="0">
                <a:solidFill>
                  <a:srgbClr val="050505"/>
                </a:solidFill>
                <a:latin typeface="Arial"/>
                <a:cs typeface="Arial"/>
              </a:rPr>
              <a:t>ons</a:t>
            </a:r>
            <a:r>
              <a:rPr sz="2400" b="1" spc="-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300" b="1" spc="30" dirty="0">
                <a:solidFill>
                  <a:srgbClr val="050505"/>
                </a:solidFill>
                <a:latin typeface="Arial"/>
                <a:cs typeface="Arial"/>
              </a:rPr>
              <a:t>&amp;</a:t>
            </a:r>
            <a:r>
              <a:rPr sz="2300" b="1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2400" b="1" spc="45" dirty="0">
                <a:solidFill>
                  <a:srgbClr val="050505"/>
                </a:solidFill>
                <a:latin typeface="Arial"/>
                <a:cs typeface="Arial"/>
              </a:rPr>
              <a:t>Re</a:t>
            </a:r>
            <a:r>
              <a:rPr sz="2400" b="1" spc="-105" dirty="0">
                <a:solidFill>
                  <a:srgbClr val="050505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050505"/>
                </a:solidFill>
                <a:latin typeface="Arial"/>
                <a:cs typeface="Arial"/>
              </a:rPr>
              <a:t>sons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600" b="1" spc="25" dirty="0">
                <a:solidFill>
                  <a:srgbClr val="050505"/>
                </a:solidFill>
                <a:latin typeface="Arial"/>
                <a:cs typeface="Arial"/>
              </a:rPr>
              <a:t>C</a:t>
            </a:r>
            <a:r>
              <a:rPr sz="1600" b="1" spc="-15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1600" b="1" spc="110" dirty="0">
                <a:solidFill>
                  <a:srgbClr val="050505"/>
                </a:solidFill>
                <a:latin typeface="Arial"/>
                <a:cs typeface="Arial"/>
              </a:rPr>
              <a:t>ty</a:t>
            </a:r>
            <a:r>
              <a:rPr sz="1600" b="1" spc="-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00" b="1" spc="25" dirty="0">
                <a:solidFill>
                  <a:srgbClr val="050505"/>
                </a:solidFill>
                <a:latin typeface="Arial"/>
                <a:cs typeface="Arial"/>
              </a:rPr>
              <a:t>1</a:t>
            </a:r>
            <a:r>
              <a:rPr sz="1600" b="1" spc="200" dirty="0">
                <a:solidFill>
                  <a:srgbClr val="050505"/>
                </a:solidFill>
                <a:latin typeface="Arial"/>
                <a:cs typeface="Arial"/>
              </a:rPr>
              <a:t>:</a:t>
            </a:r>
            <a:r>
              <a:rPr sz="1600" b="1" spc="-2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00" b="1" spc="25" dirty="0">
                <a:solidFill>
                  <a:srgbClr val="050505"/>
                </a:solidFill>
                <a:latin typeface="Arial"/>
                <a:cs typeface="Arial"/>
              </a:rPr>
              <a:t>Pune</a:t>
            </a:r>
            <a:endParaRPr sz="1600">
              <a:latin typeface="Arial"/>
              <a:cs typeface="Arial"/>
            </a:endParaRPr>
          </a:p>
          <a:p>
            <a:pPr marL="368935" indent="-205740">
              <a:lnSpc>
                <a:spcPct val="100000"/>
              </a:lnSpc>
              <a:spcBef>
                <a:spcPts val="355"/>
              </a:spcBef>
              <a:buClr>
                <a:srgbClr val="050505"/>
              </a:buClr>
              <a:buFont typeface="Arial"/>
              <a:buChar char="•"/>
              <a:tabLst>
                <a:tab pos="369570" algn="l"/>
              </a:tabLst>
            </a:pPr>
            <a:r>
              <a:rPr sz="1650" spc="25" dirty="0">
                <a:solidFill>
                  <a:srgbClr val="050505"/>
                </a:solidFill>
                <a:latin typeface="Arial"/>
                <a:cs typeface="Arial"/>
              </a:rPr>
              <a:t>Average</a:t>
            </a:r>
            <a:r>
              <a:rPr sz="1650" spc="17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110" dirty="0">
                <a:solidFill>
                  <a:srgbClr val="050505"/>
                </a:solidFill>
                <a:latin typeface="Arial"/>
                <a:cs typeface="Arial"/>
              </a:rPr>
              <a:t>rent</a:t>
            </a:r>
            <a:r>
              <a:rPr sz="16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70" dirty="0">
                <a:solidFill>
                  <a:srgbClr val="050505"/>
                </a:solidFill>
                <a:latin typeface="Arial"/>
                <a:cs typeface="Arial"/>
              </a:rPr>
              <a:t>per</a:t>
            </a:r>
            <a:r>
              <a:rPr sz="1650" spc="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65" dirty="0">
                <a:solidFill>
                  <a:srgbClr val="050505"/>
                </a:solidFill>
                <a:latin typeface="Arial"/>
                <a:cs typeface="Arial"/>
              </a:rPr>
              <a:t>customer</a:t>
            </a:r>
            <a:r>
              <a:rPr sz="1650" spc="1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20" dirty="0">
                <a:solidFill>
                  <a:srgbClr val="050505"/>
                </a:solidFill>
                <a:latin typeface="Arial"/>
                <a:cs typeface="Arial"/>
              </a:rPr>
              <a:t>is</a:t>
            </a:r>
            <a:r>
              <a:rPr sz="1650" spc="-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85" dirty="0">
                <a:solidFill>
                  <a:srgbClr val="050505"/>
                </a:solidFill>
                <a:latin typeface="Arial"/>
                <a:cs typeface="Arial"/>
              </a:rPr>
              <a:t>very</a:t>
            </a:r>
            <a:r>
              <a:rPr sz="1650" spc="-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-110" dirty="0">
                <a:solidFill>
                  <a:srgbClr val="050505"/>
                </a:solidFill>
                <a:latin typeface="Arial"/>
                <a:cs typeface="Arial"/>
              </a:rPr>
              <a:t>l</a:t>
            </a:r>
            <a:r>
              <a:rPr sz="1650" spc="65" dirty="0">
                <a:solidFill>
                  <a:srgbClr val="050505"/>
                </a:solidFill>
                <a:latin typeface="Arial"/>
                <a:cs typeface="Arial"/>
              </a:rPr>
              <a:t>ow.</a:t>
            </a:r>
            <a:endParaRPr sz="1650">
              <a:latin typeface="Arial"/>
              <a:cs typeface="Arial"/>
            </a:endParaRPr>
          </a:p>
          <a:p>
            <a:pPr marL="386080" indent="-217804">
              <a:lnSpc>
                <a:spcPct val="100000"/>
              </a:lnSpc>
              <a:spcBef>
                <a:spcPts val="254"/>
              </a:spcBef>
              <a:buClr>
                <a:srgbClr val="050505"/>
              </a:buClr>
              <a:buFont typeface="Arial"/>
              <a:buChar char="•"/>
              <a:tabLst>
                <a:tab pos="386715" algn="l"/>
              </a:tabLst>
            </a:pPr>
            <a:r>
              <a:rPr sz="1650" spc="95" dirty="0">
                <a:solidFill>
                  <a:srgbClr val="050505"/>
                </a:solidFill>
                <a:latin typeface="Arial"/>
                <a:cs typeface="Arial"/>
              </a:rPr>
              <a:t>H</a:t>
            </a:r>
            <a:r>
              <a:rPr sz="1650" spc="-8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1650" spc="85" dirty="0">
                <a:solidFill>
                  <a:srgbClr val="050505"/>
                </a:solidFill>
                <a:latin typeface="Arial"/>
                <a:cs typeface="Arial"/>
              </a:rPr>
              <a:t>g</a:t>
            </a:r>
            <a:r>
              <a:rPr sz="1650" spc="75" dirty="0">
                <a:solidFill>
                  <a:srgbClr val="050505"/>
                </a:solidFill>
                <a:latin typeface="Arial"/>
                <a:cs typeface="Arial"/>
              </a:rPr>
              <a:t>hest</a:t>
            </a:r>
            <a:r>
              <a:rPr sz="1650" spc="-10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145" dirty="0">
                <a:solidFill>
                  <a:srgbClr val="050505"/>
                </a:solidFill>
                <a:latin typeface="Arial"/>
                <a:cs typeface="Arial"/>
              </a:rPr>
              <a:t>total</a:t>
            </a:r>
            <a:r>
              <a:rPr sz="1650" spc="-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45" dirty="0">
                <a:solidFill>
                  <a:srgbClr val="050505"/>
                </a:solidFill>
                <a:latin typeface="Arial"/>
                <a:cs typeface="Arial"/>
              </a:rPr>
              <a:t>revenue.</a:t>
            </a:r>
            <a:endParaRPr sz="1650">
              <a:latin typeface="Arial"/>
              <a:cs typeface="Arial"/>
            </a:endParaRPr>
          </a:p>
          <a:p>
            <a:pPr marL="368935" indent="-200660">
              <a:lnSpc>
                <a:spcPct val="100000"/>
              </a:lnSpc>
              <a:spcBef>
                <a:spcPts val="345"/>
              </a:spcBef>
              <a:buClr>
                <a:srgbClr val="050505"/>
              </a:buClr>
              <a:buFont typeface="Arial"/>
              <a:buChar char="•"/>
              <a:tabLst>
                <a:tab pos="369570" algn="l"/>
              </a:tabLst>
            </a:pPr>
            <a:r>
              <a:rPr sz="1650" spc="25" dirty="0">
                <a:solidFill>
                  <a:srgbClr val="050505"/>
                </a:solidFill>
                <a:latin typeface="Arial"/>
                <a:cs typeface="Arial"/>
              </a:rPr>
              <a:t>Average</a:t>
            </a:r>
            <a:r>
              <a:rPr sz="1650" spc="8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95" dirty="0">
                <a:solidFill>
                  <a:srgbClr val="050505"/>
                </a:solidFill>
                <a:latin typeface="Arial"/>
                <a:cs typeface="Arial"/>
              </a:rPr>
              <a:t>sa</a:t>
            </a:r>
            <a:r>
              <a:rPr sz="1650" spc="-20" dirty="0">
                <a:solidFill>
                  <a:srgbClr val="050505"/>
                </a:solidFill>
                <a:latin typeface="Arial"/>
                <a:cs typeface="Arial"/>
              </a:rPr>
              <a:t>l</a:t>
            </a:r>
            <a:r>
              <a:rPr sz="1650" spc="5" dirty="0">
                <a:solidFill>
                  <a:srgbClr val="050505"/>
                </a:solidFill>
                <a:latin typeface="Arial"/>
                <a:cs typeface="Arial"/>
              </a:rPr>
              <a:t>es</a:t>
            </a:r>
            <a:r>
              <a:rPr sz="165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70" dirty="0">
                <a:solidFill>
                  <a:srgbClr val="050505"/>
                </a:solidFill>
                <a:latin typeface="Arial"/>
                <a:cs typeface="Arial"/>
              </a:rPr>
              <a:t>per</a:t>
            </a:r>
            <a:r>
              <a:rPr sz="165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80" dirty="0">
                <a:solidFill>
                  <a:srgbClr val="050505"/>
                </a:solidFill>
                <a:latin typeface="Arial"/>
                <a:cs typeface="Arial"/>
              </a:rPr>
              <a:t>customer</a:t>
            </a:r>
            <a:r>
              <a:rPr sz="1650" spc="8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65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1650" spc="-25" dirty="0">
                <a:solidFill>
                  <a:srgbClr val="050505"/>
                </a:solidFill>
                <a:latin typeface="Arial"/>
                <a:cs typeface="Arial"/>
              </a:rPr>
              <a:t>s</a:t>
            </a:r>
            <a:r>
              <a:rPr sz="165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190" dirty="0">
                <a:solidFill>
                  <a:srgbClr val="050505"/>
                </a:solidFill>
                <a:latin typeface="Arial"/>
                <a:cs typeface="Arial"/>
              </a:rPr>
              <a:t>a</a:t>
            </a:r>
            <a:r>
              <a:rPr sz="1650" spc="-75" dirty="0">
                <a:solidFill>
                  <a:srgbClr val="050505"/>
                </a:solidFill>
                <a:latin typeface="Arial"/>
                <a:cs typeface="Arial"/>
              </a:rPr>
              <a:t>l</a:t>
            </a:r>
            <a:r>
              <a:rPr sz="1650" spc="50" dirty="0">
                <a:solidFill>
                  <a:srgbClr val="050505"/>
                </a:solidFill>
                <a:latin typeface="Arial"/>
                <a:cs typeface="Arial"/>
              </a:rPr>
              <a:t>so</a:t>
            </a:r>
            <a:r>
              <a:rPr sz="1650" spc="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165" dirty="0">
                <a:solidFill>
                  <a:srgbClr val="050505"/>
                </a:solidFill>
                <a:latin typeface="Arial"/>
                <a:cs typeface="Arial"/>
              </a:rPr>
              <a:t>h</a:t>
            </a:r>
            <a:r>
              <a:rPr sz="1650" spc="-5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1650" spc="85" dirty="0">
                <a:solidFill>
                  <a:srgbClr val="050505"/>
                </a:solidFill>
                <a:latin typeface="Arial"/>
                <a:cs typeface="Arial"/>
              </a:rPr>
              <a:t>g</a:t>
            </a:r>
            <a:r>
              <a:rPr sz="1650" spc="40" dirty="0">
                <a:solidFill>
                  <a:srgbClr val="050505"/>
                </a:solidFill>
                <a:latin typeface="Arial"/>
                <a:cs typeface="Arial"/>
              </a:rPr>
              <a:t>h.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Clr>
                <a:srgbClr val="050505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25" dirty="0">
                <a:solidFill>
                  <a:srgbClr val="050505"/>
                </a:solidFill>
                <a:latin typeface="Arial"/>
                <a:cs typeface="Arial"/>
              </a:rPr>
              <a:t>C</a:t>
            </a:r>
            <a:r>
              <a:rPr sz="1600" b="1" spc="-15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1600" b="1" spc="110" dirty="0">
                <a:solidFill>
                  <a:srgbClr val="050505"/>
                </a:solidFill>
                <a:latin typeface="Arial"/>
                <a:cs typeface="Arial"/>
              </a:rPr>
              <a:t>ty</a:t>
            </a:r>
            <a:r>
              <a:rPr sz="1600" b="1" spc="-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00" b="1" spc="70" dirty="0">
                <a:solidFill>
                  <a:srgbClr val="050505"/>
                </a:solidFill>
                <a:latin typeface="Arial"/>
                <a:cs typeface="Arial"/>
              </a:rPr>
              <a:t>2</a:t>
            </a:r>
            <a:r>
              <a:rPr sz="1600" b="1" spc="200" dirty="0">
                <a:solidFill>
                  <a:srgbClr val="050505"/>
                </a:solidFill>
                <a:latin typeface="Arial"/>
                <a:cs typeface="Arial"/>
              </a:rPr>
              <a:t>:</a:t>
            </a:r>
            <a:r>
              <a:rPr sz="1600" b="1" spc="-2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00" b="1" spc="130" dirty="0">
                <a:solidFill>
                  <a:srgbClr val="050505"/>
                </a:solidFill>
                <a:latin typeface="Arial"/>
                <a:cs typeface="Arial"/>
              </a:rPr>
              <a:t>De</a:t>
            </a:r>
            <a:r>
              <a:rPr sz="1600" b="1" spc="-20" dirty="0">
                <a:solidFill>
                  <a:srgbClr val="050505"/>
                </a:solidFill>
                <a:latin typeface="Arial"/>
                <a:cs typeface="Arial"/>
              </a:rPr>
              <a:t>l</a:t>
            </a:r>
            <a:r>
              <a:rPr sz="1600" b="1" spc="45" dirty="0">
                <a:solidFill>
                  <a:srgbClr val="050505"/>
                </a:solidFill>
                <a:latin typeface="Arial"/>
                <a:cs typeface="Arial"/>
              </a:rPr>
              <a:t>hi</a:t>
            </a:r>
            <a:endParaRPr sz="1600">
              <a:latin typeface="Arial"/>
              <a:cs typeface="Arial"/>
            </a:endParaRPr>
          </a:p>
          <a:p>
            <a:pPr marL="386080" indent="-222885">
              <a:lnSpc>
                <a:spcPct val="100000"/>
              </a:lnSpc>
              <a:spcBef>
                <a:spcPts val="310"/>
              </a:spcBef>
              <a:buClr>
                <a:srgbClr val="050505"/>
              </a:buClr>
              <a:buFont typeface="Arial"/>
              <a:buChar char="•"/>
              <a:tabLst>
                <a:tab pos="386715" algn="l"/>
              </a:tabLst>
            </a:pPr>
            <a:r>
              <a:rPr sz="1650" spc="95" dirty="0">
                <a:solidFill>
                  <a:srgbClr val="050505"/>
                </a:solidFill>
                <a:latin typeface="Arial"/>
                <a:cs typeface="Arial"/>
              </a:rPr>
              <a:t>H</a:t>
            </a:r>
            <a:r>
              <a:rPr sz="1650" spc="-8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1650" spc="85" dirty="0">
                <a:solidFill>
                  <a:srgbClr val="050505"/>
                </a:solidFill>
                <a:latin typeface="Arial"/>
                <a:cs typeface="Arial"/>
              </a:rPr>
              <a:t>g</a:t>
            </a:r>
            <a:r>
              <a:rPr sz="1650" spc="75" dirty="0">
                <a:solidFill>
                  <a:srgbClr val="050505"/>
                </a:solidFill>
                <a:latin typeface="Arial"/>
                <a:cs typeface="Arial"/>
              </a:rPr>
              <a:t>hest</a:t>
            </a:r>
            <a:r>
              <a:rPr sz="1650" spc="-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75" dirty="0">
                <a:solidFill>
                  <a:srgbClr val="050505"/>
                </a:solidFill>
                <a:latin typeface="Arial"/>
                <a:cs typeface="Arial"/>
              </a:rPr>
              <a:t>estimated </a:t>
            </a:r>
            <a:r>
              <a:rPr sz="1650" spc="85" dirty="0">
                <a:solidFill>
                  <a:srgbClr val="050505"/>
                </a:solidFill>
                <a:latin typeface="Arial"/>
                <a:cs typeface="Arial"/>
              </a:rPr>
              <a:t>coffee</a:t>
            </a:r>
            <a:r>
              <a:rPr sz="1650" spc="-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70" dirty="0">
                <a:solidFill>
                  <a:srgbClr val="050505"/>
                </a:solidFill>
                <a:latin typeface="Arial"/>
                <a:cs typeface="Arial"/>
              </a:rPr>
              <a:t>consumers</a:t>
            </a:r>
            <a:r>
              <a:rPr sz="1650" spc="8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100" dirty="0">
                <a:solidFill>
                  <a:srgbClr val="050505"/>
                </a:solidFill>
                <a:latin typeface="Arial"/>
                <a:cs typeface="Arial"/>
              </a:rPr>
              <a:t>at</a:t>
            </a:r>
            <a:r>
              <a:rPr sz="1650" spc="-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-45" dirty="0">
                <a:solidFill>
                  <a:srgbClr val="050505"/>
                </a:solidFill>
                <a:latin typeface="Arial"/>
                <a:cs typeface="Arial"/>
              </a:rPr>
              <a:t>7</a:t>
            </a:r>
            <a:r>
              <a:rPr sz="1650" spc="-70" dirty="0">
                <a:solidFill>
                  <a:srgbClr val="050505"/>
                </a:solidFill>
                <a:latin typeface="Arial"/>
                <a:cs typeface="Arial"/>
              </a:rPr>
              <a:t>.</a:t>
            </a:r>
            <a:r>
              <a:rPr sz="1650" spc="5" dirty="0">
                <a:solidFill>
                  <a:srgbClr val="050505"/>
                </a:solidFill>
                <a:latin typeface="Arial"/>
                <a:cs typeface="Arial"/>
              </a:rPr>
              <a:t>7</a:t>
            </a:r>
            <a:r>
              <a:rPr sz="1650" spc="-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190" dirty="0">
                <a:solidFill>
                  <a:srgbClr val="050505"/>
                </a:solidFill>
                <a:latin typeface="Arial"/>
                <a:cs typeface="Arial"/>
              </a:rPr>
              <a:t>m</a:t>
            </a:r>
            <a:r>
              <a:rPr sz="1650" spc="4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1650" spc="220" dirty="0">
                <a:solidFill>
                  <a:srgbClr val="050505"/>
                </a:solidFill>
                <a:latin typeface="Arial"/>
                <a:cs typeface="Arial"/>
              </a:rPr>
              <a:t>l</a:t>
            </a:r>
            <a:r>
              <a:rPr sz="1650" spc="5" dirty="0">
                <a:solidFill>
                  <a:srgbClr val="050505"/>
                </a:solidFill>
                <a:latin typeface="Arial"/>
                <a:cs typeface="Arial"/>
              </a:rPr>
              <a:t>l</a:t>
            </a:r>
            <a:r>
              <a:rPr sz="1650" spc="75" dirty="0">
                <a:solidFill>
                  <a:srgbClr val="050505"/>
                </a:solidFill>
                <a:latin typeface="Arial"/>
                <a:cs typeface="Arial"/>
              </a:rPr>
              <a:t>ion.</a:t>
            </a:r>
            <a:endParaRPr sz="1650">
              <a:latin typeface="Arial"/>
              <a:cs typeface="Arial"/>
            </a:endParaRPr>
          </a:p>
          <a:p>
            <a:pPr marL="386080" indent="-217804">
              <a:lnSpc>
                <a:spcPct val="100000"/>
              </a:lnSpc>
              <a:spcBef>
                <a:spcPts val="300"/>
              </a:spcBef>
              <a:buClr>
                <a:srgbClr val="050505"/>
              </a:buClr>
              <a:buFont typeface="Arial"/>
              <a:buChar char="•"/>
              <a:tabLst>
                <a:tab pos="386715" algn="l"/>
              </a:tabLst>
            </a:pPr>
            <a:r>
              <a:rPr sz="1650" spc="95" dirty="0">
                <a:solidFill>
                  <a:srgbClr val="050505"/>
                </a:solidFill>
                <a:latin typeface="Arial"/>
                <a:cs typeface="Arial"/>
              </a:rPr>
              <a:t>H</a:t>
            </a:r>
            <a:r>
              <a:rPr sz="1650" spc="-8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1650" spc="85" dirty="0">
                <a:solidFill>
                  <a:srgbClr val="050505"/>
                </a:solidFill>
                <a:latin typeface="Arial"/>
                <a:cs typeface="Arial"/>
              </a:rPr>
              <a:t>g</a:t>
            </a:r>
            <a:r>
              <a:rPr sz="1650" spc="75" dirty="0">
                <a:solidFill>
                  <a:srgbClr val="050505"/>
                </a:solidFill>
                <a:latin typeface="Arial"/>
                <a:cs typeface="Arial"/>
              </a:rPr>
              <a:t>hest</a:t>
            </a:r>
            <a:r>
              <a:rPr sz="1650" spc="-10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145" dirty="0">
                <a:solidFill>
                  <a:srgbClr val="050505"/>
                </a:solidFill>
                <a:latin typeface="Arial"/>
                <a:cs typeface="Arial"/>
              </a:rPr>
              <a:t>total</a:t>
            </a:r>
            <a:r>
              <a:rPr sz="1650" spc="-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80" dirty="0">
                <a:solidFill>
                  <a:srgbClr val="050505"/>
                </a:solidFill>
                <a:latin typeface="Arial"/>
                <a:cs typeface="Arial"/>
              </a:rPr>
              <a:t>number</a:t>
            </a:r>
            <a:r>
              <a:rPr sz="165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120" dirty="0">
                <a:solidFill>
                  <a:srgbClr val="050505"/>
                </a:solidFill>
                <a:latin typeface="Arial"/>
                <a:cs typeface="Arial"/>
              </a:rPr>
              <a:t>of</a:t>
            </a:r>
            <a:r>
              <a:rPr sz="1650" spc="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60" dirty="0">
                <a:solidFill>
                  <a:srgbClr val="050505"/>
                </a:solidFill>
                <a:latin typeface="Arial"/>
                <a:cs typeface="Arial"/>
              </a:rPr>
              <a:t>customers,</a:t>
            </a:r>
            <a:r>
              <a:rPr sz="165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105" dirty="0">
                <a:solidFill>
                  <a:srgbClr val="050505"/>
                </a:solidFill>
                <a:latin typeface="Arial"/>
                <a:cs typeface="Arial"/>
              </a:rPr>
              <a:t>wh</a:t>
            </a:r>
            <a:r>
              <a:rPr sz="1650" spc="12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1650" spc="85" dirty="0">
                <a:solidFill>
                  <a:srgbClr val="050505"/>
                </a:solidFill>
                <a:latin typeface="Arial"/>
                <a:cs typeface="Arial"/>
              </a:rPr>
              <a:t>ch</a:t>
            </a:r>
            <a:r>
              <a:rPr sz="1650" spc="35" dirty="0">
                <a:solidFill>
                  <a:srgbClr val="050505"/>
                </a:solidFill>
                <a:latin typeface="Arial"/>
                <a:cs typeface="Arial"/>
              </a:rPr>
              <a:t> is</a:t>
            </a:r>
            <a:r>
              <a:rPr sz="1650" spc="-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60" dirty="0">
                <a:solidFill>
                  <a:srgbClr val="050505"/>
                </a:solidFill>
                <a:latin typeface="Arial"/>
                <a:cs typeface="Arial"/>
              </a:rPr>
              <a:t>68.</a:t>
            </a:r>
            <a:endParaRPr sz="1650">
              <a:latin typeface="Arial"/>
              <a:cs typeface="Arial"/>
            </a:endParaRPr>
          </a:p>
          <a:p>
            <a:pPr marL="368935" indent="-200660">
              <a:lnSpc>
                <a:spcPct val="100000"/>
              </a:lnSpc>
              <a:spcBef>
                <a:spcPts val="345"/>
              </a:spcBef>
              <a:buClr>
                <a:srgbClr val="050505"/>
              </a:buClr>
              <a:buFont typeface="Arial"/>
              <a:buChar char="•"/>
              <a:tabLst>
                <a:tab pos="369570" algn="l"/>
              </a:tabLst>
            </a:pPr>
            <a:r>
              <a:rPr sz="1650" spc="25" dirty="0">
                <a:solidFill>
                  <a:srgbClr val="050505"/>
                </a:solidFill>
                <a:latin typeface="Arial"/>
                <a:cs typeface="Arial"/>
              </a:rPr>
              <a:t>Average</a:t>
            </a:r>
            <a:r>
              <a:rPr sz="1650" spc="17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110" dirty="0">
                <a:solidFill>
                  <a:srgbClr val="050505"/>
                </a:solidFill>
                <a:latin typeface="Arial"/>
                <a:cs typeface="Arial"/>
              </a:rPr>
              <a:t>rent</a:t>
            </a:r>
            <a:r>
              <a:rPr sz="16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70" dirty="0">
                <a:solidFill>
                  <a:srgbClr val="050505"/>
                </a:solidFill>
                <a:latin typeface="Arial"/>
                <a:cs typeface="Arial"/>
              </a:rPr>
              <a:t>per</a:t>
            </a:r>
            <a:r>
              <a:rPr sz="1650" spc="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65" dirty="0">
                <a:solidFill>
                  <a:srgbClr val="050505"/>
                </a:solidFill>
                <a:latin typeface="Arial"/>
                <a:cs typeface="Arial"/>
              </a:rPr>
              <a:t>customer</a:t>
            </a:r>
            <a:r>
              <a:rPr sz="1650" spc="1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20" dirty="0">
                <a:solidFill>
                  <a:srgbClr val="050505"/>
                </a:solidFill>
                <a:latin typeface="Arial"/>
                <a:cs typeface="Arial"/>
              </a:rPr>
              <a:t>is</a:t>
            </a:r>
            <a:r>
              <a:rPr sz="1650" spc="-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114" dirty="0">
                <a:solidFill>
                  <a:srgbClr val="050505"/>
                </a:solidFill>
                <a:latin typeface="Arial"/>
                <a:cs typeface="Arial"/>
              </a:rPr>
              <a:t>330</a:t>
            </a:r>
            <a:r>
              <a:rPr sz="165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70" dirty="0">
                <a:solidFill>
                  <a:srgbClr val="050505"/>
                </a:solidFill>
                <a:latin typeface="Arial"/>
                <a:cs typeface="Arial"/>
              </a:rPr>
              <a:t>(</a:t>
            </a:r>
            <a:r>
              <a:rPr sz="1650" spc="75" dirty="0">
                <a:solidFill>
                  <a:srgbClr val="050505"/>
                </a:solidFill>
                <a:latin typeface="Arial"/>
                <a:cs typeface="Arial"/>
              </a:rPr>
              <a:t>st</a:t>
            </a:r>
            <a:r>
              <a:rPr sz="1650" spc="5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1650" spc="220" dirty="0">
                <a:solidFill>
                  <a:srgbClr val="050505"/>
                </a:solidFill>
                <a:latin typeface="Arial"/>
                <a:cs typeface="Arial"/>
              </a:rPr>
              <a:t>ll</a:t>
            </a:r>
            <a:r>
              <a:rPr sz="1650" spc="-2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80" dirty="0">
                <a:solidFill>
                  <a:srgbClr val="050505"/>
                </a:solidFill>
                <a:latin typeface="Arial"/>
                <a:cs typeface="Arial"/>
              </a:rPr>
              <a:t>under</a:t>
            </a:r>
            <a:r>
              <a:rPr sz="16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114" dirty="0">
                <a:solidFill>
                  <a:srgbClr val="050505"/>
                </a:solidFill>
                <a:latin typeface="Arial"/>
                <a:cs typeface="Arial"/>
              </a:rPr>
              <a:t>500)</a:t>
            </a:r>
            <a:r>
              <a:rPr sz="1650" spc="55" dirty="0">
                <a:solidFill>
                  <a:srgbClr val="050505"/>
                </a:solidFill>
                <a:latin typeface="Arial"/>
                <a:cs typeface="Arial"/>
              </a:rPr>
              <a:t>.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Clr>
                <a:srgbClr val="050505"/>
              </a:buClr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65" dirty="0">
                <a:solidFill>
                  <a:srgbClr val="050505"/>
                </a:solidFill>
                <a:latin typeface="Arial"/>
                <a:cs typeface="Arial"/>
              </a:rPr>
              <a:t>C</a:t>
            </a:r>
            <a:r>
              <a:rPr sz="1600" b="1" spc="-65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1600" b="1" spc="110" dirty="0">
                <a:solidFill>
                  <a:srgbClr val="050505"/>
                </a:solidFill>
                <a:latin typeface="Arial"/>
                <a:cs typeface="Arial"/>
              </a:rPr>
              <a:t>ty</a:t>
            </a:r>
            <a:r>
              <a:rPr sz="1600" b="1" spc="-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00" b="1" spc="155" dirty="0">
                <a:solidFill>
                  <a:srgbClr val="050505"/>
                </a:solidFill>
                <a:latin typeface="Arial"/>
                <a:cs typeface="Arial"/>
              </a:rPr>
              <a:t>3</a:t>
            </a:r>
            <a:r>
              <a:rPr sz="1600" b="1" spc="250" dirty="0">
                <a:solidFill>
                  <a:srgbClr val="050505"/>
                </a:solidFill>
                <a:latin typeface="Arial"/>
                <a:cs typeface="Arial"/>
              </a:rPr>
              <a:t>:</a:t>
            </a:r>
            <a:r>
              <a:rPr sz="1600" b="1" spc="80" dirty="0">
                <a:solidFill>
                  <a:srgbClr val="050505"/>
                </a:solidFill>
                <a:latin typeface="Arial"/>
                <a:cs typeface="Arial"/>
              </a:rPr>
              <a:t>J</a:t>
            </a:r>
            <a:r>
              <a:rPr sz="1600" b="1" spc="70" dirty="0">
                <a:solidFill>
                  <a:srgbClr val="050505"/>
                </a:solidFill>
                <a:latin typeface="Arial"/>
                <a:cs typeface="Arial"/>
              </a:rPr>
              <a:t>a</a:t>
            </a:r>
            <a:r>
              <a:rPr sz="1600" b="1" spc="75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1600" b="1" spc="50" dirty="0">
                <a:solidFill>
                  <a:srgbClr val="050505"/>
                </a:solidFill>
                <a:latin typeface="Arial"/>
                <a:cs typeface="Arial"/>
              </a:rPr>
              <a:t>pur</a:t>
            </a:r>
            <a:endParaRPr sz="1600">
              <a:latin typeface="Arial"/>
              <a:cs typeface="Arial"/>
            </a:endParaRPr>
          </a:p>
          <a:p>
            <a:pPr marL="386080" indent="-222885">
              <a:lnSpc>
                <a:spcPct val="100000"/>
              </a:lnSpc>
              <a:spcBef>
                <a:spcPts val="310"/>
              </a:spcBef>
              <a:buClr>
                <a:srgbClr val="050505"/>
              </a:buClr>
              <a:buFont typeface="Arial"/>
              <a:buChar char="•"/>
              <a:tabLst>
                <a:tab pos="386715" algn="l"/>
              </a:tabLst>
            </a:pPr>
            <a:r>
              <a:rPr sz="1650" spc="95" dirty="0">
                <a:solidFill>
                  <a:srgbClr val="050505"/>
                </a:solidFill>
                <a:latin typeface="Arial"/>
                <a:cs typeface="Arial"/>
              </a:rPr>
              <a:t>H</a:t>
            </a:r>
            <a:r>
              <a:rPr sz="1650" spc="-8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1650" spc="85" dirty="0">
                <a:solidFill>
                  <a:srgbClr val="050505"/>
                </a:solidFill>
                <a:latin typeface="Arial"/>
                <a:cs typeface="Arial"/>
              </a:rPr>
              <a:t>g</a:t>
            </a:r>
            <a:r>
              <a:rPr sz="1650" spc="75" dirty="0">
                <a:solidFill>
                  <a:srgbClr val="050505"/>
                </a:solidFill>
                <a:latin typeface="Arial"/>
                <a:cs typeface="Arial"/>
              </a:rPr>
              <a:t>hest</a:t>
            </a:r>
            <a:r>
              <a:rPr sz="1650" spc="-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90" dirty="0">
                <a:solidFill>
                  <a:srgbClr val="050505"/>
                </a:solidFill>
                <a:latin typeface="Arial"/>
                <a:cs typeface="Arial"/>
              </a:rPr>
              <a:t>number</a:t>
            </a:r>
            <a:r>
              <a:rPr sz="165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100" dirty="0">
                <a:solidFill>
                  <a:srgbClr val="050505"/>
                </a:solidFill>
                <a:latin typeface="Arial"/>
                <a:cs typeface="Arial"/>
              </a:rPr>
              <a:t>of</a:t>
            </a:r>
            <a:r>
              <a:rPr sz="1650" spc="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75" dirty="0">
                <a:solidFill>
                  <a:srgbClr val="050505"/>
                </a:solidFill>
                <a:latin typeface="Arial"/>
                <a:cs typeface="Arial"/>
              </a:rPr>
              <a:t>customer</a:t>
            </a:r>
            <a:r>
              <a:rPr sz="1650" spc="125" dirty="0">
                <a:solidFill>
                  <a:srgbClr val="050505"/>
                </a:solidFill>
                <a:latin typeface="Arial"/>
                <a:cs typeface="Arial"/>
              </a:rPr>
              <a:t>s</a:t>
            </a:r>
            <a:r>
              <a:rPr sz="1650" spc="409" dirty="0">
                <a:solidFill>
                  <a:srgbClr val="050505"/>
                </a:solidFill>
                <a:latin typeface="Arial"/>
                <a:cs typeface="Arial"/>
              </a:rPr>
              <a:t>,</a:t>
            </a:r>
            <a:r>
              <a:rPr sz="1650" spc="105" dirty="0">
                <a:solidFill>
                  <a:srgbClr val="050505"/>
                </a:solidFill>
                <a:latin typeface="Arial"/>
                <a:cs typeface="Arial"/>
              </a:rPr>
              <a:t>wh</a:t>
            </a:r>
            <a:r>
              <a:rPr sz="1650" spc="12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1650" spc="85" dirty="0">
                <a:solidFill>
                  <a:srgbClr val="050505"/>
                </a:solidFill>
                <a:latin typeface="Arial"/>
                <a:cs typeface="Arial"/>
              </a:rPr>
              <a:t>ch</a:t>
            </a:r>
            <a:r>
              <a:rPr sz="1650" spc="35" dirty="0">
                <a:solidFill>
                  <a:srgbClr val="050505"/>
                </a:solidFill>
                <a:latin typeface="Arial"/>
                <a:cs typeface="Arial"/>
              </a:rPr>
              <a:t> is</a:t>
            </a:r>
            <a:r>
              <a:rPr sz="1650" spc="-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80" dirty="0">
                <a:solidFill>
                  <a:srgbClr val="050505"/>
                </a:solidFill>
                <a:latin typeface="Arial"/>
                <a:cs typeface="Arial"/>
              </a:rPr>
              <a:t>69.</a:t>
            </a:r>
            <a:endParaRPr sz="1650">
              <a:latin typeface="Arial"/>
              <a:cs typeface="Arial"/>
            </a:endParaRPr>
          </a:p>
          <a:p>
            <a:pPr marL="368935" indent="-200660">
              <a:lnSpc>
                <a:spcPct val="100000"/>
              </a:lnSpc>
              <a:spcBef>
                <a:spcPts val="254"/>
              </a:spcBef>
              <a:buClr>
                <a:srgbClr val="050505"/>
              </a:buClr>
              <a:buFont typeface="Arial"/>
              <a:buChar char="•"/>
              <a:tabLst>
                <a:tab pos="369570" algn="l"/>
              </a:tabLst>
            </a:pPr>
            <a:r>
              <a:rPr sz="1650" spc="25" dirty="0">
                <a:solidFill>
                  <a:srgbClr val="050505"/>
                </a:solidFill>
                <a:latin typeface="Arial"/>
                <a:cs typeface="Arial"/>
              </a:rPr>
              <a:t>Average</a:t>
            </a:r>
            <a:r>
              <a:rPr sz="1650" spc="17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110" dirty="0">
                <a:solidFill>
                  <a:srgbClr val="050505"/>
                </a:solidFill>
                <a:latin typeface="Arial"/>
                <a:cs typeface="Arial"/>
              </a:rPr>
              <a:t>rent</a:t>
            </a:r>
            <a:r>
              <a:rPr sz="16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70" dirty="0">
                <a:solidFill>
                  <a:srgbClr val="050505"/>
                </a:solidFill>
                <a:latin typeface="Arial"/>
                <a:cs typeface="Arial"/>
              </a:rPr>
              <a:t>per</a:t>
            </a:r>
            <a:r>
              <a:rPr sz="1650" spc="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65" dirty="0">
                <a:solidFill>
                  <a:srgbClr val="050505"/>
                </a:solidFill>
                <a:latin typeface="Arial"/>
                <a:cs typeface="Arial"/>
              </a:rPr>
              <a:t>customer</a:t>
            </a:r>
            <a:r>
              <a:rPr sz="1650" spc="1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20" dirty="0">
                <a:solidFill>
                  <a:srgbClr val="050505"/>
                </a:solidFill>
                <a:latin typeface="Arial"/>
                <a:cs typeface="Arial"/>
              </a:rPr>
              <a:t>is</a:t>
            </a:r>
            <a:r>
              <a:rPr sz="1650" spc="-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85" dirty="0">
                <a:solidFill>
                  <a:srgbClr val="050505"/>
                </a:solidFill>
                <a:latin typeface="Arial"/>
                <a:cs typeface="Arial"/>
              </a:rPr>
              <a:t>very</a:t>
            </a:r>
            <a:r>
              <a:rPr sz="1650" spc="-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-110" dirty="0">
                <a:solidFill>
                  <a:srgbClr val="050505"/>
                </a:solidFill>
                <a:latin typeface="Arial"/>
                <a:cs typeface="Arial"/>
              </a:rPr>
              <a:t>l</a:t>
            </a:r>
            <a:r>
              <a:rPr sz="1650" spc="80" dirty="0">
                <a:solidFill>
                  <a:srgbClr val="050505"/>
                </a:solidFill>
                <a:latin typeface="Arial"/>
                <a:cs typeface="Arial"/>
              </a:rPr>
              <a:t>ow</a:t>
            </a:r>
            <a:r>
              <a:rPr sz="165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100" dirty="0">
                <a:solidFill>
                  <a:srgbClr val="050505"/>
                </a:solidFill>
                <a:latin typeface="Arial"/>
                <a:cs typeface="Arial"/>
              </a:rPr>
              <a:t>at</a:t>
            </a:r>
            <a:r>
              <a:rPr sz="1650" spc="-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050505"/>
                </a:solidFill>
                <a:latin typeface="Arial"/>
                <a:cs typeface="Arial"/>
              </a:rPr>
              <a:t>1</a:t>
            </a:r>
            <a:r>
              <a:rPr sz="1650" spc="65" dirty="0">
                <a:solidFill>
                  <a:srgbClr val="050505"/>
                </a:solidFill>
                <a:latin typeface="Arial"/>
                <a:cs typeface="Arial"/>
              </a:rPr>
              <a:t>56.</a:t>
            </a:r>
            <a:endParaRPr sz="1650">
              <a:latin typeface="Arial"/>
              <a:cs typeface="Arial"/>
            </a:endParaRPr>
          </a:p>
          <a:p>
            <a:pPr marL="368935" indent="-200660">
              <a:lnSpc>
                <a:spcPct val="100000"/>
              </a:lnSpc>
              <a:spcBef>
                <a:spcPts val="345"/>
              </a:spcBef>
              <a:buClr>
                <a:srgbClr val="050505"/>
              </a:buClr>
              <a:buFont typeface="Arial"/>
              <a:buChar char="•"/>
              <a:tabLst>
                <a:tab pos="369570" algn="l"/>
              </a:tabLst>
            </a:pPr>
            <a:r>
              <a:rPr sz="1650" spc="25" dirty="0">
                <a:solidFill>
                  <a:srgbClr val="050505"/>
                </a:solidFill>
                <a:latin typeface="Arial"/>
                <a:cs typeface="Arial"/>
              </a:rPr>
              <a:t>Average</a:t>
            </a:r>
            <a:r>
              <a:rPr sz="1650" spc="8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95" dirty="0">
                <a:solidFill>
                  <a:srgbClr val="050505"/>
                </a:solidFill>
                <a:latin typeface="Arial"/>
                <a:cs typeface="Arial"/>
              </a:rPr>
              <a:t>sa</a:t>
            </a:r>
            <a:r>
              <a:rPr sz="1650" spc="-20" dirty="0">
                <a:solidFill>
                  <a:srgbClr val="050505"/>
                </a:solidFill>
                <a:latin typeface="Arial"/>
                <a:cs typeface="Arial"/>
              </a:rPr>
              <a:t>l</a:t>
            </a:r>
            <a:r>
              <a:rPr sz="1650" spc="5" dirty="0">
                <a:solidFill>
                  <a:srgbClr val="050505"/>
                </a:solidFill>
                <a:latin typeface="Arial"/>
                <a:cs typeface="Arial"/>
              </a:rPr>
              <a:t>es</a:t>
            </a:r>
            <a:r>
              <a:rPr sz="165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70" dirty="0">
                <a:solidFill>
                  <a:srgbClr val="050505"/>
                </a:solidFill>
                <a:latin typeface="Arial"/>
                <a:cs typeface="Arial"/>
              </a:rPr>
              <a:t>per</a:t>
            </a:r>
            <a:r>
              <a:rPr sz="165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80" dirty="0">
                <a:solidFill>
                  <a:srgbClr val="050505"/>
                </a:solidFill>
                <a:latin typeface="Arial"/>
                <a:cs typeface="Arial"/>
              </a:rPr>
              <a:t>customer</a:t>
            </a:r>
            <a:r>
              <a:rPr sz="1650" spc="1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35" dirty="0">
                <a:solidFill>
                  <a:srgbClr val="050505"/>
                </a:solidFill>
                <a:latin typeface="Arial"/>
                <a:cs typeface="Arial"/>
              </a:rPr>
              <a:t>is</a:t>
            </a:r>
            <a:r>
              <a:rPr sz="1650" spc="-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110" dirty="0">
                <a:solidFill>
                  <a:srgbClr val="050505"/>
                </a:solidFill>
                <a:latin typeface="Arial"/>
                <a:cs typeface="Arial"/>
              </a:rPr>
              <a:t>better</a:t>
            </a:r>
            <a:r>
              <a:rPr sz="1650" spc="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100" dirty="0">
                <a:solidFill>
                  <a:srgbClr val="050505"/>
                </a:solidFill>
                <a:latin typeface="Arial"/>
                <a:cs typeface="Arial"/>
              </a:rPr>
              <a:t>at</a:t>
            </a:r>
            <a:r>
              <a:rPr sz="1650" spc="-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650" spc="-45" dirty="0">
                <a:solidFill>
                  <a:srgbClr val="050505"/>
                </a:solidFill>
                <a:latin typeface="Arial"/>
                <a:cs typeface="Arial"/>
              </a:rPr>
              <a:t>1</a:t>
            </a:r>
            <a:r>
              <a:rPr sz="1650" dirty="0">
                <a:solidFill>
                  <a:srgbClr val="050505"/>
                </a:solidFill>
                <a:latin typeface="Arial"/>
                <a:cs typeface="Arial"/>
              </a:rPr>
              <a:t>1</a:t>
            </a:r>
            <a:r>
              <a:rPr sz="1650" spc="-25" dirty="0">
                <a:solidFill>
                  <a:srgbClr val="050505"/>
                </a:solidFill>
                <a:latin typeface="Arial"/>
                <a:cs typeface="Arial"/>
              </a:rPr>
              <a:t>.</a:t>
            </a:r>
            <a:r>
              <a:rPr sz="1650" spc="35" dirty="0">
                <a:solidFill>
                  <a:srgbClr val="050505"/>
                </a:solidFill>
                <a:latin typeface="Arial"/>
                <a:cs typeface="Arial"/>
              </a:rPr>
              <a:t>6k.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461</Words>
  <Application>Microsoft Office PowerPoint</Application>
  <PresentationFormat>Benutzerdefiniert</PresentationFormat>
  <Paragraphs>66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Mc&gt;n&lt;lay &lt;:c&gt;f f ee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Online2PDF.com</dc:creator>
  <cp:lastModifiedBy>Online2PDF.com</cp:lastModifiedBy>
  <cp:revision>1</cp:revision>
  <dcterms:created xsi:type="dcterms:W3CDTF">2025-03-03T08:13:04Z</dcterms:created>
  <dcterms:modified xsi:type="dcterms:W3CDTF">2025-03-03T07:13:06Z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2025-03-03T00:00:00Z</vt:filetime>
  </property>
  <property fmtid="{D5CDD505-2E9C-101B-9397-08002B2CF9AE}" pid="3" name="LastSaved">
    <vt:filetime>2025-03-03T00:00:00Z</vt:filetime>
  </property>
</Properties>
</file>