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312" r:id="rId2"/>
    <p:sldId id="260" r:id="rId3"/>
    <p:sldId id="269" r:id="rId4"/>
    <p:sldId id="268" r:id="rId5"/>
    <p:sldId id="304" r:id="rId6"/>
    <p:sldId id="275" r:id="rId7"/>
    <p:sldId id="276" r:id="rId8"/>
    <p:sldId id="267" r:id="rId9"/>
    <p:sldId id="306" r:id="rId10"/>
    <p:sldId id="277" r:id="rId11"/>
    <p:sldId id="313" r:id="rId12"/>
    <p:sldId id="261" r:id="rId13"/>
    <p:sldId id="308" r:id="rId14"/>
    <p:sldId id="309" r:id="rId15"/>
    <p:sldId id="310" r:id="rId16"/>
    <p:sldId id="311" r:id="rId17"/>
    <p:sldId id="281" r:id="rId18"/>
  </p:sldIdLst>
  <p:sldSz cx="9144000" cy="5143500" type="screen16x9"/>
  <p:notesSz cx="6858000" cy="9144000"/>
  <p:embeddedFontLst>
    <p:embeddedFont>
      <p:font typeface="Bebas Neue" panose="020B0606020202050201" pitchFamily="34" charset="0"/>
      <p:regular r:id="rId20"/>
    </p:embeddedFont>
    <p:embeddedFont>
      <p:font typeface="Cambria Math" panose="02040503050406030204" pitchFamily="18" charset="0"/>
      <p:regular r:id="rId21"/>
    </p:embeddedFont>
    <p:embeddedFont>
      <p:font typeface="DM Sans" pitchFamily="2"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Lato Bold" panose="020F0502020204030203" charset="0"/>
      <p:regular r:id="rId30"/>
    </p:embeddedFont>
    <p:embeddedFont>
      <p:font typeface="Mulish" panose="020B0604020202020204" charset="0"/>
      <p:regular r:id="rId31"/>
      <p:bold r:id="rId32"/>
      <p:italic r:id="rId33"/>
      <p:boldItalic r:id="rId34"/>
    </p:embeddedFont>
    <p:embeddedFont>
      <p:font typeface="Nunito Light" pitchFamily="2" charset="0"/>
      <p:regular r:id="rId35"/>
      <p:italic r:id="rId36"/>
    </p:embeddedFont>
    <p:embeddedFont>
      <p:font typeface="Quicksand" panose="020B0604020202020204" charset="0"/>
      <p:regular r:id="rId37"/>
      <p:bold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8BE6A4-E31F-48F1-8023-C3C4070278EF}">
  <a:tblStyle styleId="{D58BE6A4-E31F-48F1-8023-C3C4070278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a:extLst>
            <a:ext uri="{FF2B5EF4-FFF2-40B4-BE49-F238E27FC236}">
              <a16:creationId xmlns:a16="http://schemas.microsoft.com/office/drawing/2014/main" id="{E6934B24-9FBE-79A4-8773-E4E3080F5506}"/>
            </a:ext>
          </a:extLst>
        </p:cNvPr>
        <p:cNvGrpSpPr/>
        <p:nvPr/>
      </p:nvGrpSpPr>
      <p:grpSpPr>
        <a:xfrm>
          <a:off x="0" y="0"/>
          <a:ext cx="0" cy="0"/>
          <a:chOff x="0" y="0"/>
          <a:chExt cx="0" cy="0"/>
        </a:xfrm>
      </p:grpSpPr>
      <p:sp>
        <p:nvSpPr>
          <p:cNvPr id="627" name="Google Shape;627;g54dda1946d_4_2685:notes">
            <a:extLst>
              <a:ext uri="{FF2B5EF4-FFF2-40B4-BE49-F238E27FC236}">
                <a16:creationId xmlns:a16="http://schemas.microsoft.com/office/drawing/2014/main" id="{1D560961-1876-792A-411E-9DCD63866A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4_2685:notes">
            <a:extLst>
              <a:ext uri="{FF2B5EF4-FFF2-40B4-BE49-F238E27FC236}">
                <a16:creationId xmlns:a16="http://schemas.microsoft.com/office/drawing/2014/main" id="{B8F24318-D93F-5C9C-0172-9FB850ABAA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780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6879CD86-B633-5891-56F7-9412551E843C}"/>
            </a:ext>
          </a:extLst>
        </p:cNvPr>
        <p:cNvGrpSpPr/>
        <p:nvPr/>
      </p:nvGrpSpPr>
      <p:grpSpPr>
        <a:xfrm>
          <a:off x="0" y="0"/>
          <a:ext cx="0" cy="0"/>
          <a:chOff x="0" y="0"/>
          <a:chExt cx="0" cy="0"/>
        </a:xfrm>
      </p:grpSpPr>
      <p:sp>
        <p:nvSpPr>
          <p:cNvPr id="404" name="Google Shape;404;g117b871a421_0_0:notes">
            <a:extLst>
              <a:ext uri="{FF2B5EF4-FFF2-40B4-BE49-F238E27FC236}">
                <a16:creationId xmlns:a16="http://schemas.microsoft.com/office/drawing/2014/main" id="{1DE3D057-E7B1-F346-A77D-67E8F706E3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7b871a421_0_0:notes">
            <a:extLst>
              <a:ext uri="{FF2B5EF4-FFF2-40B4-BE49-F238E27FC236}">
                <a16:creationId xmlns:a16="http://schemas.microsoft.com/office/drawing/2014/main" id="{70DAAB64-AFCE-121B-280F-F2766C21DE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319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a:extLst>
            <a:ext uri="{FF2B5EF4-FFF2-40B4-BE49-F238E27FC236}">
              <a16:creationId xmlns:a16="http://schemas.microsoft.com/office/drawing/2014/main" id="{D70415F7-2292-DC73-6951-2E862976DA14}"/>
            </a:ext>
          </a:extLst>
        </p:cNvPr>
        <p:cNvGrpSpPr/>
        <p:nvPr/>
      </p:nvGrpSpPr>
      <p:grpSpPr>
        <a:xfrm>
          <a:off x="0" y="0"/>
          <a:ext cx="0" cy="0"/>
          <a:chOff x="0" y="0"/>
          <a:chExt cx="0" cy="0"/>
        </a:xfrm>
      </p:grpSpPr>
      <p:sp>
        <p:nvSpPr>
          <p:cNvPr id="350" name="Google Shape;350;ged9256fe6f_0_23:notes">
            <a:extLst>
              <a:ext uri="{FF2B5EF4-FFF2-40B4-BE49-F238E27FC236}">
                <a16:creationId xmlns:a16="http://schemas.microsoft.com/office/drawing/2014/main" id="{E21102DF-B239-3465-ADF5-F08F7D5D37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a:extLst>
              <a:ext uri="{FF2B5EF4-FFF2-40B4-BE49-F238E27FC236}">
                <a16:creationId xmlns:a16="http://schemas.microsoft.com/office/drawing/2014/main" id="{1BB0E8C4-2B39-C216-3465-AC8359D6D2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91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a:extLst>
            <a:ext uri="{FF2B5EF4-FFF2-40B4-BE49-F238E27FC236}">
              <a16:creationId xmlns:a16="http://schemas.microsoft.com/office/drawing/2014/main" id="{3CCCA2BF-E4CC-553A-BAA3-CA8CC3AA4A17}"/>
            </a:ext>
          </a:extLst>
        </p:cNvPr>
        <p:cNvGrpSpPr/>
        <p:nvPr/>
      </p:nvGrpSpPr>
      <p:grpSpPr>
        <a:xfrm>
          <a:off x="0" y="0"/>
          <a:ext cx="0" cy="0"/>
          <a:chOff x="0" y="0"/>
          <a:chExt cx="0" cy="0"/>
        </a:xfrm>
      </p:grpSpPr>
      <p:sp>
        <p:nvSpPr>
          <p:cNvPr id="444" name="Google Shape;444;g133f6155f6d_0_69:notes">
            <a:extLst>
              <a:ext uri="{FF2B5EF4-FFF2-40B4-BE49-F238E27FC236}">
                <a16:creationId xmlns:a16="http://schemas.microsoft.com/office/drawing/2014/main" id="{D66216B9-F2D4-F0F9-50AC-47D04AA0C1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3f6155f6d_0_69:notes">
            <a:extLst>
              <a:ext uri="{FF2B5EF4-FFF2-40B4-BE49-F238E27FC236}">
                <a16:creationId xmlns:a16="http://schemas.microsoft.com/office/drawing/2014/main" id="{57A5F806-0414-A2DF-2739-0C931ECF8A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761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a:extLst>
            <a:ext uri="{FF2B5EF4-FFF2-40B4-BE49-F238E27FC236}">
              <a16:creationId xmlns:a16="http://schemas.microsoft.com/office/drawing/2014/main" id="{60D29B66-D149-E733-0615-4894AD3E4D73}"/>
            </a:ext>
          </a:extLst>
        </p:cNvPr>
        <p:cNvGrpSpPr/>
        <p:nvPr/>
      </p:nvGrpSpPr>
      <p:grpSpPr>
        <a:xfrm>
          <a:off x="0" y="0"/>
          <a:ext cx="0" cy="0"/>
          <a:chOff x="0" y="0"/>
          <a:chExt cx="0" cy="0"/>
        </a:xfrm>
      </p:grpSpPr>
      <p:sp>
        <p:nvSpPr>
          <p:cNvPr id="772" name="Google Shape;772;g54dda1946d_6_322:notes">
            <a:extLst>
              <a:ext uri="{FF2B5EF4-FFF2-40B4-BE49-F238E27FC236}">
                <a16:creationId xmlns:a16="http://schemas.microsoft.com/office/drawing/2014/main" id="{7FEB172F-5A5A-E7D0-33DF-EBFDD97CFD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4dda1946d_6_322:notes">
            <a:extLst>
              <a:ext uri="{FF2B5EF4-FFF2-40B4-BE49-F238E27FC236}">
                <a16:creationId xmlns:a16="http://schemas.microsoft.com/office/drawing/2014/main" id="{4099BD89-66B1-5596-619B-62F310177F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294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a:extLst>
            <a:ext uri="{FF2B5EF4-FFF2-40B4-BE49-F238E27FC236}">
              <a16:creationId xmlns:a16="http://schemas.microsoft.com/office/drawing/2014/main" id="{11E35A2C-3E57-D752-21FE-F045198AD1E8}"/>
            </a:ext>
          </a:extLst>
        </p:cNvPr>
        <p:cNvGrpSpPr/>
        <p:nvPr/>
      </p:nvGrpSpPr>
      <p:grpSpPr>
        <a:xfrm>
          <a:off x="0" y="0"/>
          <a:ext cx="0" cy="0"/>
          <a:chOff x="0" y="0"/>
          <a:chExt cx="0" cy="0"/>
        </a:xfrm>
      </p:grpSpPr>
      <p:sp>
        <p:nvSpPr>
          <p:cNvPr id="545" name="Google Shape;545;g54dda1946d_4_2679:notes">
            <a:extLst>
              <a:ext uri="{FF2B5EF4-FFF2-40B4-BE49-F238E27FC236}">
                <a16:creationId xmlns:a16="http://schemas.microsoft.com/office/drawing/2014/main" id="{E96EAB8E-FA8E-A13C-08BC-CD83094975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54dda1946d_4_2679:notes">
            <a:extLst>
              <a:ext uri="{FF2B5EF4-FFF2-40B4-BE49-F238E27FC236}">
                <a16:creationId xmlns:a16="http://schemas.microsoft.com/office/drawing/2014/main" id="{B1BCF269-5DF5-8ED8-D097-41D9ED18E5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281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41AEA734-79BD-AE67-ED8F-6F7BA07255E4}"/>
            </a:ext>
          </a:extLst>
        </p:cNvPr>
        <p:cNvGrpSpPr/>
        <p:nvPr/>
      </p:nvGrpSpPr>
      <p:grpSpPr>
        <a:xfrm>
          <a:off x="0" y="0"/>
          <a:ext cx="0" cy="0"/>
          <a:chOff x="0" y="0"/>
          <a:chExt cx="0" cy="0"/>
        </a:xfrm>
      </p:grpSpPr>
      <p:sp>
        <p:nvSpPr>
          <p:cNvPr id="404" name="Google Shape;404;g117b871a421_0_0:notes">
            <a:extLst>
              <a:ext uri="{FF2B5EF4-FFF2-40B4-BE49-F238E27FC236}">
                <a16:creationId xmlns:a16="http://schemas.microsoft.com/office/drawing/2014/main" id="{EE2655DE-918C-4B1E-0E70-51EEB1AD4A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7b871a421_0_0:notes">
            <a:extLst>
              <a:ext uri="{FF2B5EF4-FFF2-40B4-BE49-F238E27FC236}">
                <a16:creationId xmlns:a16="http://schemas.microsoft.com/office/drawing/2014/main" id="{E2262BA9-1098-C0F5-3C48-176046EF15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17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39" name="Google Shape;39;p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41" name="Google Shape;41;p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42" name="Google Shape;42;p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43" name="Google Shape;43;p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5"/>
          <p:cNvSpPr txBox="1">
            <a:spLocks noGrp="1"/>
          </p:cNvSpPr>
          <p:nvPr>
            <p:ph type="subTitle" idx="1"/>
          </p:nvPr>
        </p:nvSpPr>
        <p:spPr>
          <a:xfrm>
            <a:off x="4747387"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6" name="Google Shape;46;p5"/>
          <p:cNvSpPr txBox="1">
            <a:spLocks noGrp="1"/>
          </p:cNvSpPr>
          <p:nvPr>
            <p:ph type="subTitle" idx="2"/>
          </p:nvPr>
        </p:nvSpPr>
        <p:spPr>
          <a:xfrm>
            <a:off x="726675"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47" name="Google Shape;47;p5"/>
          <p:cNvSpPr txBox="1">
            <a:spLocks noGrp="1"/>
          </p:cNvSpPr>
          <p:nvPr>
            <p:ph type="subTitle" idx="3"/>
          </p:nvPr>
        </p:nvSpPr>
        <p:spPr>
          <a:xfrm>
            <a:off x="7266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nSpc>
                <a:spcPct val="100000"/>
              </a:lnSpc>
              <a:spcBef>
                <a:spcPts val="0"/>
              </a:spcBef>
              <a:spcAft>
                <a:spcPts val="0"/>
              </a:spcAft>
              <a:buSzPts val="2400"/>
              <a:buFont typeface="Bebas Neue"/>
              <a:buNone/>
              <a:defRPr sz="2000" b="1">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5"/>
          <p:cNvSpPr txBox="1">
            <a:spLocks noGrp="1"/>
          </p:cNvSpPr>
          <p:nvPr>
            <p:ph type="subTitle" idx="4"/>
          </p:nvPr>
        </p:nvSpPr>
        <p:spPr>
          <a:xfrm>
            <a:off x="47473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55" name="Google Shape;55;p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56" name="Google Shape;56;p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61" name="Google Shape;61;p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63" name="Google Shape;63;p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64" name="Google Shape;64;p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65" name="Google Shape;65;p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66" name="Google Shape;66;p7"/>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7"/>
          <p:cNvSpPr txBox="1">
            <a:spLocks noGrp="1"/>
          </p:cNvSpPr>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9" name="Google Shape;129;p1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a:spLocks noGrp="1"/>
          </p:cNvSpPr>
          <p:nvPr>
            <p:ph type="title"/>
          </p:nvPr>
        </p:nvSpPr>
        <p:spPr>
          <a:xfrm>
            <a:off x="969900" y="3387600"/>
            <a:ext cx="7204200" cy="531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1" name="Google Shape;131;p14"/>
          <p:cNvSpPr txBox="1">
            <a:spLocks noGrp="1"/>
          </p:cNvSpPr>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56" name="Google Shape;156;p1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58" name="Google Shape;158;p1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59" name="Google Shape;159;p1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60" name="Google Shape;160;p1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61" name="Google Shape;16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17"/>
          <p:cNvSpPr txBox="1">
            <a:spLocks noGrp="1"/>
          </p:cNvSpPr>
          <p:nvPr>
            <p:ph type="subTitle" idx="1"/>
          </p:nvPr>
        </p:nvSpPr>
        <p:spPr>
          <a:xfrm>
            <a:off x="937625"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17"/>
          <p:cNvSpPr txBox="1">
            <a:spLocks noGrp="1"/>
          </p:cNvSpPr>
          <p:nvPr>
            <p:ph type="subTitle" idx="2"/>
          </p:nvPr>
        </p:nvSpPr>
        <p:spPr>
          <a:xfrm>
            <a:off x="3484346"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7"/>
          <p:cNvSpPr txBox="1">
            <a:spLocks noGrp="1"/>
          </p:cNvSpPr>
          <p:nvPr>
            <p:ph type="subTitle" idx="3"/>
          </p:nvPr>
        </p:nvSpPr>
        <p:spPr>
          <a:xfrm>
            <a:off x="6031074"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17"/>
          <p:cNvSpPr txBox="1">
            <a:spLocks noGrp="1"/>
          </p:cNvSpPr>
          <p:nvPr>
            <p:ph type="subTitle" idx="4"/>
          </p:nvPr>
        </p:nvSpPr>
        <p:spPr>
          <a:xfrm>
            <a:off x="93762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6" name="Google Shape;166;p17"/>
          <p:cNvSpPr txBox="1">
            <a:spLocks noGrp="1"/>
          </p:cNvSpPr>
          <p:nvPr>
            <p:ph type="subTitle" idx="5"/>
          </p:nvPr>
        </p:nvSpPr>
        <p:spPr>
          <a:xfrm>
            <a:off x="3484347"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7" name="Google Shape;167;p17"/>
          <p:cNvSpPr txBox="1">
            <a:spLocks noGrp="1"/>
          </p:cNvSpPr>
          <p:nvPr>
            <p:ph type="subTitle" idx="6"/>
          </p:nvPr>
        </p:nvSpPr>
        <p:spPr>
          <a:xfrm>
            <a:off x="603107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1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 name="Google Shape;172;p1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75" name="Google Shape;175;p1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8"/>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8" name="Google Shape;178;p18"/>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9" name="Google Shape;179;p18"/>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0" name="Google Shape;180;p18"/>
          <p:cNvSpPr txBox="1">
            <a:spLocks noGrp="1"/>
          </p:cNvSpPr>
          <p:nvPr>
            <p:ph type="subTitle" idx="4"/>
          </p:nvPr>
        </p:nvSpPr>
        <p:spPr>
          <a:xfrm>
            <a:off x="720025" y="1241274"/>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1" name="Google Shape;181;p18"/>
          <p:cNvSpPr txBox="1">
            <a:spLocks noGrp="1"/>
          </p:cNvSpPr>
          <p:nvPr>
            <p:ph type="subTitle" idx="5"/>
          </p:nvPr>
        </p:nvSpPr>
        <p:spPr>
          <a:xfrm>
            <a:off x="720025" y="23501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2" name="Google Shape;182;p18"/>
          <p:cNvSpPr txBox="1">
            <a:spLocks noGrp="1"/>
          </p:cNvSpPr>
          <p:nvPr>
            <p:ph type="subTitle" idx="6"/>
          </p:nvPr>
        </p:nvSpPr>
        <p:spPr>
          <a:xfrm>
            <a:off x="720025" y="34706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1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86" name="Google Shape;186;p1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88" name="Google Shape;188;p1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89" name="Google Shape;189;p1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90" name="Google Shape;190;p1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91" name="Google Shape;19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9"/>
          <p:cNvSpPr txBox="1">
            <a:spLocks noGrp="1"/>
          </p:cNvSpPr>
          <p:nvPr>
            <p:ph type="subTitle" idx="1"/>
          </p:nvPr>
        </p:nvSpPr>
        <p:spPr>
          <a:xfrm>
            <a:off x="1381625" y="1718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3" name="Google Shape;193;p19"/>
          <p:cNvSpPr txBox="1">
            <a:spLocks noGrp="1"/>
          </p:cNvSpPr>
          <p:nvPr>
            <p:ph type="subTitle" idx="2"/>
          </p:nvPr>
        </p:nvSpPr>
        <p:spPr>
          <a:xfrm>
            <a:off x="1381635" y="2861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4" name="Google Shape;194;p19"/>
          <p:cNvSpPr txBox="1">
            <a:spLocks noGrp="1"/>
          </p:cNvSpPr>
          <p:nvPr>
            <p:ph type="subTitle" idx="3"/>
          </p:nvPr>
        </p:nvSpPr>
        <p:spPr>
          <a:xfrm>
            <a:off x="1381635" y="4004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 name="Google Shape;195;p19"/>
          <p:cNvSpPr txBox="1">
            <a:spLocks noGrp="1"/>
          </p:cNvSpPr>
          <p:nvPr>
            <p:ph type="subTitle" idx="4"/>
          </p:nvPr>
        </p:nvSpPr>
        <p:spPr>
          <a:xfrm>
            <a:off x="1381625" y="14060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6" name="Google Shape;196;p19"/>
          <p:cNvSpPr txBox="1">
            <a:spLocks noGrp="1"/>
          </p:cNvSpPr>
          <p:nvPr>
            <p:ph type="subTitle" idx="5"/>
          </p:nvPr>
        </p:nvSpPr>
        <p:spPr>
          <a:xfrm>
            <a:off x="1381625" y="252657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7" name="Google Shape;197;p19"/>
          <p:cNvSpPr txBox="1">
            <a:spLocks noGrp="1"/>
          </p:cNvSpPr>
          <p:nvPr>
            <p:ph type="subTitle" idx="6"/>
          </p:nvPr>
        </p:nvSpPr>
        <p:spPr>
          <a:xfrm>
            <a:off x="1381625" y="36471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5" r:id="rId4"/>
    <p:sldLayoutId id="2147483658" r:id="rId5"/>
    <p:sldLayoutId id="2147483660" r:id="rId6"/>
    <p:sldLayoutId id="2147483663" r:id="rId7"/>
    <p:sldLayoutId id="2147483664" r:id="rId8"/>
    <p:sldLayoutId id="2147483665"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978370" y="1473133"/>
            <a:ext cx="165631" cy="3670368"/>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25400" tIns="25400" rIns="25400" bIns="25400" rtlCol="0" anchor="ctr"/>
            <a:lstStyle/>
            <a:p>
              <a:pPr algn="ctr">
                <a:lnSpc>
                  <a:spcPts val="1330"/>
                </a:lnSpc>
                <a:spcBef>
                  <a:spcPct val="0"/>
                </a:spcBef>
              </a:pPr>
              <a:endParaRPr sz="700"/>
            </a:p>
          </p:txBody>
        </p:sp>
      </p:grpSp>
      <p:sp>
        <p:nvSpPr>
          <p:cNvPr id="5" name="TextBox 5"/>
          <p:cNvSpPr txBox="1"/>
          <p:nvPr/>
        </p:nvSpPr>
        <p:spPr>
          <a:xfrm>
            <a:off x="1656086" y="1052232"/>
            <a:ext cx="5831827" cy="1121141"/>
          </a:xfrm>
          <a:prstGeom prst="rect">
            <a:avLst/>
          </a:prstGeom>
        </p:spPr>
        <p:txBody>
          <a:bodyPr wrap="square" lIns="0" tIns="0" rIns="0" bIns="0" rtlCol="0" anchor="t">
            <a:spAutoFit/>
          </a:bodyPr>
          <a:lstStyle/>
          <a:p>
            <a:pPr algn="ctr">
              <a:lnSpc>
                <a:spcPts val="4550"/>
              </a:lnSpc>
            </a:pPr>
            <a:r>
              <a:rPr lang="en-US" sz="3250" b="1" dirty="0">
                <a:solidFill>
                  <a:srgbClr val="2E2E2E"/>
                </a:solidFill>
                <a:latin typeface="Lato Bold"/>
                <a:ea typeface="Lato Bold"/>
                <a:cs typeface="Lato Bold"/>
                <a:sym typeface="Lato Bold"/>
              </a:rPr>
              <a:t>Investigation of Mass Transfer in Gas Liquid Taylor flow</a:t>
            </a:r>
          </a:p>
        </p:txBody>
      </p:sp>
      <p:grpSp>
        <p:nvGrpSpPr>
          <p:cNvPr id="7" name="Group 7"/>
          <p:cNvGrpSpPr/>
          <p:nvPr/>
        </p:nvGrpSpPr>
        <p:grpSpPr>
          <a:xfrm rot="-5400000">
            <a:off x="2521967" y="-2361099"/>
            <a:ext cx="165631" cy="4887829"/>
            <a:chOff x="0" y="0"/>
            <a:chExt cx="87246" cy="2574659"/>
          </a:xfrm>
        </p:grpSpPr>
        <p:sp>
          <p:nvSpPr>
            <p:cNvPr id="8" name="Freeform 8"/>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9" name="TextBox 9"/>
            <p:cNvSpPr txBox="1"/>
            <p:nvPr/>
          </p:nvSpPr>
          <p:spPr>
            <a:xfrm>
              <a:off x="0" y="-38100"/>
              <a:ext cx="87246" cy="2612759"/>
            </a:xfrm>
            <a:prstGeom prst="rect">
              <a:avLst/>
            </a:prstGeom>
          </p:spPr>
          <p:txBody>
            <a:bodyPr lIns="25400" tIns="25400" rIns="25400" bIns="25400" rtlCol="0" anchor="ctr"/>
            <a:lstStyle/>
            <a:p>
              <a:pPr algn="ctr">
                <a:lnSpc>
                  <a:spcPts val="1330"/>
                </a:lnSpc>
                <a:spcBef>
                  <a:spcPct val="0"/>
                </a:spcBef>
              </a:pPr>
              <a:endParaRPr sz="700"/>
            </a:p>
          </p:txBody>
        </p:sp>
      </p:grpSp>
      <p:grpSp>
        <p:nvGrpSpPr>
          <p:cNvPr id="10" name="Group 10"/>
          <p:cNvGrpSpPr/>
          <p:nvPr/>
        </p:nvGrpSpPr>
        <p:grpSpPr>
          <a:xfrm>
            <a:off x="0" y="0"/>
            <a:ext cx="165631" cy="2428621"/>
            <a:chOff x="0" y="0"/>
            <a:chExt cx="87246" cy="1279273"/>
          </a:xfrm>
        </p:grpSpPr>
        <p:sp>
          <p:nvSpPr>
            <p:cNvPr id="11" name="Freeform 11"/>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2" name="TextBox 12"/>
            <p:cNvSpPr txBox="1"/>
            <p:nvPr/>
          </p:nvSpPr>
          <p:spPr>
            <a:xfrm>
              <a:off x="0" y="-38100"/>
              <a:ext cx="87246" cy="1317373"/>
            </a:xfrm>
            <a:prstGeom prst="rect">
              <a:avLst/>
            </a:prstGeom>
          </p:spPr>
          <p:txBody>
            <a:bodyPr lIns="25400" tIns="25400" rIns="25400" bIns="25400" rtlCol="0" anchor="ctr"/>
            <a:lstStyle/>
            <a:p>
              <a:pPr algn="ctr">
                <a:lnSpc>
                  <a:spcPts val="1330"/>
                </a:lnSpc>
                <a:spcBef>
                  <a:spcPct val="0"/>
                </a:spcBef>
              </a:pPr>
              <a:endParaRPr sz="700"/>
            </a:p>
          </p:txBody>
        </p:sp>
      </p:grpSp>
      <p:grpSp>
        <p:nvGrpSpPr>
          <p:cNvPr id="13" name="Group 13"/>
          <p:cNvGrpSpPr/>
          <p:nvPr/>
        </p:nvGrpSpPr>
        <p:grpSpPr>
          <a:xfrm>
            <a:off x="0" y="2393186"/>
            <a:ext cx="165631" cy="2762242"/>
            <a:chOff x="0" y="0"/>
            <a:chExt cx="87246" cy="1455008"/>
          </a:xfrm>
        </p:grpSpPr>
        <p:sp>
          <p:nvSpPr>
            <p:cNvPr id="14" name="Freeform 14"/>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5" name="TextBox 15"/>
            <p:cNvSpPr txBox="1"/>
            <p:nvPr/>
          </p:nvSpPr>
          <p:spPr>
            <a:xfrm>
              <a:off x="0" y="-38100"/>
              <a:ext cx="87246" cy="1493108"/>
            </a:xfrm>
            <a:prstGeom prst="rect">
              <a:avLst/>
            </a:prstGeom>
          </p:spPr>
          <p:txBody>
            <a:bodyPr lIns="25400" tIns="25400" rIns="25400" bIns="25400" rtlCol="0" anchor="ctr"/>
            <a:lstStyle/>
            <a:p>
              <a:pPr algn="ctr">
                <a:lnSpc>
                  <a:spcPts val="1330"/>
                </a:lnSpc>
                <a:spcBef>
                  <a:spcPct val="0"/>
                </a:spcBef>
              </a:pPr>
              <a:endParaRPr sz="700"/>
            </a:p>
          </p:txBody>
        </p:sp>
      </p:grpSp>
      <p:grpSp>
        <p:nvGrpSpPr>
          <p:cNvPr id="16" name="Group 16"/>
          <p:cNvGrpSpPr/>
          <p:nvPr/>
        </p:nvGrpSpPr>
        <p:grpSpPr>
          <a:xfrm rot="-5400000">
            <a:off x="7013533" y="-1964837"/>
            <a:ext cx="165631" cy="4095304"/>
            <a:chOff x="0" y="0"/>
            <a:chExt cx="87246" cy="2157197"/>
          </a:xfrm>
        </p:grpSpPr>
        <p:sp>
          <p:nvSpPr>
            <p:cNvPr id="17" name="Freeform 17"/>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8" name="TextBox 18"/>
            <p:cNvSpPr txBox="1"/>
            <p:nvPr/>
          </p:nvSpPr>
          <p:spPr>
            <a:xfrm>
              <a:off x="0" y="-38100"/>
              <a:ext cx="87246" cy="2195297"/>
            </a:xfrm>
            <a:prstGeom prst="rect">
              <a:avLst/>
            </a:prstGeom>
          </p:spPr>
          <p:txBody>
            <a:bodyPr lIns="25400" tIns="25400" rIns="25400" bIns="25400" rtlCol="0" anchor="ctr"/>
            <a:lstStyle/>
            <a:p>
              <a:pPr algn="ctr">
                <a:lnSpc>
                  <a:spcPts val="1330"/>
                </a:lnSpc>
                <a:spcBef>
                  <a:spcPct val="0"/>
                </a:spcBef>
              </a:pPr>
              <a:endParaRPr sz="700"/>
            </a:p>
          </p:txBody>
        </p:sp>
      </p:grpSp>
      <p:grpSp>
        <p:nvGrpSpPr>
          <p:cNvPr id="19" name="Group 19"/>
          <p:cNvGrpSpPr/>
          <p:nvPr/>
        </p:nvGrpSpPr>
        <p:grpSpPr>
          <a:xfrm>
            <a:off x="8978370" y="0"/>
            <a:ext cx="165631" cy="1506240"/>
            <a:chOff x="0" y="0"/>
            <a:chExt cx="87246" cy="793410"/>
          </a:xfrm>
        </p:grpSpPr>
        <p:sp>
          <p:nvSpPr>
            <p:cNvPr id="20" name="Freeform 20"/>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1" name="TextBox 21"/>
            <p:cNvSpPr txBox="1"/>
            <p:nvPr/>
          </p:nvSpPr>
          <p:spPr>
            <a:xfrm>
              <a:off x="0" y="-38100"/>
              <a:ext cx="87246" cy="831510"/>
            </a:xfrm>
            <a:prstGeom prst="rect">
              <a:avLst/>
            </a:prstGeom>
          </p:spPr>
          <p:txBody>
            <a:bodyPr lIns="25400" tIns="25400" rIns="25400" bIns="25400" rtlCol="0" anchor="ctr"/>
            <a:lstStyle/>
            <a:p>
              <a:pPr algn="ctr">
                <a:lnSpc>
                  <a:spcPts val="1330"/>
                </a:lnSpc>
                <a:spcBef>
                  <a:spcPct val="0"/>
                </a:spcBef>
              </a:pPr>
              <a:endParaRPr sz="700"/>
            </a:p>
          </p:txBody>
        </p:sp>
      </p:grpSp>
      <p:grpSp>
        <p:nvGrpSpPr>
          <p:cNvPr id="22" name="Group 22"/>
          <p:cNvGrpSpPr/>
          <p:nvPr/>
        </p:nvGrpSpPr>
        <p:grpSpPr>
          <a:xfrm rot="-5400000">
            <a:off x="8805302" y="4887617"/>
            <a:ext cx="165631" cy="346136"/>
            <a:chOff x="0" y="0"/>
            <a:chExt cx="87246" cy="182327"/>
          </a:xfrm>
        </p:grpSpPr>
        <p:sp>
          <p:nvSpPr>
            <p:cNvPr id="23" name="Freeform 23"/>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4" name="TextBox 24"/>
            <p:cNvSpPr txBox="1"/>
            <p:nvPr/>
          </p:nvSpPr>
          <p:spPr>
            <a:xfrm>
              <a:off x="0" y="-38100"/>
              <a:ext cx="87246" cy="220427"/>
            </a:xfrm>
            <a:prstGeom prst="rect">
              <a:avLst/>
            </a:prstGeom>
          </p:spPr>
          <p:txBody>
            <a:bodyPr lIns="25400" tIns="25400" rIns="25400" bIns="25400" rtlCol="0" anchor="ctr"/>
            <a:lstStyle/>
            <a:p>
              <a:pPr algn="ctr">
                <a:lnSpc>
                  <a:spcPts val="1330"/>
                </a:lnSpc>
                <a:spcBef>
                  <a:spcPct val="0"/>
                </a:spcBef>
              </a:pPr>
              <a:endParaRPr sz="700"/>
            </a:p>
          </p:txBody>
        </p:sp>
      </p:grpSp>
      <p:grpSp>
        <p:nvGrpSpPr>
          <p:cNvPr id="25" name="Group 25"/>
          <p:cNvGrpSpPr/>
          <p:nvPr/>
        </p:nvGrpSpPr>
        <p:grpSpPr>
          <a:xfrm rot="-5400000">
            <a:off x="818577" y="4242108"/>
            <a:ext cx="165631" cy="1637154"/>
            <a:chOff x="0" y="0"/>
            <a:chExt cx="87246" cy="862369"/>
          </a:xfrm>
        </p:grpSpPr>
        <p:sp>
          <p:nvSpPr>
            <p:cNvPr id="26" name="Freeform 26"/>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7" name="TextBox 27"/>
            <p:cNvSpPr txBox="1"/>
            <p:nvPr/>
          </p:nvSpPr>
          <p:spPr>
            <a:xfrm>
              <a:off x="0" y="-38100"/>
              <a:ext cx="87246" cy="900469"/>
            </a:xfrm>
            <a:prstGeom prst="rect">
              <a:avLst/>
            </a:prstGeom>
          </p:spPr>
          <p:txBody>
            <a:bodyPr lIns="25400" tIns="25400" rIns="25400" bIns="25400" rtlCol="0" anchor="ctr"/>
            <a:lstStyle/>
            <a:p>
              <a:pPr algn="ctr">
                <a:lnSpc>
                  <a:spcPts val="1330"/>
                </a:lnSpc>
                <a:spcBef>
                  <a:spcPct val="0"/>
                </a:spcBef>
              </a:pPr>
              <a:endParaRPr sz="700"/>
            </a:p>
          </p:txBody>
        </p:sp>
      </p:grpSp>
      <p:grpSp>
        <p:nvGrpSpPr>
          <p:cNvPr id="28" name="Group 28"/>
          <p:cNvGrpSpPr/>
          <p:nvPr/>
        </p:nvGrpSpPr>
        <p:grpSpPr>
          <a:xfrm rot="-5400000">
            <a:off x="5117943" y="1518878"/>
            <a:ext cx="165631" cy="7083614"/>
            <a:chOff x="0" y="0"/>
            <a:chExt cx="87246" cy="3731286"/>
          </a:xfrm>
        </p:grpSpPr>
        <p:sp>
          <p:nvSpPr>
            <p:cNvPr id="29" name="Freeform 29"/>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30" name="TextBox 30"/>
            <p:cNvSpPr txBox="1"/>
            <p:nvPr/>
          </p:nvSpPr>
          <p:spPr>
            <a:xfrm>
              <a:off x="0" y="-38100"/>
              <a:ext cx="87246" cy="3769386"/>
            </a:xfrm>
            <a:prstGeom prst="rect">
              <a:avLst/>
            </a:prstGeom>
          </p:spPr>
          <p:txBody>
            <a:bodyPr lIns="25400" tIns="25400" rIns="25400" bIns="25400" rtlCol="0" anchor="ctr"/>
            <a:lstStyle/>
            <a:p>
              <a:pPr algn="ctr">
                <a:lnSpc>
                  <a:spcPts val="1330"/>
                </a:lnSpc>
                <a:spcBef>
                  <a:spcPct val="0"/>
                </a:spcBef>
              </a:pPr>
              <a:endParaRPr sz="700"/>
            </a:p>
          </p:txBody>
        </p:sp>
      </p:grpSp>
      <p:sp>
        <p:nvSpPr>
          <p:cNvPr id="31" name="AutoShape 31"/>
          <p:cNvSpPr/>
          <p:nvPr/>
        </p:nvSpPr>
        <p:spPr>
          <a:xfrm flipV="1">
            <a:off x="2743200" y="2320855"/>
            <a:ext cx="3636329" cy="0"/>
          </a:xfrm>
          <a:prstGeom prst="line">
            <a:avLst/>
          </a:prstGeom>
          <a:ln w="38100" cap="flat">
            <a:solidFill>
              <a:srgbClr val="000000"/>
            </a:solidFill>
            <a:prstDash val="solid"/>
            <a:headEnd type="none" w="sm" len="sm"/>
            <a:tailEnd type="none" w="sm" len="sm"/>
          </a:ln>
        </p:spPr>
      </p:sp>
      <p:sp>
        <p:nvSpPr>
          <p:cNvPr id="32" name="TextBox 32"/>
          <p:cNvSpPr txBox="1"/>
          <p:nvPr/>
        </p:nvSpPr>
        <p:spPr>
          <a:xfrm>
            <a:off x="3099001" y="2615819"/>
            <a:ext cx="2945999" cy="1600438"/>
          </a:xfrm>
          <a:prstGeom prst="rect">
            <a:avLst/>
          </a:prstGeom>
        </p:spPr>
        <p:txBody>
          <a:bodyPr wrap="square" lIns="0" tIns="0" rIns="0" bIns="0" rtlCol="0" anchor="t">
            <a:spAutoFit/>
          </a:bodyPr>
          <a:lstStyle/>
          <a:p>
            <a:pPr algn="ctr"/>
            <a:r>
              <a:rPr lang="en-US" sz="1800" spc="150" dirty="0">
                <a:solidFill>
                  <a:srgbClr val="4D4D4D"/>
                </a:solidFill>
                <a:latin typeface="Lato"/>
                <a:ea typeface="Lato"/>
                <a:cs typeface="Lato"/>
                <a:sym typeface="Lato"/>
              </a:rPr>
              <a:t>By</a:t>
            </a:r>
          </a:p>
          <a:p>
            <a:pPr algn="ctr"/>
            <a:r>
              <a:rPr lang="en-US" sz="1800" spc="150" dirty="0">
                <a:solidFill>
                  <a:srgbClr val="4D4D4D"/>
                </a:solidFill>
                <a:latin typeface="Lato"/>
                <a:ea typeface="Lato"/>
                <a:cs typeface="Lato"/>
                <a:sym typeface="Lato"/>
              </a:rPr>
              <a:t>Anshul Patel</a:t>
            </a:r>
          </a:p>
          <a:p>
            <a:pPr algn="ctr"/>
            <a:r>
              <a:rPr lang="en-US" sz="1800" spc="150" dirty="0">
                <a:solidFill>
                  <a:srgbClr val="4D4D4D"/>
                </a:solidFill>
                <a:latin typeface="Lato"/>
                <a:ea typeface="Lato"/>
                <a:cs typeface="Lato"/>
                <a:sym typeface="Lato"/>
              </a:rPr>
              <a:t>210107012</a:t>
            </a:r>
          </a:p>
          <a:p>
            <a:pPr algn="ctr"/>
            <a:endParaRPr lang="en-US" sz="1800" spc="150" dirty="0">
              <a:solidFill>
                <a:srgbClr val="4D4D4D"/>
              </a:solidFill>
              <a:latin typeface="Lato"/>
              <a:ea typeface="Lato"/>
              <a:cs typeface="Lato"/>
              <a:sym typeface="Lato"/>
            </a:endParaRPr>
          </a:p>
          <a:p>
            <a:pPr algn="ctr"/>
            <a:r>
              <a:rPr lang="en-US" spc="150" dirty="0">
                <a:solidFill>
                  <a:srgbClr val="4D4D4D"/>
                </a:solidFill>
                <a:latin typeface="Lato"/>
                <a:ea typeface="Lato"/>
                <a:cs typeface="Lato"/>
                <a:sym typeface="Lato"/>
              </a:rPr>
              <a:t>Under The Guidance of</a:t>
            </a:r>
          </a:p>
          <a:p>
            <a:pPr algn="ctr"/>
            <a:r>
              <a:rPr lang="en-US" sz="1800" spc="150" dirty="0">
                <a:solidFill>
                  <a:srgbClr val="4D4D4D"/>
                </a:solidFill>
                <a:latin typeface="Lato"/>
                <a:ea typeface="Lato"/>
                <a:cs typeface="Lato"/>
                <a:sym typeface="Lato"/>
              </a:rPr>
              <a:t>Prof. Raghvendra Gupta</a:t>
            </a:r>
          </a:p>
        </p:txBody>
      </p:sp>
      <p:pic>
        <p:nvPicPr>
          <p:cNvPr id="34" name="Picture 33">
            <a:extLst>
              <a:ext uri="{FF2B5EF4-FFF2-40B4-BE49-F238E27FC236}">
                <a16:creationId xmlns:a16="http://schemas.microsoft.com/office/drawing/2014/main" id="{6752521D-B470-963D-0CEE-021E972508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631" y="185430"/>
            <a:ext cx="1135380" cy="11353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Streamline</a:t>
            </a:r>
            <a:endParaRPr dirty="0"/>
          </a:p>
        </p:txBody>
      </p:sp>
      <p:sp>
        <p:nvSpPr>
          <p:cNvPr id="638" name="Google Shape;638;p5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639" name="Google Shape;639;p50"/>
          <p:cNvSpPr/>
          <p:nvPr/>
        </p:nvSpPr>
        <p:spPr>
          <a:xfrm>
            <a:off x="5202000" y="1127943"/>
            <a:ext cx="239400" cy="239400"/>
          </a:xfrm>
          <a:prstGeom prst="star4">
            <a:avLst>
              <a:gd name="adj" fmla="val 1572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5202000" y="2052464"/>
            <a:ext cx="239400" cy="239400"/>
          </a:xfrm>
          <a:prstGeom prst="star4">
            <a:avLst>
              <a:gd name="adj" fmla="val 1572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5202000" y="379127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19AE8FE-A58B-BFB7-8DF2-425DA949BADD}"/>
              </a:ext>
            </a:extLst>
          </p:cNvPr>
          <p:cNvPicPr>
            <a:picLocks noChangeAspect="1"/>
          </p:cNvPicPr>
          <p:nvPr/>
        </p:nvPicPr>
        <p:blipFill>
          <a:blip r:embed="rId3"/>
          <a:stretch>
            <a:fillRect/>
          </a:stretch>
        </p:blipFill>
        <p:spPr>
          <a:xfrm>
            <a:off x="720000" y="1494835"/>
            <a:ext cx="4010974" cy="21538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Google Shape;633;p50">
            <a:extLst>
              <a:ext uri="{FF2B5EF4-FFF2-40B4-BE49-F238E27FC236}">
                <a16:creationId xmlns:a16="http://schemas.microsoft.com/office/drawing/2014/main" id="{468441BC-2DBE-84FA-3FEA-B0AD399A54A3}"/>
              </a:ext>
            </a:extLst>
          </p:cNvPr>
          <p:cNvSpPr txBox="1">
            <a:spLocks/>
          </p:cNvSpPr>
          <p:nvPr/>
        </p:nvSpPr>
        <p:spPr>
          <a:xfrm>
            <a:off x="5719159" y="854643"/>
            <a:ext cx="3006744" cy="792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spcAft>
                <a:spcPts val="1600"/>
              </a:spcAft>
              <a:buFont typeface="Mulish"/>
              <a:buNone/>
            </a:pPr>
            <a:r>
              <a:rPr lang="en-US" dirty="0">
                <a:solidFill>
                  <a:schemeClr val="tx2">
                    <a:lumMod val="10000"/>
                  </a:schemeClr>
                </a:solidFill>
              </a:rPr>
              <a:t>Vortices observed between bubbles confirm characteristic Taylor flow pattern.</a:t>
            </a:r>
          </a:p>
        </p:txBody>
      </p:sp>
      <p:sp>
        <p:nvSpPr>
          <p:cNvPr id="4" name="Google Shape;633;p50">
            <a:extLst>
              <a:ext uri="{FF2B5EF4-FFF2-40B4-BE49-F238E27FC236}">
                <a16:creationId xmlns:a16="http://schemas.microsoft.com/office/drawing/2014/main" id="{0566AF18-44C5-2307-9D8C-2C4CC000433A}"/>
              </a:ext>
            </a:extLst>
          </p:cNvPr>
          <p:cNvSpPr txBox="1">
            <a:spLocks/>
          </p:cNvSpPr>
          <p:nvPr/>
        </p:nvSpPr>
        <p:spPr>
          <a:xfrm>
            <a:off x="5719159" y="1779240"/>
            <a:ext cx="2704840" cy="792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spcAft>
                <a:spcPts val="1600"/>
              </a:spcAft>
              <a:buFont typeface="Mulish"/>
              <a:buNone/>
            </a:pPr>
            <a:r>
              <a:rPr lang="en-US" dirty="0">
                <a:solidFill>
                  <a:schemeClr val="tx2">
                    <a:lumMod val="10000"/>
                  </a:schemeClr>
                </a:solidFill>
              </a:rPr>
              <a:t>Velocity difference between bubbles and liquid creates recirculation zone</a:t>
            </a:r>
          </a:p>
        </p:txBody>
      </p:sp>
      <p:sp>
        <p:nvSpPr>
          <p:cNvPr id="5" name="Google Shape;633;p50">
            <a:extLst>
              <a:ext uri="{FF2B5EF4-FFF2-40B4-BE49-F238E27FC236}">
                <a16:creationId xmlns:a16="http://schemas.microsoft.com/office/drawing/2014/main" id="{0B2ABA29-8280-FCE3-C6CA-BF8D31D8404A}"/>
              </a:ext>
            </a:extLst>
          </p:cNvPr>
          <p:cNvSpPr txBox="1">
            <a:spLocks/>
          </p:cNvSpPr>
          <p:nvPr/>
        </p:nvSpPr>
        <p:spPr>
          <a:xfrm>
            <a:off x="5719159" y="2679286"/>
            <a:ext cx="2863815" cy="886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spcAft>
                <a:spcPts val="1600"/>
              </a:spcAft>
              <a:buFont typeface="Mulish"/>
              <a:buNone/>
            </a:pPr>
            <a:r>
              <a:rPr lang="en-US" dirty="0">
                <a:solidFill>
                  <a:schemeClr val="tx2">
                    <a:lumMod val="10000"/>
                  </a:schemeClr>
                </a:solidFill>
              </a:rPr>
              <a:t>Simulation results match theoretical predictions and experimental observations.</a:t>
            </a:r>
          </a:p>
        </p:txBody>
      </p:sp>
      <p:sp>
        <p:nvSpPr>
          <p:cNvPr id="6" name="Google Shape;633;p50">
            <a:extLst>
              <a:ext uri="{FF2B5EF4-FFF2-40B4-BE49-F238E27FC236}">
                <a16:creationId xmlns:a16="http://schemas.microsoft.com/office/drawing/2014/main" id="{62D39884-3067-6939-1A88-F62F88CA76EC}"/>
              </a:ext>
            </a:extLst>
          </p:cNvPr>
          <p:cNvSpPr txBox="1">
            <a:spLocks/>
          </p:cNvSpPr>
          <p:nvPr/>
        </p:nvSpPr>
        <p:spPr>
          <a:xfrm>
            <a:off x="5719159" y="3566003"/>
            <a:ext cx="2863815" cy="9293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spcAft>
                <a:spcPts val="1600"/>
              </a:spcAft>
              <a:buFont typeface="Mulish"/>
              <a:buNone/>
            </a:pPr>
            <a:r>
              <a:rPr lang="en-US" dirty="0">
                <a:solidFill>
                  <a:schemeClr val="tx2">
                    <a:lumMod val="10000"/>
                  </a:schemeClr>
                </a:solidFill>
              </a:rPr>
              <a:t>Recirculation enhances mixing and interfacial mass transfer efficiency.</a:t>
            </a:r>
          </a:p>
        </p:txBody>
      </p:sp>
      <p:sp>
        <p:nvSpPr>
          <p:cNvPr id="7" name="Google Shape;640;p50">
            <a:extLst>
              <a:ext uri="{FF2B5EF4-FFF2-40B4-BE49-F238E27FC236}">
                <a16:creationId xmlns:a16="http://schemas.microsoft.com/office/drawing/2014/main" id="{A0040462-FE34-6DE8-D1EA-20CE4E4CDB9F}"/>
              </a:ext>
            </a:extLst>
          </p:cNvPr>
          <p:cNvSpPr/>
          <p:nvPr/>
        </p:nvSpPr>
        <p:spPr>
          <a:xfrm>
            <a:off x="5202000" y="2971336"/>
            <a:ext cx="239400" cy="239400"/>
          </a:xfrm>
          <a:prstGeom prst="star4">
            <a:avLst>
              <a:gd name="adj" fmla="val 1572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9">
          <a:extLst>
            <a:ext uri="{FF2B5EF4-FFF2-40B4-BE49-F238E27FC236}">
              <a16:creationId xmlns:a16="http://schemas.microsoft.com/office/drawing/2014/main" id="{CA451EA7-951A-51FA-DCD5-8806CCDD8198}"/>
            </a:ext>
          </a:extLst>
        </p:cNvPr>
        <p:cNvGrpSpPr/>
        <p:nvPr/>
      </p:nvGrpSpPr>
      <p:grpSpPr>
        <a:xfrm>
          <a:off x="0" y="0"/>
          <a:ext cx="0" cy="0"/>
          <a:chOff x="0" y="0"/>
          <a:chExt cx="0" cy="0"/>
        </a:xfrm>
      </p:grpSpPr>
      <p:sp>
        <p:nvSpPr>
          <p:cNvPr id="630" name="Google Shape;630;p50">
            <a:extLst>
              <a:ext uri="{FF2B5EF4-FFF2-40B4-BE49-F238E27FC236}">
                <a16:creationId xmlns:a16="http://schemas.microsoft.com/office/drawing/2014/main" id="{790B2671-E5F5-F054-6B4D-115998F686D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Film Thickness</a:t>
            </a:r>
            <a:endParaRPr dirty="0"/>
          </a:p>
        </p:txBody>
      </p:sp>
      <p:sp>
        <p:nvSpPr>
          <p:cNvPr id="638" name="Google Shape;638;p50">
            <a:extLst>
              <a:ext uri="{FF2B5EF4-FFF2-40B4-BE49-F238E27FC236}">
                <a16:creationId xmlns:a16="http://schemas.microsoft.com/office/drawing/2014/main" id="{A3530CAA-BB64-CCA2-373F-D8A6DFA23710}"/>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639" name="Google Shape;639;p50">
            <a:extLst>
              <a:ext uri="{FF2B5EF4-FFF2-40B4-BE49-F238E27FC236}">
                <a16:creationId xmlns:a16="http://schemas.microsoft.com/office/drawing/2014/main" id="{9AE0774C-C96B-7E00-1C5F-9830F6B91F93}"/>
              </a:ext>
            </a:extLst>
          </p:cNvPr>
          <p:cNvSpPr/>
          <p:nvPr/>
        </p:nvSpPr>
        <p:spPr>
          <a:xfrm>
            <a:off x="5202000" y="1020565"/>
            <a:ext cx="239400" cy="239400"/>
          </a:xfrm>
          <a:prstGeom prst="star4">
            <a:avLst>
              <a:gd name="adj" fmla="val 1572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a:extLst>
              <a:ext uri="{FF2B5EF4-FFF2-40B4-BE49-F238E27FC236}">
                <a16:creationId xmlns:a16="http://schemas.microsoft.com/office/drawing/2014/main" id="{E4304FEE-48A1-EFF3-4CAC-41202CC166D9}"/>
              </a:ext>
            </a:extLst>
          </p:cNvPr>
          <p:cNvSpPr/>
          <p:nvPr/>
        </p:nvSpPr>
        <p:spPr>
          <a:xfrm>
            <a:off x="5202000" y="1828177"/>
            <a:ext cx="239400" cy="239400"/>
          </a:xfrm>
          <a:prstGeom prst="star4">
            <a:avLst>
              <a:gd name="adj" fmla="val 1572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a:extLst>
              <a:ext uri="{FF2B5EF4-FFF2-40B4-BE49-F238E27FC236}">
                <a16:creationId xmlns:a16="http://schemas.microsoft.com/office/drawing/2014/main" id="{E83660C9-8E53-6C50-FFBA-BFE499EE9F81}"/>
              </a:ext>
            </a:extLst>
          </p:cNvPr>
          <p:cNvSpPr/>
          <p:nvPr/>
        </p:nvSpPr>
        <p:spPr>
          <a:xfrm>
            <a:off x="5202000" y="3707606"/>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33;p50">
            <a:extLst>
              <a:ext uri="{FF2B5EF4-FFF2-40B4-BE49-F238E27FC236}">
                <a16:creationId xmlns:a16="http://schemas.microsoft.com/office/drawing/2014/main" id="{17D04D15-D8B4-71B8-1530-A754A42F4053}"/>
              </a:ext>
            </a:extLst>
          </p:cNvPr>
          <p:cNvSpPr txBox="1">
            <a:spLocks/>
          </p:cNvSpPr>
          <p:nvPr/>
        </p:nvSpPr>
        <p:spPr>
          <a:xfrm>
            <a:off x="5719159" y="854643"/>
            <a:ext cx="3006744" cy="792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spcAft>
                <a:spcPts val="1600"/>
              </a:spcAft>
              <a:buFont typeface="Mulish"/>
              <a:buNone/>
            </a:pPr>
            <a:r>
              <a:rPr lang="en-US" dirty="0">
                <a:solidFill>
                  <a:schemeClr val="tx2">
                    <a:lumMod val="10000"/>
                  </a:schemeClr>
                </a:solidFill>
              </a:rPr>
              <a:t>Simulated film thickness (9.24 µm) aligns well with literature values.</a:t>
            </a:r>
          </a:p>
        </p:txBody>
      </p:sp>
      <p:sp>
        <p:nvSpPr>
          <p:cNvPr id="4" name="Google Shape;633;p50">
            <a:extLst>
              <a:ext uri="{FF2B5EF4-FFF2-40B4-BE49-F238E27FC236}">
                <a16:creationId xmlns:a16="http://schemas.microsoft.com/office/drawing/2014/main" id="{B22E6082-EA0E-50FA-1AA9-2CFCBB17C5B1}"/>
              </a:ext>
            </a:extLst>
          </p:cNvPr>
          <p:cNvSpPr txBox="1">
            <a:spLocks/>
          </p:cNvSpPr>
          <p:nvPr/>
        </p:nvSpPr>
        <p:spPr>
          <a:xfrm>
            <a:off x="5719159" y="1643255"/>
            <a:ext cx="2704840" cy="792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spcAft>
                <a:spcPts val="1600"/>
              </a:spcAft>
              <a:buFont typeface="Mulish"/>
              <a:buNone/>
            </a:pPr>
            <a:r>
              <a:rPr lang="en-US" dirty="0">
                <a:solidFill>
                  <a:schemeClr val="tx2">
                    <a:lumMod val="10000"/>
                  </a:schemeClr>
                </a:solidFill>
              </a:rPr>
              <a:t>Classical correlations predict similar thicknesses (10-11 µm) at comparable Capillary numbers</a:t>
            </a:r>
          </a:p>
        </p:txBody>
      </p:sp>
      <p:sp>
        <p:nvSpPr>
          <p:cNvPr id="5" name="Google Shape;633;p50">
            <a:extLst>
              <a:ext uri="{FF2B5EF4-FFF2-40B4-BE49-F238E27FC236}">
                <a16:creationId xmlns:a16="http://schemas.microsoft.com/office/drawing/2014/main" id="{2A83188F-4882-1E74-AC9B-977DB1618A25}"/>
              </a:ext>
            </a:extLst>
          </p:cNvPr>
          <p:cNvSpPr txBox="1">
            <a:spLocks/>
          </p:cNvSpPr>
          <p:nvPr/>
        </p:nvSpPr>
        <p:spPr>
          <a:xfrm>
            <a:off x="5719159" y="2679286"/>
            <a:ext cx="2863815" cy="886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spcAft>
                <a:spcPts val="1600"/>
              </a:spcAft>
              <a:buFont typeface="Mulish"/>
              <a:buNone/>
            </a:pPr>
            <a:r>
              <a:rPr lang="en-US" dirty="0">
                <a:solidFill>
                  <a:schemeClr val="tx2">
                    <a:lumMod val="10000"/>
                  </a:schemeClr>
                </a:solidFill>
              </a:rPr>
              <a:t>Recent studies report consistent values (10-12 µm) for similar conditions</a:t>
            </a:r>
          </a:p>
        </p:txBody>
      </p:sp>
      <p:sp>
        <p:nvSpPr>
          <p:cNvPr id="6" name="Google Shape;633;p50">
            <a:extLst>
              <a:ext uri="{FF2B5EF4-FFF2-40B4-BE49-F238E27FC236}">
                <a16:creationId xmlns:a16="http://schemas.microsoft.com/office/drawing/2014/main" id="{C7440DE9-F6EF-63D4-7D9A-CF0BDEC3C159}"/>
              </a:ext>
            </a:extLst>
          </p:cNvPr>
          <p:cNvSpPr txBox="1">
            <a:spLocks/>
          </p:cNvSpPr>
          <p:nvPr/>
        </p:nvSpPr>
        <p:spPr>
          <a:xfrm>
            <a:off x="5719159" y="3566003"/>
            <a:ext cx="2863815" cy="9293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spcAft>
                <a:spcPts val="1600"/>
              </a:spcAft>
              <a:buFont typeface="Mulish"/>
              <a:buNone/>
            </a:pPr>
            <a:r>
              <a:rPr lang="en-US" dirty="0">
                <a:solidFill>
                  <a:schemeClr val="tx2">
                    <a:lumMod val="10000"/>
                  </a:schemeClr>
                </a:solidFill>
              </a:rPr>
              <a:t>Results validate VOF method accuracy for Taylor flow film dynamics in microchannels</a:t>
            </a:r>
          </a:p>
        </p:txBody>
      </p:sp>
      <p:sp>
        <p:nvSpPr>
          <p:cNvPr id="7" name="Google Shape;640;p50">
            <a:extLst>
              <a:ext uri="{FF2B5EF4-FFF2-40B4-BE49-F238E27FC236}">
                <a16:creationId xmlns:a16="http://schemas.microsoft.com/office/drawing/2014/main" id="{2D92CC51-50C1-29EE-2306-0D43712AB8AB}"/>
              </a:ext>
            </a:extLst>
          </p:cNvPr>
          <p:cNvSpPr/>
          <p:nvPr/>
        </p:nvSpPr>
        <p:spPr>
          <a:xfrm>
            <a:off x="5202000" y="2863958"/>
            <a:ext cx="239400" cy="239400"/>
          </a:xfrm>
          <a:prstGeom prst="star4">
            <a:avLst>
              <a:gd name="adj" fmla="val 1572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 name="Picture 7">
            <a:extLst>
              <a:ext uri="{FF2B5EF4-FFF2-40B4-BE49-F238E27FC236}">
                <a16:creationId xmlns:a16="http://schemas.microsoft.com/office/drawing/2014/main" id="{D2CDD4F7-2555-C82B-6A9E-1AD4CC22D7B1}"/>
              </a:ext>
            </a:extLst>
          </p:cNvPr>
          <p:cNvPicPr>
            <a:picLocks noChangeAspect="1"/>
          </p:cNvPicPr>
          <p:nvPr/>
        </p:nvPicPr>
        <p:blipFill>
          <a:blip r:embed="rId3"/>
          <a:stretch>
            <a:fillRect/>
          </a:stretch>
        </p:blipFill>
        <p:spPr>
          <a:xfrm>
            <a:off x="716752" y="1502205"/>
            <a:ext cx="3971338" cy="2139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862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3" name="Google Shape;353;p34"/>
              <p:cNvSpPr txBox="1">
                <a:spLocks noGrp="1"/>
              </p:cNvSpPr>
              <p:nvPr>
                <p:ph type="subTitle" idx="1"/>
              </p:nvPr>
            </p:nvSpPr>
            <p:spPr>
              <a:xfrm>
                <a:off x="359763" y="1235622"/>
                <a:ext cx="2717680" cy="10960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14:m>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k</m:t>
                        </m:r>
                      </m:e>
                      <m:sub>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g</m:t>
                        </m:r>
                      </m:sub>
                    </m:sSub>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a</m:t>
                    </m:r>
                    <m:r>
                      <a:rPr lang="en-IN" sz="1800" i="0">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IN" sz="1800" i="1">
                            <a:effectLst/>
                            <a:latin typeface="Cambria Math" panose="02040503050406030204" pitchFamily="18" charset="0"/>
                            <a:cs typeface="Times New Roman" panose="02020603050405020304" pitchFamily="18" charset="0"/>
                          </a:rPr>
                        </m:ctrlPr>
                      </m:fPr>
                      <m:num>
                        <m:r>
                          <a:rPr lang="en-IN" sz="1800" i="0">
                            <a:effectLst/>
                            <a:latin typeface="Cambria Math" panose="02040503050406030204" pitchFamily="18" charset="0"/>
                            <a:ea typeface="Calibri" panose="020F0502020204030204" pitchFamily="34" charset="0"/>
                            <a:cs typeface="Times New Roman" panose="02020603050405020304" pitchFamily="18" charset="0"/>
                          </a:rPr>
                          <m:t>1</m:t>
                        </m:r>
                      </m:num>
                      <m:den>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t</m:t>
                        </m:r>
                      </m:den>
                    </m:f>
                    <m:r>
                      <a:rPr lang="en-IN" sz="1800" i="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ln</m:t>
                    </m:r>
                    <m:r>
                      <a:rPr lang="en-IN" sz="1800" i="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cs typeface="Times New Roman" panose="02020603050405020304" pitchFamily="18" charset="0"/>
                          </a:rPr>
                        </m:ctrlPr>
                      </m:fPr>
                      <m:num>
                        <m:sSub>
                          <m:sSubPr>
                            <m:ctrlPr>
                              <a:rPr lang="en-IN" sz="1800" i="1">
                                <a:effectLst/>
                                <a:latin typeface="Cambria Math" panose="02040503050406030204" pitchFamily="18" charset="0"/>
                                <a:cs typeface="Times New Roman" panose="02020603050405020304" pitchFamily="18" charset="0"/>
                              </a:rPr>
                            </m:ctrlPr>
                          </m:sSubPr>
                          <m:e>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C</m:t>
                            </m:r>
                          </m:e>
                          <m:sub>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g</m:t>
                            </m:r>
                            <m:r>
                              <a:rPr lang="en-IN" sz="1800" i="0">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sz="1800" i="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cs typeface="Times New Roman" panose="02020603050405020304" pitchFamily="18" charset="0"/>
                              </a:rPr>
                            </m:ctrlPr>
                          </m:sSubPr>
                          <m:e>
                            <m:sSup>
                              <m:sSupPr>
                                <m:ctrlPr>
                                  <a:rPr lang="en-IN" sz="1800" i="1">
                                    <a:effectLst/>
                                    <a:latin typeface="Cambria Math" panose="02040503050406030204" pitchFamily="18" charset="0"/>
                                    <a:cs typeface="Times New Roman" panose="02020603050405020304" pitchFamily="18" charset="0"/>
                                  </a:rPr>
                                </m:ctrlPr>
                              </m:sSupPr>
                              <m:e>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C</m:t>
                                </m:r>
                              </m:e>
                              <m:sup>
                                <m:r>
                                  <a:rPr lang="en-IN" sz="1800" i="0">
                                    <a:effectLst/>
                                    <a:latin typeface="Cambria Math" panose="02040503050406030204" pitchFamily="18" charset="0"/>
                                    <a:ea typeface="Calibri" panose="020F0502020204030204" pitchFamily="34" charset="0"/>
                                    <a:cs typeface="Times New Roman" panose="02020603050405020304" pitchFamily="18" charset="0"/>
                                  </a:rPr>
                                  <m:t>∗</m:t>
                                </m:r>
                              </m:sup>
                            </m:sSup>
                          </m:e>
                          <m:sub>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g</m:t>
                            </m:r>
                          </m:sub>
                        </m:sSub>
                      </m:num>
                      <m:den>
                        <m:sSub>
                          <m:sSubPr>
                            <m:ctrlPr>
                              <a:rPr lang="en-IN" sz="1800" i="1">
                                <a:effectLst/>
                                <a:latin typeface="Cambria Math" panose="02040503050406030204" pitchFamily="18" charset="0"/>
                                <a:cs typeface="Times New Roman" panose="02020603050405020304" pitchFamily="18" charset="0"/>
                              </a:rPr>
                            </m:ctrlPr>
                          </m:sSubPr>
                          <m:e>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C</m:t>
                            </m:r>
                          </m:e>
                          <m:sub>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g</m:t>
                            </m:r>
                            <m:r>
                              <a:rPr lang="en-IN" sz="18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t</m:t>
                            </m:r>
                          </m:sub>
                        </m:sSub>
                        <m:r>
                          <a:rPr lang="en-IN" sz="1800" i="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cs typeface="Times New Roman" panose="02020603050405020304" pitchFamily="18" charset="0"/>
                              </a:rPr>
                            </m:ctrlPr>
                          </m:sSubPr>
                          <m:e>
                            <m:sSup>
                              <m:sSupPr>
                                <m:ctrlPr>
                                  <a:rPr lang="en-IN" sz="1800" i="1">
                                    <a:effectLst/>
                                    <a:latin typeface="Cambria Math" panose="02040503050406030204" pitchFamily="18" charset="0"/>
                                    <a:cs typeface="Times New Roman" panose="02020603050405020304" pitchFamily="18" charset="0"/>
                                  </a:rPr>
                                </m:ctrlPr>
                              </m:sSupPr>
                              <m:e>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C</m:t>
                                </m:r>
                              </m:e>
                              <m:sup>
                                <m:r>
                                  <a:rPr lang="en-IN" sz="1800" i="0">
                                    <a:effectLst/>
                                    <a:latin typeface="Cambria Math" panose="02040503050406030204" pitchFamily="18" charset="0"/>
                                    <a:ea typeface="Calibri" panose="020F0502020204030204" pitchFamily="34" charset="0"/>
                                    <a:cs typeface="Times New Roman" panose="02020603050405020304" pitchFamily="18" charset="0"/>
                                  </a:rPr>
                                  <m:t>∗</m:t>
                                </m:r>
                              </m:sup>
                            </m:sSup>
                          </m:e>
                          <m:sub>
                            <m:r>
                              <m:rPr>
                                <m:sty m:val="p"/>
                              </m:rPr>
                              <a:rPr lang="en-IN" sz="1800" i="0">
                                <a:effectLst/>
                                <a:latin typeface="Cambria Math" panose="02040503050406030204" pitchFamily="18" charset="0"/>
                                <a:ea typeface="Calibri" panose="020F0502020204030204" pitchFamily="34" charset="0"/>
                                <a:cs typeface="Times New Roman" panose="02020603050405020304" pitchFamily="18" charset="0"/>
                              </a:rPr>
                              <m:t>g</m:t>
                            </m:r>
                          </m:sub>
                        </m:sSub>
                      </m:den>
                    </m:f>
                    <m:r>
                      <a:rPr lang="en-IN" sz="1800" i="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800" dirty="0">
                    <a:effectLst/>
                    <a:latin typeface="Times New Roman" panose="02020603050405020304" pitchFamily="18" charset="0"/>
                    <a:ea typeface="Times New Roman" panose="02020603050405020304" pitchFamily="18" charset="0"/>
                  </a:rPr>
                  <a:t>		</a:t>
                </a:r>
                <a:endParaRPr lang="en-US" dirty="0"/>
              </a:p>
            </p:txBody>
          </p:sp>
        </mc:Choice>
        <mc:Fallback xmlns="">
          <p:sp>
            <p:nvSpPr>
              <p:cNvPr id="353" name="Google Shape;353;p34"/>
              <p:cNvSpPr txBox="1">
                <a:spLocks noGrp="1" noRot="1" noChangeAspect="1" noMove="1" noResize="1" noEditPoints="1" noAdjustHandles="1" noChangeArrowheads="1" noChangeShapeType="1" noTextEdit="1"/>
              </p:cNvSpPr>
              <p:nvPr>
                <p:ph type="subTitle" idx="1"/>
              </p:nvPr>
            </p:nvSpPr>
            <p:spPr>
              <a:xfrm>
                <a:off x="359763" y="1235622"/>
                <a:ext cx="2717680" cy="1096068"/>
              </a:xfrm>
              <a:prstGeom prst="rect">
                <a:avLst/>
              </a:prstGeom>
              <a:blipFill>
                <a:blip r:embed="rId3"/>
                <a:stretch>
                  <a:fillRect/>
                </a:stretch>
              </a:blipFill>
            </p:spPr>
            <p:txBody>
              <a:bodyPr/>
              <a:lstStyle/>
              <a:p>
                <a:r>
                  <a:rPr lang="en-IN">
                    <a:noFill/>
                  </a:rPr>
                  <a:t> </a:t>
                </a:r>
              </a:p>
            </p:txBody>
          </p:sp>
        </mc:Fallback>
      </mc:AlternateContent>
      <p:sp>
        <p:nvSpPr>
          <p:cNvPr id="354" name="Google Shape;354;p34"/>
          <p:cNvSpPr txBox="1">
            <a:spLocks noGrp="1"/>
          </p:cNvSpPr>
          <p:nvPr>
            <p:ph type="title"/>
          </p:nvPr>
        </p:nvSpPr>
        <p:spPr>
          <a:xfrm>
            <a:off x="969900" y="588259"/>
            <a:ext cx="7204200" cy="5319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Mass Transfer Coefficient Calculation</a:t>
            </a:r>
            <a:endParaRPr sz="2800" dirty="0"/>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cxnSp>
        <p:nvCxnSpPr>
          <p:cNvPr id="356" name="Google Shape;356;p34"/>
          <p:cNvCxnSpPr/>
          <p:nvPr/>
        </p:nvCxnSpPr>
        <p:spPr>
          <a:xfrm rot="10800000" flipH="1">
            <a:off x="2553150" y="1149972"/>
            <a:ext cx="4037700" cy="6600"/>
          </a:xfrm>
          <a:prstGeom prst="straightConnector1">
            <a:avLst/>
          </a:prstGeom>
          <a:noFill/>
          <a:ln w="19050" cap="flat" cmpd="sng">
            <a:solidFill>
              <a:schemeClr val="lt1"/>
            </a:solidFill>
            <a:prstDash val="solid"/>
            <a:round/>
            <a:headEnd type="oval" w="med" len="med"/>
            <a:tailEnd type="oval" w="med" len="med"/>
          </a:ln>
        </p:spPr>
      </p:cxnSp>
      <p:cxnSp>
        <p:nvCxnSpPr>
          <p:cNvPr id="357" name="Google Shape;357;p34"/>
          <p:cNvCxnSpPr/>
          <p:nvPr/>
        </p:nvCxnSpPr>
        <p:spPr>
          <a:xfrm rot="10800000" flipH="1">
            <a:off x="2553150" y="551847"/>
            <a:ext cx="4037700" cy="6600"/>
          </a:xfrm>
          <a:prstGeom prst="straightConnector1">
            <a:avLst/>
          </a:prstGeom>
          <a:noFill/>
          <a:ln w="19050" cap="flat" cmpd="sng">
            <a:solidFill>
              <a:schemeClr val="lt1"/>
            </a:solidFill>
            <a:prstDash val="solid"/>
            <a:round/>
            <a:headEnd type="oval" w="med" len="med"/>
            <a:tailEnd type="oval" w="med" len="med"/>
          </a:ln>
        </p:spPr>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A5C023-264C-DF6A-9EF7-998C90835EDB}"/>
                  </a:ext>
                </a:extLst>
              </p:cNvPr>
              <p:cNvSpPr txBox="1"/>
              <p:nvPr/>
            </p:nvSpPr>
            <p:spPr>
              <a:xfrm>
                <a:off x="607431" y="2071340"/>
                <a:ext cx="3891438" cy="2153410"/>
              </a:xfrm>
              <a:prstGeom prst="rect">
                <a:avLst/>
              </a:prstGeom>
              <a:noFill/>
            </p:spPr>
            <p:txBody>
              <a:bodyPr wrap="square">
                <a:spAutoFit/>
              </a:bodyPr>
              <a:lstStyle/>
              <a:p>
                <a:pPr algn="just">
                  <a:lnSpc>
                    <a:spcPct val="115000"/>
                  </a:lnSpc>
                  <a:spcAft>
                    <a:spcPts val="800"/>
                  </a:spcAft>
                  <a:buNone/>
                </a:pPr>
                <a:r>
                  <a:rPr lang="en-IN" dirty="0">
                    <a:solidFill>
                      <a:schemeClr val="dk1"/>
                    </a:solidFill>
                    <a:latin typeface="Mulish"/>
                    <a:sym typeface="Mulish"/>
                  </a:rPr>
                  <a:t>Where,</a:t>
                </a:r>
              </a:p>
              <a:p>
                <a:pPr algn="just">
                  <a:lnSpc>
                    <a:spcPct val="115000"/>
                  </a:lnSpc>
                  <a:spcAft>
                    <a:spcPts val="800"/>
                  </a:spcAft>
                  <a:buNone/>
                </a:pPr>
                <a14:m>
                  <m:oMath xmlns:m="http://schemas.openxmlformats.org/officeDocument/2006/math">
                    <m:sSub>
                      <m:sSubPr>
                        <m:ctrlPr>
                          <a:rPr lang="en-IN" i="1">
                            <a:solidFill>
                              <a:schemeClr val="dk1"/>
                            </a:solidFill>
                            <a:latin typeface="Cambria Math" panose="02040503050406030204" pitchFamily="18" charset="0"/>
                            <a:sym typeface="Mulish"/>
                          </a:rPr>
                        </m:ctrlPr>
                      </m:sSubPr>
                      <m:e>
                        <m:r>
                          <a:rPr lang="en-IN">
                            <a:solidFill>
                              <a:schemeClr val="dk1"/>
                            </a:solidFill>
                            <a:latin typeface="Cambria Math" panose="02040503050406030204" pitchFamily="18" charset="0"/>
                            <a:sym typeface="Mulish"/>
                          </a:rPr>
                          <m:t>𝑘</m:t>
                        </m:r>
                      </m:e>
                      <m:sub>
                        <m:r>
                          <a:rPr lang="en-IN">
                            <a:solidFill>
                              <a:schemeClr val="dk1"/>
                            </a:solidFill>
                            <a:latin typeface="Cambria Math" panose="02040503050406030204" pitchFamily="18" charset="0"/>
                            <a:sym typeface="Mulish"/>
                          </a:rPr>
                          <m:t>𝑔</m:t>
                        </m:r>
                      </m:sub>
                    </m:sSub>
                  </m:oMath>
                </a14:m>
                <a:r>
                  <a:rPr lang="en-IN" dirty="0">
                    <a:solidFill>
                      <a:schemeClr val="dk1"/>
                    </a:solidFill>
                    <a:latin typeface="Mulish"/>
                    <a:sym typeface="Mulish"/>
                  </a:rPr>
                  <a:t> : Mass Transfer Coefficient </a:t>
                </a:r>
              </a:p>
              <a:p>
                <a:pPr algn="just">
                  <a:lnSpc>
                    <a:spcPct val="115000"/>
                  </a:lnSpc>
                  <a:spcAft>
                    <a:spcPts val="800"/>
                  </a:spcAft>
                  <a:buNone/>
                </a:pPr>
                <a14:m>
                  <m:oMath xmlns:m="http://schemas.openxmlformats.org/officeDocument/2006/math">
                    <m:sSub>
                      <m:sSubPr>
                        <m:ctrlPr>
                          <a:rPr lang="en-IN" i="1">
                            <a:solidFill>
                              <a:schemeClr val="dk1"/>
                            </a:solidFill>
                            <a:latin typeface="Cambria Math" panose="02040503050406030204" pitchFamily="18" charset="0"/>
                            <a:sym typeface="Mulish"/>
                          </a:rPr>
                        </m:ctrlPr>
                      </m:sSubPr>
                      <m:e>
                        <m:r>
                          <a:rPr lang="en-IN">
                            <a:solidFill>
                              <a:schemeClr val="dk1"/>
                            </a:solidFill>
                            <a:latin typeface="Cambria Math" panose="02040503050406030204" pitchFamily="18" charset="0"/>
                            <a:sym typeface="Mulish"/>
                          </a:rPr>
                          <m:t>𝐶</m:t>
                        </m:r>
                      </m:e>
                      <m:sub>
                        <m:r>
                          <a:rPr lang="en-IN">
                            <a:solidFill>
                              <a:schemeClr val="dk1"/>
                            </a:solidFill>
                            <a:latin typeface="Cambria Math" panose="02040503050406030204" pitchFamily="18" charset="0"/>
                            <a:sym typeface="Mulish"/>
                          </a:rPr>
                          <m:t>𝑔</m:t>
                        </m:r>
                        <m:r>
                          <a:rPr lang="en-IN">
                            <a:solidFill>
                              <a:schemeClr val="dk1"/>
                            </a:solidFill>
                            <a:latin typeface="Cambria Math" panose="02040503050406030204" pitchFamily="18" charset="0"/>
                            <a:sym typeface="Mulish"/>
                          </a:rPr>
                          <m:t>,0</m:t>
                        </m:r>
                      </m:sub>
                    </m:sSub>
                  </m:oMath>
                </a14:m>
                <a:r>
                  <a:rPr lang="en-IN" dirty="0">
                    <a:solidFill>
                      <a:schemeClr val="dk1"/>
                    </a:solidFill>
                    <a:latin typeface="Mulish"/>
                    <a:sym typeface="Mulish"/>
                  </a:rPr>
                  <a:t> : Concentration of species in gas at inlet</a:t>
                </a:r>
              </a:p>
              <a:p>
                <a:pPr algn="just">
                  <a:lnSpc>
                    <a:spcPct val="115000"/>
                  </a:lnSpc>
                  <a:spcAft>
                    <a:spcPts val="800"/>
                  </a:spcAft>
                  <a:buNone/>
                </a:pPr>
                <a14:m>
                  <m:oMath xmlns:m="http://schemas.openxmlformats.org/officeDocument/2006/math">
                    <m:sSub>
                      <m:sSubPr>
                        <m:ctrlPr>
                          <a:rPr lang="en-IN" i="1">
                            <a:solidFill>
                              <a:schemeClr val="dk1"/>
                            </a:solidFill>
                            <a:latin typeface="Cambria Math" panose="02040503050406030204" pitchFamily="18" charset="0"/>
                            <a:sym typeface="Mulish"/>
                          </a:rPr>
                        </m:ctrlPr>
                      </m:sSubPr>
                      <m:e>
                        <m:sSup>
                          <m:sSupPr>
                            <m:ctrlPr>
                              <a:rPr lang="en-IN" i="1">
                                <a:solidFill>
                                  <a:schemeClr val="dk1"/>
                                </a:solidFill>
                                <a:latin typeface="Cambria Math" panose="02040503050406030204" pitchFamily="18" charset="0"/>
                                <a:sym typeface="Mulish"/>
                              </a:rPr>
                            </m:ctrlPr>
                          </m:sSupPr>
                          <m:e>
                            <m:r>
                              <a:rPr lang="en-IN">
                                <a:solidFill>
                                  <a:schemeClr val="dk1"/>
                                </a:solidFill>
                                <a:latin typeface="Cambria Math" panose="02040503050406030204" pitchFamily="18" charset="0"/>
                                <a:sym typeface="Mulish"/>
                              </a:rPr>
                              <m:t>𝐶</m:t>
                            </m:r>
                          </m:e>
                          <m:sup>
                            <m:r>
                              <a:rPr lang="en-IN">
                                <a:solidFill>
                                  <a:schemeClr val="dk1"/>
                                </a:solidFill>
                                <a:latin typeface="Cambria Math" panose="02040503050406030204" pitchFamily="18" charset="0"/>
                                <a:sym typeface="Mulish"/>
                              </a:rPr>
                              <m:t>∗</m:t>
                            </m:r>
                          </m:sup>
                        </m:sSup>
                      </m:e>
                      <m:sub>
                        <m:r>
                          <a:rPr lang="en-IN">
                            <a:solidFill>
                              <a:schemeClr val="dk1"/>
                            </a:solidFill>
                            <a:latin typeface="Cambria Math" panose="02040503050406030204" pitchFamily="18" charset="0"/>
                            <a:sym typeface="Mulish"/>
                          </a:rPr>
                          <m:t>𝑔</m:t>
                        </m:r>
                      </m:sub>
                    </m:sSub>
                  </m:oMath>
                </a14:m>
                <a:r>
                  <a:rPr lang="en-IN" dirty="0">
                    <a:solidFill>
                      <a:schemeClr val="dk1"/>
                    </a:solidFill>
                    <a:latin typeface="Mulish"/>
                    <a:sym typeface="Mulish"/>
                  </a:rPr>
                  <a:t> : Saturation Concentration</a:t>
                </a:r>
              </a:p>
              <a:p>
                <a:pPr algn="just">
                  <a:lnSpc>
                    <a:spcPct val="115000"/>
                  </a:lnSpc>
                  <a:spcAft>
                    <a:spcPts val="800"/>
                  </a:spcAft>
                  <a:buNone/>
                </a:pPr>
                <a14:m>
                  <m:oMath xmlns:m="http://schemas.openxmlformats.org/officeDocument/2006/math">
                    <m:sSub>
                      <m:sSubPr>
                        <m:ctrlPr>
                          <a:rPr lang="en-IN" i="1">
                            <a:solidFill>
                              <a:schemeClr val="dk1"/>
                            </a:solidFill>
                            <a:latin typeface="Cambria Math" panose="02040503050406030204" pitchFamily="18" charset="0"/>
                            <a:sym typeface="Mulish"/>
                          </a:rPr>
                        </m:ctrlPr>
                      </m:sSubPr>
                      <m:e>
                        <m:r>
                          <a:rPr lang="en-IN">
                            <a:solidFill>
                              <a:schemeClr val="dk1"/>
                            </a:solidFill>
                            <a:latin typeface="Cambria Math" panose="02040503050406030204" pitchFamily="18" charset="0"/>
                            <a:sym typeface="Mulish"/>
                          </a:rPr>
                          <m:t>𝐶</m:t>
                        </m:r>
                      </m:e>
                      <m:sub>
                        <m:r>
                          <a:rPr lang="en-IN">
                            <a:solidFill>
                              <a:schemeClr val="dk1"/>
                            </a:solidFill>
                            <a:latin typeface="Cambria Math" panose="02040503050406030204" pitchFamily="18" charset="0"/>
                            <a:sym typeface="Mulish"/>
                          </a:rPr>
                          <m:t>𝑔</m:t>
                        </m:r>
                        <m:r>
                          <a:rPr lang="en-IN">
                            <a:solidFill>
                              <a:schemeClr val="dk1"/>
                            </a:solidFill>
                            <a:latin typeface="Cambria Math" panose="02040503050406030204" pitchFamily="18" charset="0"/>
                            <a:sym typeface="Mulish"/>
                          </a:rPr>
                          <m:t>,</m:t>
                        </m:r>
                        <m:r>
                          <a:rPr lang="en-IN">
                            <a:solidFill>
                              <a:schemeClr val="dk1"/>
                            </a:solidFill>
                            <a:latin typeface="Cambria Math" panose="02040503050406030204" pitchFamily="18" charset="0"/>
                            <a:sym typeface="Mulish"/>
                          </a:rPr>
                          <m:t>𝑡</m:t>
                        </m:r>
                      </m:sub>
                    </m:sSub>
                  </m:oMath>
                </a14:m>
                <a:r>
                  <a:rPr lang="en-IN" dirty="0">
                    <a:solidFill>
                      <a:schemeClr val="dk1"/>
                    </a:solidFill>
                    <a:latin typeface="Mulish"/>
                    <a:sym typeface="Mulish"/>
                  </a:rPr>
                  <a:t> : Concentration of species in gas at time t </a:t>
                </a:r>
              </a:p>
              <a:p>
                <a:pPr>
                  <a:buNone/>
                </a:pPr>
                <a14:m>
                  <m:oMath xmlns:m="http://schemas.openxmlformats.org/officeDocument/2006/math">
                    <m:r>
                      <a:rPr lang="en-IN">
                        <a:solidFill>
                          <a:schemeClr val="dk1"/>
                        </a:solidFill>
                        <a:latin typeface="Cambria Math" panose="02040503050406030204" pitchFamily="18" charset="0"/>
                        <a:sym typeface="Mulish"/>
                      </a:rPr>
                      <m:t>𝑡</m:t>
                    </m:r>
                  </m:oMath>
                </a14:m>
                <a:r>
                  <a:rPr lang="en-IN" dirty="0">
                    <a:solidFill>
                      <a:schemeClr val="dk1"/>
                    </a:solidFill>
                    <a:latin typeface="Mulish"/>
                    <a:sym typeface="Mulish"/>
                  </a:rPr>
                  <a:t> : Time after entering domain</a:t>
                </a:r>
              </a:p>
            </p:txBody>
          </p:sp>
        </mc:Choice>
        <mc:Fallback xmlns="">
          <p:sp>
            <p:nvSpPr>
              <p:cNvPr id="3" name="TextBox 2">
                <a:extLst>
                  <a:ext uri="{FF2B5EF4-FFF2-40B4-BE49-F238E27FC236}">
                    <a16:creationId xmlns:a16="http://schemas.microsoft.com/office/drawing/2014/main" id="{93A5C023-264C-DF6A-9EF7-998C90835EDB}"/>
                  </a:ext>
                </a:extLst>
              </p:cNvPr>
              <p:cNvSpPr txBox="1">
                <a:spLocks noRot="1" noChangeAspect="1" noMove="1" noResize="1" noEditPoints="1" noAdjustHandles="1" noChangeArrowheads="1" noChangeShapeType="1" noTextEdit="1"/>
              </p:cNvSpPr>
              <p:nvPr/>
            </p:nvSpPr>
            <p:spPr>
              <a:xfrm>
                <a:off x="607431" y="2071340"/>
                <a:ext cx="3891438" cy="2153410"/>
              </a:xfrm>
              <a:prstGeom prst="rect">
                <a:avLst/>
              </a:prstGeom>
              <a:blipFill>
                <a:blip r:embed="rId4"/>
                <a:stretch>
                  <a:fillRect l="-470" b="-1983"/>
                </a:stretch>
              </a:blipFill>
            </p:spPr>
            <p:txBody>
              <a:bodyPr/>
              <a:lstStyle/>
              <a:p>
                <a:r>
                  <a:rPr lang="en-IN">
                    <a:noFill/>
                  </a:rPr>
                  <a:t> </a:t>
                </a:r>
              </a:p>
            </p:txBody>
          </p:sp>
        </mc:Fallback>
      </mc:AlternateContent>
      <p:sp>
        <p:nvSpPr>
          <p:cNvPr id="4" name="Google Shape;633;p50">
            <a:extLst>
              <a:ext uri="{FF2B5EF4-FFF2-40B4-BE49-F238E27FC236}">
                <a16:creationId xmlns:a16="http://schemas.microsoft.com/office/drawing/2014/main" id="{98A42EC3-270F-F32C-F5C4-05FB1007DB08}"/>
              </a:ext>
            </a:extLst>
          </p:cNvPr>
          <p:cNvSpPr txBox="1">
            <a:spLocks/>
          </p:cNvSpPr>
          <p:nvPr/>
        </p:nvSpPr>
        <p:spPr>
          <a:xfrm>
            <a:off x="5269124" y="1235622"/>
            <a:ext cx="3267445" cy="1859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1pPr>
            <a:lvl2pPr marL="914400" marR="0" lvl="1"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2pPr>
            <a:lvl3pPr marL="1371600" marR="0" lvl="2"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3pPr>
            <a:lvl4pPr marL="1828800" marR="0" lvl="3"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4pPr>
            <a:lvl5pPr marL="2286000" marR="0" lvl="4"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5pPr>
            <a:lvl6pPr marL="2743200" marR="0" lvl="5"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6pPr>
            <a:lvl7pPr marL="3200400" marR="0" lvl="6"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7pPr>
            <a:lvl8pPr marL="3657600" marR="0" lvl="7" indent="-317500" algn="l" rtl="0">
              <a:lnSpc>
                <a:spcPct val="115000"/>
              </a:lnSpc>
              <a:spcBef>
                <a:spcPts val="1600"/>
              </a:spcBef>
              <a:spcAft>
                <a:spcPts val="0"/>
              </a:spcAft>
              <a:buClr>
                <a:schemeClr val="dk1"/>
              </a:buClr>
              <a:buSzPts val="1400"/>
              <a:buFont typeface="Mulish"/>
              <a:buChar char="○"/>
              <a:defRPr sz="1400" b="0" i="0" u="none" strike="noStrike" cap="none">
                <a:solidFill>
                  <a:schemeClr val="dk1"/>
                </a:solidFill>
                <a:latin typeface="Mulish"/>
                <a:ea typeface="Mulish"/>
                <a:cs typeface="Mulish"/>
                <a:sym typeface="Mulish"/>
              </a:defRPr>
            </a:lvl8pPr>
            <a:lvl9pPr marL="4114800" marR="0" lvl="8" indent="-317500" algn="l" rtl="0">
              <a:lnSpc>
                <a:spcPct val="115000"/>
              </a:lnSpc>
              <a:spcBef>
                <a:spcPts val="1600"/>
              </a:spcBef>
              <a:spcAft>
                <a:spcPts val="1600"/>
              </a:spcAft>
              <a:buClr>
                <a:schemeClr val="dk1"/>
              </a:buClr>
              <a:buSzPts val="1400"/>
              <a:buFont typeface="Mulish"/>
              <a:buChar char="■"/>
              <a:defRPr sz="1400" b="0" i="0" u="none" strike="noStrike" cap="none">
                <a:solidFill>
                  <a:schemeClr val="dk1"/>
                </a:solidFill>
                <a:latin typeface="Mulish"/>
                <a:ea typeface="Mulish"/>
                <a:cs typeface="Mulish"/>
                <a:sym typeface="Mulish"/>
              </a:defRPr>
            </a:lvl9pPr>
          </a:lstStyle>
          <a:p>
            <a:pPr marL="0" indent="0" algn="just">
              <a:spcAft>
                <a:spcPts val="1600"/>
              </a:spcAft>
              <a:buFont typeface="Mulish"/>
              <a:buNone/>
            </a:pPr>
            <a:r>
              <a:rPr lang="en-US" dirty="0">
                <a:cs typeface="Arial"/>
                <a:sym typeface="Arial"/>
              </a:rPr>
              <a:t>The overall gas-phase mass transfer coefficient was calculated using the logarithmic concentration ratio method, which is derived from the integrated form of the mass transfer rate equation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671E6DC8-A3AD-4771-92F6-6A21189CFD0A}"/>
            </a:ext>
          </a:extLst>
        </p:cNvPr>
        <p:cNvGrpSpPr/>
        <p:nvPr/>
      </p:nvGrpSpPr>
      <p:grpSpPr>
        <a:xfrm>
          <a:off x="0" y="0"/>
          <a:ext cx="0" cy="0"/>
          <a:chOff x="0" y="0"/>
          <a:chExt cx="0" cy="0"/>
        </a:xfrm>
      </p:grpSpPr>
      <p:sp>
        <p:nvSpPr>
          <p:cNvPr id="407" name="Google Shape;407;p40">
            <a:extLst>
              <a:ext uri="{FF2B5EF4-FFF2-40B4-BE49-F238E27FC236}">
                <a16:creationId xmlns:a16="http://schemas.microsoft.com/office/drawing/2014/main" id="{875F33EA-C620-62B4-E2F8-014FDCA0A764}"/>
              </a:ext>
            </a:extLst>
          </p:cNvPr>
          <p:cNvSpPr txBox="1">
            <a:spLocks noGrp="1"/>
          </p:cNvSpPr>
          <p:nvPr>
            <p:ph type="title"/>
          </p:nvPr>
        </p:nvSpPr>
        <p:spPr>
          <a:xfrm>
            <a:off x="406009" y="4458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MTC Comparison b/w Bubble 1 &amp; 2</a:t>
            </a:r>
            <a:endParaRPr dirty="0"/>
          </a:p>
        </p:txBody>
      </p:sp>
      <p:sp>
        <p:nvSpPr>
          <p:cNvPr id="408" name="Google Shape;408;p40">
            <a:extLst>
              <a:ext uri="{FF2B5EF4-FFF2-40B4-BE49-F238E27FC236}">
                <a16:creationId xmlns:a16="http://schemas.microsoft.com/office/drawing/2014/main" id="{C0F24DEE-3606-D01E-7FD4-516612BBBFA3}"/>
              </a:ext>
            </a:extLst>
          </p:cNvPr>
          <p:cNvSpPr txBox="1"/>
          <p:nvPr/>
        </p:nvSpPr>
        <p:spPr>
          <a:xfrm>
            <a:off x="434710" y="1081874"/>
            <a:ext cx="1676343" cy="348455"/>
          </a:xfrm>
          <a:prstGeom prst="rect">
            <a:avLst/>
          </a:prstGeom>
          <a:noFill/>
          <a:ln>
            <a:noFill/>
          </a:ln>
        </p:spPr>
        <p:txBody>
          <a:bodyPr spcFirstLastPara="1" wrap="square" lIns="91425" tIns="91425" rIns="91425" bIns="91425" anchor="b" anchorCtr="0">
            <a:noAutofit/>
          </a:bodyPr>
          <a:lstStyle/>
          <a:p>
            <a:pPr lvl="0" algn="just">
              <a:buSzPts val="1100"/>
            </a:pPr>
            <a:r>
              <a:rPr lang="en-US" sz="1600" b="1" dirty="0">
                <a:solidFill>
                  <a:schemeClr val="dk1"/>
                </a:solidFill>
                <a:latin typeface="Quicksand"/>
                <a:ea typeface="Quicksand"/>
                <a:cs typeface="Quicksand"/>
                <a:sym typeface="Quicksand"/>
              </a:rPr>
              <a:t>For Bubble 1:</a:t>
            </a:r>
            <a:endParaRPr sz="1600" b="1" dirty="0">
              <a:solidFill>
                <a:schemeClr val="dk1"/>
              </a:solidFill>
              <a:latin typeface="Quicksand"/>
              <a:ea typeface="Quicksand"/>
              <a:cs typeface="Quicksand"/>
              <a:sym typeface="Quicksand"/>
            </a:endParaRPr>
          </a:p>
        </p:txBody>
      </p:sp>
      <p:sp>
        <p:nvSpPr>
          <p:cNvPr id="420" name="Google Shape;420;p40">
            <a:extLst>
              <a:ext uri="{FF2B5EF4-FFF2-40B4-BE49-F238E27FC236}">
                <a16:creationId xmlns:a16="http://schemas.microsoft.com/office/drawing/2014/main" id="{144128FA-CB37-AF99-CF43-77738A44E40D}"/>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cxnSp>
        <p:nvCxnSpPr>
          <p:cNvPr id="442" name="Google Shape;442;p40">
            <a:extLst>
              <a:ext uri="{FF2B5EF4-FFF2-40B4-BE49-F238E27FC236}">
                <a16:creationId xmlns:a16="http://schemas.microsoft.com/office/drawing/2014/main" id="{D5A9C400-E61E-3992-98B8-6277137A9A82}"/>
              </a:ext>
            </a:extLst>
          </p:cNvPr>
          <p:cNvCxnSpPr>
            <a:cxnSpLocks/>
          </p:cNvCxnSpPr>
          <p:nvPr/>
        </p:nvCxnSpPr>
        <p:spPr>
          <a:xfrm>
            <a:off x="4572000" y="1174246"/>
            <a:ext cx="0" cy="3318265"/>
          </a:xfrm>
          <a:prstGeom prst="straightConnector1">
            <a:avLst/>
          </a:prstGeom>
          <a:noFill/>
          <a:ln w="19050" cap="flat" cmpd="sng">
            <a:solidFill>
              <a:schemeClr val="lt1"/>
            </a:solidFill>
            <a:prstDash val="solid"/>
            <a:round/>
            <a:headEnd type="oval" w="med" len="med"/>
            <a:tailEnd type="oval" w="med" len="med"/>
          </a:ln>
        </p:spPr>
      </p:cxnSp>
      <p:sp>
        <p:nvSpPr>
          <p:cNvPr id="5" name="Google Shape;409;p40">
            <a:extLst>
              <a:ext uri="{FF2B5EF4-FFF2-40B4-BE49-F238E27FC236}">
                <a16:creationId xmlns:a16="http://schemas.microsoft.com/office/drawing/2014/main" id="{3D5AC5E6-3DC0-D353-3A7D-C31876C59FB8}"/>
              </a:ext>
            </a:extLst>
          </p:cNvPr>
          <p:cNvSpPr txBox="1"/>
          <p:nvPr/>
        </p:nvSpPr>
        <p:spPr>
          <a:xfrm>
            <a:off x="406009" y="3814997"/>
            <a:ext cx="3891639" cy="883478"/>
          </a:xfrm>
          <a:prstGeom prst="rect">
            <a:avLst/>
          </a:prstGeom>
          <a:noFill/>
          <a:ln>
            <a:noFill/>
          </a:ln>
        </p:spPr>
        <p:txBody>
          <a:bodyPr spcFirstLastPara="1" wrap="square" lIns="91425" tIns="91425" rIns="91425" bIns="91425" anchor="t" anchorCtr="0">
            <a:noAutofit/>
          </a:bodyPr>
          <a:lstStyle/>
          <a:p>
            <a:pPr marL="285750" lvl="0" indent="-285750" algn="just">
              <a:lnSpc>
                <a:spcPct val="115000"/>
              </a:lnSpc>
              <a:buFont typeface="Arial" panose="020B0604020202020204" pitchFamily="34" charset="0"/>
              <a:buChar char="•"/>
            </a:pPr>
            <a:r>
              <a:rPr lang="en-US" dirty="0">
                <a:solidFill>
                  <a:schemeClr val="tx2">
                    <a:lumMod val="10000"/>
                  </a:schemeClr>
                </a:solidFill>
                <a:latin typeface="Mulish"/>
                <a:ea typeface="Mulish"/>
                <a:cs typeface="Mulish"/>
                <a:sym typeface="Mulish"/>
              </a:rPr>
              <a:t>Higher mass transfer coefficient.</a:t>
            </a:r>
          </a:p>
          <a:p>
            <a:pPr marL="285750" lvl="0" indent="-285750" algn="just">
              <a:lnSpc>
                <a:spcPct val="115000"/>
              </a:lnSpc>
              <a:buFont typeface="Arial" panose="020B0604020202020204" pitchFamily="34" charset="0"/>
              <a:buChar char="•"/>
            </a:pPr>
            <a:r>
              <a:rPr lang="en-US" dirty="0">
                <a:solidFill>
                  <a:schemeClr val="tx2">
                    <a:lumMod val="10000"/>
                  </a:schemeClr>
                </a:solidFill>
                <a:latin typeface="Mulish"/>
                <a:ea typeface="Mulish"/>
                <a:cs typeface="Mulish"/>
                <a:sym typeface="Mulish"/>
              </a:rPr>
              <a:t>Encounters unsaturated liquid.</a:t>
            </a:r>
          </a:p>
          <a:p>
            <a:pPr marL="285750" lvl="0" indent="-285750" algn="just">
              <a:lnSpc>
                <a:spcPct val="115000"/>
              </a:lnSpc>
              <a:buFont typeface="Arial" panose="020B0604020202020204" pitchFamily="34" charset="0"/>
              <a:buChar char="•"/>
            </a:pPr>
            <a:r>
              <a:rPr lang="en-US" dirty="0">
                <a:solidFill>
                  <a:schemeClr val="tx2">
                    <a:lumMod val="10000"/>
                  </a:schemeClr>
                </a:solidFill>
                <a:latin typeface="Mulish"/>
                <a:ea typeface="Mulish"/>
                <a:cs typeface="Mulish"/>
                <a:sym typeface="Mulish"/>
              </a:rPr>
              <a:t>Maximum concentration gradient.</a:t>
            </a:r>
          </a:p>
        </p:txBody>
      </p:sp>
      <p:sp>
        <p:nvSpPr>
          <p:cNvPr id="11" name="Google Shape;409;p40">
            <a:extLst>
              <a:ext uri="{FF2B5EF4-FFF2-40B4-BE49-F238E27FC236}">
                <a16:creationId xmlns:a16="http://schemas.microsoft.com/office/drawing/2014/main" id="{2B25D5BF-9A05-F678-2441-2A21631C896E}"/>
              </a:ext>
            </a:extLst>
          </p:cNvPr>
          <p:cNvSpPr txBox="1"/>
          <p:nvPr/>
        </p:nvSpPr>
        <p:spPr>
          <a:xfrm>
            <a:off x="4812775" y="3814997"/>
            <a:ext cx="3925216" cy="883478"/>
          </a:xfrm>
          <a:prstGeom prst="rect">
            <a:avLst/>
          </a:prstGeom>
          <a:noFill/>
          <a:ln>
            <a:noFill/>
          </a:ln>
        </p:spPr>
        <p:txBody>
          <a:bodyPr spcFirstLastPara="1" wrap="square" lIns="91425" tIns="91425" rIns="91425" bIns="91425" anchor="t" anchorCtr="0">
            <a:noAutofit/>
          </a:bodyPr>
          <a:lstStyle/>
          <a:p>
            <a:pPr marL="285750" lvl="0" indent="-285750" algn="just">
              <a:lnSpc>
                <a:spcPct val="115000"/>
              </a:lnSpc>
              <a:buFont typeface="Arial" panose="020B0604020202020204" pitchFamily="34" charset="0"/>
              <a:buChar char="•"/>
            </a:pPr>
            <a:r>
              <a:rPr lang="en-US" dirty="0">
                <a:solidFill>
                  <a:schemeClr val="tx2">
                    <a:lumMod val="10000"/>
                  </a:schemeClr>
                </a:solidFill>
                <a:latin typeface="Mulish"/>
                <a:ea typeface="Mulish"/>
                <a:cs typeface="Mulish"/>
                <a:sym typeface="Mulish"/>
              </a:rPr>
              <a:t>Lower mass transfer coefficient.</a:t>
            </a:r>
          </a:p>
          <a:p>
            <a:pPr marL="285750" lvl="0" indent="-285750" algn="just">
              <a:lnSpc>
                <a:spcPct val="115000"/>
              </a:lnSpc>
              <a:buFont typeface="Arial" panose="020B0604020202020204" pitchFamily="34" charset="0"/>
              <a:buChar char="•"/>
            </a:pPr>
            <a:r>
              <a:rPr lang="en-US" dirty="0">
                <a:solidFill>
                  <a:schemeClr val="tx2">
                    <a:lumMod val="10000"/>
                  </a:schemeClr>
                </a:solidFill>
                <a:latin typeface="Mulish"/>
                <a:ea typeface="Mulish"/>
                <a:cs typeface="Mulish"/>
                <a:sym typeface="Mulish"/>
              </a:rPr>
              <a:t>Travels through partially saturated liquid.</a:t>
            </a:r>
          </a:p>
          <a:p>
            <a:pPr marL="285750" lvl="0" indent="-285750" algn="just">
              <a:lnSpc>
                <a:spcPct val="115000"/>
              </a:lnSpc>
              <a:buFont typeface="Arial" panose="020B0604020202020204" pitchFamily="34" charset="0"/>
              <a:buChar char="•"/>
            </a:pPr>
            <a:r>
              <a:rPr lang="en-US" dirty="0">
                <a:solidFill>
                  <a:schemeClr val="tx2">
                    <a:lumMod val="10000"/>
                  </a:schemeClr>
                </a:solidFill>
                <a:latin typeface="Mulish"/>
                <a:ea typeface="Mulish"/>
                <a:cs typeface="Mulish"/>
                <a:sym typeface="Mulish"/>
              </a:rPr>
              <a:t>Reduced driving force for mass transfer.</a:t>
            </a:r>
          </a:p>
        </p:txBody>
      </p:sp>
      <p:sp>
        <p:nvSpPr>
          <p:cNvPr id="12" name="Google Shape;408;p40">
            <a:extLst>
              <a:ext uri="{FF2B5EF4-FFF2-40B4-BE49-F238E27FC236}">
                <a16:creationId xmlns:a16="http://schemas.microsoft.com/office/drawing/2014/main" id="{1C9F83A6-77B0-D064-F015-B7D84F9394F6}"/>
              </a:ext>
            </a:extLst>
          </p:cNvPr>
          <p:cNvSpPr txBox="1"/>
          <p:nvPr/>
        </p:nvSpPr>
        <p:spPr>
          <a:xfrm>
            <a:off x="4846349" y="997473"/>
            <a:ext cx="1587679" cy="424889"/>
          </a:xfrm>
          <a:prstGeom prst="rect">
            <a:avLst/>
          </a:prstGeom>
          <a:noFill/>
          <a:ln>
            <a:noFill/>
          </a:ln>
        </p:spPr>
        <p:txBody>
          <a:bodyPr spcFirstLastPara="1" wrap="square" lIns="91425" tIns="91425" rIns="91425" bIns="91425" anchor="b" anchorCtr="0">
            <a:noAutofit/>
          </a:bodyPr>
          <a:lstStyle/>
          <a:p>
            <a:pPr lvl="0" algn="just">
              <a:buSzPts val="1100"/>
            </a:pPr>
            <a:r>
              <a:rPr lang="en-US" sz="1600" b="1" dirty="0">
                <a:solidFill>
                  <a:schemeClr val="dk1"/>
                </a:solidFill>
                <a:latin typeface="Quicksand"/>
                <a:ea typeface="Quicksand"/>
                <a:cs typeface="Quicksand"/>
                <a:sym typeface="Quicksand"/>
              </a:rPr>
              <a:t>For Bubble 2:</a:t>
            </a:r>
            <a:endParaRPr sz="1600" b="1" dirty="0">
              <a:solidFill>
                <a:schemeClr val="dk1"/>
              </a:solidFill>
              <a:latin typeface="Quicksand"/>
              <a:ea typeface="Quicksand"/>
              <a:cs typeface="Quicksand"/>
              <a:sym typeface="Quicksand"/>
            </a:endParaRPr>
          </a:p>
        </p:txBody>
      </p:sp>
      <p:pic>
        <p:nvPicPr>
          <p:cNvPr id="3" name="Picture 2">
            <a:extLst>
              <a:ext uri="{FF2B5EF4-FFF2-40B4-BE49-F238E27FC236}">
                <a16:creationId xmlns:a16="http://schemas.microsoft.com/office/drawing/2014/main" id="{AF375E6F-824F-9FCE-0866-982BED71602B}"/>
              </a:ext>
            </a:extLst>
          </p:cNvPr>
          <p:cNvPicPr>
            <a:picLocks noChangeAspect="1"/>
          </p:cNvPicPr>
          <p:nvPr/>
        </p:nvPicPr>
        <p:blipFill>
          <a:blip r:embed="rId3"/>
          <a:stretch>
            <a:fillRect/>
          </a:stretch>
        </p:blipFill>
        <p:spPr>
          <a:xfrm>
            <a:off x="384566" y="1430329"/>
            <a:ext cx="4052522" cy="2282842"/>
          </a:xfrm>
          <a:prstGeom prst="rect">
            <a:avLst/>
          </a:prstGeom>
        </p:spPr>
      </p:pic>
      <p:pic>
        <p:nvPicPr>
          <p:cNvPr id="6" name="Picture 5">
            <a:extLst>
              <a:ext uri="{FF2B5EF4-FFF2-40B4-BE49-F238E27FC236}">
                <a16:creationId xmlns:a16="http://schemas.microsoft.com/office/drawing/2014/main" id="{441D83B5-A397-9C92-096E-18B12DA27E3A}"/>
              </a:ext>
            </a:extLst>
          </p:cNvPr>
          <p:cNvPicPr>
            <a:picLocks noChangeAspect="1"/>
          </p:cNvPicPr>
          <p:nvPr/>
        </p:nvPicPr>
        <p:blipFill>
          <a:blip r:embed="rId4"/>
          <a:stretch>
            <a:fillRect/>
          </a:stretch>
        </p:blipFill>
        <p:spPr>
          <a:xfrm>
            <a:off x="4729348" y="1430329"/>
            <a:ext cx="4092069" cy="2282842"/>
          </a:xfrm>
          <a:prstGeom prst="rect">
            <a:avLst/>
          </a:prstGeom>
        </p:spPr>
      </p:pic>
    </p:spTree>
    <p:extLst>
      <p:ext uri="{BB962C8B-B14F-4D97-AF65-F5344CB8AC3E}">
        <p14:creationId xmlns:p14="http://schemas.microsoft.com/office/powerpoint/2010/main" val="102705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a:extLst>
            <a:ext uri="{FF2B5EF4-FFF2-40B4-BE49-F238E27FC236}">
              <a16:creationId xmlns:a16="http://schemas.microsoft.com/office/drawing/2014/main" id="{6063993D-DB10-1E04-1B66-EFEE4A08F5A3}"/>
            </a:ext>
          </a:extLst>
        </p:cNvPr>
        <p:cNvGrpSpPr/>
        <p:nvPr/>
      </p:nvGrpSpPr>
      <p:grpSpPr>
        <a:xfrm>
          <a:off x="0" y="0"/>
          <a:ext cx="0" cy="0"/>
          <a:chOff x="0" y="0"/>
          <a:chExt cx="0" cy="0"/>
        </a:xfrm>
      </p:grpSpPr>
      <p:sp>
        <p:nvSpPr>
          <p:cNvPr id="354" name="Google Shape;354;p34">
            <a:extLst>
              <a:ext uri="{FF2B5EF4-FFF2-40B4-BE49-F238E27FC236}">
                <a16:creationId xmlns:a16="http://schemas.microsoft.com/office/drawing/2014/main" id="{0C9AD025-3F3F-DAD7-DE90-252DAA0C9BFC}"/>
              </a:ext>
            </a:extLst>
          </p:cNvPr>
          <p:cNvSpPr txBox="1">
            <a:spLocks noGrp="1"/>
          </p:cNvSpPr>
          <p:nvPr>
            <p:ph type="title"/>
          </p:nvPr>
        </p:nvSpPr>
        <p:spPr>
          <a:xfrm>
            <a:off x="269823" y="588259"/>
            <a:ext cx="8611849" cy="5319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Effect of Reynolds Number on Mass Transfer</a:t>
            </a:r>
            <a:endParaRPr sz="2800" dirty="0"/>
          </a:p>
        </p:txBody>
      </p:sp>
      <p:sp>
        <p:nvSpPr>
          <p:cNvPr id="355" name="Google Shape;355;p34">
            <a:extLst>
              <a:ext uri="{FF2B5EF4-FFF2-40B4-BE49-F238E27FC236}">
                <a16:creationId xmlns:a16="http://schemas.microsoft.com/office/drawing/2014/main" id="{3AD05071-0C50-BA50-0E49-88D79DCD22F7}"/>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cxnSp>
        <p:nvCxnSpPr>
          <p:cNvPr id="356" name="Google Shape;356;p34">
            <a:extLst>
              <a:ext uri="{FF2B5EF4-FFF2-40B4-BE49-F238E27FC236}">
                <a16:creationId xmlns:a16="http://schemas.microsoft.com/office/drawing/2014/main" id="{553BC31D-C409-0DD3-60D0-E6CA70240BA5}"/>
              </a:ext>
            </a:extLst>
          </p:cNvPr>
          <p:cNvCxnSpPr/>
          <p:nvPr/>
        </p:nvCxnSpPr>
        <p:spPr>
          <a:xfrm rot="10800000" flipH="1">
            <a:off x="2553150" y="1149972"/>
            <a:ext cx="4037700" cy="6600"/>
          </a:xfrm>
          <a:prstGeom prst="straightConnector1">
            <a:avLst/>
          </a:prstGeom>
          <a:noFill/>
          <a:ln w="19050" cap="flat" cmpd="sng">
            <a:solidFill>
              <a:schemeClr val="lt1"/>
            </a:solidFill>
            <a:prstDash val="solid"/>
            <a:round/>
            <a:headEnd type="oval" w="med" len="med"/>
            <a:tailEnd type="oval" w="med" len="med"/>
          </a:ln>
        </p:spPr>
      </p:cxnSp>
      <p:cxnSp>
        <p:nvCxnSpPr>
          <p:cNvPr id="357" name="Google Shape;357;p34">
            <a:extLst>
              <a:ext uri="{FF2B5EF4-FFF2-40B4-BE49-F238E27FC236}">
                <a16:creationId xmlns:a16="http://schemas.microsoft.com/office/drawing/2014/main" id="{39C3110B-0F0E-2611-A12B-8B3B6E7B7E32}"/>
              </a:ext>
            </a:extLst>
          </p:cNvPr>
          <p:cNvCxnSpPr/>
          <p:nvPr/>
        </p:nvCxnSpPr>
        <p:spPr>
          <a:xfrm rot="10800000" flipH="1">
            <a:off x="2553150" y="551847"/>
            <a:ext cx="4037700" cy="6600"/>
          </a:xfrm>
          <a:prstGeom prst="straightConnector1">
            <a:avLst/>
          </a:prstGeom>
          <a:noFill/>
          <a:ln w="19050" cap="flat" cmpd="sng">
            <a:solidFill>
              <a:schemeClr val="lt1"/>
            </a:solidFill>
            <a:prstDash val="solid"/>
            <a:round/>
            <a:headEnd type="oval" w="med" len="med"/>
            <a:tailEnd type="oval" w="med" len="med"/>
          </a:ln>
        </p:spPr>
      </p:cxnSp>
      <p:sp>
        <p:nvSpPr>
          <p:cNvPr id="7" name="Google Shape;623;p49">
            <a:extLst>
              <a:ext uri="{FF2B5EF4-FFF2-40B4-BE49-F238E27FC236}">
                <a16:creationId xmlns:a16="http://schemas.microsoft.com/office/drawing/2014/main" id="{F0C4E64E-D161-8120-66F6-E3B7EC5E0B01}"/>
              </a:ext>
            </a:extLst>
          </p:cNvPr>
          <p:cNvSpPr txBox="1"/>
          <p:nvPr/>
        </p:nvSpPr>
        <p:spPr>
          <a:xfrm>
            <a:off x="4572000" y="1197606"/>
            <a:ext cx="4037700" cy="3405269"/>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1000"/>
              </a:spcBef>
              <a:spcAft>
                <a:spcPts val="0"/>
              </a:spcAft>
              <a:buClr>
                <a:schemeClr val="dk2"/>
              </a:buClr>
              <a:buSzPts val="1400"/>
              <a:buFont typeface="Mulish"/>
              <a:buChar char="●"/>
            </a:pPr>
            <a:r>
              <a:rPr lang="en-US" dirty="0">
                <a:solidFill>
                  <a:schemeClr val="tx2">
                    <a:lumMod val="10000"/>
                  </a:schemeClr>
                </a:solidFill>
                <a:latin typeface="Mulish"/>
                <a:sym typeface="Mulish"/>
              </a:rPr>
              <a:t>As observed from the graph Mass transfer coefficient increases with Reynolds number.</a:t>
            </a:r>
          </a:p>
          <a:p>
            <a:pPr marL="457200" lvl="0" indent="-317500" algn="just" rtl="0">
              <a:lnSpc>
                <a:spcPct val="115000"/>
              </a:lnSpc>
              <a:spcBef>
                <a:spcPts val="1000"/>
              </a:spcBef>
              <a:spcAft>
                <a:spcPts val="0"/>
              </a:spcAft>
              <a:buClr>
                <a:schemeClr val="dk2"/>
              </a:buClr>
              <a:buSzPts val="1400"/>
              <a:buFont typeface="Mulish"/>
              <a:buChar char="●"/>
            </a:pPr>
            <a:r>
              <a:rPr lang="en-US" dirty="0">
                <a:solidFill>
                  <a:schemeClr val="tx2">
                    <a:lumMod val="10000"/>
                  </a:schemeClr>
                </a:solidFill>
                <a:latin typeface="Mulish"/>
                <a:sym typeface="Mulish"/>
              </a:rPr>
              <a:t>Higher flow velocity creates more intense recirculation.</a:t>
            </a:r>
          </a:p>
          <a:p>
            <a:pPr marL="457200" lvl="0" indent="-317500" algn="just" rtl="0">
              <a:lnSpc>
                <a:spcPct val="115000"/>
              </a:lnSpc>
              <a:spcBef>
                <a:spcPts val="1000"/>
              </a:spcBef>
              <a:spcAft>
                <a:spcPts val="0"/>
              </a:spcAft>
              <a:buClr>
                <a:schemeClr val="dk2"/>
              </a:buClr>
              <a:buSzPts val="1400"/>
              <a:buFont typeface="Mulish"/>
              <a:buChar char="●"/>
            </a:pPr>
            <a:r>
              <a:rPr lang="en-US" dirty="0">
                <a:solidFill>
                  <a:schemeClr val="tx2">
                    <a:lumMod val="10000"/>
                  </a:schemeClr>
                </a:solidFill>
                <a:latin typeface="Mulish"/>
                <a:sym typeface="Mulish"/>
              </a:rPr>
              <a:t>Enhanced internal circulation promotes effective mixing.</a:t>
            </a:r>
          </a:p>
          <a:p>
            <a:pPr marL="457200" indent="-317500" algn="just">
              <a:lnSpc>
                <a:spcPct val="115000"/>
              </a:lnSpc>
              <a:spcBef>
                <a:spcPts val="1000"/>
              </a:spcBef>
              <a:buClr>
                <a:schemeClr val="dk2"/>
              </a:buClr>
              <a:buSzPts val="1400"/>
              <a:buFont typeface="Mulish"/>
              <a:buChar char="●"/>
            </a:pPr>
            <a:r>
              <a:rPr lang="en-US" dirty="0">
                <a:solidFill>
                  <a:schemeClr val="tx2">
                    <a:lumMod val="10000"/>
                  </a:schemeClr>
                </a:solidFill>
                <a:latin typeface="Mulish"/>
                <a:sym typeface="Mulish"/>
              </a:rPr>
              <a:t>Reduces concentration boundary layer thickness.</a:t>
            </a:r>
          </a:p>
          <a:p>
            <a:pPr marL="457200" indent="-317500" algn="just">
              <a:lnSpc>
                <a:spcPct val="115000"/>
              </a:lnSpc>
              <a:spcBef>
                <a:spcPts val="1000"/>
              </a:spcBef>
              <a:buClr>
                <a:schemeClr val="dk2"/>
              </a:buClr>
              <a:buSzPts val="1400"/>
              <a:buFont typeface="Mulish"/>
              <a:buChar char="●"/>
            </a:pPr>
            <a:r>
              <a:rPr lang="en-US" dirty="0">
                <a:solidFill>
                  <a:schemeClr val="tx2">
                    <a:lumMod val="10000"/>
                  </a:schemeClr>
                </a:solidFill>
                <a:latin typeface="Mulish"/>
                <a:ea typeface="Mulish"/>
                <a:cs typeface="Mulish"/>
                <a:sym typeface="Mulish"/>
              </a:rPr>
              <a:t>Creates steeper concentration gradient at interface</a:t>
            </a:r>
            <a:endParaRPr lang="en-IN" dirty="0">
              <a:solidFill>
                <a:schemeClr val="tx2">
                  <a:lumMod val="10000"/>
                </a:schemeClr>
              </a:solidFill>
              <a:latin typeface="Mulish"/>
              <a:ea typeface="Mulish"/>
              <a:cs typeface="Mulish"/>
              <a:sym typeface="Mulish"/>
            </a:endParaRPr>
          </a:p>
        </p:txBody>
      </p:sp>
      <p:pic>
        <p:nvPicPr>
          <p:cNvPr id="2" name="Picture 1">
            <a:extLst>
              <a:ext uri="{FF2B5EF4-FFF2-40B4-BE49-F238E27FC236}">
                <a16:creationId xmlns:a16="http://schemas.microsoft.com/office/drawing/2014/main" id="{DF3D8D42-A2A5-0304-05F6-877D0ADE9195}"/>
              </a:ext>
            </a:extLst>
          </p:cNvPr>
          <p:cNvPicPr>
            <a:picLocks noChangeAspect="1"/>
          </p:cNvPicPr>
          <p:nvPr/>
        </p:nvPicPr>
        <p:blipFill>
          <a:blip r:embed="rId3"/>
          <a:stretch>
            <a:fillRect/>
          </a:stretch>
        </p:blipFill>
        <p:spPr>
          <a:xfrm>
            <a:off x="479931" y="1430329"/>
            <a:ext cx="4092069" cy="2282842"/>
          </a:xfrm>
          <a:prstGeom prst="rect">
            <a:avLst/>
          </a:prstGeom>
        </p:spPr>
      </p:pic>
    </p:spTree>
    <p:extLst>
      <p:ext uri="{BB962C8B-B14F-4D97-AF65-F5344CB8AC3E}">
        <p14:creationId xmlns:p14="http://schemas.microsoft.com/office/powerpoint/2010/main" val="332846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a:extLst>
            <a:ext uri="{FF2B5EF4-FFF2-40B4-BE49-F238E27FC236}">
              <a16:creationId xmlns:a16="http://schemas.microsoft.com/office/drawing/2014/main" id="{D8AE0CBC-522D-0CCB-8F68-70F8161A75FB}"/>
            </a:ext>
          </a:extLst>
        </p:cNvPr>
        <p:cNvGrpSpPr/>
        <p:nvPr/>
      </p:nvGrpSpPr>
      <p:grpSpPr>
        <a:xfrm>
          <a:off x="0" y="0"/>
          <a:ext cx="0" cy="0"/>
          <a:chOff x="0" y="0"/>
          <a:chExt cx="0" cy="0"/>
        </a:xfrm>
      </p:grpSpPr>
      <p:sp>
        <p:nvSpPr>
          <p:cNvPr id="447" name="Google Shape;447;p41">
            <a:extLst>
              <a:ext uri="{FF2B5EF4-FFF2-40B4-BE49-F238E27FC236}">
                <a16:creationId xmlns:a16="http://schemas.microsoft.com/office/drawing/2014/main" id="{2DEF34C2-9C19-5145-E43B-3FF9030CB07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Work</a:t>
            </a:r>
            <a:endParaRPr dirty="0"/>
          </a:p>
        </p:txBody>
      </p:sp>
      <p:sp>
        <p:nvSpPr>
          <p:cNvPr id="451" name="Google Shape;451;p41">
            <a:extLst>
              <a:ext uri="{FF2B5EF4-FFF2-40B4-BE49-F238E27FC236}">
                <a16:creationId xmlns:a16="http://schemas.microsoft.com/office/drawing/2014/main" id="{6E9FC512-7781-6990-9ABC-E1CC408D1FB7}"/>
              </a:ext>
            </a:extLst>
          </p:cNvPr>
          <p:cNvSpPr/>
          <p:nvPr/>
        </p:nvSpPr>
        <p:spPr>
          <a:xfrm>
            <a:off x="720000" y="1340462"/>
            <a:ext cx="429000" cy="429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dk2"/>
                </a:solidFill>
                <a:latin typeface="Quicksand"/>
                <a:ea typeface="Quicksand"/>
                <a:cs typeface="Quicksand"/>
                <a:sym typeface="Quicksand"/>
              </a:rPr>
              <a:t>1</a:t>
            </a:r>
            <a:endParaRPr sz="2100" b="1">
              <a:solidFill>
                <a:schemeClr val="dk2"/>
              </a:solidFill>
              <a:latin typeface="Quicksand"/>
              <a:ea typeface="Quicksand"/>
              <a:cs typeface="Quicksand"/>
              <a:sym typeface="Quicksand"/>
            </a:endParaRPr>
          </a:p>
        </p:txBody>
      </p:sp>
      <p:sp>
        <p:nvSpPr>
          <p:cNvPr id="452" name="Google Shape;452;p41">
            <a:extLst>
              <a:ext uri="{FF2B5EF4-FFF2-40B4-BE49-F238E27FC236}">
                <a16:creationId xmlns:a16="http://schemas.microsoft.com/office/drawing/2014/main" id="{6F84462D-FBBB-3C78-8AB5-575F4449668C}"/>
              </a:ext>
            </a:extLst>
          </p:cNvPr>
          <p:cNvSpPr/>
          <p:nvPr/>
        </p:nvSpPr>
        <p:spPr>
          <a:xfrm>
            <a:off x="720001" y="2478864"/>
            <a:ext cx="429000" cy="429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dk2"/>
                </a:solidFill>
                <a:latin typeface="Quicksand"/>
                <a:ea typeface="Quicksand"/>
                <a:cs typeface="Quicksand"/>
                <a:sym typeface="Quicksand"/>
              </a:rPr>
              <a:t>2</a:t>
            </a:r>
            <a:endParaRPr sz="2100" b="1">
              <a:solidFill>
                <a:schemeClr val="dk2"/>
              </a:solidFill>
              <a:latin typeface="Quicksand"/>
              <a:ea typeface="Quicksand"/>
              <a:cs typeface="Quicksand"/>
              <a:sym typeface="Quicksand"/>
            </a:endParaRPr>
          </a:p>
        </p:txBody>
      </p:sp>
      <p:sp>
        <p:nvSpPr>
          <p:cNvPr id="453" name="Google Shape;453;p41">
            <a:extLst>
              <a:ext uri="{FF2B5EF4-FFF2-40B4-BE49-F238E27FC236}">
                <a16:creationId xmlns:a16="http://schemas.microsoft.com/office/drawing/2014/main" id="{C12028FE-B3DA-5244-1C9D-8795018A00F2}"/>
              </a:ext>
            </a:extLst>
          </p:cNvPr>
          <p:cNvSpPr/>
          <p:nvPr/>
        </p:nvSpPr>
        <p:spPr>
          <a:xfrm>
            <a:off x="719999" y="3617286"/>
            <a:ext cx="429000" cy="429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dk2"/>
                </a:solidFill>
                <a:latin typeface="Quicksand"/>
                <a:ea typeface="Quicksand"/>
                <a:cs typeface="Quicksand"/>
                <a:sym typeface="Quicksand"/>
              </a:rPr>
              <a:t>3</a:t>
            </a:r>
            <a:endParaRPr sz="2100" b="1">
              <a:solidFill>
                <a:schemeClr val="dk2"/>
              </a:solidFill>
              <a:latin typeface="Quicksand"/>
              <a:ea typeface="Quicksand"/>
              <a:cs typeface="Quicksand"/>
              <a:sym typeface="Quicksand"/>
            </a:endParaRPr>
          </a:p>
        </p:txBody>
      </p:sp>
      <p:sp>
        <p:nvSpPr>
          <p:cNvPr id="454" name="Google Shape;454;p41">
            <a:extLst>
              <a:ext uri="{FF2B5EF4-FFF2-40B4-BE49-F238E27FC236}">
                <a16:creationId xmlns:a16="http://schemas.microsoft.com/office/drawing/2014/main" id="{5D0D6D6A-4DDC-54BE-AA4D-7A7BA369A54D}"/>
              </a:ext>
            </a:extLst>
          </p:cNvPr>
          <p:cNvSpPr txBox="1">
            <a:spLocks noGrp="1"/>
          </p:cNvSpPr>
          <p:nvPr>
            <p:ph type="subTitle" idx="4"/>
          </p:nvPr>
        </p:nvSpPr>
        <p:spPr>
          <a:xfrm>
            <a:off x="1381625" y="1340463"/>
            <a:ext cx="7042375" cy="78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dirty="0"/>
              <a:t>Study curved microchannel effects on Taylor flow dynamics and mass transfer in practical microreactors.</a:t>
            </a:r>
            <a:endParaRPr lang="en-IN" sz="1800" b="0" dirty="0"/>
          </a:p>
        </p:txBody>
      </p:sp>
      <p:sp>
        <p:nvSpPr>
          <p:cNvPr id="455" name="Google Shape;455;p41">
            <a:extLst>
              <a:ext uri="{FF2B5EF4-FFF2-40B4-BE49-F238E27FC236}">
                <a16:creationId xmlns:a16="http://schemas.microsoft.com/office/drawing/2014/main" id="{60779DB7-55DC-B4D6-9829-AA858DC8D284}"/>
              </a:ext>
            </a:extLst>
          </p:cNvPr>
          <p:cNvSpPr txBox="1">
            <a:spLocks noGrp="1"/>
          </p:cNvSpPr>
          <p:nvPr>
            <p:ph type="subTitle" idx="5"/>
          </p:nvPr>
        </p:nvSpPr>
        <p:spPr>
          <a:xfrm>
            <a:off x="1381625" y="2526574"/>
            <a:ext cx="7042500" cy="7869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dirty="0"/>
              <a:t>Investigate temperature gradient impacts on mass transfer coefficients and interfacial dynamics.</a:t>
            </a:r>
            <a:endParaRPr lang="en-IN" sz="1800" b="0" dirty="0"/>
          </a:p>
        </p:txBody>
      </p:sp>
      <p:sp>
        <p:nvSpPr>
          <p:cNvPr id="456" name="Google Shape;456;p41">
            <a:extLst>
              <a:ext uri="{FF2B5EF4-FFF2-40B4-BE49-F238E27FC236}">
                <a16:creationId xmlns:a16="http://schemas.microsoft.com/office/drawing/2014/main" id="{8D30FC29-5020-9233-13FC-A72B7EAEF2C5}"/>
              </a:ext>
            </a:extLst>
          </p:cNvPr>
          <p:cNvSpPr txBox="1">
            <a:spLocks noGrp="1"/>
          </p:cNvSpPr>
          <p:nvPr>
            <p:ph type="subTitle" idx="6"/>
          </p:nvPr>
        </p:nvSpPr>
        <p:spPr>
          <a:xfrm>
            <a:off x="1381625" y="3647125"/>
            <a:ext cx="6982886" cy="78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dirty="0"/>
              <a:t>Examine long-term mass transfer evolution to capture saturation effects in extended channels.</a:t>
            </a:r>
            <a:endParaRPr lang="en-IN" sz="1800" b="0" dirty="0"/>
          </a:p>
        </p:txBody>
      </p:sp>
      <p:sp>
        <p:nvSpPr>
          <p:cNvPr id="457" name="Google Shape;457;p41">
            <a:extLst>
              <a:ext uri="{FF2B5EF4-FFF2-40B4-BE49-F238E27FC236}">
                <a16:creationId xmlns:a16="http://schemas.microsoft.com/office/drawing/2014/main" id="{C14CE2ED-B8BB-4793-D80A-02CFB71DE42A}"/>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6706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4">
          <a:extLst>
            <a:ext uri="{FF2B5EF4-FFF2-40B4-BE49-F238E27FC236}">
              <a16:creationId xmlns:a16="http://schemas.microsoft.com/office/drawing/2014/main" id="{E863418F-9F34-5624-CEB8-8E1140592BE6}"/>
            </a:ext>
          </a:extLst>
        </p:cNvPr>
        <p:cNvGrpSpPr/>
        <p:nvPr/>
      </p:nvGrpSpPr>
      <p:grpSpPr>
        <a:xfrm>
          <a:off x="0" y="0"/>
          <a:ext cx="0" cy="0"/>
          <a:chOff x="0" y="0"/>
          <a:chExt cx="0" cy="0"/>
        </a:xfrm>
      </p:grpSpPr>
      <p:sp>
        <p:nvSpPr>
          <p:cNvPr id="775" name="Google Shape;775;p54">
            <a:extLst>
              <a:ext uri="{FF2B5EF4-FFF2-40B4-BE49-F238E27FC236}">
                <a16:creationId xmlns:a16="http://schemas.microsoft.com/office/drawing/2014/main" id="{DB90E52F-DAC1-70F2-C52F-F3C71C5EC99B}"/>
              </a:ext>
            </a:extLst>
          </p:cNvPr>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776" name="Google Shape;776;p54">
            <a:extLst>
              <a:ext uri="{FF2B5EF4-FFF2-40B4-BE49-F238E27FC236}">
                <a16:creationId xmlns:a16="http://schemas.microsoft.com/office/drawing/2014/main" id="{C5249B91-B6EF-3327-D8D8-F8246B582CE9}"/>
              </a:ext>
            </a:extLst>
          </p:cNvPr>
          <p:cNvSpPr txBox="1">
            <a:spLocks noGrp="1"/>
          </p:cNvSpPr>
          <p:nvPr>
            <p:ph type="subTitle" idx="1"/>
          </p:nvPr>
        </p:nvSpPr>
        <p:spPr>
          <a:xfrm>
            <a:off x="393728" y="1113325"/>
            <a:ext cx="8356544" cy="3585150"/>
          </a:xfrm>
          <a:prstGeom prst="rect">
            <a:avLst/>
          </a:prstGeom>
        </p:spPr>
        <p:txBody>
          <a:bodyPr spcFirstLastPara="1" wrap="square" lIns="91425" tIns="91425" rIns="91425" bIns="91425" anchor="t" anchorCtr="0">
            <a:noAutofit/>
          </a:bodyPr>
          <a:lstStyle/>
          <a:p>
            <a:pPr algn="just">
              <a:lnSpc>
                <a:spcPct val="115000"/>
              </a:lnSpc>
              <a:spcAft>
                <a:spcPts val="800"/>
              </a:spcAft>
              <a:buNone/>
            </a:pPr>
            <a:r>
              <a:rPr lang="en-IN"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[1] Mohammad Anzar Hussain, Raghvendra Gupta (2024). Development and Validation of a Computational Methodology to Model Mass Transfer in Gas−Liquid Taylor Flow in a Circular Microchannel.</a:t>
            </a:r>
            <a:r>
              <a:rPr lang="en-IN" sz="1200" b="1" kern="1800" dirty="0">
                <a:solidFill>
                  <a:schemeClr val="tx2">
                    <a:lumMod val="10000"/>
                  </a:schemeClr>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Industrial &amp; Engineering Chemistry Research.</a:t>
            </a:r>
            <a:endParaRPr lang="en-IN" sz="12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buNone/>
            </a:pPr>
            <a:r>
              <a:rPr lang="en-IN"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[2] Hirt, C.W., &amp; Nichols, B.D. (1981). Volume of Fluid (VOF) Method for the Dynamics of Free Boundaries. Journal of Computational Physics.</a:t>
            </a:r>
            <a:endParaRPr lang="en-IN" sz="12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buNone/>
            </a:pPr>
            <a:r>
              <a:rPr lang="en-IN"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[3] Gupta, R., Fletcher, D.F., and Haynes, B.S. (2010). Taylor Flow in Microchannels: A Review of Experimental and Computational Work. Journal of Computational Multiphase Flows.</a:t>
            </a:r>
            <a:endParaRPr lang="en-IN" sz="12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buNone/>
            </a:pPr>
            <a:r>
              <a:rPr lang="en-IN"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[4] Azadeh N. Asadullah, Raghvendra Gupta, David F. </a:t>
            </a:r>
            <a:r>
              <a:rPr lang="en-IN" sz="1200" kern="100" dirty="0" err="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Fletchern</a:t>
            </a:r>
            <a:r>
              <a:rPr lang="en-IN"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Brian S. Haynes (2011). CFD approaches for the simulation of hydrodynamics and heat transfer in Taylor flow. </a:t>
            </a:r>
            <a:endParaRPr lang="en-IN" sz="12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buNone/>
            </a:pPr>
            <a:r>
              <a:rPr lang="en-IN"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[5] Shao, N., Gavriilidis, A., and Angeli, P. (2010). Mass transfer during Taylor flow in microchannels with and without chemical reaction. Chemical Engineering Journal. Chemical Engineering Science.</a:t>
            </a:r>
            <a:endParaRPr lang="en-IN" sz="12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9700" indent="0" algn="just">
              <a:lnSpc>
                <a:spcPct val="115000"/>
              </a:lnSpc>
              <a:spcAft>
                <a:spcPts val="800"/>
              </a:spcAft>
              <a:buNone/>
            </a:pPr>
            <a:r>
              <a:rPr lang="en-IN" sz="1200" kern="1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IN" sz="1200" kern="1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6] Thulasidas, T.C., Abraham, M.A., and Cerro, R.L. (1997). Flow patterns in liquid slugs during bubble-train flow inside capillaries. Chemical Engineering Science.</a:t>
            </a:r>
            <a:endParaRPr lang="en-IN" sz="1200" kern="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77" name="Google Shape;777;p54">
            <a:extLst>
              <a:ext uri="{FF2B5EF4-FFF2-40B4-BE49-F238E27FC236}">
                <a16:creationId xmlns:a16="http://schemas.microsoft.com/office/drawing/2014/main" id="{90439996-CCBE-B556-DB19-D14F3435AA8A}"/>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73840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7" name="Google Shape;777;p5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6" name="Google Shape;799;p56">
            <a:extLst>
              <a:ext uri="{FF2B5EF4-FFF2-40B4-BE49-F238E27FC236}">
                <a16:creationId xmlns:a16="http://schemas.microsoft.com/office/drawing/2014/main" id="{205A1DC6-1929-5C70-DFD8-B3AAA41CFC02}"/>
              </a:ext>
            </a:extLst>
          </p:cNvPr>
          <p:cNvSpPr txBox="1">
            <a:spLocks noGrp="1"/>
          </p:cNvSpPr>
          <p:nvPr>
            <p:ph type="title"/>
          </p:nvPr>
        </p:nvSpPr>
        <p:spPr>
          <a:xfrm>
            <a:off x="2347950" y="1304499"/>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Thanks!</a:t>
            </a:r>
            <a:endParaRPr sz="6600" dirty="0"/>
          </a:p>
        </p:txBody>
      </p:sp>
      <p:cxnSp>
        <p:nvCxnSpPr>
          <p:cNvPr id="7" name="Google Shape;802;p56">
            <a:extLst>
              <a:ext uri="{FF2B5EF4-FFF2-40B4-BE49-F238E27FC236}">
                <a16:creationId xmlns:a16="http://schemas.microsoft.com/office/drawing/2014/main" id="{22C671E5-690C-052E-5BD5-37EC77FF5C0E}"/>
              </a:ext>
            </a:extLst>
          </p:cNvPr>
          <p:cNvCxnSpPr/>
          <p:nvPr/>
        </p:nvCxnSpPr>
        <p:spPr>
          <a:xfrm>
            <a:off x="2261960" y="2363199"/>
            <a:ext cx="47400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42" name="Google Shape;342;p33"/>
          <p:cNvSpPr txBox="1">
            <a:spLocks noGrp="1"/>
          </p:cNvSpPr>
          <p:nvPr>
            <p:ph type="subTitle" idx="1"/>
          </p:nvPr>
        </p:nvSpPr>
        <p:spPr>
          <a:xfrm>
            <a:off x="719975" y="1810557"/>
            <a:ext cx="7704000" cy="2481374"/>
          </a:xfrm>
          <a:prstGeom prst="rect">
            <a:avLst/>
          </a:prstGeom>
        </p:spPr>
        <p:txBody>
          <a:bodyPr spcFirstLastPara="1" wrap="square" lIns="91425" tIns="91425" rIns="91425" bIns="91425" anchor="t" anchorCtr="0">
            <a:noAutofit/>
          </a:bodyPr>
          <a:lstStyle/>
          <a:p>
            <a:pPr marL="0" indent="0" algn="just"/>
            <a:r>
              <a:rPr lang="en-US" sz="1800" dirty="0">
                <a:solidFill>
                  <a:schemeClr val="tx2">
                    <a:lumMod val="10000"/>
                  </a:schemeClr>
                </a:solidFill>
              </a:rPr>
              <a:t>Taylor flow (also called slug flow or segmented flow) is when a gas and liquid travel together through a small tube or channel. It looks like a pattern of long gas bubbles with sections of liquid in between them. Taylor Flow stands out for its superior heat and mass transfer capabilities when compared to other flow patterns. This special liquid-gas flow arrangement allows heat and materials to move more efficiently within confined channels than alternative flow types.</a:t>
            </a:r>
          </a:p>
          <a:p>
            <a:pPr marL="0" lvl="0" indent="0" algn="l" rtl="0">
              <a:spcBef>
                <a:spcPts val="0"/>
              </a:spcBef>
              <a:spcAft>
                <a:spcPts val="0"/>
              </a:spcAft>
              <a:buNone/>
            </a:pPr>
            <a:endParaRPr lang="en-US" sz="1800" dirty="0">
              <a:solidFill>
                <a:schemeClr val="tx2">
                  <a:lumMod val="10000"/>
                </a:schemeClr>
              </a:solidFill>
            </a:endParaRPr>
          </a:p>
        </p:txBody>
      </p:sp>
      <p:sp>
        <p:nvSpPr>
          <p:cNvPr id="345" name="Google Shape;345;p33"/>
          <p:cNvSpPr txBox="1">
            <a:spLocks noGrp="1"/>
          </p:cNvSpPr>
          <p:nvPr>
            <p:ph type="subTitle" idx="4"/>
          </p:nvPr>
        </p:nvSpPr>
        <p:spPr>
          <a:xfrm>
            <a:off x="719975" y="1217341"/>
            <a:ext cx="7704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Taylor Flow?</a:t>
            </a:r>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Characteristics of Taylor Flow</a:t>
            </a:r>
            <a:endParaRPr dirty="0"/>
          </a:p>
        </p:txBody>
      </p:sp>
      <p:sp>
        <p:nvSpPr>
          <p:cNvPr id="463" name="Google Shape;463;p42"/>
          <p:cNvSpPr txBox="1">
            <a:spLocks noGrp="1"/>
          </p:cNvSpPr>
          <p:nvPr>
            <p:ph type="subTitle" idx="1"/>
          </p:nvPr>
        </p:nvSpPr>
        <p:spPr>
          <a:xfrm>
            <a:off x="939154" y="2201286"/>
            <a:ext cx="2175300" cy="16775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lumMod val="10000"/>
                  </a:schemeClr>
                </a:solidFill>
              </a:rPr>
              <a:t>Consists of elongated gas bubbles alternating with liquid slugs, separated by a thin liquid film at the channel wall</a:t>
            </a:r>
          </a:p>
        </p:txBody>
      </p:sp>
      <p:sp>
        <p:nvSpPr>
          <p:cNvPr id="464" name="Google Shape;464;p42"/>
          <p:cNvSpPr txBox="1">
            <a:spLocks noGrp="1"/>
          </p:cNvSpPr>
          <p:nvPr>
            <p:ph type="subTitle" idx="2"/>
          </p:nvPr>
        </p:nvSpPr>
        <p:spPr>
          <a:xfrm>
            <a:off x="3484350" y="2203636"/>
            <a:ext cx="2175300" cy="18873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lumMod val="10000"/>
                  </a:schemeClr>
                </a:solidFill>
              </a:rPr>
              <a:t>Features distinctive recirculation patterns with counter-rotating vortices within liquid slugs, enhancing mixing and mass transfer efficiency</a:t>
            </a:r>
          </a:p>
        </p:txBody>
      </p:sp>
      <p:sp>
        <p:nvSpPr>
          <p:cNvPr id="465" name="Google Shape;465;p42"/>
          <p:cNvSpPr txBox="1">
            <a:spLocks noGrp="1"/>
          </p:cNvSpPr>
          <p:nvPr>
            <p:ph type="subTitle" idx="3"/>
          </p:nvPr>
        </p:nvSpPr>
        <p:spPr>
          <a:xfrm>
            <a:off x="6404024" y="2201285"/>
            <a:ext cx="2175300" cy="16775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lumMod val="10000"/>
                  </a:schemeClr>
                </a:solidFill>
              </a:rPr>
              <a:t>Exhibits regular, stable flow pattern with predictable bubble/slug lengths that depend on the gas-liquid flow rate ratio</a:t>
            </a:r>
          </a:p>
        </p:txBody>
      </p:sp>
      <p:sp>
        <p:nvSpPr>
          <p:cNvPr id="466" name="Google Shape;466;p42"/>
          <p:cNvSpPr txBox="1">
            <a:spLocks noGrp="1"/>
          </p:cNvSpPr>
          <p:nvPr>
            <p:ph type="subTitle" idx="4"/>
          </p:nvPr>
        </p:nvSpPr>
        <p:spPr>
          <a:xfrm>
            <a:off x="1649936" y="1264699"/>
            <a:ext cx="668319" cy="683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a:t>
            </a:r>
            <a:endParaRPr dirty="0"/>
          </a:p>
        </p:txBody>
      </p:sp>
      <p:sp>
        <p:nvSpPr>
          <p:cNvPr id="469" name="Google Shape;469;p4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95F77F24-639A-44A7-AA62-A49851915FE4}"/>
              </a:ext>
            </a:extLst>
          </p:cNvPr>
          <p:cNvPicPr>
            <a:picLocks noChangeAspect="1"/>
          </p:cNvPicPr>
          <p:nvPr/>
        </p:nvPicPr>
        <p:blipFill>
          <a:blip r:embed="rId3"/>
          <a:stretch>
            <a:fillRect/>
          </a:stretch>
        </p:blipFill>
        <p:spPr>
          <a:xfrm>
            <a:off x="1649937" y="1280337"/>
            <a:ext cx="668319" cy="668319"/>
          </a:xfrm>
          <a:prstGeom prst="rect">
            <a:avLst/>
          </a:prstGeom>
        </p:spPr>
      </p:pic>
      <p:grpSp>
        <p:nvGrpSpPr>
          <p:cNvPr id="7" name="Google Shape;1259;p63">
            <a:extLst>
              <a:ext uri="{FF2B5EF4-FFF2-40B4-BE49-F238E27FC236}">
                <a16:creationId xmlns:a16="http://schemas.microsoft.com/office/drawing/2014/main" id="{24E5CB39-E6F7-5FD0-D61F-C5D3AC4496D9}"/>
              </a:ext>
            </a:extLst>
          </p:cNvPr>
          <p:cNvGrpSpPr/>
          <p:nvPr/>
        </p:nvGrpSpPr>
        <p:grpSpPr>
          <a:xfrm>
            <a:off x="4320077" y="1330990"/>
            <a:ext cx="555653" cy="557031"/>
            <a:chOff x="4820425" y="1329900"/>
            <a:chExt cx="70175" cy="70350"/>
          </a:xfrm>
        </p:grpSpPr>
        <p:sp>
          <p:nvSpPr>
            <p:cNvPr id="8" name="Google Shape;1260;p63">
              <a:extLst>
                <a:ext uri="{FF2B5EF4-FFF2-40B4-BE49-F238E27FC236}">
                  <a16:creationId xmlns:a16="http://schemas.microsoft.com/office/drawing/2014/main" id="{FC9FD759-8C8D-FF94-ED71-8CF815AE429A}"/>
                </a:ext>
              </a:extLst>
            </p:cNvPr>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61;p63">
              <a:extLst>
                <a:ext uri="{FF2B5EF4-FFF2-40B4-BE49-F238E27FC236}">
                  <a16:creationId xmlns:a16="http://schemas.microsoft.com/office/drawing/2014/main" id="{35F3D47C-55B4-8BCA-0D3A-303817125B38}"/>
                </a:ext>
              </a:extLst>
            </p:cNvPr>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62;p63">
              <a:extLst>
                <a:ext uri="{FF2B5EF4-FFF2-40B4-BE49-F238E27FC236}">
                  <a16:creationId xmlns:a16="http://schemas.microsoft.com/office/drawing/2014/main" id="{39564F40-7F14-7727-B57A-E2EC267901C5}"/>
                </a:ext>
              </a:extLst>
            </p:cNvPr>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63;p63">
              <a:extLst>
                <a:ext uri="{FF2B5EF4-FFF2-40B4-BE49-F238E27FC236}">
                  <a16:creationId xmlns:a16="http://schemas.microsoft.com/office/drawing/2014/main" id="{08AF02DA-E43E-4674-4845-3CD5C9B3F922}"/>
                </a:ext>
              </a:extLst>
            </p:cNvPr>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468;p42">
            <a:extLst>
              <a:ext uri="{FF2B5EF4-FFF2-40B4-BE49-F238E27FC236}">
                <a16:creationId xmlns:a16="http://schemas.microsoft.com/office/drawing/2014/main" id="{D5860B86-0416-404D-AF0F-B767A56CA967}"/>
              </a:ext>
            </a:extLst>
          </p:cNvPr>
          <p:cNvSpPr txBox="1">
            <a:spLocks/>
          </p:cNvSpPr>
          <p:nvPr/>
        </p:nvSpPr>
        <p:spPr>
          <a:xfrm>
            <a:off x="4253363" y="1257804"/>
            <a:ext cx="668319" cy="678042"/>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600"/>
              <a:buFont typeface="Bebas Neue"/>
              <a:buNone/>
              <a:defRPr sz="2000" b="1" i="0" u="none" strike="noStrike" cap="none">
                <a:solidFill>
                  <a:schemeClr val="dk2"/>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1600"/>
              </a:spcBef>
              <a:spcAft>
                <a:spcPts val="160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9pPr>
          </a:lstStyle>
          <a:p>
            <a:pPr marL="0" indent="0"/>
            <a:r>
              <a:rPr lang="en-US" dirty="0"/>
              <a:t> </a:t>
            </a:r>
            <a:endParaRPr lang="en-IN" dirty="0"/>
          </a:p>
        </p:txBody>
      </p:sp>
      <p:pic>
        <p:nvPicPr>
          <p:cNvPr id="19" name="Picture 18">
            <a:extLst>
              <a:ext uri="{FF2B5EF4-FFF2-40B4-BE49-F238E27FC236}">
                <a16:creationId xmlns:a16="http://schemas.microsoft.com/office/drawing/2014/main" id="{D3415C01-63B6-E1F8-F987-DFC914F0C54B}"/>
              </a:ext>
            </a:extLst>
          </p:cNvPr>
          <p:cNvPicPr>
            <a:picLocks noChangeAspect="1"/>
          </p:cNvPicPr>
          <p:nvPr/>
        </p:nvPicPr>
        <p:blipFill>
          <a:blip r:embed="rId4"/>
          <a:stretch>
            <a:fillRect/>
          </a:stretch>
        </p:blipFill>
        <p:spPr>
          <a:xfrm>
            <a:off x="7204249" y="1306292"/>
            <a:ext cx="574850" cy="574850"/>
          </a:xfrm>
          <a:prstGeom prst="rect">
            <a:avLst/>
          </a:prstGeom>
        </p:spPr>
      </p:pic>
      <p:sp>
        <p:nvSpPr>
          <p:cNvPr id="22" name="Google Shape;468;p42">
            <a:extLst>
              <a:ext uri="{FF2B5EF4-FFF2-40B4-BE49-F238E27FC236}">
                <a16:creationId xmlns:a16="http://schemas.microsoft.com/office/drawing/2014/main" id="{02EB2F84-7D46-5A17-B5B6-E5E45F408FAD}"/>
              </a:ext>
            </a:extLst>
          </p:cNvPr>
          <p:cNvSpPr txBox="1">
            <a:spLocks/>
          </p:cNvSpPr>
          <p:nvPr/>
        </p:nvSpPr>
        <p:spPr>
          <a:xfrm>
            <a:off x="7157515" y="1230301"/>
            <a:ext cx="668319" cy="678042"/>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600"/>
              <a:buFont typeface="Bebas Neue"/>
              <a:buNone/>
              <a:defRPr sz="2000" b="1" i="0" u="none" strike="noStrike" cap="none">
                <a:solidFill>
                  <a:schemeClr val="dk2"/>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1600"/>
              </a:spcBef>
              <a:spcAft>
                <a:spcPts val="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1600"/>
              </a:spcBef>
              <a:spcAft>
                <a:spcPts val="1600"/>
              </a:spcAft>
              <a:buClr>
                <a:schemeClr val="dk1"/>
              </a:buClr>
              <a:buSzPts val="2600"/>
              <a:buFont typeface="Bebas Neue"/>
              <a:buNone/>
              <a:defRPr sz="2600" b="0" i="0" u="none" strike="noStrike" cap="none">
                <a:solidFill>
                  <a:schemeClr val="dk1"/>
                </a:solidFill>
                <a:latin typeface="Bebas Neue"/>
                <a:ea typeface="Bebas Neue"/>
                <a:cs typeface="Bebas Neue"/>
                <a:sym typeface="Bebas Neue"/>
              </a:defRPr>
            </a:lvl9pPr>
          </a:lstStyle>
          <a:p>
            <a:pPr marL="0" indent="0"/>
            <a:r>
              <a:rPr lang="en-US"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451" name="Google Shape;451;p41"/>
          <p:cNvSpPr/>
          <p:nvPr/>
        </p:nvSpPr>
        <p:spPr>
          <a:xfrm>
            <a:off x="720000" y="1340462"/>
            <a:ext cx="429000" cy="429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dk2"/>
                </a:solidFill>
                <a:latin typeface="Quicksand"/>
                <a:ea typeface="Quicksand"/>
                <a:cs typeface="Quicksand"/>
                <a:sym typeface="Quicksand"/>
              </a:rPr>
              <a:t>1</a:t>
            </a:r>
            <a:endParaRPr sz="2100" b="1">
              <a:solidFill>
                <a:schemeClr val="dk2"/>
              </a:solidFill>
              <a:latin typeface="Quicksand"/>
              <a:ea typeface="Quicksand"/>
              <a:cs typeface="Quicksand"/>
              <a:sym typeface="Quicksand"/>
            </a:endParaRPr>
          </a:p>
        </p:txBody>
      </p:sp>
      <p:sp>
        <p:nvSpPr>
          <p:cNvPr id="452" name="Google Shape;452;p41"/>
          <p:cNvSpPr/>
          <p:nvPr/>
        </p:nvSpPr>
        <p:spPr>
          <a:xfrm>
            <a:off x="720001" y="2478864"/>
            <a:ext cx="429000" cy="429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dk2"/>
                </a:solidFill>
                <a:latin typeface="Quicksand"/>
                <a:ea typeface="Quicksand"/>
                <a:cs typeface="Quicksand"/>
                <a:sym typeface="Quicksand"/>
              </a:rPr>
              <a:t>2</a:t>
            </a:r>
            <a:endParaRPr sz="2100" b="1">
              <a:solidFill>
                <a:schemeClr val="dk2"/>
              </a:solidFill>
              <a:latin typeface="Quicksand"/>
              <a:ea typeface="Quicksand"/>
              <a:cs typeface="Quicksand"/>
              <a:sym typeface="Quicksand"/>
            </a:endParaRPr>
          </a:p>
        </p:txBody>
      </p:sp>
      <p:sp>
        <p:nvSpPr>
          <p:cNvPr id="453" name="Google Shape;453;p41"/>
          <p:cNvSpPr/>
          <p:nvPr/>
        </p:nvSpPr>
        <p:spPr>
          <a:xfrm>
            <a:off x="719999" y="3617286"/>
            <a:ext cx="429000" cy="429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dk2"/>
                </a:solidFill>
                <a:latin typeface="Quicksand"/>
                <a:ea typeface="Quicksand"/>
                <a:cs typeface="Quicksand"/>
                <a:sym typeface="Quicksand"/>
              </a:rPr>
              <a:t>3</a:t>
            </a:r>
            <a:endParaRPr sz="2100" b="1">
              <a:solidFill>
                <a:schemeClr val="dk2"/>
              </a:solidFill>
              <a:latin typeface="Quicksand"/>
              <a:ea typeface="Quicksand"/>
              <a:cs typeface="Quicksand"/>
              <a:sym typeface="Quicksand"/>
            </a:endParaRPr>
          </a:p>
        </p:txBody>
      </p:sp>
      <p:sp>
        <p:nvSpPr>
          <p:cNvPr id="454" name="Google Shape;454;p41"/>
          <p:cNvSpPr txBox="1">
            <a:spLocks noGrp="1"/>
          </p:cNvSpPr>
          <p:nvPr>
            <p:ph type="subTitle" idx="4"/>
          </p:nvPr>
        </p:nvSpPr>
        <p:spPr>
          <a:xfrm>
            <a:off x="1381625" y="1340462"/>
            <a:ext cx="7042500" cy="8525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dirty="0"/>
              <a:t>To investigate the difference in mass transfer characteristics between the first and second bubbles in Taylor flow. </a:t>
            </a:r>
            <a:endParaRPr lang="en-IN" sz="1800" b="0" dirty="0"/>
          </a:p>
        </p:txBody>
      </p:sp>
      <p:sp>
        <p:nvSpPr>
          <p:cNvPr id="455" name="Google Shape;455;p41"/>
          <p:cNvSpPr txBox="1">
            <a:spLocks noGrp="1"/>
          </p:cNvSpPr>
          <p:nvPr>
            <p:ph type="subTitle" idx="5"/>
          </p:nvPr>
        </p:nvSpPr>
        <p:spPr>
          <a:xfrm>
            <a:off x="1381625" y="2526574"/>
            <a:ext cx="7042500" cy="7869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dirty="0"/>
              <a:t>To determine how variations in flow conditions such as Reynolds number affect the mass transfer coefficient. </a:t>
            </a:r>
            <a:endParaRPr lang="en-IN" sz="1800" b="0" dirty="0"/>
          </a:p>
        </p:txBody>
      </p:sp>
      <p:sp>
        <p:nvSpPr>
          <p:cNvPr id="456" name="Google Shape;456;p41"/>
          <p:cNvSpPr txBox="1">
            <a:spLocks noGrp="1"/>
          </p:cNvSpPr>
          <p:nvPr>
            <p:ph type="subTitle" idx="6"/>
          </p:nvPr>
        </p:nvSpPr>
        <p:spPr>
          <a:xfrm>
            <a:off x="1381625" y="3647124"/>
            <a:ext cx="7042500" cy="9557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dirty="0"/>
              <a:t>To determine the terminal velocity achieved by Taylor bubbles under varying flow conditions and to analyze the factors influencing this velocity.</a:t>
            </a:r>
            <a:endParaRPr lang="en-IN" sz="1800" b="0" dirty="0"/>
          </a:p>
        </p:txBody>
      </p:sp>
      <p:sp>
        <p:nvSpPr>
          <p:cNvPr id="457" name="Google Shape;457;p4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a:extLst>
            <a:ext uri="{FF2B5EF4-FFF2-40B4-BE49-F238E27FC236}">
              <a16:creationId xmlns:a16="http://schemas.microsoft.com/office/drawing/2014/main" id="{6927CA91-1577-075D-FE5D-13382B07B16B}"/>
            </a:ext>
          </a:extLst>
        </p:cNvPr>
        <p:cNvGrpSpPr/>
        <p:nvPr/>
      </p:nvGrpSpPr>
      <p:grpSpPr>
        <a:xfrm>
          <a:off x="0" y="0"/>
          <a:ext cx="0" cy="0"/>
          <a:chOff x="0" y="0"/>
          <a:chExt cx="0" cy="0"/>
        </a:xfrm>
      </p:grpSpPr>
      <p:sp>
        <p:nvSpPr>
          <p:cNvPr id="548" name="Google Shape;548;p47">
            <a:extLst>
              <a:ext uri="{FF2B5EF4-FFF2-40B4-BE49-F238E27FC236}">
                <a16:creationId xmlns:a16="http://schemas.microsoft.com/office/drawing/2014/main" id="{56E855E0-B3F0-5A5A-DE6D-20665E38BAB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553" name="Google Shape;553;p47">
            <a:extLst>
              <a:ext uri="{FF2B5EF4-FFF2-40B4-BE49-F238E27FC236}">
                <a16:creationId xmlns:a16="http://schemas.microsoft.com/office/drawing/2014/main" id="{894FF36B-713F-4CE5-4D06-4CC631F7E49C}"/>
              </a:ext>
            </a:extLst>
          </p:cNvPr>
          <p:cNvSpPr txBox="1"/>
          <p:nvPr/>
        </p:nvSpPr>
        <p:spPr>
          <a:xfrm>
            <a:off x="1843905" y="1345158"/>
            <a:ext cx="6390190" cy="7161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dirty="0">
                <a:solidFill>
                  <a:schemeClr val="tx2">
                    <a:lumMod val="10000"/>
                  </a:schemeClr>
                </a:solidFill>
                <a:latin typeface="Mulish"/>
                <a:ea typeface="Mulish"/>
                <a:cs typeface="Mulish"/>
                <a:sym typeface="Mulish"/>
              </a:rPr>
              <a:t>The study employed computational fluid dynamics using OpenFOAM interTransportFoam solver with adaptive time stepping. </a:t>
            </a:r>
          </a:p>
        </p:txBody>
      </p:sp>
      <p:sp>
        <p:nvSpPr>
          <p:cNvPr id="554" name="Google Shape;554;p47">
            <a:extLst>
              <a:ext uri="{FF2B5EF4-FFF2-40B4-BE49-F238E27FC236}">
                <a16:creationId xmlns:a16="http://schemas.microsoft.com/office/drawing/2014/main" id="{8F0B7010-9337-FD30-791B-06D4A3B51823}"/>
              </a:ext>
            </a:extLst>
          </p:cNvPr>
          <p:cNvSpPr txBox="1"/>
          <p:nvPr/>
        </p:nvSpPr>
        <p:spPr>
          <a:xfrm>
            <a:off x="1843907" y="2340583"/>
            <a:ext cx="6394093" cy="7068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dirty="0">
                <a:solidFill>
                  <a:schemeClr val="tx2">
                    <a:lumMod val="10000"/>
                  </a:schemeClr>
                </a:solidFill>
                <a:latin typeface="Mulish"/>
                <a:ea typeface="Mulish"/>
                <a:cs typeface="Mulish"/>
                <a:sym typeface="Mulish"/>
              </a:rPr>
              <a:t>Volume of Fluid (VOF) method was implemented to capture the gas-liquid interface dynamics by tracking volume fractions in each computational cell (α=0 for gas, α=1 for liquid, 0&lt;α&lt;1 at interfaces). This technique effectively models the complex interface deformations in Taylor flow. </a:t>
            </a:r>
          </a:p>
        </p:txBody>
      </p:sp>
      <p:sp>
        <p:nvSpPr>
          <p:cNvPr id="555" name="Google Shape;555;p47">
            <a:extLst>
              <a:ext uri="{FF2B5EF4-FFF2-40B4-BE49-F238E27FC236}">
                <a16:creationId xmlns:a16="http://schemas.microsoft.com/office/drawing/2014/main" id="{9D26E8F9-B30B-4619-A7F4-D9FF5434E695}"/>
              </a:ext>
            </a:extLst>
          </p:cNvPr>
          <p:cNvSpPr txBox="1"/>
          <p:nvPr/>
        </p:nvSpPr>
        <p:spPr>
          <a:xfrm>
            <a:off x="1843906" y="3405867"/>
            <a:ext cx="6390189" cy="6999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dirty="0">
                <a:solidFill>
                  <a:schemeClr val="tx2">
                    <a:lumMod val="10000"/>
                  </a:schemeClr>
                </a:solidFill>
                <a:latin typeface="Mulish"/>
                <a:ea typeface="Mulish"/>
                <a:cs typeface="Mulish"/>
                <a:sym typeface="Mulish"/>
              </a:rPr>
              <a:t>The Continuous Compressive Species Transfer (CCST) method was applied to accurately simulate mass transfer across the moving gas-liquid interfaces. This advanced technique enables precise tracking of species concentration across gas-liquid interfaces within the Volume of Fluid (VOF) framework.</a:t>
            </a:r>
          </a:p>
        </p:txBody>
      </p:sp>
      <p:cxnSp>
        <p:nvCxnSpPr>
          <p:cNvPr id="558" name="Google Shape;558;p47">
            <a:extLst>
              <a:ext uri="{FF2B5EF4-FFF2-40B4-BE49-F238E27FC236}">
                <a16:creationId xmlns:a16="http://schemas.microsoft.com/office/drawing/2014/main" id="{9655BC48-A0EF-56D7-065A-644EB0EFCBF6}"/>
              </a:ext>
            </a:extLst>
          </p:cNvPr>
          <p:cNvCxnSpPr>
            <a:cxnSpLocks/>
          </p:cNvCxnSpPr>
          <p:nvPr/>
        </p:nvCxnSpPr>
        <p:spPr>
          <a:xfrm rot="-5400000">
            <a:off x="539440" y="1368542"/>
            <a:ext cx="1101600" cy="975900"/>
          </a:xfrm>
          <a:prstGeom prst="bentConnector2">
            <a:avLst/>
          </a:prstGeom>
          <a:noFill/>
          <a:ln w="19050" cap="flat" cmpd="sng">
            <a:solidFill>
              <a:schemeClr val="lt1"/>
            </a:solidFill>
            <a:prstDash val="solid"/>
            <a:round/>
            <a:headEnd type="none" w="med" len="med"/>
            <a:tailEnd type="oval" w="med" len="med"/>
          </a:ln>
        </p:spPr>
      </p:cxnSp>
      <p:cxnSp>
        <p:nvCxnSpPr>
          <p:cNvPr id="559" name="Google Shape;559;p47">
            <a:extLst>
              <a:ext uri="{FF2B5EF4-FFF2-40B4-BE49-F238E27FC236}">
                <a16:creationId xmlns:a16="http://schemas.microsoft.com/office/drawing/2014/main" id="{940A4760-44D9-98CE-9CA4-E9965AD54930}"/>
              </a:ext>
            </a:extLst>
          </p:cNvPr>
          <p:cNvCxnSpPr>
            <a:cxnSpLocks/>
          </p:cNvCxnSpPr>
          <p:nvPr/>
        </p:nvCxnSpPr>
        <p:spPr>
          <a:xfrm rot="-5400000" flipH="1">
            <a:off x="493220" y="3164175"/>
            <a:ext cx="1182300" cy="975900"/>
          </a:xfrm>
          <a:prstGeom prst="bentConnector2">
            <a:avLst/>
          </a:prstGeom>
          <a:noFill/>
          <a:ln w="19050" cap="flat" cmpd="sng">
            <a:solidFill>
              <a:schemeClr val="lt1"/>
            </a:solidFill>
            <a:prstDash val="solid"/>
            <a:round/>
            <a:headEnd type="none" w="med" len="med"/>
            <a:tailEnd type="oval" w="med" len="med"/>
          </a:ln>
        </p:spPr>
      </p:cxnSp>
      <p:sp>
        <p:nvSpPr>
          <p:cNvPr id="566" name="Google Shape;566;p47">
            <a:extLst>
              <a:ext uri="{FF2B5EF4-FFF2-40B4-BE49-F238E27FC236}">
                <a16:creationId xmlns:a16="http://schemas.microsoft.com/office/drawing/2014/main" id="{3CB841AB-6C24-58FF-12CF-A3E42AD89463}"/>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dirty="0"/>
          </a:p>
        </p:txBody>
      </p:sp>
      <p:grpSp>
        <p:nvGrpSpPr>
          <p:cNvPr id="15" name="Google Shape;8136;p67">
            <a:extLst>
              <a:ext uri="{FF2B5EF4-FFF2-40B4-BE49-F238E27FC236}">
                <a16:creationId xmlns:a16="http://schemas.microsoft.com/office/drawing/2014/main" id="{19848E50-91FE-FBA1-F1BB-992A0D725E22}"/>
              </a:ext>
            </a:extLst>
          </p:cNvPr>
          <p:cNvGrpSpPr/>
          <p:nvPr/>
        </p:nvGrpSpPr>
        <p:grpSpPr>
          <a:xfrm>
            <a:off x="1510931" y="1553690"/>
            <a:ext cx="122777" cy="117718"/>
            <a:chOff x="5007123" y="2079403"/>
            <a:chExt cx="687600" cy="687600"/>
          </a:xfrm>
        </p:grpSpPr>
        <p:sp>
          <p:nvSpPr>
            <p:cNvPr id="16" name="Google Shape;8137;p67">
              <a:extLst>
                <a:ext uri="{FF2B5EF4-FFF2-40B4-BE49-F238E27FC236}">
                  <a16:creationId xmlns:a16="http://schemas.microsoft.com/office/drawing/2014/main" id="{5F66EA3E-9628-895D-F9D4-38CA96C33163}"/>
                </a:ext>
              </a:extLst>
            </p:cNvPr>
            <p:cNvSpPr/>
            <p:nvPr/>
          </p:nvSpPr>
          <p:spPr>
            <a:xfrm>
              <a:off x="5007123" y="2079403"/>
              <a:ext cx="687600" cy="6876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38;p67">
              <a:extLst>
                <a:ext uri="{FF2B5EF4-FFF2-40B4-BE49-F238E27FC236}">
                  <a16:creationId xmlns:a16="http://schemas.microsoft.com/office/drawing/2014/main" id="{EBC6ED9C-6E84-58BA-C651-1ECF491B2E41}"/>
                </a:ext>
              </a:extLst>
            </p:cNvPr>
            <p:cNvSpPr/>
            <p:nvPr/>
          </p:nvSpPr>
          <p:spPr>
            <a:xfrm>
              <a:off x="5069448" y="2141702"/>
              <a:ext cx="563100" cy="5628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39;p67">
              <a:extLst>
                <a:ext uri="{FF2B5EF4-FFF2-40B4-BE49-F238E27FC236}">
                  <a16:creationId xmlns:a16="http://schemas.microsoft.com/office/drawing/2014/main" id="{F10383EE-0023-5FE9-16AF-7A594C329B84}"/>
                </a:ext>
              </a:extLst>
            </p:cNvPr>
            <p:cNvSpPr/>
            <p:nvPr/>
          </p:nvSpPr>
          <p:spPr>
            <a:xfrm>
              <a:off x="5146403" y="2218605"/>
              <a:ext cx="409200" cy="4092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40;p67">
              <a:extLst>
                <a:ext uri="{FF2B5EF4-FFF2-40B4-BE49-F238E27FC236}">
                  <a16:creationId xmlns:a16="http://schemas.microsoft.com/office/drawing/2014/main" id="{903802E2-0BA5-1B6F-BD85-A601E93370F1}"/>
                </a:ext>
              </a:extLst>
            </p:cNvPr>
            <p:cNvSpPr/>
            <p:nvPr/>
          </p:nvSpPr>
          <p:spPr>
            <a:xfrm>
              <a:off x="5221891" y="2294066"/>
              <a:ext cx="258300" cy="258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136;p67">
            <a:extLst>
              <a:ext uri="{FF2B5EF4-FFF2-40B4-BE49-F238E27FC236}">
                <a16:creationId xmlns:a16="http://schemas.microsoft.com/office/drawing/2014/main" id="{4C97722A-7B6A-92DE-BF16-FC7F312F8DFF}"/>
              </a:ext>
            </a:extLst>
          </p:cNvPr>
          <p:cNvGrpSpPr/>
          <p:nvPr/>
        </p:nvGrpSpPr>
        <p:grpSpPr>
          <a:xfrm>
            <a:off x="1522060" y="2314391"/>
            <a:ext cx="122777" cy="117718"/>
            <a:chOff x="5007123" y="2079403"/>
            <a:chExt cx="687600" cy="687600"/>
          </a:xfrm>
        </p:grpSpPr>
        <p:sp>
          <p:nvSpPr>
            <p:cNvPr id="21" name="Google Shape;8137;p67">
              <a:extLst>
                <a:ext uri="{FF2B5EF4-FFF2-40B4-BE49-F238E27FC236}">
                  <a16:creationId xmlns:a16="http://schemas.microsoft.com/office/drawing/2014/main" id="{5A63EA89-8182-E42B-39A2-379ECCB2B713}"/>
                </a:ext>
              </a:extLst>
            </p:cNvPr>
            <p:cNvSpPr/>
            <p:nvPr/>
          </p:nvSpPr>
          <p:spPr>
            <a:xfrm>
              <a:off x="5007123" y="2079403"/>
              <a:ext cx="687600" cy="6876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38;p67">
              <a:extLst>
                <a:ext uri="{FF2B5EF4-FFF2-40B4-BE49-F238E27FC236}">
                  <a16:creationId xmlns:a16="http://schemas.microsoft.com/office/drawing/2014/main" id="{4E17AA4C-37C7-5948-D54E-ACC2D7FBCAD7}"/>
                </a:ext>
              </a:extLst>
            </p:cNvPr>
            <p:cNvSpPr/>
            <p:nvPr/>
          </p:nvSpPr>
          <p:spPr>
            <a:xfrm>
              <a:off x="5069448" y="2141702"/>
              <a:ext cx="563100" cy="5628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39;p67">
              <a:extLst>
                <a:ext uri="{FF2B5EF4-FFF2-40B4-BE49-F238E27FC236}">
                  <a16:creationId xmlns:a16="http://schemas.microsoft.com/office/drawing/2014/main" id="{0BA399C0-B267-CA8D-742A-4E044DF3973B}"/>
                </a:ext>
              </a:extLst>
            </p:cNvPr>
            <p:cNvSpPr/>
            <p:nvPr/>
          </p:nvSpPr>
          <p:spPr>
            <a:xfrm>
              <a:off x="5146403" y="2218605"/>
              <a:ext cx="409200" cy="4092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140;p67">
              <a:extLst>
                <a:ext uri="{FF2B5EF4-FFF2-40B4-BE49-F238E27FC236}">
                  <a16:creationId xmlns:a16="http://schemas.microsoft.com/office/drawing/2014/main" id="{D5BE8102-A638-22A5-54C5-59C15CD453C1}"/>
                </a:ext>
              </a:extLst>
            </p:cNvPr>
            <p:cNvSpPr/>
            <p:nvPr/>
          </p:nvSpPr>
          <p:spPr>
            <a:xfrm>
              <a:off x="5221891" y="2294066"/>
              <a:ext cx="258300" cy="258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136;p67">
            <a:extLst>
              <a:ext uri="{FF2B5EF4-FFF2-40B4-BE49-F238E27FC236}">
                <a16:creationId xmlns:a16="http://schemas.microsoft.com/office/drawing/2014/main" id="{84D2B3B5-40FA-9370-3838-FF960B821808}"/>
              </a:ext>
            </a:extLst>
          </p:cNvPr>
          <p:cNvGrpSpPr/>
          <p:nvPr/>
        </p:nvGrpSpPr>
        <p:grpSpPr>
          <a:xfrm>
            <a:off x="1522060" y="3405867"/>
            <a:ext cx="122777" cy="117718"/>
            <a:chOff x="5007123" y="2079403"/>
            <a:chExt cx="687600" cy="687600"/>
          </a:xfrm>
        </p:grpSpPr>
        <p:sp>
          <p:nvSpPr>
            <p:cNvPr id="26" name="Google Shape;8137;p67">
              <a:extLst>
                <a:ext uri="{FF2B5EF4-FFF2-40B4-BE49-F238E27FC236}">
                  <a16:creationId xmlns:a16="http://schemas.microsoft.com/office/drawing/2014/main" id="{F5E34CBB-F5B6-5C21-DB24-CBA5C3CE113F}"/>
                </a:ext>
              </a:extLst>
            </p:cNvPr>
            <p:cNvSpPr/>
            <p:nvPr/>
          </p:nvSpPr>
          <p:spPr>
            <a:xfrm>
              <a:off x="5007123" y="2079403"/>
              <a:ext cx="687600" cy="6876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138;p67">
              <a:extLst>
                <a:ext uri="{FF2B5EF4-FFF2-40B4-BE49-F238E27FC236}">
                  <a16:creationId xmlns:a16="http://schemas.microsoft.com/office/drawing/2014/main" id="{9AB2CBF3-1D28-3BA1-6BB4-818D374F4CC5}"/>
                </a:ext>
              </a:extLst>
            </p:cNvPr>
            <p:cNvSpPr/>
            <p:nvPr/>
          </p:nvSpPr>
          <p:spPr>
            <a:xfrm>
              <a:off x="5069448" y="2141702"/>
              <a:ext cx="563100" cy="5628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139;p67">
              <a:extLst>
                <a:ext uri="{FF2B5EF4-FFF2-40B4-BE49-F238E27FC236}">
                  <a16:creationId xmlns:a16="http://schemas.microsoft.com/office/drawing/2014/main" id="{D2E762B3-4F73-B5BC-2E5B-DBF06B6179CE}"/>
                </a:ext>
              </a:extLst>
            </p:cNvPr>
            <p:cNvSpPr/>
            <p:nvPr/>
          </p:nvSpPr>
          <p:spPr>
            <a:xfrm>
              <a:off x="5146403" y="2218605"/>
              <a:ext cx="409200" cy="4092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40;p67">
              <a:extLst>
                <a:ext uri="{FF2B5EF4-FFF2-40B4-BE49-F238E27FC236}">
                  <a16:creationId xmlns:a16="http://schemas.microsoft.com/office/drawing/2014/main" id="{77CBDB0B-F26D-4A64-8BB1-4F6D1799134B}"/>
                </a:ext>
              </a:extLst>
            </p:cNvPr>
            <p:cNvSpPr/>
            <p:nvPr/>
          </p:nvSpPr>
          <p:spPr>
            <a:xfrm>
              <a:off x="5221891" y="2294066"/>
              <a:ext cx="258300" cy="258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741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Governing Equations</a:t>
            </a:r>
            <a:endParaRPr dirty="0"/>
          </a:p>
        </p:txBody>
      </p:sp>
      <p:sp>
        <p:nvSpPr>
          <p:cNvPr id="609" name="Google Shape;609;p48"/>
          <p:cNvSpPr txBox="1">
            <a:spLocks noGrp="1"/>
          </p:cNvSpPr>
          <p:nvPr>
            <p:ph type="subTitle" idx="3"/>
          </p:nvPr>
        </p:nvSpPr>
        <p:spPr>
          <a:xfrm>
            <a:off x="726672" y="1308041"/>
            <a:ext cx="3698100" cy="4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VOF</a:t>
            </a:r>
            <a:endParaRPr dirty="0"/>
          </a:p>
        </p:txBody>
      </p:sp>
      <p:sp>
        <p:nvSpPr>
          <p:cNvPr id="610" name="Google Shape;610;p48"/>
          <p:cNvSpPr txBox="1">
            <a:spLocks noGrp="1"/>
          </p:cNvSpPr>
          <p:nvPr>
            <p:ph type="subTitle" idx="4"/>
          </p:nvPr>
        </p:nvSpPr>
        <p:spPr>
          <a:xfrm>
            <a:off x="4747375" y="1313225"/>
            <a:ext cx="3698100" cy="4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CCST</a:t>
            </a:r>
            <a:endParaRPr dirty="0"/>
          </a:p>
        </p:txBody>
      </p:sp>
      <p:sp>
        <p:nvSpPr>
          <p:cNvPr id="611" name="Google Shape;611;p4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7" name="TextBox 11">
            <a:extLst>
              <a:ext uri="{FF2B5EF4-FFF2-40B4-BE49-F238E27FC236}">
                <a16:creationId xmlns:a16="http://schemas.microsoft.com/office/drawing/2014/main" id="{921FCF44-F143-9FED-B26A-57C82280A836}"/>
              </a:ext>
            </a:extLst>
          </p:cNvPr>
          <p:cNvSpPr txBox="1"/>
          <p:nvPr/>
        </p:nvSpPr>
        <p:spPr>
          <a:xfrm>
            <a:off x="720000" y="1749572"/>
            <a:ext cx="2097438" cy="311111"/>
          </a:xfrm>
          <a:prstGeom prst="rect">
            <a:avLst/>
          </a:prstGeom>
        </p:spPr>
        <p:txBody>
          <a:bodyPr wrap="square" lIns="0" tIns="0" rIns="0" bIns="0" rtlCol="0" anchor="t">
            <a:spAutoFit/>
          </a:bodyPr>
          <a:lstStyle/>
          <a:p>
            <a:pPr algn="l">
              <a:lnSpc>
                <a:spcPts val="2940"/>
              </a:lnSpc>
            </a:pPr>
            <a:r>
              <a:rPr lang="en-US" sz="1050" b="1" spc="300" dirty="0">
                <a:solidFill>
                  <a:schemeClr val="tx1">
                    <a:lumMod val="75000"/>
                    <a:lumOff val="25000"/>
                  </a:schemeClr>
                </a:solidFill>
                <a:latin typeface="Mulish" panose="020B0604020202020204" charset="0"/>
                <a:ea typeface="Lato Bold"/>
                <a:cs typeface="Lato Bold"/>
                <a:sym typeface="Lato Bold"/>
              </a:rPr>
              <a:t>Continuity Equation:</a:t>
            </a:r>
          </a:p>
        </p:txBody>
      </p:sp>
      <mc:AlternateContent xmlns:mc="http://schemas.openxmlformats.org/markup-compatibility/2006" xmlns:a14="http://schemas.microsoft.com/office/drawing/2010/main">
        <mc:Choice Requires="a14">
          <p:sp>
            <p:nvSpPr>
              <p:cNvPr id="8" name="TextBox 12">
                <a:extLst>
                  <a:ext uri="{FF2B5EF4-FFF2-40B4-BE49-F238E27FC236}">
                    <a16:creationId xmlns:a16="http://schemas.microsoft.com/office/drawing/2014/main" id="{1A5ECCDB-B62F-1094-6260-2189983087BC}"/>
                  </a:ext>
                </a:extLst>
              </p:cNvPr>
              <p:cNvSpPr txBox="1"/>
              <p:nvPr/>
            </p:nvSpPr>
            <p:spPr>
              <a:xfrm>
                <a:off x="1957320" y="2003690"/>
                <a:ext cx="1236809" cy="395045"/>
              </a:xfrm>
              <a:prstGeom prst="rect">
                <a:avLst/>
              </a:prstGeom>
            </p:spPr>
            <p:txBody>
              <a:bodyPr wrap="square" lIns="0" tIns="0" rIns="0" bIns="0" rtlCol="0" anchor="t">
                <a:spAutoFit/>
              </a:bodyPr>
              <a:lstStyle/>
              <a:p>
                <a:pPr algn="just">
                  <a:lnSpc>
                    <a:spcPct val="150000"/>
                  </a:lnSpc>
                </a:pPr>
                <a14:m>
                  <m:oMathPara xmlns:m="http://schemas.openxmlformats.org/officeDocument/2006/math">
                    <m:oMathParaPr>
                      <m:jc m:val="left"/>
                    </m:oMathParaPr>
                    <m:oMath xmlns:m="http://schemas.openxmlformats.org/officeDocument/2006/math">
                      <m:f>
                        <m:fPr>
                          <m:ctrlPr>
                            <a:rPr lang="en-IN" sz="900" b="1" i="1" spc="300" smtClean="0">
                              <a:solidFill>
                                <a:srgbClr val="4D4D4D"/>
                              </a:solidFill>
                              <a:effectLst/>
                              <a:latin typeface="Cambria Math" panose="02040503050406030204" pitchFamily="18" charset="0"/>
                              <a:cs typeface="Times New Roman" panose="02020603050405020304" pitchFamily="18" charset="0"/>
                            </a:rPr>
                          </m:ctrlPr>
                        </m:fPr>
                        <m:num>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𝛛𝛒</m:t>
                          </m:r>
                        </m:num>
                        <m:den>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𝐭</m:t>
                          </m:r>
                        </m:den>
                      </m:f>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900" b="1" i="1" spc="300">
                              <a:solidFill>
                                <a:srgbClr val="4D4D4D"/>
                              </a:solidFill>
                              <a:effectLst/>
                              <a:latin typeface="Cambria Math" panose="02040503050406030204" pitchFamily="18" charset="0"/>
                              <a:cs typeface="Times New Roman" panose="02020603050405020304" pitchFamily="18" charset="0"/>
                            </a:rPr>
                          </m:ctrlPr>
                        </m:d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𝛒</m:t>
                          </m:r>
                          <m:acc>
                            <m:accPr>
                              <m:chr m:val="⃗"/>
                              <m:ctrlPr>
                                <a:rPr lang="en-IN" sz="900" b="1" i="1" spc="300">
                                  <a:solidFill>
                                    <a:srgbClr val="4D4D4D"/>
                                  </a:solidFill>
                                  <a:effectLst/>
                                  <a:latin typeface="Cambria Math" panose="02040503050406030204" pitchFamily="18" charset="0"/>
                                  <a:cs typeface="Times New Roman" panose="02020603050405020304" pitchFamily="18" charset="0"/>
                                </a:rPr>
                              </m:ctrlPr>
                            </m:acc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𝐮</m:t>
                              </m:r>
                            </m:e>
                          </m:acc>
                        </m:e>
                      </m:d>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𝟎</m:t>
                      </m:r>
                    </m:oMath>
                  </m:oMathPara>
                </a14:m>
                <a:endParaRPr lang="en-US" sz="900" b="1" spc="300" dirty="0">
                  <a:solidFill>
                    <a:srgbClr val="4D4D4D"/>
                  </a:solidFill>
                  <a:latin typeface="Lato"/>
                  <a:ea typeface="Lato"/>
                  <a:cs typeface="Lato"/>
                  <a:sym typeface="Lato"/>
                </a:endParaRPr>
              </a:p>
            </p:txBody>
          </p:sp>
        </mc:Choice>
        <mc:Fallback xmlns="">
          <p:sp>
            <p:nvSpPr>
              <p:cNvPr id="8" name="TextBox 12">
                <a:extLst>
                  <a:ext uri="{FF2B5EF4-FFF2-40B4-BE49-F238E27FC236}">
                    <a16:creationId xmlns:a16="http://schemas.microsoft.com/office/drawing/2014/main" id="{1A5ECCDB-B62F-1094-6260-2189983087BC}"/>
                  </a:ext>
                </a:extLst>
              </p:cNvPr>
              <p:cNvSpPr txBox="1">
                <a:spLocks noRot="1" noChangeAspect="1" noMove="1" noResize="1" noEditPoints="1" noAdjustHandles="1" noChangeArrowheads="1" noChangeShapeType="1" noTextEdit="1"/>
              </p:cNvSpPr>
              <p:nvPr/>
            </p:nvSpPr>
            <p:spPr>
              <a:xfrm>
                <a:off x="1957320" y="2003690"/>
                <a:ext cx="1236809" cy="395045"/>
              </a:xfrm>
              <a:prstGeom prst="rect">
                <a:avLst/>
              </a:prstGeom>
              <a:blipFill>
                <a:blip r:embed="rId3"/>
                <a:stretch>
                  <a:fillRect/>
                </a:stretch>
              </a:blipFill>
            </p:spPr>
            <p:txBody>
              <a:bodyPr/>
              <a:lstStyle/>
              <a:p>
                <a:r>
                  <a:rPr lang="en-IN">
                    <a:noFill/>
                  </a:rPr>
                  <a:t> </a:t>
                </a:r>
              </a:p>
            </p:txBody>
          </p:sp>
        </mc:Fallback>
      </mc:AlternateContent>
      <p:sp>
        <p:nvSpPr>
          <p:cNvPr id="9" name="TextBox 11">
            <a:extLst>
              <a:ext uri="{FF2B5EF4-FFF2-40B4-BE49-F238E27FC236}">
                <a16:creationId xmlns:a16="http://schemas.microsoft.com/office/drawing/2014/main" id="{818D953B-22D7-3C0C-11FB-1161CAF68156}"/>
              </a:ext>
            </a:extLst>
          </p:cNvPr>
          <p:cNvSpPr txBox="1"/>
          <p:nvPr/>
        </p:nvSpPr>
        <p:spPr>
          <a:xfrm>
            <a:off x="720000" y="2331748"/>
            <a:ext cx="2166206" cy="311111"/>
          </a:xfrm>
          <a:prstGeom prst="rect">
            <a:avLst/>
          </a:prstGeom>
        </p:spPr>
        <p:txBody>
          <a:bodyPr wrap="square" lIns="0" tIns="0" rIns="0" bIns="0" rtlCol="0" anchor="t">
            <a:spAutoFit/>
          </a:bodyPr>
          <a:lstStyle/>
          <a:p>
            <a:pPr algn="l">
              <a:lnSpc>
                <a:spcPts val="2940"/>
              </a:lnSpc>
            </a:pPr>
            <a:r>
              <a:rPr lang="en-US" sz="1050" b="1" spc="300" dirty="0">
                <a:solidFill>
                  <a:schemeClr val="tx1">
                    <a:lumMod val="75000"/>
                    <a:lumOff val="25000"/>
                  </a:schemeClr>
                </a:solidFill>
                <a:latin typeface="Mulish" panose="020B0604020202020204" charset="0"/>
                <a:ea typeface="Lato Bold"/>
                <a:cs typeface="Lato Bold"/>
                <a:sym typeface="Lato Bold"/>
              </a:rPr>
              <a:t>Momentum Equation: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52BB53-0FA6-08EB-2D86-FDE50CB4FC25}"/>
                  </a:ext>
                </a:extLst>
              </p:cNvPr>
              <p:cNvSpPr txBox="1"/>
              <p:nvPr/>
            </p:nvSpPr>
            <p:spPr>
              <a:xfrm>
                <a:off x="836096" y="2571750"/>
                <a:ext cx="3479254" cy="411203"/>
              </a:xfrm>
              <a:prstGeom prst="rect">
                <a:avLst/>
              </a:prstGeom>
            </p:spPr>
            <p:txBody>
              <a:bodyPr wrap="square" lIns="0" tIns="0" rIns="0" bIns="0" rtlCol="0" anchor="t">
                <a:spAutoFit/>
              </a:bodyPr>
              <a:lstStyle/>
              <a:p>
                <a:pPr algn="just">
                  <a:lnSpc>
                    <a:spcPct val="150000"/>
                  </a:lnSpc>
                </a:pPr>
                <a14:m>
                  <m:oMathPara xmlns:m="http://schemas.openxmlformats.org/officeDocument/2006/math">
                    <m:oMathParaPr>
                      <m:jc m:val="left"/>
                    </m:oMathParaPr>
                    <m:oMath xmlns:m="http://schemas.openxmlformats.org/officeDocument/2006/math">
                      <m:f>
                        <m:fPr>
                          <m:ctrlPr>
                            <a:rPr lang="en-IN" sz="900" b="1" i="1" spc="300" smtClean="0">
                              <a:solidFill>
                                <a:srgbClr val="4D4D4D"/>
                              </a:solidFill>
                              <a:effectLst/>
                              <a:latin typeface="Cambria Math" panose="02040503050406030204" pitchFamily="18" charset="0"/>
                              <a:cs typeface="Times New Roman" panose="02020603050405020304" pitchFamily="18" charset="0"/>
                            </a:rPr>
                          </m:ctrlPr>
                        </m:fPr>
                        <m:num>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900" b="1" i="1" spc="300">
                                  <a:solidFill>
                                    <a:srgbClr val="4D4D4D"/>
                                  </a:solidFill>
                                  <a:effectLst/>
                                  <a:latin typeface="Cambria Math" panose="02040503050406030204" pitchFamily="18" charset="0"/>
                                  <a:cs typeface="Times New Roman" panose="02020603050405020304" pitchFamily="18" charset="0"/>
                                </a:rPr>
                              </m:ctrlPr>
                            </m:d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𝛒</m:t>
                              </m:r>
                              <m:acc>
                                <m:accPr>
                                  <m:chr m:val="⃗"/>
                                  <m:ctrlPr>
                                    <a:rPr lang="en-IN" sz="900" b="1" i="1" spc="300">
                                      <a:solidFill>
                                        <a:srgbClr val="4D4D4D"/>
                                      </a:solidFill>
                                      <a:effectLst/>
                                      <a:latin typeface="Cambria Math" panose="02040503050406030204" pitchFamily="18" charset="0"/>
                                      <a:cs typeface="Times New Roman" panose="02020603050405020304" pitchFamily="18" charset="0"/>
                                    </a:rPr>
                                  </m:ctrlPr>
                                </m:acc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𝐮</m:t>
                                  </m:r>
                                </m:e>
                              </m:acc>
                            </m:e>
                          </m:d>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𝐭</m:t>
                          </m:r>
                        </m:den>
                      </m:f>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900" b="1" i="1" spc="300">
                              <a:solidFill>
                                <a:srgbClr val="4D4D4D"/>
                              </a:solidFill>
                              <a:effectLst/>
                              <a:latin typeface="Cambria Math" panose="02040503050406030204" pitchFamily="18" charset="0"/>
                              <a:cs typeface="Times New Roman" panose="02020603050405020304" pitchFamily="18" charset="0"/>
                            </a:rPr>
                          </m:ctrlPr>
                        </m:d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𝛒</m:t>
                          </m:r>
                          <m:acc>
                            <m:accPr>
                              <m:chr m:val="⃗"/>
                              <m:ctrlPr>
                                <a:rPr lang="en-IN" sz="900" b="1" i="1" spc="300">
                                  <a:solidFill>
                                    <a:srgbClr val="4D4D4D"/>
                                  </a:solidFill>
                                  <a:effectLst/>
                                  <a:latin typeface="Cambria Math" panose="02040503050406030204" pitchFamily="18" charset="0"/>
                                  <a:cs typeface="Times New Roman" panose="02020603050405020304" pitchFamily="18" charset="0"/>
                                </a:rPr>
                              </m:ctrlPr>
                            </m:acc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𝐮</m:t>
                              </m:r>
                            </m:e>
                          </m:acc>
                          <m:acc>
                            <m:accPr>
                              <m:chr m:val="⃗"/>
                              <m:ctrlPr>
                                <a:rPr lang="en-IN" sz="900" b="1" i="1" spc="300">
                                  <a:solidFill>
                                    <a:srgbClr val="4D4D4D"/>
                                  </a:solidFill>
                                  <a:effectLst/>
                                  <a:latin typeface="Cambria Math" panose="02040503050406030204" pitchFamily="18" charset="0"/>
                                  <a:cs typeface="Times New Roman" panose="02020603050405020304" pitchFamily="18" charset="0"/>
                                </a:rPr>
                              </m:ctrlPr>
                            </m:acc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𝐮</m:t>
                              </m:r>
                            </m:e>
                          </m:acc>
                        </m:e>
                      </m:d>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𝐩</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𝛍</m:t>
                      </m:r>
                      <m:d>
                        <m:dPr>
                          <m:ctrlPr>
                            <a:rPr lang="en-IN" sz="900" b="1" i="1" spc="300">
                              <a:solidFill>
                                <a:srgbClr val="4D4D4D"/>
                              </a:solidFill>
                              <a:effectLst/>
                              <a:latin typeface="Cambria Math" panose="02040503050406030204" pitchFamily="18" charset="0"/>
                              <a:cs typeface="Times New Roman" panose="02020603050405020304" pitchFamily="18" charset="0"/>
                            </a:rPr>
                          </m:ctrlPr>
                        </m:d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900" b="1" i="1" spc="300">
                                  <a:solidFill>
                                    <a:srgbClr val="4D4D4D"/>
                                  </a:solidFill>
                                  <a:effectLst/>
                                  <a:latin typeface="Cambria Math" panose="02040503050406030204" pitchFamily="18" charset="0"/>
                                  <a:cs typeface="Times New Roman" panose="02020603050405020304" pitchFamily="18" charset="0"/>
                                </a:rPr>
                              </m:ctrlPr>
                            </m:acc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𝐮</m:t>
                              </m:r>
                            </m:e>
                          </m:acc>
                        </m:e>
                      </m:d>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900" b="1" i="1" spc="300">
                              <a:solidFill>
                                <a:srgbClr val="4D4D4D"/>
                              </a:solidFill>
                              <a:effectLst/>
                              <a:latin typeface="Cambria Math" panose="02040503050406030204" pitchFamily="18" charset="0"/>
                              <a:cs typeface="Times New Roman" panose="02020603050405020304" pitchFamily="18" charset="0"/>
                            </a:rPr>
                          </m:ctrlPr>
                        </m:sSubPr>
                        <m:e>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𝐅</m:t>
                          </m:r>
                        </m:e>
                        <m:sub>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𝛔</m:t>
                          </m:r>
                        </m:sub>
                      </m:sSub>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𝛒</m:t>
                      </m:r>
                      <m:r>
                        <a:rPr lang="en-IN" sz="900" b="1" i="0" spc="300">
                          <a:solidFill>
                            <a:srgbClr val="4D4D4D"/>
                          </a:solidFill>
                          <a:effectLst/>
                          <a:latin typeface="Cambria Math" panose="02040503050406030204" pitchFamily="18" charset="0"/>
                          <a:ea typeface="Calibri" panose="020F0502020204030204" pitchFamily="34" charset="0"/>
                          <a:cs typeface="Times New Roman" panose="02020603050405020304" pitchFamily="18" charset="0"/>
                        </a:rPr>
                        <m:t>𝐠</m:t>
                      </m:r>
                    </m:oMath>
                  </m:oMathPara>
                </a14:m>
                <a:endParaRPr lang="en-US" sz="1050" b="1" spc="300" dirty="0">
                  <a:solidFill>
                    <a:srgbClr val="4D4D4D"/>
                  </a:solidFill>
                  <a:latin typeface="Lato"/>
                  <a:ea typeface="Lato"/>
                  <a:cs typeface="Lato"/>
                  <a:sym typeface="Lato"/>
                </a:endParaRPr>
              </a:p>
            </p:txBody>
          </p:sp>
        </mc:Choice>
        <mc:Fallback xmlns="">
          <p:sp>
            <p:nvSpPr>
              <p:cNvPr id="10" name="TextBox 9">
                <a:extLst>
                  <a:ext uri="{FF2B5EF4-FFF2-40B4-BE49-F238E27FC236}">
                    <a16:creationId xmlns:a16="http://schemas.microsoft.com/office/drawing/2014/main" id="{EC52BB53-0FA6-08EB-2D86-FDE50CB4FC25}"/>
                  </a:ext>
                </a:extLst>
              </p:cNvPr>
              <p:cNvSpPr txBox="1">
                <a:spLocks noRot="1" noChangeAspect="1" noMove="1" noResize="1" noEditPoints="1" noAdjustHandles="1" noChangeArrowheads="1" noChangeShapeType="1" noTextEdit="1"/>
              </p:cNvSpPr>
              <p:nvPr/>
            </p:nvSpPr>
            <p:spPr>
              <a:xfrm>
                <a:off x="836096" y="2571750"/>
                <a:ext cx="3479254" cy="411203"/>
              </a:xfrm>
              <a:prstGeom prst="rect">
                <a:avLst/>
              </a:prstGeom>
              <a:blipFill>
                <a:blip r:embed="rId4"/>
                <a:stretch>
                  <a:fillRect/>
                </a:stretch>
              </a:blipFill>
            </p:spPr>
            <p:txBody>
              <a:bodyPr/>
              <a:lstStyle/>
              <a:p>
                <a:r>
                  <a:rPr lang="en-IN">
                    <a:noFill/>
                  </a:rPr>
                  <a:t> </a:t>
                </a:r>
              </a:p>
            </p:txBody>
          </p:sp>
        </mc:Fallback>
      </mc:AlternateContent>
      <p:sp>
        <p:nvSpPr>
          <p:cNvPr id="11" name="TextBox 11">
            <a:extLst>
              <a:ext uri="{FF2B5EF4-FFF2-40B4-BE49-F238E27FC236}">
                <a16:creationId xmlns:a16="http://schemas.microsoft.com/office/drawing/2014/main" id="{8EBBCE1A-23A8-209A-2BEE-4E1C6727F35B}"/>
              </a:ext>
            </a:extLst>
          </p:cNvPr>
          <p:cNvSpPr txBox="1"/>
          <p:nvPr/>
        </p:nvSpPr>
        <p:spPr>
          <a:xfrm>
            <a:off x="720000" y="2901110"/>
            <a:ext cx="2166206" cy="311111"/>
          </a:xfrm>
          <a:prstGeom prst="rect">
            <a:avLst/>
          </a:prstGeom>
        </p:spPr>
        <p:txBody>
          <a:bodyPr wrap="square" lIns="0" tIns="0" rIns="0" bIns="0" rtlCol="0" anchor="t">
            <a:spAutoFit/>
          </a:bodyPr>
          <a:lstStyle/>
          <a:p>
            <a:pPr>
              <a:lnSpc>
                <a:spcPts val="2940"/>
              </a:lnSpc>
            </a:pPr>
            <a:r>
              <a:rPr lang="en-US" sz="1050" b="1" spc="300" dirty="0">
                <a:solidFill>
                  <a:schemeClr val="tx1">
                    <a:lumMod val="75000"/>
                    <a:lumOff val="25000"/>
                  </a:schemeClr>
                </a:solidFill>
                <a:latin typeface="Mulish" panose="020B0604020202020204" charset="0"/>
                <a:ea typeface="Lato Bold"/>
                <a:cs typeface="Lato Bold"/>
                <a:sym typeface="Lato Bold"/>
              </a:rPr>
              <a:t>Advection equation: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03E285-7B9A-D464-C0D1-AC8497A6EF8A}"/>
                  </a:ext>
                </a:extLst>
              </p:cNvPr>
              <p:cNvSpPr txBox="1"/>
              <p:nvPr/>
            </p:nvSpPr>
            <p:spPr>
              <a:xfrm>
                <a:off x="1257109" y="3212246"/>
                <a:ext cx="2637227" cy="395045"/>
              </a:xfrm>
              <a:prstGeom prst="rect">
                <a:avLst/>
              </a:prstGeom>
            </p:spPr>
            <p:txBody>
              <a:bodyPr wrap="square" lIns="0" tIns="0" rIns="0" bIns="0" rtlCol="0" anchor="t">
                <a:spAutoFit/>
              </a:bodyPr>
              <a:lstStyle/>
              <a:p>
                <a:pPr algn="just">
                  <a:lnSpc>
                    <a:spcPct val="150000"/>
                  </a:lnSpc>
                </a:pPr>
                <a14:m>
                  <m:oMathPara xmlns:m="http://schemas.openxmlformats.org/officeDocument/2006/math">
                    <m:oMathParaPr>
                      <m:jc m:val="left"/>
                    </m:oMathParaPr>
                    <m:oMath xmlns:m="http://schemas.openxmlformats.org/officeDocument/2006/math">
                      <m:f>
                        <m:f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fPr>
                        <m:num>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num>
                        <m:den>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𝐭</m:t>
                          </m:r>
                        </m:den>
                      </m:f>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acc>
                            <m:accPr>
                              <m:chr m:val="⃗"/>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acc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𝐮</m:t>
                              </m:r>
                            </m:e>
                          </m:acc>
                        </m:e>
                      </m:d>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𝟏</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e>
                          </m:d>
                          <m:acc>
                            <m:accPr>
                              <m:chr m:val="⃗"/>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𝐮</m:t>
                                  </m:r>
                                </m:e>
                                <m:sub>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𝐫</m:t>
                                  </m:r>
                                </m:sub>
                              </m:sSub>
                            </m:e>
                          </m:acc>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e>
                      </m:d>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𝟎</m:t>
                      </m:r>
                    </m:oMath>
                  </m:oMathPara>
                </a14:m>
                <a:endParaRPr lang="en-US" sz="900" b="1" spc="300" dirty="0">
                  <a:solidFill>
                    <a:srgbClr val="4D4D4D"/>
                  </a:solidFill>
                  <a:latin typeface="Cambria Math" panose="02040503050406030204" pitchFamily="18" charset="0"/>
                  <a:ea typeface="Calibri" panose="020F0502020204030204" pitchFamily="34" charset="0"/>
                  <a:cs typeface="Times New Roman" panose="02020603050405020304" pitchFamily="18" charset="0"/>
                  <a:sym typeface="Lato"/>
                </a:endParaRPr>
              </a:p>
            </p:txBody>
          </p:sp>
        </mc:Choice>
        <mc:Fallback xmlns="">
          <p:sp>
            <p:nvSpPr>
              <p:cNvPr id="12" name="TextBox 11">
                <a:extLst>
                  <a:ext uri="{FF2B5EF4-FFF2-40B4-BE49-F238E27FC236}">
                    <a16:creationId xmlns:a16="http://schemas.microsoft.com/office/drawing/2014/main" id="{FB03E285-7B9A-D464-C0D1-AC8497A6EF8A}"/>
                  </a:ext>
                </a:extLst>
              </p:cNvPr>
              <p:cNvSpPr txBox="1">
                <a:spLocks noRot="1" noChangeAspect="1" noMove="1" noResize="1" noEditPoints="1" noAdjustHandles="1" noChangeArrowheads="1" noChangeShapeType="1" noTextEdit="1"/>
              </p:cNvSpPr>
              <p:nvPr/>
            </p:nvSpPr>
            <p:spPr>
              <a:xfrm>
                <a:off x="1257109" y="3212246"/>
                <a:ext cx="2637227" cy="395045"/>
              </a:xfrm>
              <a:prstGeom prst="rect">
                <a:avLst/>
              </a:prstGeom>
              <a:blipFill>
                <a:blip r:embed="rId5"/>
                <a:stretch>
                  <a:fillRect/>
                </a:stretch>
              </a:blipFill>
            </p:spPr>
            <p:txBody>
              <a:bodyPr/>
              <a:lstStyle/>
              <a:p>
                <a:r>
                  <a:rPr lang="en-IN">
                    <a:noFill/>
                  </a:rPr>
                  <a:t> </a:t>
                </a:r>
              </a:p>
            </p:txBody>
          </p:sp>
        </mc:Fallback>
      </mc:AlternateContent>
      <p:sp>
        <p:nvSpPr>
          <p:cNvPr id="13" name="TextBox 11">
            <a:extLst>
              <a:ext uri="{FF2B5EF4-FFF2-40B4-BE49-F238E27FC236}">
                <a16:creationId xmlns:a16="http://schemas.microsoft.com/office/drawing/2014/main" id="{4F23D506-5DA3-18B9-C4C9-D8B80B6FBD27}"/>
              </a:ext>
            </a:extLst>
          </p:cNvPr>
          <p:cNvSpPr txBox="1"/>
          <p:nvPr/>
        </p:nvSpPr>
        <p:spPr>
          <a:xfrm>
            <a:off x="4747374" y="1749185"/>
            <a:ext cx="3092481" cy="311111"/>
          </a:xfrm>
          <a:prstGeom prst="rect">
            <a:avLst/>
          </a:prstGeom>
        </p:spPr>
        <p:txBody>
          <a:bodyPr wrap="square" lIns="0" tIns="0" rIns="0" bIns="0" rtlCol="0" anchor="t">
            <a:spAutoFit/>
          </a:bodyPr>
          <a:lstStyle/>
          <a:p>
            <a:pPr>
              <a:lnSpc>
                <a:spcPts val="2940"/>
              </a:lnSpc>
            </a:pPr>
            <a:r>
              <a:rPr lang="en-US" sz="1050" b="1" spc="300" dirty="0">
                <a:solidFill>
                  <a:schemeClr val="tx1">
                    <a:lumMod val="75000"/>
                    <a:lumOff val="25000"/>
                  </a:schemeClr>
                </a:solidFill>
                <a:latin typeface="Mulish" panose="020B0604020202020204" charset="0"/>
                <a:ea typeface="Lato Bold"/>
                <a:cs typeface="Lato Bold"/>
                <a:sym typeface="Lato Bold"/>
              </a:rPr>
              <a:t>Species Transfer Equation:</a:t>
            </a:r>
          </a:p>
        </p:txBody>
      </p:sp>
      <mc:AlternateContent xmlns:mc="http://schemas.openxmlformats.org/markup-compatibility/2006" xmlns:a14="http://schemas.microsoft.com/office/drawing/2010/main">
        <mc:Choice Requires="a14">
          <p:sp>
            <p:nvSpPr>
              <p:cNvPr id="18" name="TextBox 12">
                <a:extLst>
                  <a:ext uri="{FF2B5EF4-FFF2-40B4-BE49-F238E27FC236}">
                    <a16:creationId xmlns:a16="http://schemas.microsoft.com/office/drawing/2014/main" id="{76322CBE-17BA-68EF-42A9-7E0715148F91}"/>
                  </a:ext>
                </a:extLst>
              </p:cNvPr>
              <p:cNvSpPr txBox="1"/>
              <p:nvPr/>
            </p:nvSpPr>
            <p:spPr>
              <a:xfrm>
                <a:off x="4611924" y="1965095"/>
                <a:ext cx="3984395" cy="902170"/>
              </a:xfrm>
              <a:prstGeom prst="rect">
                <a:avLst/>
              </a:prstGeom>
            </p:spPr>
            <p:txBody>
              <a:bodyPr wrap="square" lIns="0" tIns="0" rIns="0" bIns="0" rtlCol="0" anchor="t">
                <a:spAutoFit/>
              </a:bodyPr>
              <a:lstStyle/>
              <a:p>
                <a:r>
                  <a:rPr lang="en-IN" dirty="0"/>
                  <a:t> </a:t>
                </a:r>
              </a:p>
              <a:p>
                <a:pPr/>
                <a14:m>
                  <m:oMathPara xmlns:m="http://schemas.openxmlformats.org/officeDocument/2006/math">
                    <m:oMathParaPr>
                      <m:jc m:val="centerGroup"/>
                    </m:oMathParaPr>
                    <m:oMath xmlns:m="http://schemas.openxmlformats.org/officeDocument/2006/math">
                      <m:f>
                        <m:f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fPr>
                        <m:num>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𝐂</m:t>
                              </m:r>
                            </m:e>
                            <m: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num>
                        <m:den>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m:rPr>
                              <m:nor/>
                            </m:rPr>
                            <a:rPr lang="en-IN" sz="900" b="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t</m:t>
                          </m:r>
                        </m:den>
                      </m:f>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𝐂</m:t>
                              </m:r>
                            </m:e>
                            <m: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𝐯</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fPr>
                                <m:num>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𝟏</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m:rPr>
                                          <m:nor/>
                                        </m:rPr>
                                        <a:rPr lang="en-IN" sz="900" b="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He</m:t>
                                      </m:r>
                                    </m:e>
                                  </m:d>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𝐂</m:t>
                                      </m:r>
                                    </m:e>
                                    <m: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num>
                                <m:den>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m:rPr>
                                      <m:nor/>
                                    </m:rPr>
                                    <a:rPr lang="en-IN" sz="900" b="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He</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𝟏</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e>
                                  </m:d>
                                </m:den>
                              </m:f>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𝟏</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e>
                              </m:d>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𝐯</m:t>
                                  </m:r>
                                </m:e>
                                <m: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𝐫</m:t>
                                  </m:r>
                                </m:sub>
                              </m:sSub>
                            </m:e>
                          </m:d>
                        </m:e>
                      </m:d>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𝐃</m:t>
                              </m:r>
                            </m:e>
                            <m: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𝐂</m:t>
                              </m:r>
                            </m:e>
                            <m: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𝛟</m:t>
                              </m:r>
                            </m:e>
                            <m:sub>
                              <m:r>
                                <a:rPr lang="en-IN" sz="900" b="1" i="0" spc="300" smtClean="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e>
                      </m:d>
                    </m:oMath>
                  </m:oMathPara>
                </a14:m>
                <a:endParaRPr lang="en-IN" sz="900" b="1" spc="300" dirty="0">
                  <a:solidFill>
                    <a:srgbClr val="4D4D4D"/>
                  </a:solidFill>
                  <a:latin typeface="Cambria Math" panose="02040503050406030204" pitchFamily="18" charset="0"/>
                  <a:ea typeface="Calibri" panose="020F0502020204030204" pitchFamily="34" charset="0"/>
                  <a:cs typeface="Times New Roman" panose="02020603050405020304" pitchFamily="18" charset="0"/>
                </a:endParaRPr>
              </a:p>
              <a:p>
                <a:pPr algn="just">
                  <a:lnSpc>
                    <a:spcPct val="150000"/>
                  </a:lnSpc>
                </a:pPr>
                <a:endParaRPr lang="en-US" sz="1050" b="1" spc="300" dirty="0">
                  <a:solidFill>
                    <a:schemeClr val="tx1">
                      <a:lumMod val="75000"/>
                      <a:lumOff val="25000"/>
                    </a:schemeClr>
                  </a:solidFill>
                  <a:latin typeface="Mulish" panose="020B0604020202020204" charset="0"/>
                  <a:ea typeface="Lato Bold"/>
                  <a:cs typeface="Lato Bold"/>
                  <a:sym typeface="Lato"/>
                </a:endParaRPr>
              </a:p>
            </p:txBody>
          </p:sp>
        </mc:Choice>
        <mc:Fallback xmlns="">
          <p:sp>
            <p:nvSpPr>
              <p:cNvPr id="18" name="TextBox 12">
                <a:extLst>
                  <a:ext uri="{FF2B5EF4-FFF2-40B4-BE49-F238E27FC236}">
                    <a16:creationId xmlns:a16="http://schemas.microsoft.com/office/drawing/2014/main" id="{76322CBE-17BA-68EF-42A9-7E0715148F91}"/>
                  </a:ext>
                </a:extLst>
              </p:cNvPr>
              <p:cNvSpPr txBox="1">
                <a:spLocks noRot="1" noChangeAspect="1" noMove="1" noResize="1" noEditPoints="1" noAdjustHandles="1" noChangeArrowheads="1" noChangeShapeType="1" noTextEdit="1"/>
              </p:cNvSpPr>
              <p:nvPr/>
            </p:nvSpPr>
            <p:spPr>
              <a:xfrm>
                <a:off x="4611924" y="1965095"/>
                <a:ext cx="3984395" cy="90217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856969B-1D77-2A41-21D8-4C5B86398455}"/>
                  </a:ext>
                </a:extLst>
              </p:cNvPr>
              <p:cNvSpPr txBox="1"/>
              <p:nvPr/>
            </p:nvSpPr>
            <p:spPr>
              <a:xfrm>
                <a:off x="5420856" y="3031564"/>
                <a:ext cx="2366533" cy="3865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𝐃</m:t>
                          </m:r>
                        </m:e>
                        <m:sub>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f>
                        <m:f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fPr>
                        <m:num>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𝐃</m:t>
                              </m:r>
                            </m:e>
                            <m:sub>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𝟏</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 </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𝐇𝐞</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𝟏</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e>
                          </m:d>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𝐃</m:t>
                              </m:r>
                            </m:e>
                            <m:sub>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𝟐</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 </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𝐣</m:t>
                              </m:r>
                            </m:sub>
                          </m:sSub>
                        </m:num>
                        <m:den>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𝐇𝐞</m:t>
                          </m:r>
                          <m:d>
                            <m:dPr>
                              <m:ctrlPr>
                                <a:rPr lang="en-IN" sz="900" b="1" i="1"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ctrlPr>
                            </m:dPr>
                            <m:e>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𝟏</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m:t>
                              </m:r>
                              <m:r>
                                <a:rPr lang="en-IN" sz="900" b="1" i="0" spc="300">
                                  <a:solidFill>
                                    <a:srgbClr val="4D4D4D"/>
                                  </a:solidFill>
                                  <a:latin typeface="Cambria Math" panose="02040503050406030204" pitchFamily="18" charset="0"/>
                                  <a:ea typeface="Calibri" panose="020F0502020204030204" pitchFamily="34" charset="0"/>
                                  <a:cs typeface="Times New Roman" panose="02020603050405020304" pitchFamily="18" charset="0"/>
                                </a:rPr>
                                <m:t>𝛂</m:t>
                              </m:r>
                            </m:e>
                          </m:d>
                        </m:den>
                      </m:f>
                    </m:oMath>
                  </m:oMathPara>
                </a14:m>
                <a:endParaRPr lang="en-IN" sz="900" b="1" spc="300" dirty="0">
                  <a:solidFill>
                    <a:srgbClr val="4D4D4D"/>
                  </a:solidFill>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F856969B-1D77-2A41-21D8-4C5B86398455}"/>
                  </a:ext>
                </a:extLst>
              </p:cNvPr>
              <p:cNvSpPr txBox="1">
                <a:spLocks noRot="1" noChangeAspect="1" noMove="1" noResize="1" noEditPoints="1" noAdjustHandles="1" noChangeArrowheads="1" noChangeShapeType="1" noTextEdit="1"/>
              </p:cNvSpPr>
              <p:nvPr/>
            </p:nvSpPr>
            <p:spPr>
              <a:xfrm>
                <a:off x="5420856" y="3031564"/>
                <a:ext cx="2366533" cy="386516"/>
              </a:xfrm>
              <a:prstGeom prst="rect">
                <a:avLst/>
              </a:prstGeom>
              <a:blipFill>
                <a:blip r:embed="rId7"/>
                <a:stretch>
                  <a:fillRect/>
                </a:stretch>
              </a:blipFill>
            </p:spPr>
            <p:txBody>
              <a:bodyPr/>
              <a:lstStyle/>
              <a:p>
                <a:r>
                  <a:rPr lang="en-IN">
                    <a:noFill/>
                  </a:rPr>
                  <a:t> </a:t>
                </a:r>
              </a:p>
            </p:txBody>
          </p:sp>
        </mc:Fallback>
      </mc:AlternateContent>
      <p:sp>
        <p:nvSpPr>
          <p:cNvPr id="22" name="TextBox 11">
            <a:extLst>
              <a:ext uri="{FF2B5EF4-FFF2-40B4-BE49-F238E27FC236}">
                <a16:creationId xmlns:a16="http://schemas.microsoft.com/office/drawing/2014/main" id="{EFE744BE-9AAA-7A3D-F948-8A5707CA1EB0}"/>
              </a:ext>
            </a:extLst>
          </p:cNvPr>
          <p:cNvSpPr txBox="1"/>
          <p:nvPr/>
        </p:nvSpPr>
        <p:spPr>
          <a:xfrm>
            <a:off x="4747375" y="2611133"/>
            <a:ext cx="1346964" cy="307585"/>
          </a:xfrm>
          <a:prstGeom prst="rect">
            <a:avLst/>
          </a:prstGeom>
        </p:spPr>
        <p:txBody>
          <a:bodyPr wrap="square" lIns="0" tIns="0" rIns="0" bIns="0" rtlCol="0" anchor="t">
            <a:spAutoFit/>
          </a:bodyPr>
          <a:lstStyle>
            <a:defPPr marR="0" lvl="0" algn="l" rtl="0">
              <a:lnSpc>
                <a:spcPct val="100000"/>
              </a:lnSpc>
              <a:spcBef>
                <a:spcPts val="0"/>
              </a:spcBef>
              <a:spcAft>
                <a:spcPts val="0"/>
              </a:spcAft>
            </a:defPPr>
            <a:lvl1pPr>
              <a:lnSpc>
                <a:spcPts val="2940"/>
              </a:lnSpc>
              <a:defRPr sz="1050" b="1" spc="300">
                <a:solidFill>
                  <a:schemeClr val="tx1">
                    <a:lumMod val="75000"/>
                    <a:lumOff val="25000"/>
                  </a:schemeClr>
                </a:solidFill>
                <a:latin typeface="Mulish" panose="020B0604020202020204" charset="0"/>
                <a:ea typeface="Lato Bold"/>
                <a:cs typeface="Lato Bold"/>
              </a:defRPr>
            </a:lvl1pPr>
          </a:lstStyle>
          <a:p>
            <a:r>
              <a:rPr lang="en-US" dirty="0">
                <a:sym typeface="Lato Bold"/>
              </a:rPr>
              <a:t>Diffusivity: </a:t>
            </a:r>
          </a:p>
        </p:txBody>
      </p:sp>
      <p:sp>
        <p:nvSpPr>
          <p:cNvPr id="28" name="TextBox 27">
            <a:extLst>
              <a:ext uri="{FF2B5EF4-FFF2-40B4-BE49-F238E27FC236}">
                <a16:creationId xmlns:a16="http://schemas.microsoft.com/office/drawing/2014/main" id="{78CA0369-4B22-8818-72F8-F7A5DFD56414}"/>
              </a:ext>
            </a:extLst>
          </p:cNvPr>
          <p:cNvSpPr txBox="1"/>
          <p:nvPr/>
        </p:nvSpPr>
        <p:spPr>
          <a:xfrm>
            <a:off x="629587" y="3864211"/>
            <a:ext cx="7884826" cy="830997"/>
          </a:xfrm>
          <a:prstGeom prst="rect">
            <a:avLst/>
          </a:prstGeom>
          <a:noFill/>
        </p:spPr>
        <p:txBody>
          <a:bodyPr wrap="square" rtlCol="0">
            <a:spAutoFit/>
          </a:bodyPr>
          <a:lstStyle/>
          <a:p>
            <a:pPr algn="just"/>
            <a:r>
              <a:rPr lang="en-US" sz="1200" b="1" spc="300" dirty="0">
                <a:solidFill>
                  <a:schemeClr val="tx1">
                    <a:lumMod val="75000"/>
                    <a:lumOff val="25000"/>
                  </a:schemeClr>
                </a:solidFill>
                <a:latin typeface="Mulish" panose="020B0604020202020204" charset="0"/>
                <a:ea typeface="Lato Bold"/>
                <a:cs typeface="Lato Bold"/>
              </a:rPr>
              <a:t>The third term in the advection equation and part of second term in the species transfer equation are compression terms, used to reduce numerical diffusion at the interface which significantly improves numerical stability and accuracy at realistic mesh resolutions.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Goemetry and Mesh</a:t>
            </a:r>
            <a:endParaRPr dirty="0"/>
          </a:p>
        </p:txBody>
      </p:sp>
      <p:sp>
        <p:nvSpPr>
          <p:cNvPr id="622" name="Google Shape;622;p4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623" name="Google Shape;623;p49"/>
          <p:cNvSpPr txBox="1"/>
          <p:nvPr/>
        </p:nvSpPr>
        <p:spPr>
          <a:xfrm>
            <a:off x="3970801" y="1127503"/>
            <a:ext cx="4805935" cy="190422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tx2">
                    <a:lumMod val="10000"/>
                  </a:schemeClr>
                </a:solidFill>
                <a:latin typeface="Mulish"/>
                <a:ea typeface="Mulish"/>
                <a:cs typeface="Mulish"/>
                <a:sym typeface="Mulish"/>
              </a:rPr>
              <a:t>Geometry:</a:t>
            </a:r>
            <a:endParaRPr dirty="0">
              <a:solidFill>
                <a:schemeClr val="tx2">
                  <a:lumMod val="10000"/>
                </a:schemeClr>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US" dirty="0">
                <a:solidFill>
                  <a:schemeClr val="tx2">
                    <a:lumMod val="10000"/>
                  </a:schemeClr>
                </a:solidFill>
                <a:latin typeface="Mulish"/>
                <a:ea typeface="Mulish"/>
                <a:cs typeface="Mulish"/>
                <a:sym typeface="Mulish"/>
              </a:rPr>
              <a:t>Original 3D cylindrical domain converted into a 2D axisymmetric wedge utilizing axisymmetry of the cylinder.</a:t>
            </a:r>
          </a:p>
          <a:p>
            <a:pPr marL="457200" lvl="0" indent="-317500" algn="l" rtl="0">
              <a:lnSpc>
                <a:spcPct val="115000"/>
              </a:lnSpc>
              <a:spcBef>
                <a:spcPts val="1000"/>
              </a:spcBef>
              <a:spcAft>
                <a:spcPts val="0"/>
              </a:spcAft>
              <a:buClr>
                <a:schemeClr val="dk2"/>
              </a:buClr>
              <a:buSzPts val="1400"/>
              <a:buFont typeface="Mulish"/>
              <a:buChar char="●"/>
            </a:pPr>
            <a:r>
              <a:rPr lang="en-US" dirty="0">
                <a:solidFill>
                  <a:schemeClr val="tx2">
                    <a:lumMod val="10000"/>
                  </a:schemeClr>
                </a:solidFill>
                <a:latin typeface="Mulish"/>
                <a:ea typeface="Mulish"/>
                <a:cs typeface="Mulish"/>
                <a:sym typeface="Mulish"/>
              </a:rPr>
              <a:t>Reduces computational costs while maintaining accuracy.</a:t>
            </a:r>
          </a:p>
          <a:p>
            <a:pPr marL="0" lvl="0" indent="0" algn="l" rtl="0">
              <a:lnSpc>
                <a:spcPct val="115000"/>
              </a:lnSpc>
              <a:spcBef>
                <a:spcPts val="0"/>
              </a:spcBef>
              <a:spcAft>
                <a:spcPts val="0"/>
              </a:spcAft>
              <a:buNone/>
            </a:pPr>
            <a:endParaRPr dirty="0">
              <a:solidFill>
                <a:schemeClr val="tx2">
                  <a:lumMod val="10000"/>
                </a:schemeClr>
              </a:solidFill>
              <a:latin typeface="Mulish"/>
              <a:ea typeface="Mulish"/>
              <a:cs typeface="Mulish"/>
              <a:sym typeface="Mulish"/>
            </a:endParaRPr>
          </a:p>
          <a:p>
            <a:pPr marL="0" lvl="0" indent="0" algn="l" rtl="0">
              <a:lnSpc>
                <a:spcPct val="115000"/>
              </a:lnSpc>
              <a:spcBef>
                <a:spcPts val="0"/>
              </a:spcBef>
              <a:spcAft>
                <a:spcPts val="0"/>
              </a:spcAft>
              <a:buNone/>
            </a:pPr>
            <a:endParaRPr lang="en-US" dirty="0">
              <a:solidFill>
                <a:schemeClr val="tx2">
                  <a:lumMod val="10000"/>
                </a:schemeClr>
              </a:solidFill>
              <a:latin typeface="Mulish"/>
              <a:ea typeface="Mulish"/>
              <a:cs typeface="Mulish"/>
              <a:sym typeface="Mulish"/>
            </a:endParaRPr>
          </a:p>
        </p:txBody>
      </p:sp>
      <p:cxnSp>
        <p:nvCxnSpPr>
          <p:cNvPr id="624" name="Google Shape;624;p49"/>
          <p:cNvCxnSpPr>
            <a:cxnSpLocks/>
          </p:cNvCxnSpPr>
          <p:nvPr/>
        </p:nvCxnSpPr>
        <p:spPr>
          <a:xfrm>
            <a:off x="3847832" y="1251207"/>
            <a:ext cx="0" cy="1656817"/>
          </a:xfrm>
          <a:prstGeom prst="straightConnector1">
            <a:avLst/>
          </a:prstGeom>
          <a:noFill/>
          <a:ln w="19050" cap="flat" cmpd="sng">
            <a:solidFill>
              <a:schemeClr val="lt1"/>
            </a:solidFill>
            <a:prstDash val="solid"/>
            <a:round/>
            <a:headEnd type="oval" w="med" len="med"/>
            <a:tailEnd type="oval" w="med" len="med"/>
          </a:ln>
        </p:spPr>
      </p:cxnSp>
      <p:pic>
        <p:nvPicPr>
          <p:cNvPr id="2" name="Picture 1">
            <a:extLst>
              <a:ext uri="{FF2B5EF4-FFF2-40B4-BE49-F238E27FC236}">
                <a16:creationId xmlns:a16="http://schemas.microsoft.com/office/drawing/2014/main" id="{8F2F8EA3-4D27-7EF8-E1F8-983454A96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50" y="1251207"/>
            <a:ext cx="2947114" cy="1656817"/>
          </a:xfrm>
          <a:prstGeom prst="rect">
            <a:avLst/>
          </a:prstGeom>
          <a:solidFill>
            <a:schemeClr val="accent5">
              <a:lumMod val="40000"/>
              <a:lumOff val="60000"/>
            </a:schemeClr>
          </a:solidFill>
        </p:spPr>
      </p:pic>
      <p:sp>
        <p:nvSpPr>
          <p:cNvPr id="5" name="Google Shape;623;p49">
            <a:extLst>
              <a:ext uri="{FF2B5EF4-FFF2-40B4-BE49-F238E27FC236}">
                <a16:creationId xmlns:a16="http://schemas.microsoft.com/office/drawing/2014/main" id="{6864B655-9C75-FFFE-4A27-DDF5DBA9AA07}"/>
              </a:ext>
            </a:extLst>
          </p:cNvPr>
          <p:cNvSpPr txBox="1"/>
          <p:nvPr/>
        </p:nvSpPr>
        <p:spPr>
          <a:xfrm>
            <a:off x="777750" y="3141504"/>
            <a:ext cx="7219157" cy="159149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tx2">
                    <a:lumMod val="10000"/>
                  </a:schemeClr>
                </a:solidFill>
                <a:latin typeface="Mulish"/>
                <a:ea typeface="Mulish"/>
                <a:cs typeface="Mulish"/>
                <a:sym typeface="Mulish"/>
              </a:rPr>
              <a:t>Mesh:</a:t>
            </a:r>
            <a:endParaRPr dirty="0">
              <a:solidFill>
                <a:schemeClr val="tx2">
                  <a:lumMod val="10000"/>
                </a:schemeClr>
              </a:solidFill>
              <a:latin typeface="Mulish"/>
              <a:ea typeface="Mulish"/>
              <a:cs typeface="Mulish"/>
              <a:sym typeface="Mulish"/>
            </a:endParaRPr>
          </a:p>
          <a:p>
            <a:pPr marL="457200" lvl="0" indent="-317500" algn="l" rtl="0">
              <a:lnSpc>
                <a:spcPct val="115000"/>
              </a:lnSpc>
              <a:spcBef>
                <a:spcPts val="1000"/>
              </a:spcBef>
              <a:spcAft>
                <a:spcPts val="0"/>
              </a:spcAft>
              <a:buClr>
                <a:schemeClr val="dk2"/>
              </a:buClr>
              <a:buSzPts val="1400"/>
              <a:buFont typeface="Mulish"/>
              <a:buChar char="●"/>
            </a:pPr>
            <a:r>
              <a:rPr lang="en-US" dirty="0">
                <a:solidFill>
                  <a:schemeClr val="tx2">
                    <a:lumMod val="10000"/>
                  </a:schemeClr>
                </a:solidFill>
                <a:latin typeface="Mulish"/>
                <a:ea typeface="Mulish"/>
                <a:cs typeface="Mulish"/>
                <a:sym typeface="Mulish"/>
              </a:rPr>
              <a:t>Radius of the channel was chosen to be 0.00025 m and the length 0.01 m.</a:t>
            </a:r>
          </a:p>
          <a:p>
            <a:pPr marL="457200" lvl="0" indent="-317500" algn="l" rtl="0">
              <a:lnSpc>
                <a:spcPct val="115000"/>
              </a:lnSpc>
              <a:spcBef>
                <a:spcPts val="1000"/>
              </a:spcBef>
              <a:spcAft>
                <a:spcPts val="0"/>
              </a:spcAft>
              <a:buClr>
                <a:schemeClr val="dk2"/>
              </a:buClr>
              <a:buSzPts val="1400"/>
              <a:buFont typeface="Mulish"/>
              <a:buChar char="●"/>
            </a:pPr>
            <a:r>
              <a:rPr lang="en-US" dirty="0">
                <a:solidFill>
                  <a:schemeClr val="tx2">
                    <a:lumMod val="10000"/>
                  </a:schemeClr>
                </a:solidFill>
                <a:latin typeface="Mulish"/>
                <a:ea typeface="Mulish"/>
                <a:cs typeface="Mulish"/>
                <a:sym typeface="Mulish"/>
              </a:rPr>
              <a:t>Mesh dimensions were 125 x 5000, so the total number of cells were 625000.</a:t>
            </a:r>
          </a:p>
          <a:p>
            <a:pPr marL="457200" lvl="0" indent="-317500" algn="l" rtl="0">
              <a:lnSpc>
                <a:spcPct val="115000"/>
              </a:lnSpc>
              <a:spcBef>
                <a:spcPts val="1000"/>
              </a:spcBef>
              <a:spcAft>
                <a:spcPts val="0"/>
              </a:spcAft>
              <a:buClr>
                <a:schemeClr val="dk2"/>
              </a:buClr>
              <a:buSzPts val="1400"/>
              <a:buFont typeface="Mulish"/>
              <a:buChar char="●"/>
            </a:pPr>
            <a:r>
              <a:rPr lang="en-US" dirty="0">
                <a:solidFill>
                  <a:schemeClr val="tx2">
                    <a:lumMod val="10000"/>
                  </a:schemeClr>
                </a:solidFill>
                <a:latin typeface="Mulish"/>
                <a:ea typeface="Mulish"/>
                <a:cs typeface="Mulish"/>
                <a:sym typeface="Mulish"/>
              </a:rPr>
              <a:t>A fine-resolution grid was generated to ensure solution accuracy.</a:t>
            </a:r>
          </a:p>
          <a:p>
            <a:pPr marL="0" lvl="0" indent="0" algn="l" rtl="0">
              <a:lnSpc>
                <a:spcPct val="115000"/>
              </a:lnSpc>
              <a:spcBef>
                <a:spcPts val="0"/>
              </a:spcBef>
              <a:spcAft>
                <a:spcPts val="0"/>
              </a:spcAft>
              <a:buNone/>
            </a:pPr>
            <a:endParaRPr lang="en-US" dirty="0">
              <a:solidFill>
                <a:schemeClr val="tx2">
                  <a:lumMod val="10000"/>
                </a:schemeClr>
              </a:solidFill>
              <a:latin typeface="Mulish"/>
              <a:ea typeface="Mulish"/>
              <a:cs typeface="Mulish"/>
              <a:sym typeface="Mulis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Inlet Time Calculation</a:t>
            </a:r>
            <a:endParaRPr dirty="0"/>
          </a:p>
        </p:txBody>
      </p:sp>
      <mc:AlternateContent xmlns:mc="http://schemas.openxmlformats.org/markup-compatibility/2006" xmlns:a14="http://schemas.microsoft.com/office/drawing/2010/main">
        <mc:Choice Requires="a14">
          <p:sp>
            <p:nvSpPr>
              <p:cNvPr id="408" name="Google Shape;408;p40"/>
              <p:cNvSpPr txBox="1"/>
              <p:nvPr/>
            </p:nvSpPr>
            <p:spPr>
              <a:xfrm>
                <a:off x="720000" y="2132306"/>
                <a:ext cx="2557200" cy="878887"/>
              </a:xfrm>
              <a:prstGeom prst="rect">
                <a:avLst/>
              </a:prstGeom>
              <a:noFill/>
              <a:ln>
                <a:noFill/>
              </a:ln>
            </p:spPr>
            <p:txBody>
              <a:bodyPr spcFirstLastPara="1" wrap="square" lIns="91425" tIns="91425" rIns="91425" bIns="91425" anchor="b" anchorCtr="0">
                <a:noAutofit/>
              </a:bodyPr>
              <a:lstStyle/>
              <a:p>
                <a:pPr lvl="0" algn="just">
                  <a:buSzPts val="1100"/>
                </a:pPr>
                <a14:m>
                  <m:oMath xmlns:m="http://schemas.openxmlformats.org/officeDocument/2006/math">
                    <m:sSub>
                      <m:sSubPr>
                        <m:ctrlPr>
                          <a:rPr lang="en" sz="2000" b="1" i="1" smtClean="0">
                            <a:solidFill>
                              <a:schemeClr val="dk1"/>
                            </a:solidFill>
                            <a:latin typeface="Cambria Math" panose="02040503050406030204" pitchFamily="18" charset="0"/>
                            <a:sym typeface="Quicksand"/>
                          </a:rPr>
                        </m:ctrlPr>
                      </m:sSubPr>
                      <m:e>
                        <m:r>
                          <a:rPr lang="en-US" sz="2000" b="1" i="0" smtClean="0">
                            <a:solidFill>
                              <a:schemeClr val="dk1"/>
                            </a:solidFill>
                            <a:latin typeface="Cambria Math" panose="02040503050406030204" pitchFamily="18" charset="0"/>
                            <a:sym typeface="Quicksand"/>
                          </a:rPr>
                          <m:t>𝐕</m:t>
                        </m:r>
                      </m:e>
                      <m:sub>
                        <m:r>
                          <a:rPr lang="en-US" sz="2000" b="1" i="0" smtClean="0">
                            <a:solidFill>
                              <a:schemeClr val="dk1"/>
                            </a:solidFill>
                            <a:latin typeface="Cambria Math" panose="02040503050406030204" pitchFamily="18" charset="0"/>
                            <a:sym typeface="Quicksand"/>
                          </a:rPr>
                          <m:t>𝐛</m:t>
                        </m:r>
                      </m:sub>
                    </m:sSub>
                  </m:oMath>
                </a14:m>
                <a:r>
                  <a:rPr lang="en-US" sz="2000" b="1" dirty="0">
                    <a:solidFill>
                      <a:schemeClr val="dk1"/>
                    </a:solidFill>
                    <a:latin typeface="Quicksand"/>
                    <a:ea typeface="Quicksand"/>
                    <a:cs typeface="Quicksand"/>
                    <a:sym typeface="Quicksand"/>
                  </a:rPr>
                  <a:t> = 1.462 × 10⁻¹⁰ m³</a:t>
                </a:r>
              </a:p>
              <a:p>
                <a:pPr lvl="0" algn="just">
                  <a:buSzPts val="1100"/>
                </a:pPr>
                <a14:m>
                  <m:oMath xmlns:m="http://schemas.openxmlformats.org/officeDocument/2006/math">
                    <m:sSub>
                      <m:sSubPr>
                        <m:ctrlPr>
                          <a:rPr lang="en" sz="2000" b="1" i="1" smtClean="0">
                            <a:solidFill>
                              <a:schemeClr val="dk1"/>
                            </a:solidFill>
                            <a:latin typeface="Cambria Math" panose="02040503050406030204" pitchFamily="18" charset="0"/>
                            <a:sym typeface="Quicksand"/>
                          </a:rPr>
                        </m:ctrlPr>
                      </m:sSubPr>
                      <m:e>
                        <m:r>
                          <a:rPr lang="en-US" sz="2000" b="1" i="0" smtClean="0">
                            <a:solidFill>
                              <a:schemeClr val="dk1"/>
                            </a:solidFill>
                            <a:latin typeface="Cambria Math" panose="02040503050406030204" pitchFamily="18" charset="0"/>
                            <a:sym typeface="Quicksand"/>
                          </a:rPr>
                          <m:t>𝐕</m:t>
                        </m:r>
                      </m:e>
                      <m:sub>
                        <m:r>
                          <a:rPr lang="en-US" sz="2000" b="1" i="0" smtClean="0">
                            <a:solidFill>
                              <a:schemeClr val="dk1"/>
                            </a:solidFill>
                            <a:latin typeface="Cambria Math" panose="02040503050406030204" pitchFamily="18" charset="0"/>
                            <a:sym typeface="Quicksand"/>
                          </a:rPr>
                          <m:t>𝐥</m:t>
                        </m:r>
                      </m:sub>
                    </m:sSub>
                    <m:r>
                      <m:rPr>
                        <m:nor/>
                      </m:rPr>
                      <a:rPr lang="en-US" sz="2000" b="1" i="0" smtClean="0">
                        <a:solidFill>
                          <a:schemeClr val="dk1"/>
                        </a:solidFill>
                        <a:latin typeface="Cambria Math" panose="02040503050406030204" pitchFamily="18" charset="0"/>
                        <a:sym typeface="Quicksand"/>
                      </a:rPr>
                      <m:t>  </m:t>
                    </m:r>
                    <m:r>
                      <m:rPr>
                        <m:nor/>
                      </m:rPr>
                      <a:rPr lang="en-US" sz="2000" b="1" dirty="0">
                        <a:solidFill>
                          <a:schemeClr val="dk1"/>
                        </a:solidFill>
                        <a:latin typeface="Quicksand"/>
                        <a:ea typeface="Quicksand"/>
                        <a:cs typeface="Quicksand"/>
                        <a:sym typeface="Quicksand"/>
                      </a:rPr>
                      <m:t>=</m:t>
                    </m:r>
                  </m:oMath>
                </a14:m>
                <a:r>
                  <a:rPr lang="en-US" sz="2000" b="1" dirty="0">
                    <a:solidFill>
                      <a:schemeClr val="dk1"/>
                    </a:solidFill>
                    <a:latin typeface="Quicksand"/>
                    <a:ea typeface="Quicksand"/>
                    <a:cs typeface="Quicksand"/>
                    <a:sym typeface="Quicksand"/>
                  </a:rPr>
                  <a:t> 2.466× 10⁻¹⁰ m³</a:t>
                </a:r>
                <a:endParaRPr sz="2000" b="1" dirty="0">
                  <a:solidFill>
                    <a:schemeClr val="dk1"/>
                  </a:solidFill>
                  <a:latin typeface="Quicksand"/>
                  <a:ea typeface="Quicksand"/>
                  <a:cs typeface="Quicksand"/>
                  <a:sym typeface="Quicksand"/>
                </a:endParaRPr>
              </a:p>
            </p:txBody>
          </p:sp>
        </mc:Choice>
        <mc:Fallback xmlns="">
          <p:sp>
            <p:nvSpPr>
              <p:cNvPr id="408" name="Google Shape;408;p40"/>
              <p:cNvSpPr txBox="1">
                <a:spLocks noRot="1" noChangeAspect="1" noMove="1" noResize="1" noEditPoints="1" noAdjustHandles="1" noChangeArrowheads="1" noChangeShapeType="1" noTextEdit="1"/>
              </p:cNvSpPr>
              <p:nvPr/>
            </p:nvSpPr>
            <p:spPr>
              <a:xfrm>
                <a:off x="720000" y="2132306"/>
                <a:ext cx="2557200" cy="878887"/>
              </a:xfrm>
              <a:prstGeom prst="rect">
                <a:avLst/>
              </a:prstGeom>
              <a:blipFill>
                <a:blip r:embed="rId3"/>
                <a:stretch>
                  <a:fillRect r="-2143" b="-6944"/>
                </a:stretch>
              </a:blipFill>
              <a:ln>
                <a:noFill/>
              </a:ln>
            </p:spPr>
            <p:txBody>
              <a:bodyPr/>
              <a:lstStyle/>
              <a:p>
                <a:r>
                  <a:rPr lang="en-IN">
                    <a:noFill/>
                  </a:rPr>
                  <a:t> </a:t>
                </a:r>
              </a:p>
            </p:txBody>
          </p:sp>
        </mc:Fallback>
      </mc:AlternateContent>
      <p:sp>
        <p:nvSpPr>
          <p:cNvPr id="409" name="Google Shape;409;p40"/>
          <p:cNvSpPr txBox="1"/>
          <p:nvPr/>
        </p:nvSpPr>
        <p:spPr>
          <a:xfrm>
            <a:off x="707093" y="1174246"/>
            <a:ext cx="3727763" cy="114708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600" dirty="0">
                <a:solidFill>
                  <a:schemeClr val="dk1"/>
                </a:solidFill>
                <a:latin typeface="Mulish"/>
                <a:ea typeface="Mulish"/>
                <a:cs typeface="Mulish"/>
                <a:sym typeface="Mulish"/>
              </a:rPr>
              <a:t>The inlet time is calculated such that the volume of gas and liquid is same for different velocities</a:t>
            </a:r>
          </a:p>
        </p:txBody>
      </p:sp>
      <p:sp>
        <p:nvSpPr>
          <p:cNvPr id="420" name="Google Shape;420;p4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cxnSp>
        <p:nvCxnSpPr>
          <p:cNvPr id="442" name="Google Shape;442;p40"/>
          <p:cNvCxnSpPr>
            <a:cxnSpLocks/>
          </p:cNvCxnSpPr>
          <p:nvPr/>
        </p:nvCxnSpPr>
        <p:spPr>
          <a:xfrm>
            <a:off x="4572000" y="1174246"/>
            <a:ext cx="0" cy="3318265"/>
          </a:xfrm>
          <a:prstGeom prst="straightConnector1">
            <a:avLst/>
          </a:prstGeom>
          <a:noFill/>
          <a:ln w="19050" cap="flat" cmpd="sng">
            <a:solidFill>
              <a:schemeClr val="lt1"/>
            </a:solidFill>
            <a:prstDash val="solid"/>
            <a:round/>
            <a:headEnd type="oval" w="med" len="med"/>
            <a:tailEnd type="oval" w="med" len="med"/>
          </a:ln>
        </p:spPr>
      </p:cxnSp>
      <p:graphicFrame>
        <p:nvGraphicFramePr>
          <p:cNvPr id="3" name="Table 2">
            <a:extLst>
              <a:ext uri="{FF2B5EF4-FFF2-40B4-BE49-F238E27FC236}">
                <a16:creationId xmlns:a16="http://schemas.microsoft.com/office/drawing/2014/main" id="{95250153-4E20-375C-21AE-BC372A98FD77}"/>
              </a:ext>
            </a:extLst>
          </p:cNvPr>
          <p:cNvGraphicFramePr>
            <a:graphicFrameLocks noGrp="1"/>
          </p:cNvGraphicFramePr>
          <p:nvPr>
            <p:extLst>
              <p:ext uri="{D42A27DB-BD31-4B8C-83A1-F6EECF244321}">
                <p14:modId xmlns:p14="http://schemas.microsoft.com/office/powerpoint/2010/main" val="357002882"/>
              </p:ext>
            </p:extLst>
          </p:nvPr>
        </p:nvGraphicFramePr>
        <p:xfrm>
          <a:off x="4709139" y="2321326"/>
          <a:ext cx="3962138" cy="2092646"/>
        </p:xfrm>
        <a:graphic>
          <a:graphicData uri="http://schemas.openxmlformats.org/drawingml/2006/table">
            <a:tbl>
              <a:tblPr firstRow="1" firstCol="1" bandRow="1">
                <a:effectLst>
                  <a:outerShdw blurRad="50800" dist="38100" dir="8100000" algn="tr" rotWithShape="0">
                    <a:prstClr val="black">
                      <a:alpha val="40000"/>
                    </a:prstClr>
                  </a:outerShdw>
                </a:effectLst>
                <a:tableStyleId>{D58BE6A4-E31F-48F1-8023-C3C4070278EF}</a:tableStyleId>
              </a:tblPr>
              <a:tblGrid>
                <a:gridCol w="1320566">
                  <a:extLst>
                    <a:ext uri="{9D8B030D-6E8A-4147-A177-3AD203B41FA5}">
                      <a16:colId xmlns:a16="http://schemas.microsoft.com/office/drawing/2014/main" val="353986663"/>
                    </a:ext>
                  </a:extLst>
                </a:gridCol>
                <a:gridCol w="1320566">
                  <a:extLst>
                    <a:ext uri="{9D8B030D-6E8A-4147-A177-3AD203B41FA5}">
                      <a16:colId xmlns:a16="http://schemas.microsoft.com/office/drawing/2014/main" val="4026432903"/>
                    </a:ext>
                  </a:extLst>
                </a:gridCol>
                <a:gridCol w="1321006">
                  <a:extLst>
                    <a:ext uri="{9D8B030D-6E8A-4147-A177-3AD203B41FA5}">
                      <a16:colId xmlns:a16="http://schemas.microsoft.com/office/drawing/2014/main" val="314707978"/>
                    </a:ext>
                  </a:extLst>
                </a:gridCol>
              </a:tblGrid>
              <a:tr h="485093">
                <a:tc>
                  <a:txBody>
                    <a:bodyPr/>
                    <a:lstStyle/>
                    <a:p>
                      <a:pPr algn="just">
                        <a:lnSpc>
                          <a:spcPct val="115000"/>
                        </a:lnSpc>
                        <a:spcAft>
                          <a:spcPts val="800"/>
                        </a:spcAft>
                        <a:buNone/>
                      </a:pPr>
                      <a:r>
                        <a:rPr lang="en-IN" sz="1600" b="0" i="0" u="none" strike="noStrike" cap="none" dirty="0">
                          <a:solidFill>
                            <a:schemeClr val="dk1"/>
                          </a:solidFill>
                          <a:latin typeface="Mulish"/>
                          <a:sym typeface="Arial"/>
                        </a:rPr>
                        <a:t>Velocity(m/s) </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800"/>
                        </a:spcAft>
                        <a:buNone/>
                      </a:pPr>
                      <a:r>
                        <a:rPr lang="en-IN" sz="1600" b="0" i="0" u="none" strike="noStrike" cap="none" dirty="0">
                          <a:solidFill>
                            <a:schemeClr val="dk1"/>
                          </a:solidFill>
                          <a:latin typeface="Mulish"/>
                          <a:sym typeface="Arial"/>
                        </a:rPr>
                        <a:t>Gas inlet time(s)</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800"/>
                        </a:spcAft>
                        <a:buNone/>
                      </a:pPr>
                      <a:r>
                        <a:rPr lang="en-IN" sz="1600" b="0" i="0" u="none" strike="noStrike" cap="none" dirty="0">
                          <a:solidFill>
                            <a:schemeClr val="dk1"/>
                          </a:solidFill>
                          <a:latin typeface="Mulish"/>
                          <a:sym typeface="Arial"/>
                        </a:rPr>
                        <a:t>Liquid slug inlet time(s)</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298177"/>
                  </a:ext>
                </a:extLst>
              </a:tr>
              <a:tr h="234472">
                <a:tc>
                  <a:txBody>
                    <a:bodyPr/>
                    <a:lstStyle/>
                    <a:p>
                      <a:pPr algn="just">
                        <a:lnSpc>
                          <a:spcPct val="115000"/>
                        </a:lnSpc>
                        <a:spcAft>
                          <a:spcPts val="800"/>
                        </a:spcAft>
                        <a:buNone/>
                      </a:pPr>
                      <a:r>
                        <a:rPr lang="en-IN" sz="1600" b="0" i="0" u="none" strike="noStrike" cap="none">
                          <a:solidFill>
                            <a:schemeClr val="dk1"/>
                          </a:solidFill>
                          <a:latin typeface="Mulish"/>
                          <a:sym typeface="Arial"/>
                        </a:rPr>
                        <a:t>0.3 </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dirty="0">
                          <a:solidFill>
                            <a:schemeClr val="dk1"/>
                          </a:solidFill>
                          <a:latin typeface="Mulish"/>
                          <a:sym typeface="Arial"/>
                        </a:rPr>
                        <a:t>0.00388</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dirty="0">
                          <a:solidFill>
                            <a:schemeClr val="dk1"/>
                          </a:solidFill>
                          <a:latin typeface="Mulish"/>
                          <a:sym typeface="Arial"/>
                        </a:rPr>
                        <a:t>0.00279</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8880596"/>
                  </a:ext>
                </a:extLst>
              </a:tr>
              <a:tr h="234472">
                <a:tc>
                  <a:txBody>
                    <a:bodyPr/>
                    <a:lstStyle/>
                    <a:p>
                      <a:pPr algn="just">
                        <a:lnSpc>
                          <a:spcPct val="115000"/>
                        </a:lnSpc>
                        <a:spcAft>
                          <a:spcPts val="800"/>
                        </a:spcAft>
                        <a:buNone/>
                      </a:pPr>
                      <a:r>
                        <a:rPr lang="en-IN" sz="1600" b="0" i="0" u="none" strike="noStrike" cap="none">
                          <a:solidFill>
                            <a:schemeClr val="dk1"/>
                          </a:solidFill>
                          <a:latin typeface="Mulish"/>
                          <a:sym typeface="Arial"/>
                        </a:rPr>
                        <a:t>0.4</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dirty="0">
                          <a:solidFill>
                            <a:schemeClr val="dk1"/>
                          </a:solidFill>
                          <a:latin typeface="Mulish"/>
                          <a:sym typeface="Arial"/>
                        </a:rPr>
                        <a:t>0.00291</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a:solidFill>
                            <a:schemeClr val="dk1"/>
                          </a:solidFill>
                          <a:latin typeface="Mulish"/>
                          <a:sym typeface="Arial"/>
                        </a:rPr>
                        <a:t>0.00209</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9162815"/>
                  </a:ext>
                </a:extLst>
              </a:tr>
              <a:tr h="234472">
                <a:tc>
                  <a:txBody>
                    <a:bodyPr/>
                    <a:lstStyle/>
                    <a:p>
                      <a:pPr algn="just">
                        <a:lnSpc>
                          <a:spcPct val="115000"/>
                        </a:lnSpc>
                        <a:spcAft>
                          <a:spcPts val="800"/>
                        </a:spcAft>
                        <a:buNone/>
                      </a:pPr>
                      <a:r>
                        <a:rPr lang="en-IN" sz="1600" b="0" i="0" u="none" strike="noStrike" cap="none">
                          <a:solidFill>
                            <a:schemeClr val="dk1"/>
                          </a:solidFill>
                          <a:latin typeface="Mulish"/>
                          <a:sym typeface="Arial"/>
                        </a:rPr>
                        <a:t>0.5</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dirty="0">
                          <a:solidFill>
                            <a:schemeClr val="dk1"/>
                          </a:solidFill>
                          <a:latin typeface="Mulish"/>
                          <a:sym typeface="Arial"/>
                        </a:rPr>
                        <a:t>0.00232</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a:solidFill>
                            <a:schemeClr val="dk1"/>
                          </a:solidFill>
                          <a:latin typeface="Mulish"/>
                          <a:sym typeface="Arial"/>
                        </a:rPr>
                        <a:t>0.001676</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2769331"/>
                  </a:ext>
                </a:extLst>
              </a:tr>
              <a:tr h="234472">
                <a:tc>
                  <a:txBody>
                    <a:bodyPr/>
                    <a:lstStyle/>
                    <a:p>
                      <a:pPr algn="just">
                        <a:lnSpc>
                          <a:spcPct val="115000"/>
                        </a:lnSpc>
                        <a:spcAft>
                          <a:spcPts val="800"/>
                        </a:spcAft>
                        <a:buNone/>
                      </a:pPr>
                      <a:r>
                        <a:rPr lang="en-IN" sz="1600" b="0" i="0" u="none" strike="noStrike" cap="none">
                          <a:solidFill>
                            <a:schemeClr val="dk1"/>
                          </a:solidFill>
                          <a:latin typeface="Mulish"/>
                          <a:sym typeface="Arial"/>
                        </a:rPr>
                        <a:t>0.7</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a:solidFill>
                            <a:schemeClr val="dk1"/>
                          </a:solidFill>
                          <a:latin typeface="Mulish"/>
                          <a:sym typeface="Arial"/>
                        </a:rPr>
                        <a:t>0.00166</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dirty="0">
                          <a:solidFill>
                            <a:schemeClr val="dk1"/>
                          </a:solidFill>
                          <a:latin typeface="Mulish"/>
                          <a:sym typeface="Arial"/>
                        </a:rPr>
                        <a:t>0.00119</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341899"/>
                  </a:ext>
                </a:extLst>
              </a:tr>
              <a:tr h="234472">
                <a:tc>
                  <a:txBody>
                    <a:bodyPr/>
                    <a:lstStyle/>
                    <a:p>
                      <a:pPr algn="just">
                        <a:lnSpc>
                          <a:spcPct val="115000"/>
                        </a:lnSpc>
                        <a:spcAft>
                          <a:spcPts val="800"/>
                        </a:spcAft>
                        <a:buNone/>
                      </a:pPr>
                      <a:r>
                        <a:rPr lang="en-IN" sz="1600" b="0" i="0" u="none" strike="noStrike" cap="none">
                          <a:solidFill>
                            <a:schemeClr val="dk1"/>
                          </a:solidFill>
                          <a:latin typeface="Mulish"/>
                          <a:sym typeface="Arial"/>
                        </a:rPr>
                        <a:t>0.85</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a:solidFill>
                            <a:schemeClr val="dk1"/>
                          </a:solidFill>
                          <a:latin typeface="Mulish"/>
                          <a:sym typeface="Arial"/>
                        </a:rPr>
                        <a:t>0.00137</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dirty="0">
                          <a:solidFill>
                            <a:schemeClr val="dk1"/>
                          </a:solidFill>
                          <a:latin typeface="Mulish"/>
                          <a:sym typeface="Arial"/>
                        </a:rPr>
                        <a:t>0.00098</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5090902"/>
                  </a:ext>
                </a:extLst>
              </a:tr>
              <a:tr h="234472">
                <a:tc>
                  <a:txBody>
                    <a:bodyPr/>
                    <a:lstStyle/>
                    <a:p>
                      <a:pPr algn="just">
                        <a:lnSpc>
                          <a:spcPct val="115000"/>
                        </a:lnSpc>
                        <a:spcAft>
                          <a:spcPts val="800"/>
                        </a:spcAft>
                        <a:buNone/>
                      </a:pPr>
                      <a:r>
                        <a:rPr lang="en-IN" sz="1600" b="0" i="0" u="none" strike="noStrike" cap="none">
                          <a:solidFill>
                            <a:schemeClr val="dk1"/>
                          </a:solidFill>
                          <a:latin typeface="Mulish"/>
                          <a:sym typeface="Arial"/>
                        </a:rPr>
                        <a:t>1</a:t>
                      </a:r>
                      <a:endParaRPr lang="en-IN" sz="1600" b="0" i="0" u="none" strike="noStrike" cap="none">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dirty="0">
                          <a:solidFill>
                            <a:schemeClr val="dk1"/>
                          </a:solidFill>
                          <a:latin typeface="Mulish"/>
                          <a:sym typeface="Arial"/>
                        </a:rPr>
                        <a:t>0.00116</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800"/>
                        </a:spcAft>
                        <a:buNone/>
                      </a:pPr>
                      <a:r>
                        <a:rPr lang="en-IN" sz="1600" b="0" i="0" u="none" strike="noStrike" cap="none" dirty="0">
                          <a:solidFill>
                            <a:schemeClr val="dk1"/>
                          </a:solidFill>
                          <a:latin typeface="Mulish"/>
                          <a:sym typeface="Arial"/>
                        </a:rPr>
                        <a:t>0.00084</a:t>
                      </a:r>
                      <a:endParaRPr lang="en-IN" sz="1600" b="0" i="0" u="none" strike="noStrike" cap="none" dirty="0">
                        <a:solidFill>
                          <a:schemeClr val="dk1"/>
                        </a:solidFill>
                        <a:latin typeface="Mulish"/>
                        <a:ea typeface="Calibri" panose="020F0502020204030204" pitchFamily="34" charset="0"/>
                        <a:cs typeface="Times New Roman" panose="02020603050405020304" pitchFamily="18" charset="0"/>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6534006"/>
                  </a:ext>
                </a:extLst>
              </a:tr>
            </a:tbl>
          </a:graphicData>
        </a:graphic>
      </p:graphicFrame>
      <mc:AlternateContent xmlns:mc="http://schemas.openxmlformats.org/markup-compatibility/2006" xmlns:a14="http://schemas.microsoft.com/office/drawing/2010/main">
        <mc:Choice Requires="a14">
          <p:sp>
            <p:nvSpPr>
              <p:cNvPr id="5" name="Google Shape;409;p40">
                <a:extLst>
                  <a:ext uri="{FF2B5EF4-FFF2-40B4-BE49-F238E27FC236}">
                    <a16:creationId xmlns:a16="http://schemas.microsoft.com/office/drawing/2014/main" id="{A9CA30FE-1C6E-49E5-DB2B-472252768BD0}"/>
                  </a:ext>
                </a:extLst>
              </p:cNvPr>
              <p:cNvSpPr txBox="1"/>
              <p:nvPr/>
            </p:nvSpPr>
            <p:spPr>
              <a:xfrm>
                <a:off x="707093" y="3011192"/>
                <a:ext cx="3864907" cy="1298479"/>
              </a:xfrm>
              <a:prstGeom prst="rect">
                <a:avLst/>
              </a:prstGeom>
              <a:noFill/>
              <a:ln>
                <a:noFill/>
              </a:ln>
            </p:spPr>
            <p:txBody>
              <a:bodyPr spcFirstLastPara="1" wrap="square" lIns="91425" tIns="91425" rIns="91425" bIns="91425" anchor="t" anchorCtr="0">
                <a:noAutofit/>
              </a:bodyPr>
              <a:lstStyle/>
              <a:p>
                <a:pPr lvl="0" algn="just">
                  <a:lnSpc>
                    <a:spcPct val="115000"/>
                  </a:lnSpc>
                </a:pPr>
                <a:r>
                  <a:rPr lang="en-US" dirty="0">
                    <a:solidFill>
                      <a:schemeClr val="dk1"/>
                    </a:solidFill>
                    <a:latin typeface="Cambria Math" panose="02040503050406030204" pitchFamily="18" charset="0"/>
                    <a:sym typeface="Mulish"/>
                  </a:rPr>
                  <a:t>For U = 0.5 m/s</a:t>
                </a:r>
              </a:p>
              <a:p>
                <a:pPr lvl="0" algn="just">
                  <a:lnSpc>
                    <a:spcPct val="115000"/>
                  </a:lnSpc>
                </a:pPr>
                <a:endParaRPr lang="en-US" dirty="0">
                  <a:solidFill>
                    <a:schemeClr val="dk1"/>
                  </a:solidFill>
                  <a:latin typeface="Cambria Math" panose="02040503050406030204" pitchFamily="18" charset="0"/>
                  <a:sym typeface="Mulish"/>
                </a:endParaRPr>
              </a:p>
              <a:p>
                <a:pPr lvl="0" algn="just">
                  <a:lnSpc>
                    <a:spcPct val="115000"/>
                  </a:lnSpc>
                </a:pPr>
                <a14:m>
                  <m:oMath xmlns:m="http://schemas.openxmlformats.org/officeDocument/2006/math">
                    <m:sSub>
                      <m:sSubPr>
                        <m:ctrlPr>
                          <a:rPr lang="en-US" i="1" smtClean="0">
                            <a:solidFill>
                              <a:schemeClr val="dk1"/>
                            </a:solidFill>
                            <a:latin typeface="Cambria Math" panose="02040503050406030204" pitchFamily="18" charset="0"/>
                            <a:sym typeface="Mulish"/>
                          </a:rPr>
                        </m:ctrlPr>
                      </m:sSubPr>
                      <m:e>
                        <m:r>
                          <m:rPr>
                            <m:sty m:val="p"/>
                          </m:rPr>
                          <a:rPr lang="en-US" b="0" i="0" smtClean="0">
                            <a:solidFill>
                              <a:schemeClr val="dk1"/>
                            </a:solidFill>
                            <a:latin typeface="Cambria Math" panose="02040503050406030204" pitchFamily="18" charset="0"/>
                            <a:sym typeface="Mulish"/>
                          </a:rPr>
                          <m:t>Q</m:t>
                        </m:r>
                      </m:e>
                      <m:sub>
                        <m:r>
                          <m:rPr>
                            <m:sty m:val="p"/>
                          </m:rPr>
                          <a:rPr lang="en-US" b="0" i="0" smtClean="0">
                            <a:solidFill>
                              <a:schemeClr val="dk1"/>
                            </a:solidFill>
                            <a:latin typeface="Cambria Math" panose="02040503050406030204" pitchFamily="18" charset="0"/>
                            <a:sym typeface="Mulish"/>
                          </a:rPr>
                          <m:t>g</m:t>
                        </m:r>
                      </m:sub>
                    </m:sSub>
                  </m:oMath>
                </a14:m>
                <a:r>
                  <a:rPr lang="en-US" dirty="0">
                    <a:solidFill>
                      <a:schemeClr val="dk1"/>
                    </a:solidFill>
                    <a:latin typeface="Mulish"/>
                    <a:ea typeface="Mulish"/>
                    <a:cs typeface="Mulish"/>
                    <a:sym typeface="Mulish"/>
                  </a:rPr>
                  <a:t>=Ux</a:t>
                </a:r>
                <a14:m>
                  <m:oMath xmlns:m="http://schemas.openxmlformats.org/officeDocument/2006/math">
                    <m:sSub>
                      <m:sSubPr>
                        <m:ctrlPr>
                          <a:rPr lang="en-US" i="1">
                            <a:solidFill>
                              <a:schemeClr val="dk1"/>
                            </a:solidFill>
                            <a:latin typeface="Cambria Math" panose="02040503050406030204" pitchFamily="18" charset="0"/>
                            <a:sym typeface="Mulish"/>
                          </a:rPr>
                        </m:ctrlPr>
                      </m:sSubPr>
                      <m:e>
                        <m:r>
                          <m:rPr>
                            <m:sty m:val="p"/>
                          </m:rPr>
                          <a:rPr lang="en-US" b="0" i="0" smtClean="0">
                            <a:solidFill>
                              <a:schemeClr val="dk1"/>
                            </a:solidFill>
                            <a:latin typeface="Cambria Math" panose="02040503050406030204" pitchFamily="18" charset="0"/>
                            <a:sym typeface="Mulish"/>
                          </a:rPr>
                          <m:t>A</m:t>
                        </m:r>
                      </m:e>
                      <m:sub>
                        <m:r>
                          <m:rPr>
                            <m:sty m:val="p"/>
                          </m:rPr>
                          <a:rPr lang="en-US">
                            <a:solidFill>
                              <a:schemeClr val="dk1"/>
                            </a:solidFill>
                            <a:latin typeface="Cambria Math" panose="02040503050406030204" pitchFamily="18" charset="0"/>
                            <a:sym typeface="Mulish"/>
                          </a:rPr>
                          <m:t>g</m:t>
                        </m:r>
                      </m:sub>
                    </m:sSub>
                  </m:oMath>
                </a14:m>
                <a:r>
                  <a:rPr lang="en-US" dirty="0">
                    <a:solidFill>
                      <a:schemeClr val="dk1"/>
                    </a:solidFill>
                    <a:latin typeface="Mulish"/>
                    <a:ea typeface="Mulish"/>
                    <a:cs typeface="Mulish"/>
                    <a:sym typeface="Mulish"/>
                  </a:rPr>
                  <a:t>=0.5×</a:t>
                </a:r>
                <a:r>
                  <a:rPr lang="el-GR" dirty="0">
                    <a:solidFill>
                      <a:schemeClr val="dk1"/>
                    </a:solidFill>
                    <a:latin typeface="Mulish"/>
                    <a:ea typeface="Mulish"/>
                    <a:cs typeface="Mulish"/>
                    <a:sym typeface="Mulish"/>
                  </a:rPr>
                  <a:t>π×(0.0002)²</a:t>
                </a:r>
                <a:r>
                  <a:rPr lang="en-US" dirty="0">
                    <a:solidFill>
                      <a:schemeClr val="dk1"/>
                    </a:solidFill>
                    <a:latin typeface="Mulish"/>
                    <a:ea typeface="Mulish"/>
                    <a:cs typeface="Mulish"/>
                    <a:sym typeface="Mulish"/>
                  </a:rPr>
                  <a:t>=6.283×10⁻⁸ m³/s</a:t>
                </a:r>
              </a:p>
              <a:p>
                <a:pPr lvl="0" algn="just">
                  <a:lnSpc>
                    <a:spcPct val="115000"/>
                  </a:lnSpc>
                </a:pPr>
                <a:r>
                  <a:rPr lang="en-US" dirty="0">
                    <a:solidFill>
                      <a:schemeClr val="dk1"/>
                    </a:solidFill>
                    <a:latin typeface="Mulish"/>
                    <a:ea typeface="Mulish"/>
                    <a:cs typeface="Mulish"/>
                    <a:sym typeface="Mulish"/>
                  </a:rPr>
                  <a:t>  </a:t>
                </a:r>
              </a:p>
              <a:p>
                <a:pPr lvl="0" algn="just">
                  <a:lnSpc>
                    <a:spcPct val="115000"/>
                  </a:lnSpc>
                </a:pPr>
                <a14:m>
                  <m:oMath xmlns:m="http://schemas.openxmlformats.org/officeDocument/2006/math">
                    <m:sSub>
                      <m:sSubPr>
                        <m:ctrlPr>
                          <a:rPr lang="en-US" i="1" smtClean="0">
                            <a:solidFill>
                              <a:schemeClr val="dk1"/>
                            </a:solidFill>
                            <a:latin typeface="Cambria Math" panose="02040503050406030204" pitchFamily="18" charset="0"/>
                            <a:sym typeface="Mulish"/>
                          </a:rPr>
                        </m:ctrlPr>
                      </m:sSubPr>
                      <m:e>
                        <m:r>
                          <m:rPr>
                            <m:sty m:val="p"/>
                          </m:rPr>
                          <a:rPr lang="en-US" b="0" i="0" smtClean="0">
                            <a:solidFill>
                              <a:schemeClr val="dk1"/>
                            </a:solidFill>
                            <a:latin typeface="Cambria Math" panose="02040503050406030204" pitchFamily="18" charset="0"/>
                            <a:sym typeface="Mulish"/>
                          </a:rPr>
                          <m:t>Q</m:t>
                        </m:r>
                      </m:e>
                      <m:sub>
                        <m:r>
                          <m:rPr>
                            <m:sty m:val="p"/>
                          </m:rPr>
                          <a:rPr lang="en-US" b="0" i="0" smtClean="0">
                            <a:solidFill>
                              <a:schemeClr val="dk1"/>
                            </a:solidFill>
                            <a:latin typeface="Cambria Math" panose="02040503050406030204" pitchFamily="18" charset="0"/>
                            <a:sym typeface="Mulish"/>
                          </a:rPr>
                          <m:t>l</m:t>
                        </m:r>
                      </m:sub>
                    </m:sSub>
                  </m:oMath>
                </a14:m>
                <a:r>
                  <a:rPr lang="en-US" dirty="0">
                    <a:solidFill>
                      <a:schemeClr val="dk1"/>
                    </a:solidFill>
                    <a:latin typeface="Mulish"/>
                    <a:ea typeface="Mulish"/>
                    <a:cs typeface="Mulish"/>
                    <a:sym typeface="Mulish"/>
                  </a:rPr>
                  <a:t>=Ux</a:t>
                </a:r>
                <a14:m>
                  <m:oMath xmlns:m="http://schemas.openxmlformats.org/officeDocument/2006/math">
                    <m:sSub>
                      <m:sSubPr>
                        <m:ctrlPr>
                          <a:rPr lang="en-US" i="1">
                            <a:solidFill>
                              <a:schemeClr val="dk1"/>
                            </a:solidFill>
                            <a:latin typeface="Cambria Math" panose="02040503050406030204" pitchFamily="18" charset="0"/>
                            <a:sym typeface="Mulish"/>
                          </a:rPr>
                        </m:ctrlPr>
                      </m:sSubPr>
                      <m:e>
                        <m:r>
                          <m:rPr>
                            <m:sty m:val="p"/>
                          </m:rPr>
                          <a:rPr lang="en-US" b="0" i="0" smtClean="0">
                            <a:solidFill>
                              <a:schemeClr val="dk1"/>
                            </a:solidFill>
                            <a:latin typeface="Cambria Math" panose="02040503050406030204" pitchFamily="18" charset="0"/>
                            <a:sym typeface="Mulish"/>
                          </a:rPr>
                          <m:t>A</m:t>
                        </m:r>
                      </m:e>
                      <m:sub>
                        <m:r>
                          <m:rPr>
                            <m:sty m:val="p"/>
                          </m:rPr>
                          <a:rPr lang="en-US" b="0" i="0" smtClean="0">
                            <a:solidFill>
                              <a:schemeClr val="dk1"/>
                            </a:solidFill>
                            <a:latin typeface="Cambria Math" panose="02040503050406030204" pitchFamily="18" charset="0"/>
                            <a:sym typeface="Mulish"/>
                          </a:rPr>
                          <m:t>l</m:t>
                        </m:r>
                      </m:sub>
                    </m:sSub>
                  </m:oMath>
                </a14:m>
                <a:r>
                  <a:rPr lang="en-US" dirty="0">
                    <a:solidFill>
                      <a:schemeClr val="dk1"/>
                    </a:solidFill>
                    <a:latin typeface="Mulish"/>
                    <a:ea typeface="Mulish"/>
                    <a:cs typeface="Mulish"/>
                    <a:sym typeface="Mulish"/>
                  </a:rPr>
                  <a:t>=</a:t>
                </a:r>
                <a:r>
                  <a:rPr lang="el-GR" dirty="0">
                    <a:solidFill>
                      <a:schemeClr val="dk1"/>
                    </a:solidFill>
                    <a:latin typeface="Mulish"/>
                    <a:ea typeface="Mulish"/>
                    <a:cs typeface="Mulish"/>
                    <a:sym typeface="Mulish"/>
                  </a:rPr>
                  <a:t>0.5×π×(0.00025)²</a:t>
                </a:r>
                <a:r>
                  <a:rPr lang="en-US" dirty="0">
                    <a:solidFill>
                      <a:schemeClr val="dk1"/>
                    </a:solidFill>
                    <a:latin typeface="Mulish"/>
                    <a:ea typeface="Mulish"/>
                    <a:cs typeface="Mulish"/>
                    <a:sym typeface="Mulish"/>
                  </a:rPr>
                  <a:t>=9.817×10⁻⁸ m³/s</a:t>
                </a:r>
              </a:p>
              <a:p>
                <a:pPr lvl="0" algn="just">
                  <a:lnSpc>
                    <a:spcPct val="115000"/>
                  </a:lnSpc>
                </a:pPr>
                <a:r>
                  <a:rPr lang="el-GR" dirty="0">
                    <a:solidFill>
                      <a:schemeClr val="dk1"/>
                    </a:solidFill>
                    <a:latin typeface="Mulish"/>
                    <a:ea typeface="Mulish"/>
                    <a:cs typeface="Mulish"/>
                    <a:sym typeface="Mulish"/>
                  </a:rPr>
                  <a:t> </a:t>
                </a:r>
                <a:endParaRPr lang="en-US" dirty="0">
                  <a:solidFill>
                    <a:schemeClr val="dk1"/>
                  </a:solidFill>
                  <a:latin typeface="Mulish"/>
                  <a:ea typeface="Mulish"/>
                  <a:cs typeface="Mulish"/>
                  <a:sym typeface="Mulish"/>
                </a:endParaRPr>
              </a:p>
            </p:txBody>
          </p:sp>
        </mc:Choice>
        <mc:Fallback xmlns="">
          <p:sp>
            <p:nvSpPr>
              <p:cNvPr id="5" name="Google Shape;409;p40">
                <a:extLst>
                  <a:ext uri="{FF2B5EF4-FFF2-40B4-BE49-F238E27FC236}">
                    <a16:creationId xmlns:a16="http://schemas.microsoft.com/office/drawing/2014/main" id="{A9CA30FE-1C6E-49E5-DB2B-472252768BD0}"/>
                  </a:ext>
                </a:extLst>
              </p:cNvPr>
              <p:cNvSpPr txBox="1">
                <a:spLocks noRot="1" noChangeAspect="1" noMove="1" noResize="1" noEditPoints="1" noAdjustHandles="1" noChangeArrowheads="1" noChangeShapeType="1" noTextEdit="1"/>
              </p:cNvSpPr>
              <p:nvPr/>
            </p:nvSpPr>
            <p:spPr>
              <a:xfrm>
                <a:off x="707093" y="3011192"/>
                <a:ext cx="3864907" cy="1298479"/>
              </a:xfrm>
              <a:prstGeom prst="rect">
                <a:avLst/>
              </a:prstGeom>
              <a:blipFill>
                <a:blip r:embed="rId4"/>
                <a:stretch>
                  <a:fillRect l="-473" b="-1032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Google Shape;409;p40">
                <a:extLst>
                  <a:ext uri="{FF2B5EF4-FFF2-40B4-BE49-F238E27FC236}">
                    <a16:creationId xmlns:a16="http://schemas.microsoft.com/office/drawing/2014/main" id="{EC953D4F-6E1F-A5EA-2B9B-77BB2EB5B2CC}"/>
                  </a:ext>
                </a:extLst>
              </p:cNvPr>
              <p:cNvSpPr txBox="1"/>
              <p:nvPr/>
            </p:nvSpPr>
            <p:spPr>
              <a:xfrm>
                <a:off x="4572000" y="1137642"/>
                <a:ext cx="3824927" cy="1147080"/>
              </a:xfrm>
              <a:prstGeom prst="rect">
                <a:avLst/>
              </a:prstGeom>
              <a:noFill/>
              <a:ln>
                <a:noFill/>
              </a:ln>
            </p:spPr>
            <p:txBody>
              <a:bodyPr spcFirstLastPara="1" wrap="square" lIns="91425" tIns="91425" rIns="91425" bIns="91425" anchor="t" anchorCtr="0">
                <a:noAutofit/>
              </a:bodyPr>
              <a:lstStyle/>
              <a:p>
                <a:pPr lvl="0" algn="just">
                  <a:lnSpc>
                    <a:spcPct val="115000"/>
                  </a:lnSpc>
                </a:pPr>
                <a14:m>
                  <m:oMath xmlns:m="http://schemas.openxmlformats.org/officeDocument/2006/math">
                    <m:sSub>
                      <m:sSubPr>
                        <m:ctrlPr>
                          <a:rPr lang="en-US" i="1" smtClean="0">
                            <a:solidFill>
                              <a:schemeClr val="dk1"/>
                            </a:solidFill>
                            <a:latin typeface="Cambria Math" panose="02040503050406030204" pitchFamily="18" charset="0"/>
                            <a:sym typeface="Mulish"/>
                          </a:rPr>
                        </m:ctrlPr>
                      </m:sSubPr>
                      <m:e>
                        <m:r>
                          <m:rPr>
                            <m:sty m:val="p"/>
                          </m:rPr>
                          <a:rPr lang="en-US" b="0" i="0" smtClean="0">
                            <a:solidFill>
                              <a:schemeClr val="dk1"/>
                            </a:solidFill>
                            <a:latin typeface="Cambria Math" panose="02040503050406030204" pitchFamily="18" charset="0"/>
                            <a:sym typeface="Mulish"/>
                          </a:rPr>
                          <m:t>t</m:t>
                        </m:r>
                      </m:e>
                      <m:sub>
                        <m:r>
                          <m:rPr>
                            <m:sty m:val="p"/>
                          </m:rPr>
                          <a:rPr lang="en-US" b="0" i="0" smtClean="0">
                            <a:solidFill>
                              <a:schemeClr val="dk1"/>
                            </a:solidFill>
                            <a:latin typeface="Cambria Math" panose="02040503050406030204" pitchFamily="18" charset="0"/>
                            <a:sym typeface="Mulish"/>
                          </a:rPr>
                          <m:t>g</m:t>
                        </m:r>
                      </m:sub>
                    </m:sSub>
                  </m:oMath>
                </a14:m>
                <a:r>
                  <a:rPr lang="en-US" dirty="0">
                    <a:solidFill>
                      <a:schemeClr val="dk1"/>
                    </a:solidFill>
                    <a:latin typeface="Mulish"/>
                    <a:ea typeface="Mulish"/>
                    <a:cs typeface="Mulish"/>
                    <a:sym typeface="Mulish"/>
                  </a:rPr>
                  <a:t>=</a:t>
                </a:r>
                <a:r>
                  <a:rPr lang="en-US" dirty="0">
                    <a:solidFill>
                      <a:schemeClr val="dk1"/>
                    </a:solidFill>
                    <a:sym typeface="Mulish"/>
                  </a:rPr>
                  <a:t> </a:t>
                </a:r>
                <a14:m>
                  <m:oMath xmlns:m="http://schemas.openxmlformats.org/officeDocument/2006/math">
                    <m:sSub>
                      <m:sSubPr>
                        <m:ctrlPr>
                          <a:rPr lang="en-US" i="1" smtClean="0">
                            <a:solidFill>
                              <a:schemeClr val="dk1"/>
                            </a:solidFill>
                            <a:latin typeface="Cambria Math" panose="02040503050406030204" pitchFamily="18" charset="0"/>
                            <a:sym typeface="Mulish"/>
                          </a:rPr>
                        </m:ctrlPr>
                      </m:sSubPr>
                      <m:e>
                        <m:r>
                          <m:rPr>
                            <m:sty m:val="p"/>
                          </m:rPr>
                          <a:rPr lang="en-US" b="0" i="0" smtClean="0">
                            <a:solidFill>
                              <a:schemeClr val="dk1"/>
                            </a:solidFill>
                            <a:latin typeface="Cambria Math" panose="02040503050406030204" pitchFamily="18" charset="0"/>
                            <a:sym typeface="Mulish"/>
                          </a:rPr>
                          <m:t>V</m:t>
                        </m:r>
                      </m:e>
                      <m:sub>
                        <m:r>
                          <m:rPr>
                            <m:sty m:val="p"/>
                          </m:rPr>
                          <a:rPr lang="en-US">
                            <a:solidFill>
                              <a:schemeClr val="dk1"/>
                            </a:solidFill>
                            <a:latin typeface="Cambria Math" panose="02040503050406030204" pitchFamily="18" charset="0"/>
                            <a:sym typeface="Mulish"/>
                          </a:rPr>
                          <m:t>g</m:t>
                        </m:r>
                      </m:sub>
                    </m:sSub>
                  </m:oMath>
                </a14:m>
                <a:r>
                  <a:rPr lang="en-US" dirty="0">
                    <a:solidFill>
                      <a:schemeClr val="dk1"/>
                    </a:solidFill>
                    <a:latin typeface="Mulish"/>
                    <a:ea typeface="Mulish"/>
                    <a:cs typeface="Mulish"/>
                    <a:sym typeface="Mulish"/>
                  </a:rPr>
                  <a:t>/</a:t>
                </a:r>
                <a:r>
                  <a:rPr lang="en-US" dirty="0">
                    <a:solidFill>
                      <a:schemeClr val="dk1"/>
                    </a:solidFill>
                    <a:sym typeface="Mulish"/>
                  </a:rPr>
                  <a:t> </a:t>
                </a:r>
                <a14:m>
                  <m:oMath xmlns:m="http://schemas.openxmlformats.org/officeDocument/2006/math">
                    <m:sSub>
                      <m:sSubPr>
                        <m:ctrlPr>
                          <a:rPr lang="en-US" i="1">
                            <a:solidFill>
                              <a:schemeClr val="dk1"/>
                            </a:solidFill>
                            <a:latin typeface="Cambria Math" panose="02040503050406030204" pitchFamily="18" charset="0"/>
                            <a:sym typeface="Mulish"/>
                          </a:rPr>
                        </m:ctrlPr>
                      </m:sSubPr>
                      <m:e>
                        <m:r>
                          <m:rPr>
                            <m:sty m:val="p"/>
                          </m:rPr>
                          <a:rPr lang="en-US">
                            <a:solidFill>
                              <a:schemeClr val="dk1"/>
                            </a:solidFill>
                            <a:latin typeface="Cambria Math" panose="02040503050406030204" pitchFamily="18" charset="0"/>
                            <a:sym typeface="Mulish"/>
                          </a:rPr>
                          <m:t>Q</m:t>
                        </m:r>
                      </m:e>
                      <m:sub>
                        <m:r>
                          <m:rPr>
                            <m:sty m:val="p"/>
                          </m:rPr>
                          <a:rPr lang="en-US">
                            <a:solidFill>
                              <a:schemeClr val="dk1"/>
                            </a:solidFill>
                            <a:latin typeface="Cambria Math" panose="02040503050406030204" pitchFamily="18" charset="0"/>
                            <a:sym typeface="Mulish"/>
                          </a:rPr>
                          <m:t>g</m:t>
                        </m:r>
                      </m:sub>
                    </m:sSub>
                  </m:oMath>
                </a14:m>
                <a:r>
                  <a:rPr lang="en-US" dirty="0">
                    <a:solidFill>
                      <a:schemeClr val="dk1"/>
                    </a:solidFill>
                    <a:latin typeface="Mulish"/>
                    <a:ea typeface="Mulish"/>
                    <a:cs typeface="Mulish"/>
                    <a:sym typeface="Mulish"/>
                  </a:rPr>
                  <a:t> = 0.00232 s</a:t>
                </a:r>
              </a:p>
              <a:p>
                <a:pPr lvl="0" algn="just">
                  <a:lnSpc>
                    <a:spcPct val="115000"/>
                  </a:lnSpc>
                </a:pPr>
                <a:endParaRPr lang="en-US" dirty="0">
                  <a:solidFill>
                    <a:schemeClr val="dk1"/>
                  </a:solidFill>
                  <a:latin typeface="Mulish"/>
                  <a:ea typeface="Mulish"/>
                  <a:cs typeface="Mulish"/>
                  <a:sym typeface="Mulish"/>
                </a:endParaRPr>
              </a:p>
              <a:p>
                <a:pPr lvl="0" algn="just">
                  <a:lnSpc>
                    <a:spcPct val="115000"/>
                  </a:lnSpc>
                </a:pPr>
                <a:r>
                  <a:rPr lang="el-GR" dirty="0">
                    <a:solidFill>
                      <a:schemeClr val="dk1"/>
                    </a:solidFill>
                    <a:latin typeface="Mulish"/>
                    <a:ea typeface="Mulish"/>
                    <a:cs typeface="Mulish"/>
                    <a:sym typeface="Mulish"/>
                  </a:rPr>
                  <a:t> </a:t>
                </a:r>
                <a14:m>
                  <m:oMath xmlns:m="http://schemas.openxmlformats.org/officeDocument/2006/math">
                    <m:sSub>
                      <m:sSubPr>
                        <m:ctrlPr>
                          <a:rPr lang="en-US" i="1" smtClean="0">
                            <a:solidFill>
                              <a:schemeClr val="dk1"/>
                            </a:solidFill>
                            <a:latin typeface="Cambria Math" panose="02040503050406030204" pitchFamily="18" charset="0"/>
                            <a:sym typeface="Mulish"/>
                          </a:rPr>
                        </m:ctrlPr>
                      </m:sSubPr>
                      <m:e>
                        <m:r>
                          <m:rPr>
                            <m:sty m:val="p"/>
                          </m:rPr>
                          <a:rPr lang="en-US" b="0" i="0" smtClean="0">
                            <a:solidFill>
                              <a:schemeClr val="dk1"/>
                            </a:solidFill>
                            <a:latin typeface="Cambria Math" panose="02040503050406030204" pitchFamily="18" charset="0"/>
                            <a:sym typeface="Mulish"/>
                          </a:rPr>
                          <m:t>t</m:t>
                        </m:r>
                      </m:e>
                      <m:sub>
                        <m:r>
                          <m:rPr>
                            <m:sty m:val="p"/>
                          </m:rPr>
                          <a:rPr lang="en-US" b="0" i="0" smtClean="0">
                            <a:solidFill>
                              <a:schemeClr val="dk1"/>
                            </a:solidFill>
                            <a:latin typeface="Cambria Math" panose="02040503050406030204" pitchFamily="18" charset="0"/>
                            <a:sym typeface="Mulish"/>
                          </a:rPr>
                          <m:t>l</m:t>
                        </m:r>
                      </m:sub>
                    </m:sSub>
                  </m:oMath>
                </a14:m>
                <a:r>
                  <a:rPr lang="en-US" dirty="0">
                    <a:solidFill>
                      <a:schemeClr val="dk1"/>
                    </a:solidFill>
                    <a:latin typeface="Mulish"/>
                    <a:ea typeface="Mulish"/>
                    <a:cs typeface="Mulish"/>
                    <a:sym typeface="Mulish"/>
                  </a:rPr>
                  <a:t>=</a:t>
                </a:r>
                <a:r>
                  <a:rPr lang="en-US" dirty="0">
                    <a:solidFill>
                      <a:schemeClr val="dk1"/>
                    </a:solidFill>
                    <a:sym typeface="Mulish"/>
                  </a:rPr>
                  <a:t> </a:t>
                </a:r>
                <a14:m>
                  <m:oMath xmlns:m="http://schemas.openxmlformats.org/officeDocument/2006/math">
                    <m:sSub>
                      <m:sSubPr>
                        <m:ctrlPr>
                          <a:rPr lang="en-US" i="1" smtClean="0">
                            <a:solidFill>
                              <a:schemeClr val="dk1"/>
                            </a:solidFill>
                            <a:latin typeface="Cambria Math" panose="02040503050406030204" pitchFamily="18" charset="0"/>
                            <a:sym typeface="Mulish"/>
                          </a:rPr>
                        </m:ctrlPr>
                      </m:sSubPr>
                      <m:e>
                        <m:r>
                          <m:rPr>
                            <m:sty m:val="p"/>
                          </m:rPr>
                          <a:rPr lang="en-US" b="0" i="0" smtClean="0">
                            <a:solidFill>
                              <a:schemeClr val="dk1"/>
                            </a:solidFill>
                            <a:latin typeface="Cambria Math" panose="02040503050406030204" pitchFamily="18" charset="0"/>
                            <a:sym typeface="Mulish"/>
                          </a:rPr>
                          <m:t>V</m:t>
                        </m:r>
                      </m:e>
                      <m:sub>
                        <m:r>
                          <m:rPr>
                            <m:sty m:val="p"/>
                          </m:rPr>
                          <a:rPr lang="en-US" b="0" i="0" smtClean="0">
                            <a:solidFill>
                              <a:schemeClr val="dk1"/>
                            </a:solidFill>
                            <a:latin typeface="Cambria Math" panose="02040503050406030204" pitchFamily="18" charset="0"/>
                            <a:sym typeface="Mulish"/>
                          </a:rPr>
                          <m:t>l</m:t>
                        </m:r>
                      </m:sub>
                    </m:sSub>
                  </m:oMath>
                </a14:m>
                <a:r>
                  <a:rPr lang="en-US" dirty="0">
                    <a:solidFill>
                      <a:schemeClr val="dk1"/>
                    </a:solidFill>
                    <a:latin typeface="Mulish"/>
                    <a:ea typeface="Mulish"/>
                    <a:cs typeface="Mulish"/>
                    <a:sym typeface="Mulish"/>
                  </a:rPr>
                  <a:t>/</a:t>
                </a:r>
                <a:r>
                  <a:rPr lang="en-US" dirty="0">
                    <a:solidFill>
                      <a:schemeClr val="dk1"/>
                    </a:solidFill>
                    <a:sym typeface="Mulish"/>
                  </a:rPr>
                  <a:t> </a:t>
                </a:r>
                <a14:m>
                  <m:oMath xmlns:m="http://schemas.openxmlformats.org/officeDocument/2006/math">
                    <m:sSub>
                      <m:sSubPr>
                        <m:ctrlPr>
                          <a:rPr lang="en-US" i="1">
                            <a:solidFill>
                              <a:schemeClr val="dk1"/>
                            </a:solidFill>
                            <a:latin typeface="Cambria Math" panose="02040503050406030204" pitchFamily="18" charset="0"/>
                            <a:sym typeface="Mulish"/>
                          </a:rPr>
                        </m:ctrlPr>
                      </m:sSubPr>
                      <m:e>
                        <m:r>
                          <m:rPr>
                            <m:sty m:val="p"/>
                          </m:rPr>
                          <a:rPr lang="en-US">
                            <a:solidFill>
                              <a:schemeClr val="dk1"/>
                            </a:solidFill>
                            <a:latin typeface="Cambria Math" panose="02040503050406030204" pitchFamily="18" charset="0"/>
                            <a:sym typeface="Mulish"/>
                          </a:rPr>
                          <m:t>Q</m:t>
                        </m:r>
                      </m:e>
                      <m:sub>
                        <m:r>
                          <m:rPr>
                            <m:sty m:val="p"/>
                          </m:rPr>
                          <a:rPr lang="en-US" b="0" i="0" smtClean="0">
                            <a:solidFill>
                              <a:schemeClr val="dk1"/>
                            </a:solidFill>
                            <a:latin typeface="Cambria Math" panose="02040503050406030204" pitchFamily="18" charset="0"/>
                            <a:sym typeface="Mulish"/>
                          </a:rPr>
                          <m:t>l</m:t>
                        </m:r>
                      </m:sub>
                    </m:sSub>
                  </m:oMath>
                </a14:m>
                <a:r>
                  <a:rPr lang="en-US" dirty="0">
                    <a:solidFill>
                      <a:schemeClr val="dk1"/>
                    </a:solidFill>
                    <a:latin typeface="Mulish"/>
                    <a:ea typeface="Mulish"/>
                    <a:cs typeface="Mulish"/>
                    <a:sym typeface="Mulish"/>
                  </a:rPr>
                  <a:t> = 0.001676 s</a:t>
                </a:r>
              </a:p>
            </p:txBody>
          </p:sp>
        </mc:Choice>
        <mc:Fallback xmlns="">
          <p:sp>
            <p:nvSpPr>
              <p:cNvPr id="6" name="Google Shape;409;p40">
                <a:extLst>
                  <a:ext uri="{FF2B5EF4-FFF2-40B4-BE49-F238E27FC236}">
                    <a16:creationId xmlns:a16="http://schemas.microsoft.com/office/drawing/2014/main" id="{EC953D4F-6E1F-A5EA-2B9B-77BB2EB5B2CC}"/>
                  </a:ext>
                </a:extLst>
              </p:cNvPr>
              <p:cNvSpPr txBox="1">
                <a:spLocks noRot="1" noChangeAspect="1" noMove="1" noResize="1" noEditPoints="1" noAdjustHandles="1" noChangeArrowheads="1" noChangeShapeType="1" noTextEdit="1"/>
              </p:cNvSpPr>
              <p:nvPr/>
            </p:nvSpPr>
            <p:spPr>
              <a:xfrm>
                <a:off x="4572000" y="1137642"/>
                <a:ext cx="3824927" cy="1147080"/>
              </a:xfrm>
              <a:prstGeom prst="rect">
                <a:avLst/>
              </a:prstGeom>
              <a:blipFill>
                <a:blip r:embed="rId5"/>
                <a:stretch>
                  <a:fillRect/>
                </a:stretch>
              </a:blipFill>
              <a:ln>
                <a:noFill/>
              </a:ln>
            </p:spPr>
            <p:txBody>
              <a:bodyPr/>
              <a:lstStyle/>
              <a:p>
                <a:r>
                  <a:rPr lang="en-IN">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193D2FBA-3D4D-46D1-8649-9318C17AB343}"/>
            </a:ext>
          </a:extLst>
        </p:cNvPr>
        <p:cNvGrpSpPr/>
        <p:nvPr/>
      </p:nvGrpSpPr>
      <p:grpSpPr>
        <a:xfrm>
          <a:off x="0" y="0"/>
          <a:ext cx="0" cy="0"/>
          <a:chOff x="0" y="0"/>
          <a:chExt cx="0" cy="0"/>
        </a:xfrm>
      </p:grpSpPr>
      <p:sp>
        <p:nvSpPr>
          <p:cNvPr id="407" name="Google Shape;407;p40">
            <a:extLst>
              <a:ext uri="{FF2B5EF4-FFF2-40B4-BE49-F238E27FC236}">
                <a16:creationId xmlns:a16="http://schemas.microsoft.com/office/drawing/2014/main" id="{7E227777-79A0-75F0-C3F9-3A2FAB07687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Terminal Velocity</a:t>
            </a:r>
            <a:endParaRPr dirty="0"/>
          </a:p>
        </p:txBody>
      </p:sp>
      <p:sp>
        <p:nvSpPr>
          <p:cNvPr id="420" name="Google Shape;420;p40">
            <a:extLst>
              <a:ext uri="{FF2B5EF4-FFF2-40B4-BE49-F238E27FC236}">
                <a16:creationId xmlns:a16="http://schemas.microsoft.com/office/drawing/2014/main" id="{A1BBFB7C-0A7B-6F78-D086-4F3576E56871}"/>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cxnSp>
        <p:nvCxnSpPr>
          <p:cNvPr id="442" name="Google Shape;442;p40">
            <a:extLst>
              <a:ext uri="{FF2B5EF4-FFF2-40B4-BE49-F238E27FC236}">
                <a16:creationId xmlns:a16="http://schemas.microsoft.com/office/drawing/2014/main" id="{E33D4121-5413-8225-4D1B-D7E440F8C33A}"/>
              </a:ext>
            </a:extLst>
          </p:cNvPr>
          <p:cNvCxnSpPr>
            <a:cxnSpLocks/>
          </p:cNvCxnSpPr>
          <p:nvPr/>
        </p:nvCxnSpPr>
        <p:spPr>
          <a:xfrm>
            <a:off x="4924269" y="1174246"/>
            <a:ext cx="0" cy="3318265"/>
          </a:xfrm>
          <a:prstGeom prst="straightConnector1">
            <a:avLst/>
          </a:prstGeom>
          <a:noFill/>
          <a:ln w="19050" cap="flat" cmpd="sng">
            <a:solidFill>
              <a:schemeClr val="lt1"/>
            </a:solidFill>
            <a:prstDash val="solid"/>
            <a:round/>
            <a:headEnd type="oval" w="med" len="med"/>
            <a:tailEnd type="oval" w="med" len="med"/>
          </a:ln>
        </p:spPr>
      </p:cxnSp>
      <p:sp>
        <p:nvSpPr>
          <p:cNvPr id="7" name="Google Shape;623;p49">
            <a:extLst>
              <a:ext uri="{FF2B5EF4-FFF2-40B4-BE49-F238E27FC236}">
                <a16:creationId xmlns:a16="http://schemas.microsoft.com/office/drawing/2014/main" id="{91002646-C2F4-E07F-8FED-3C01EC2D1EBD}"/>
              </a:ext>
            </a:extLst>
          </p:cNvPr>
          <p:cNvSpPr txBox="1"/>
          <p:nvPr/>
        </p:nvSpPr>
        <p:spPr>
          <a:xfrm>
            <a:off x="89945" y="1119063"/>
            <a:ext cx="4612839" cy="3428629"/>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1000"/>
              </a:spcBef>
              <a:spcAft>
                <a:spcPts val="0"/>
              </a:spcAft>
              <a:buClr>
                <a:schemeClr val="dk2"/>
              </a:buClr>
              <a:buSzPts val="1400"/>
              <a:buFont typeface="Mulish"/>
              <a:buChar char="●"/>
            </a:pPr>
            <a:r>
              <a:rPr lang="en-US" sz="1600" dirty="0">
                <a:solidFill>
                  <a:schemeClr val="tx2">
                    <a:lumMod val="10000"/>
                  </a:schemeClr>
                </a:solidFill>
                <a:latin typeface="Mulish"/>
                <a:sym typeface="Mulish"/>
              </a:rPr>
              <a:t>Gas bubbles reach terminal velocities 10–15% higher than initial gas-phase velocity.</a:t>
            </a:r>
          </a:p>
          <a:p>
            <a:pPr marL="457200" lvl="0" indent="-317500" algn="just" rtl="0">
              <a:lnSpc>
                <a:spcPct val="115000"/>
              </a:lnSpc>
              <a:spcBef>
                <a:spcPts val="1000"/>
              </a:spcBef>
              <a:spcAft>
                <a:spcPts val="0"/>
              </a:spcAft>
              <a:buClr>
                <a:schemeClr val="dk2"/>
              </a:buClr>
              <a:buSzPts val="1400"/>
              <a:buFont typeface="Mulish"/>
              <a:buChar char="●"/>
            </a:pPr>
            <a:r>
              <a:rPr lang="en-US" sz="1600" dirty="0">
                <a:solidFill>
                  <a:schemeClr val="tx2">
                    <a:lumMod val="10000"/>
                  </a:schemeClr>
                </a:solidFill>
                <a:latin typeface="Mulish"/>
                <a:sym typeface="Mulish"/>
              </a:rPr>
              <a:t>Phenomenon occurs specifically in confined two-phase flow systems.</a:t>
            </a:r>
          </a:p>
          <a:p>
            <a:pPr marL="457200" lvl="0" indent="-317500" algn="just" rtl="0">
              <a:lnSpc>
                <a:spcPct val="115000"/>
              </a:lnSpc>
              <a:spcBef>
                <a:spcPts val="1000"/>
              </a:spcBef>
              <a:spcAft>
                <a:spcPts val="0"/>
              </a:spcAft>
              <a:buClr>
                <a:schemeClr val="dk2"/>
              </a:buClr>
              <a:buSzPts val="1400"/>
              <a:buFont typeface="Mulish"/>
              <a:buChar char="●"/>
            </a:pPr>
            <a:r>
              <a:rPr lang="en-US" sz="1600" dirty="0">
                <a:solidFill>
                  <a:schemeClr val="tx2">
                    <a:lumMod val="10000"/>
                  </a:schemeClr>
                </a:solidFill>
                <a:latin typeface="Mulish"/>
                <a:sym typeface="Mulish"/>
              </a:rPr>
              <a:t>Velocity enhancement results from unique hydrodynamic interactions.</a:t>
            </a:r>
          </a:p>
          <a:p>
            <a:pPr marL="457200" indent="-317500" algn="just">
              <a:lnSpc>
                <a:spcPct val="115000"/>
              </a:lnSpc>
              <a:spcBef>
                <a:spcPts val="1000"/>
              </a:spcBef>
              <a:buClr>
                <a:schemeClr val="dk2"/>
              </a:buClr>
              <a:buSzPts val="1400"/>
              <a:buFont typeface="Mulish"/>
              <a:buChar char="●"/>
            </a:pPr>
            <a:r>
              <a:rPr lang="en-IN" sz="1600" dirty="0">
                <a:solidFill>
                  <a:schemeClr val="tx2">
                    <a:lumMod val="10000"/>
                  </a:schemeClr>
                </a:solidFill>
                <a:latin typeface="Mulish"/>
                <a:sym typeface="Mulish"/>
              </a:rPr>
              <a:t>Contributing factors include interfacial forces, liquid recirculation, and pressure gradients.</a:t>
            </a:r>
          </a:p>
          <a:p>
            <a:pPr marL="0" lvl="0" indent="0" algn="just" rtl="0">
              <a:lnSpc>
                <a:spcPct val="115000"/>
              </a:lnSpc>
              <a:spcBef>
                <a:spcPts val="0"/>
              </a:spcBef>
              <a:spcAft>
                <a:spcPts val="0"/>
              </a:spcAft>
              <a:buNone/>
            </a:pPr>
            <a:endParaRPr dirty="0">
              <a:solidFill>
                <a:schemeClr val="tx2">
                  <a:lumMod val="10000"/>
                </a:schemeClr>
              </a:solidFill>
              <a:latin typeface="Mulish"/>
              <a:ea typeface="Mulish"/>
              <a:cs typeface="Mulish"/>
              <a:sym typeface="Mulish"/>
            </a:endParaRPr>
          </a:p>
        </p:txBody>
      </p:sp>
      <p:graphicFrame>
        <p:nvGraphicFramePr>
          <p:cNvPr id="8" name="Table 7">
            <a:extLst>
              <a:ext uri="{FF2B5EF4-FFF2-40B4-BE49-F238E27FC236}">
                <a16:creationId xmlns:a16="http://schemas.microsoft.com/office/drawing/2014/main" id="{F8563073-779E-46D6-248D-BDA99B2037A4}"/>
              </a:ext>
            </a:extLst>
          </p:cNvPr>
          <p:cNvGraphicFramePr>
            <a:graphicFrameLocks noGrp="1"/>
          </p:cNvGraphicFramePr>
          <p:nvPr>
            <p:extLst>
              <p:ext uri="{D42A27DB-BD31-4B8C-83A1-F6EECF244321}">
                <p14:modId xmlns:p14="http://schemas.microsoft.com/office/powerpoint/2010/main" val="1929832626"/>
              </p:ext>
            </p:extLst>
          </p:nvPr>
        </p:nvGraphicFramePr>
        <p:xfrm>
          <a:off x="5145755" y="1604571"/>
          <a:ext cx="3563530" cy="2411458"/>
        </p:xfrm>
        <a:graphic>
          <a:graphicData uri="http://schemas.openxmlformats.org/drawingml/2006/table">
            <a:tbl>
              <a:tblPr firstRow="1" firstCol="1" bandRow="1">
                <a:effectLst>
                  <a:outerShdw blurRad="50800" dist="38100" dir="8100000" algn="tr" rotWithShape="0">
                    <a:prstClr val="black">
                      <a:alpha val="40000"/>
                    </a:prstClr>
                  </a:outerShdw>
                </a:effectLst>
                <a:tableStyleId>{D58BE6A4-E31F-48F1-8023-C3C4070278EF}</a:tableStyleId>
              </a:tblPr>
              <a:tblGrid>
                <a:gridCol w="1781765">
                  <a:extLst>
                    <a:ext uri="{9D8B030D-6E8A-4147-A177-3AD203B41FA5}">
                      <a16:colId xmlns:a16="http://schemas.microsoft.com/office/drawing/2014/main" val="2908454625"/>
                    </a:ext>
                  </a:extLst>
                </a:gridCol>
                <a:gridCol w="1781765">
                  <a:extLst>
                    <a:ext uri="{9D8B030D-6E8A-4147-A177-3AD203B41FA5}">
                      <a16:colId xmlns:a16="http://schemas.microsoft.com/office/drawing/2014/main" val="168507729"/>
                    </a:ext>
                  </a:extLst>
                </a:gridCol>
              </a:tblGrid>
              <a:tr h="344494">
                <a:tc>
                  <a:txBody>
                    <a:bodyPr/>
                    <a:lstStyle/>
                    <a:p>
                      <a:pPr algn="just">
                        <a:lnSpc>
                          <a:spcPct val="115000"/>
                        </a:lnSpc>
                        <a:spcAft>
                          <a:spcPts val="800"/>
                        </a:spcAft>
                        <a:buNone/>
                      </a:pPr>
                      <a:r>
                        <a:rPr lang="en-IN" sz="1600" b="0" i="0" u="none" strike="noStrike" cap="none" dirty="0">
                          <a:solidFill>
                            <a:schemeClr val="dk1"/>
                          </a:solidFill>
                          <a:latin typeface="Mulish"/>
                          <a:cs typeface="Arial"/>
                          <a:sym typeface="Arial"/>
                        </a:rPr>
                        <a:t>Initial Velocity</a:t>
                      </a:r>
                      <a:endParaRPr lang="en-IN" sz="1600" b="0" i="0" u="none" strike="noStrike" cap="none" dirty="0">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buNone/>
                      </a:pPr>
                      <a:r>
                        <a:rPr lang="en-IN" sz="1600" b="0" i="0" u="none" strike="noStrike" cap="none">
                          <a:solidFill>
                            <a:schemeClr val="dk1"/>
                          </a:solidFill>
                          <a:latin typeface="Mulish"/>
                          <a:cs typeface="Arial"/>
                          <a:sym typeface="Arial"/>
                        </a:rPr>
                        <a:t>Terminal Velocity</a:t>
                      </a:r>
                      <a:endParaRPr lang="en-IN" sz="1600" b="0" i="0" u="none" strike="noStrike" cap="none">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265676"/>
                  </a:ext>
                </a:extLst>
              </a:tr>
              <a:tr h="344494">
                <a:tc>
                  <a:txBody>
                    <a:bodyPr/>
                    <a:lstStyle/>
                    <a:p>
                      <a:pPr algn="just">
                        <a:lnSpc>
                          <a:spcPct val="115000"/>
                        </a:lnSpc>
                        <a:spcAft>
                          <a:spcPts val="800"/>
                        </a:spcAft>
                        <a:buNone/>
                      </a:pPr>
                      <a:r>
                        <a:rPr lang="en-IN" sz="1600" b="0" i="0" u="none" strike="noStrike" cap="none" dirty="0">
                          <a:solidFill>
                            <a:schemeClr val="dk1"/>
                          </a:solidFill>
                          <a:latin typeface="Mulish"/>
                          <a:cs typeface="Arial"/>
                          <a:sym typeface="Arial"/>
                        </a:rPr>
                        <a:t>0.3 m/s</a:t>
                      </a:r>
                      <a:endParaRPr lang="en-IN" sz="1600" b="0" i="0" u="none" strike="noStrike" cap="none" dirty="0">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buNone/>
                      </a:pPr>
                      <a:r>
                        <a:rPr lang="en-IN" sz="1600" b="0" i="0" u="none" strike="noStrike" cap="none">
                          <a:solidFill>
                            <a:schemeClr val="dk1"/>
                          </a:solidFill>
                          <a:latin typeface="Mulish"/>
                          <a:cs typeface="Arial"/>
                          <a:sym typeface="Arial"/>
                        </a:rPr>
                        <a:t>0.325 m/s</a:t>
                      </a:r>
                      <a:endParaRPr lang="en-IN" sz="1600" b="0" i="0" u="none" strike="noStrike" cap="none">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126182"/>
                  </a:ext>
                </a:extLst>
              </a:tr>
              <a:tr h="344494">
                <a:tc>
                  <a:txBody>
                    <a:bodyPr/>
                    <a:lstStyle/>
                    <a:p>
                      <a:pPr algn="just">
                        <a:lnSpc>
                          <a:spcPct val="115000"/>
                        </a:lnSpc>
                        <a:spcAft>
                          <a:spcPts val="800"/>
                        </a:spcAft>
                        <a:buNone/>
                      </a:pPr>
                      <a:r>
                        <a:rPr lang="en-IN" sz="1600" b="0" i="0" u="none" strike="noStrike" cap="none" dirty="0">
                          <a:solidFill>
                            <a:schemeClr val="dk1"/>
                          </a:solidFill>
                          <a:latin typeface="Mulish"/>
                          <a:cs typeface="Arial"/>
                          <a:sym typeface="Arial"/>
                        </a:rPr>
                        <a:t>0.4 m/s</a:t>
                      </a:r>
                      <a:endParaRPr lang="en-IN" sz="1600" b="0" i="0" u="none" strike="noStrike" cap="none" dirty="0">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buNone/>
                      </a:pPr>
                      <a:r>
                        <a:rPr lang="en-IN" sz="1600" b="0" i="0" u="none" strike="noStrike" cap="none">
                          <a:solidFill>
                            <a:schemeClr val="dk1"/>
                          </a:solidFill>
                          <a:latin typeface="Mulish"/>
                          <a:cs typeface="Arial"/>
                          <a:sym typeface="Arial"/>
                        </a:rPr>
                        <a:t>0.44 m/s</a:t>
                      </a:r>
                      <a:endParaRPr lang="en-IN" sz="1600" b="0" i="0" u="none" strike="noStrike" cap="none">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954453"/>
                  </a:ext>
                </a:extLst>
              </a:tr>
              <a:tr h="344494">
                <a:tc>
                  <a:txBody>
                    <a:bodyPr/>
                    <a:lstStyle/>
                    <a:p>
                      <a:pPr algn="just">
                        <a:lnSpc>
                          <a:spcPct val="115000"/>
                        </a:lnSpc>
                        <a:spcAft>
                          <a:spcPts val="800"/>
                        </a:spcAft>
                        <a:buNone/>
                      </a:pPr>
                      <a:r>
                        <a:rPr lang="en-IN" sz="1600" b="0" i="0" u="none" strike="noStrike" cap="none" dirty="0">
                          <a:solidFill>
                            <a:schemeClr val="dk1"/>
                          </a:solidFill>
                          <a:latin typeface="Mulish"/>
                          <a:cs typeface="Arial"/>
                          <a:sym typeface="Arial"/>
                        </a:rPr>
                        <a:t>0.5 m/s</a:t>
                      </a:r>
                      <a:endParaRPr lang="en-IN" sz="1600" b="0" i="0" u="none" strike="noStrike" cap="none" dirty="0">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buNone/>
                      </a:pPr>
                      <a:r>
                        <a:rPr lang="en-IN" sz="1600" b="0" i="0" u="none" strike="noStrike" cap="none">
                          <a:solidFill>
                            <a:schemeClr val="dk1"/>
                          </a:solidFill>
                          <a:latin typeface="Mulish"/>
                          <a:cs typeface="Arial"/>
                          <a:sym typeface="Arial"/>
                        </a:rPr>
                        <a:t>0.555 m/s</a:t>
                      </a:r>
                      <a:endParaRPr lang="en-IN" sz="1600" b="0" i="0" u="none" strike="noStrike" cap="none">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0543820"/>
                  </a:ext>
                </a:extLst>
              </a:tr>
              <a:tr h="344494">
                <a:tc>
                  <a:txBody>
                    <a:bodyPr/>
                    <a:lstStyle/>
                    <a:p>
                      <a:pPr algn="just">
                        <a:lnSpc>
                          <a:spcPct val="115000"/>
                        </a:lnSpc>
                        <a:spcAft>
                          <a:spcPts val="800"/>
                        </a:spcAft>
                        <a:buNone/>
                      </a:pPr>
                      <a:r>
                        <a:rPr lang="en-IN" sz="1600" b="0" i="0" u="none" strike="noStrike" cap="none">
                          <a:solidFill>
                            <a:schemeClr val="dk1"/>
                          </a:solidFill>
                          <a:latin typeface="Mulish"/>
                          <a:cs typeface="Arial"/>
                          <a:sym typeface="Arial"/>
                        </a:rPr>
                        <a:t>0.7 m/s</a:t>
                      </a:r>
                      <a:endParaRPr lang="en-IN" sz="1600" b="0" i="0" u="none" strike="noStrike" cap="none">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buNone/>
                      </a:pPr>
                      <a:r>
                        <a:rPr lang="en-IN" sz="1600" b="0" i="0" u="none" strike="noStrike" cap="none" dirty="0">
                          <a:solidFill>
                            <a:schemeClr val="dk1"/>
                          </a:solidFill>
                          <a:latin typeface="Mulish"/>
                          <a:cs typeface="Arial"/>
                          <a:sym typeface="Arial"/>
                        </a:rPr>
                        <a:t>0.8 m/s</a:t>
                      </a:r>
                      <a:endParaRPr lang="en-IN" sz="1600" b="0" i="0" u="none" strike="noStrike" cap="none" dirty="0">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22739"/>
                  </a:ext>
                </a:extLst>
              </a:tr>
              <a:tr h="344494">
                <a:tc>
                  <a:txBody>
                    <a:bodyPr/>
                    <a:lstStyle/>
                    <a:p>
                      <a:pPr algn="just">
                        <a:lnSpc>
                          <a:spcPct val="115000"/>
                        </a:lnSpc>
                        <a:spcAft>
                          <a:spcPts val="800"/>
                        </a:spcAft>
                        <a:buNone/>
                      </a:pPr>
                      <a:r>
                        <a:rPr lang="en-IN" sz="1600" b="0" i="0" u="none" strike="noStrike" cap="none">
                          <a:solidFill>
                            <a:schemeClr val="dk1"/>
                          </a:solidFill>
                          <a:latin typeface="Mulish"/>
                          <a:cs typeface="Arial"/>
                          <a:sym typeface="Arial"/>
                        </a:rPr>
                        <a:t>0.85 m/s</a:t>
                      </a:r>
                      <a:endParaRPr lang="en-IN" sz="1600" b="0" i="0" u="none" strike="noStrike" cap="none">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buNone/>
                      </a:pPr>
                      <a:r>
                        <a:rPr lang="en-IN" sz="1600" b="0" i="0" u="none" strike="noStrike" cap="none" dirty="0">
                          <a:solidFill>
                            <a:schemeClr val="dk1"/>
                          </a:solidFill>
                          <a:latin typeface="Mulish"/>
                          <a:cs typeface="Arial"/>
                          <a:sym typeface="Arial"/>
                        </a:rPr>
                        <a:t>0.98 m/s</a:t>
                      </a:r>
                      <a:endParaRPr lang="en-IN" sz="1600" b="0" i="0" u="none" strike="noStrike" cap="none" dirty="0">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219638"/>
                  </a:ext>
                </a:extLst>
              </a:tr>
              <a:tr h="344494">
                <a:tc>
                  <a:txBody>
                    <a:bodyPr/>
                    <a:lstStyle/>
                    <a:p>
                      <a:pPr algn="just">
                        <a:lnSpc>
                          <a:spcPct val="115000"/>
                        </a:lnSpc>
                        <a:spcAft>
                          <a:spcPts val="800"/>
                        </a:spcAft>
                        <a:buNone/>
                      </a:pPr>
                      <a:r>
                        <a:rPr lang="en-IN" sz="1600" b="0" i="0" u="none" strike="noStrike" cap="none">
                          <a:solidFill>
                            <a:schemeClr val="dk1"/>
                          </a:solidFill>
                          <a:latin typeface="Mulish"/>
                          <a:cs typeface="Arial"/>
                          <a:sym typeface="Arial"/>
                        </a:rPr>
                        <a:t>1 m/s</a:t>
                      </a:r>
                      <a:endParaRPr lang="en-IN" sz="1600" b="0" i="0" u="none" strike="noStrike" cap="none">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buNone/>
                      </a:pPr>
                      <a:r>
                        <a:rPr lang="en-IN" sz="1600" b="0" i="0" u="none" strike="noStrike" cap="none" dirty="0">
                          <a:solidFill>
                            <a:schemeClr val="dk1"/>
                          </a:solidFill>
                          <a:latin typeface="Mulish"/>
                          <a:cs typeface="Arial"/>
                          <a:sym typeface="Arial"/>
                        </a:rPr>
                        <a:t>1.17 m/s</a:t>
                      </a:r>
                      <a:endParaRPr lang="en-IN" sz="1600" b="0" i="0" u="none" strike="noStrike" cap="none" dirty="0">
                        <a:solidFill>
                          <a:schemeClr val="dk1"/>
                        </a:solidFill>
                        <a:latin typeface="Mulish"/>
                        <a:ea typeface="Calibri" panose="020F0502020204030204" pitchFamily="34" charset="0"/>
                        <a:cs typeface="Arial"/>
                        <a:sym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1403"/>
                  </a:ext>
                </a:extLst>
              </a:tr>
            </a:tbl>
          </a:graphicData>
        </a:graphic>
      </p:graphicFrame>
    </p:spTree>
    <p:extLst>
      <p:ext uri="{BB962C8B-B14F-4D97-AF65-F5344CB8AC3E}">
        <p14:creationId xmlns:p14="http://schemas.microsoft.com/office/powerpoint/2010/main" val="79730276"/>
      </p:ext>
    </p:extLst>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0C9DD"/>
      </a:lt1>
      <a:dk2>
        <a:srgbClr val="85789C"/>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1325</Words>
  <Application>Microsoft Office PowerPoint</Application>
  <PresentationFormat>On-screen Show (16:9)</PresentationFormat>
  <Paragraphs>169</Paragraphs>
  <Slides>17</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Nunito Light</vt:lpstr>
      <vt:lpstr>Times New Roman</vt:lpstr>
      <vt:lpstr>Cambria Math</vt:lpstr>
      <vt:lpstr>Lato</vt:lpstr>
      <vt:lpstr>Arial</vt:lpstr>
      <vt:lpstr>Mulish</vt:lpstr>
      <vt:lpstr>Roboto</vt:lpstr>
      <vt:lpstr>DM Sans</vt:lpstr>
      <vt:lpstr>Lato Bold</vt:lpstr>
      <vt:lpstr>Bebas Neue</vt:lpstr>
      <vt:lpstr>Calibri</vt:lpstr>
      <vt:lpstr>Quicksand</vt:lpstr>
      <vt:lpstr>Elegant Bachelor Thesis by Slidesgo</vt:lpstr>
      <vt:lpstr>PowerPoint Presentation</vt:lpstr>
      <vt:lpstr>Introduction</vt:lpstr>
      <vt:lpstr>Characteristics of Taylor Flow</vt:lpstr>
      <vt:lpstr>Objective</vt:lpstr>
      <vt:lpstr>Methodology</vt:lpstr>
      <vt:lpstr>Governing Equations</vt:lpstr>
      <vt:lpstr>Goemetry and Mesh</vt:lpstr>
      <vt:lpstr>Inlet Time Calculation</vt:lpstr>
      <vt:lpstr>Terminal Velocity</vt:lpstr>
      <vt:lpstr>Streamline</vt:lpstr>
      <vt:lpstr>Film Thickness</vt:lpstr>
      <vt:lpstr>Mass Transfer Coefficient Calculation</vt:lpstr>
      <vt:lpstr>MTC Comparison b/w Bubble 1 &amp; 2</vt:lpstr>
      <vt:lpstr>Effect of Reynolds Number on Mass Transfer</vt:lpstr>
      <vt:lpstr>Future Work</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Anshul Patel</dc:creator>
  <cp:lastModifiedBy>Anshul Patel</cp:lastModifiedBy>
  <cp:revision>13</cp:revision>
  <dcterms:modified xsi:type="dcterms:W3CDTF">2025-05-02T09:07:59Z</dcterms:modified>
</cp:coreProperties>
</file>