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 id="214748368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24B243-A8ED-4DFD-9EC8-234A47C5BAF0}">
  <a:tblStyle styleId="{7924B243-A8ED-4DFD-9EC8-234A47C5BAF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1100" b="0" i="0" u="none" strike="noStrike" cap="none">
                <a:solidFill>
                  <a:schemeClr val="dk1"/>
                </a:solidFill>
              </a:rPr>
              <a:t>Targeted Marketing: The Right Customer</a:t>
            </a:r>
          </a:p>
          <a:p>
            <a:pPr marL="0" marR="0" lvl="0" indent="0" algn="l" rtl="0">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spcBef>
                <a:spcPts val="0"/>
              </a:spcBef>
              <a:spcAft>
                <a:spcPts val="0"/>
              </a:spcAft>
              <a:buClr>
                <a:schemeClr val="dk1"/>
              </a:buClr>
              <a:buSzPct val="25000"/>
              <a:buFont typeface="Times New Roman"/>
              <a:buNone/>
            </a:pPr>
            <a:r>
              <a:rPr lang="en-US" sz="1100" b="0" i="0" u="none" strike="noStrike" cap="none">
                <a:solidFill>
                  <a:schemeClr val="dk1"/>
                </a:solidFill>
              </a:rPr>
              <a:t>The performance of VW in the US so far suggests that they do not seem to have identified their own strengths, nor what customers would want to see in a new car. Better customer profiling and market sentiment analysis would help bridge this gap. The advantage of Big Data can be captured against each of the following segments of customers:</a:t>
            </a:r>
          </a:p>
          <a:p>
            <a:pPr marL="228600" marR="0" lvl="0" indent="-228600" algn="l" rtl="0">
              <a:spcBef>
                <a:spcPts val="0"/>
              </a:spcBef>
              <a:spcAft>
                <a:spcPts val="0"/>
              </a:spcAft>
              <a:buClr>
                <a:schemeClr val="dk1"/>
              </a:buClr>
              <a:buSzPct val="100000"/>
              <a:buFont typeface="Arial"/>
              <a:buAutoNum type="arabicPeriod"/>
            </a:pPr>
            <a:r>
              <a:rPr lang="en-US" sz="1100" b="0" i="0" u="none" strike="noStrike" cap="none">
                <a:solidFill>
                  <a:schemeClr val="dk1"/>
                </a:solidFill>
              </a:rPr>
              <a:t>Existing customers:</a:t>
            </a: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     Better insights into what prompted existing customers to buy a VW car, what they liked about their cars, and things they found wanting in them would be crucial for VW. It will help VW retain customers through timely promotions of newer model of cars they suit their preferences.</a:t>
            </a:r>
          </a:p>
          <a:p>
            <a:pPr marL="228600" marR="0" lvl="0" indent="-228600" algn="l" rtl="0">
              <a:spcBef>
                <a:spcPts val="0"/>
              </a:spcBef>
              <a:spcAft>
                <a:spcPts val="0"/>
              </a:spcAft>
              <a:buClr>
                <a:schemeClr val="dk1"/>
              </a:buClr>
              <a:buFont typeface="Arial"/>
              <a:buNone/>
            </a:pPr>
            <a:endParaRPr sz="1100" b="0" i="0" u="none" strike="noStrike" cap="none">
              <a:solidFill>
                <a:schemeClr val="dk1"/>
              </a:solidFill>
            </a:endParaRP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2.  Owners of cars of other brands:</a:t>
            </a: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	Similarly, VW can try to eat into the customers of competitors by drawing comparisons and benefits of switching over to a new VW car instead of their existing cars.</a:t>
            </a:r>
          </a:p>
          <a:p>
            <a:pPr marL="228600" marR="0" lvl="0" indent="-228600" algn="l" rtl="0">
              <a:spcBef>
                <a:spcPts val="0"/>
              </a:spcBef>
              <a:spcAft>
                <a:spcPts val="0"/>
              </a:spcAft>
              <a:buClr>
                <a:schemeClr val="dk1"/>
              </a:buClr>
              <a:buFont typeface="Arial"/>
              <a:buNone/>
            </a:pPr>
            <a:endParaRPr sz="1100" b="0" i="0" u="none" strike="noStrike" cap="none">
              <a:solidFill>
                <a:schemeClr val="dk1"/>
              </a:solidFill>
            </a:endParaRP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3. Potential car buyers:</a:t>
            </a: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	Big Data would equip VW with the capability to identify potential car buyers such as new professionals, students, etc. through data about their credit history, salaries, city of residence, etc.</a:t>
            </a:r>
          </a:p>
          <a:p>
            <a:pPr marL="228600" marR="0" lvl="0" indent="-228600" algn="l" rtl="0">
              <a:spcBef>
                <a:spcPts val="0"/>
              </a:spcBef>
              <a:buClr>
                <a:schemeClr val="dk1"/>
              </a:buClr>
              <a:buFont typeface="Arial"/>
              <a:buNone/>
            </a:pPr>
            <a:endParaRPr sz="1100" b="0" i="0" u="none" strike="noStrike" cap="none">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1100" b="0" i="0" u="none" strike="noStrike" cap="none">
                <a:solidFill>
                  <a:schemeClr val="dk1"/>
                </a:solidFill>
                <a:latin typeface="Arial"/>
                <a:ea typeface="Arial"/>
                <a:cs typeface="Arial"/>
                <a:sym typeface="Arial"/>
              </a:rPr>
              <a:t>Informed design decisions: The Right Car</a:t>
            </a:r>
          </a:p>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en-US" sz="1100" b="0" i="0" u="none" strike="noStrike" cap="none">
                <a:solidFill>
                  <a:schemeClr val="dk1"/>
                </a:solidFill>
                <a:latin typeface="Arial"/>
                <a:ea typeface="Arial"/>
                <a:cs typeface="Arial"/>
                <a:sym typeface="Arial"/>
              </a:rPr>
              <a:t>Big Data would provide intelligence about the customers, the market, and evolution of the market’s needs. </a:t>
            </a:r>
          </a:p>
          <a:p>
            <a:pPr marL="0" marR="0" lvl="0" indent="0" algn="l" rtl="0">
              <a:spcBef>
                <a:spcPts val="0"/>
              </a:spcBef>
              <a:spcAft>
                <a:spcPts val="0"/>
              </a:spcAft>
              <a:buClr>
                <a:schemeClr val="dk1"/>
              </a:buClr>
              <a:buSzPct val="25000"/>
              <a:buFont typeface="Arial"/>
              <a:buNone/>
            </a:pPr>
            <a:r>
              <a:rPr lang="en-US" sz="1100" b="0" i="0" u="none" strike="noStrike" cap="none">
                <a:solidFill>
                  <a:schemeClr val="dk1"/>
                </a:solidFill>
                <a:latin typeface="Arial"/>
                <a:ea typeface="Arial"/>
                <a:cs typeface="Arial"/>
                <a:sym typeface="Arial"/>
              </a:rPr>
              <a:t>Invaluable insights about people’s perception of a perfect car for them can be obtained through:</a:t>
            </a:r>
          </a:p>
          <a:p>
            <a:pPr marL="0" marR="0" lvl="0" indent="0" algn="l" rtl="0">
              <a:spcBef>
                <a:spcPts val="0"/>
              </a:spcBef>
              <a:spcAft>
                <a:spcPts val="0"/>
              </a:spcAft>
              <a:buClr>
                <a:schemeClr val="dk1"/>
              </a:buClr>
              <a:buFont typeface="Arial"/>
              <a:buNone/>
            </a:pPr>
            <a:endParaRPr sz="1100">
              <a:solidFill>
                <a:schemeClr val="dk1"/>
              </a:solidFill>
            </a:endParaRPr>
          </a:p>
          <a:p>
            <a:pPr marL="457200" marR="0" lvl="0" indent="-298450" algn="l" rtl="0">
              <a:spcBef>
                <a:spcPts val="0"/>
              </a:spcBef>
              <a:spcAft>
                <a:spcPts val="0"/>
              </a:spcAft>
              <a:buClr>
                <a:schemeClr val="dk1"/>
              </a:buClr>
              <a:buSzPct val="100000"/>
              <a:buFont typeface="Arial"/>
              <a:buAutoNum type="arabicPeriod"/>
            </a:pPr>
            <a:r>
              <a:rPr lang="en-US" sz="1100" b="0" i="0" u="none" strike="noStrike" cap="none">
                <a:solidFill>
                  <a:schemeClr val="dk1"/>
                </a:solidFill>
                <a:latin typeface="Arial"/>
                <a:ea typeface="Arial"/>
                <a:cs typeface="Arial"/>
                <a:sym typeface="Arial"/>
              </a:rPr>
              <a:t>Simple analyses of easily available data</a:t>
            </a:r>
          </a:p>
          <a:p>
            <a:pPr marL="457200" lvl="0" indent="-298450" rtl="0">
              <a:spcBef>
                <a:spcPts val="0"/>
              </a:spcBef>
              <a:buClr>
                <a:schemeClr val="dk1"/>
              </a:buClr>
              <a:buSzPct val="100000"/>
              <a:buAutoNum type="arabicPeriod"/>
            </a:pPr>
            <a:r>
              <a:rPr lang="en-US" sz="1100">
                <a:solidFill>
                  <a:schemeClr val="dk1"/>
                </a:solidFill>
              </a:rPr>
              <a:t>Collecting specific data through smartly-designed and targeted surveys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This is a implementation diagram that illustrate steps and timeline of system implementation. The upper part is the procedures we suggest VW to take to implement system. The lower part is the time that may take to finish certain procedure.</a:t>
            </a:r>
          </a:p>
          <a:p>
            <a:pPr lvl="0">
              <a:spcBef>
                <a:spcPts val="0"/>
              </a:spcBef>
              <a:buNone/>
            </a:pPr>
            <a:endParaRPr/>
          </a:p>
          <a:p>
            <a:pPr lvl="0" rtl="0">
              <a:spcBef>
                <a:spcPts val="0"/>
              </a:spcBef>
              <a:buNone/>
            </a:pPr>
            <a:r>
              <a:rPr lang="en-US"/>
              <a:t>Planning: This process is to assign project participants, write proposal, get fund, and finish other necessary preparation to begin the project. </a:t>
            </a:r>
          </a:p>
          <a:p>
            <a:pPr lvl="0">
              <a:spcBef>
                <a:spcPts val="0"/>
              </a:spcBef>
              <a:buNone/>
            </a:pPr>
            <a:r>
              <a:rPr lang="en-US"/>
              <a:t>Design (High Level): This process is to design high-level architecture of the system, including hardware, software, operators and external systems.</a:t>
            </a:r>
          </a:p>
          <a:p>
            <a:pPr lvl="0" rtl="0">
              <a:spcBef>
                <a:spcPts val="0"/>
              </a:spcBef>
              <a:buNone/>
            </a:pPr>
            <a:r>
              <a:rPr lang="en-US"/>
              <a:t>Analysis: </a:t>
            </a:r>
            <a:r>
              <a:rPr lang="en-US">
                <a:solidFill>
                  <a:schemeClr val="dk1"/>
                </a:solidFill>
              </a:rPr>
              <a:t>This process is to analyze the requirement of software to figure out what components VW needs, which one should we develop and which one should we procure.</a:t>
            </a:r>
          </a:p>
          <a:p>
            <a:pPr lvl="0" rtl="0">
              <a:spcBef>
                <a:spcPts val="0"/>
              </a:spcBef>
              <a:buNone/>
            </a:pPr>
            <a:r>
              <a:rPr lang="en-US"/>
              <a:t>Development: </a:t>
            </a:r>
            <a:r>
              <a:rPr lang="en-US">
                <a:solidFill>
                  <a:schemeClr val="dk1"/>
                </a:solidFill>
              </a:rPr>
              <a:t>This process is to develop component. It includes other steps to make a required components.</a:t>
            </a:r>
          </a:p>
          <a:p>
            <a:pPr lvl="0" rtl="0">
              <a:spcBef>
                <a:spcPts val="0"/>
              </a:spcBef>
              <a:buNone/>
            </a:pPr>
            <a:r>
              <a:rPr lang="en-US"/>
              <a:t>Procurement (Component): </a:t>
            </a:r>
            <a:r>
              <a:rPr lang="en-US">
                <a:solidFill>
                  <a:schemeClr val="dk1"/>
                </a:solidFill>
              </a:rPr>
              <a:t>This process is to select and procure component.</a:t>
            </a:r>
          </a:p>
          <a:p>
            <a:pPr lvl="0" rtl="0">
              <a:spcBef>
                <a:spcPts val="0"/>
              </a:spcBef>
              <a:buNone/>
            </a:pPr>
            <a:r>
              <a:rPr lang="en-US"/>
              <a:t>Integration: </a:t>
            </a:r>
            <a:r>
              <a:rPr lang="en-US">
                <a:solidFill>
                  <a:schemeClr val="dk1"/>
                </a:solidFill>
              </a:rPr>
              <a:t>This process is to integrate components into a complete system.</a:t>
            </a:r>
          </a:p>
          <a:p>
            <a:pPr lvl="0">
              <a:spcBef>
                <a:spcPts val="0"/>
              </a:spcBef>
              <a:buNone/>
            </a:pPr>
            <a:r>
              <a:rPr lang="en-US"/>
              <a:t>System testing: </a:t>
            </a:r>
            <a:r>
              <a:rPr lang="en-US">
                <a:solidFill>
                  <a:schemeClr val="dk1"/>
                </a:solidFill>
              </a:rPr>
              <a:t>This process is to test the completed system.</a:t>
            </a:r>
          </a:p>
          <a:p>
            <a:pPr lvl="0" rtl="0">
              <a:spcBef>
                <a:spcPts val="0"/>
              </a:spcBef>
              <a:buNone/>
            </a:pPr>
            <a:r>
              <a:rPr lang="en-US"/>
              <a:t>Procurement (Servers, Databases): </a:t>
            </a:r>
            <a:r>
              <a:rPr lang="en-US">
                <a:solidFill>
                  <a:schemeClr val="dk1"/>
                </a:solidFill>
              </a:rPr>
              <a:t>This process is to purchase needed hardware, including servers and databases.</a:t>
            </a:r>
          </a:p>
          <a:p>
            <a:pPr lvl="0" rtl="0">
              <a:spcBef>
                <a:spcPts val="0"/>
              </a:spcBef>
              <a:buNone/>
            </a:pPr>
            <a:r>
              <a:rPr lang="en-US"/>
              <a:t>Deployment: </a:t>
            </a:r>
            <a:r>
              <a:rPr lang="en-US">
                <a:solidFill>
                  <a:schemeClr val="dk1"/>
                </a:solidFill>
              </a:rPr>
              <a:t>This process is to install tested system to hardware.</a:t>
            </a:r>
          </a:p>
          <a:p>
            <a:pPr lvl="0">
              <a:spcBef>
                <a:spcPts val="0"/>
              </a:spcBef>
              <a:buNone/>
            </a:pPr>
            <a:r>
              <a:rPr lang="en-US"/>
              <a:t>Validation &amp; Verification: </a:t>
            </a:r>
            <a:r>
              <a:rPr lang="en-US">
                <a:solidFill>
                  <a:schemeClr val="dk1"/>
                </a:solidFill>
              </a:rPr>
              <a:t>This process is to test the whole system, including hardware, software and operators.</a:t>
            </a:r>
          </a:p>
          <a:p>
            <a:pPr lvl="0" rtl="0">
              <a:spcBef>
                <a:spcPts val="0"/>
              </a:spcBef>
              <a:buNone/>
            </a:pPr>
            <a:r>
              <a:rPr lang="en-US"/>
              <a:t>Training: </a:t>
            </a:r>
            <a:r>
              <a:rPr lang="en-US">
                <a:solidFill>
                  <a:schemeClr val="dk1"/>
                </a:solidFill>
              </a:rPr>
              <a:t>This process is to train operators.</a:t>
            </a:r>
          </a:p>
          <a:p>
            <a:pPr lvl="0" rtl="0">
              <a:spcBef>
                <a:spcPts val="0"/>
              </a:spcBef>
              <a:buNone/>
            </a:pPr>
            <a:r>
              <a:rPr lang="en-US"/>
              <a:t>Maintenance: </a:t>
            </a:r>
            <a:r>
              <a:rPr lang="en-US">
                <a:solidFill>
                  <a:schemeClr val="dk1"/>
                </a:solidFill>
              </a:rPr>
              <a:t>This process is for future development and upgrade.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The potential benefits VW could get include quantifiable and unquantifiable benefits. </a:t>
            </a:r>
          </a:p>
          <a:p>
            <a:pPr lvl="0">
              <a:spcBef>
                <a:spcPts val="0"/>
              </a:spcBef>
              <a:buNone/>
            </a:pPr>
            <a:r>
              <a:rPr lang="en-US"/>
              <a:t>     The quantifiable ones include increase in both its profitability and marketing return on investment (MROI) because, with targeted marketing strategies, sales and customers feedback could be improved. The amount of increase might be hard to estimate but we compare VW’s condition with other similar companies to generate more accurate information.  According to a research from Forbes, some companies have increased their profitability by 5-6 percent after the implementation of big data system. We expect VW to increase the same amount.</a:t>
            </a:r>
          </a:p>
          <a:p>
            <a:pPr lvl="0">
              <a:spcBef>
                <a:spcPts val="0"/>
              </a:spcBef>
              <a:buNone/>
            </a:pPr>
            <a:r>
              <a:rPr lang="en-US"/>
              <a:t>     The unquantifiable ones include improvement in risk avoidance, loyalty and business process. With the analysis, VW could identify potential opportunities and risk that could enable it to take proper strategies. In addition, VW could have a direct marketing path to its customers and perform instance reaction on their problems, increasing loyalty through the efficiency of service. Although these improvements do not have a direct impact on the balance sheet, they could be beneficial in long-term.</a:t>
            </a:r>
          </a:p>
          <a:p>
            <a:pPr lvl="0">
              <a:spcBef>
                <a:spcPts val="0"/>
              </a:spcBef>
              <a:buNone/>
            </a:pPr>
            <a:endParaRPr/>
          </a:p>
          <a:p>
            <a:pPr lvl="0">
              <a:spcBef>
                <a:spcPts val="0"/>
              </a:spcBef>
              <a:buNone/>
            </a:pPr>
            <a:r>
              <a:rPr lang="en-US"/>
              <a:t>Reference: http://www.forbes.com/sites/mckinsey/2013/07/22/big-data-analytics-and-the-future-of-marketing-sales/#1f04de03344d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This table is the cost estimate to implement the big data system and related systems. </a:t>
            </a:r>
          </a:p>
          <a:p>
            <a:pPr lvl="0">
              <a:spcBef>
                <a:spcPts val="0"/>
              </a:spcBef>
              <a:buNone/>
            </a:pPr>
            <a:endParaRPr/>
          </a:p>
          <a:p>
            <a:pPr lvl="0">
              <a:spcBef>
                <a:spcPts val="0"/>
              </a:spcBef>
              <a:buNone/>
            </a:pPr>
            <a:r>
              <a:rPr lang="en-US"/>
              <a:t>The procurement price is calculated based on the price of Microsoft server and database.  Different vendors could have various prices on servers and databases. We picked some largest vendors and average their price as our standard. </a:t>
            </a:r>
            <a:r>
              <a:rPr lang="en-US">
                <a:solidFill>
                  <a:schemeClr val="dk1"/>
                </a:solidFill>
              </a:rPr>
              <a:t>Price of installation of hardware is estimated based on the number that VW may need to install for the system.</a:t>
            </a:r>
          </a:p>
          <a:p>
            <a:pPr lvl="0">
              <a:spcBef>
                <a:spcPts val="0"/>
              </a:spcBef>
              <a:buNone/>
            </a:pPr>
            <a:endParaRPr/>
          </a:p>
          <a:p>
            <a:pPr lvl="0">
              <a:spcBef>
                <a:spcPts val="0"/>
              </a:spcBef>
              <a:buNone/>
            </a:pPr>
            <a:r>
              <a:rPr lang="en-US"/>
              <a:t>The price of developing the system is based on </a:t>
            </a:r>
            <a:r>
              <a:rPr lang="en-US">
                <a:solidFill>
                  <a:schemeClr val="dk1"/>
                </a:solidFill>
              </a:rPr>
              <a:t>estimates </a:t>
            </a:r>
            <a:r>
              <a:rPr lang="en-US"/>
              <a:t>of the price of components and the salary of engineers. We also use the average method to figure out approximate number of the price. </a:t>
            </a:r>
          </a:p>
          <a:p>
            <a:pPr lvl="0">
              <a:spcBef>
                <a:spcPts val="0"/>
              </a:spcBef>
              <a:buNone/>
            </a:pPr>
            <a:endParaRPr/>
          </a:p>
          <a:p>
            <a:pPr lvl="0">
              <a:spcBef>
                <a:spcPts val="0"/>
              </a:spcBef>
              <a:buNone/>
            </a:pPr>
            <a:r>
              <a:rPr lang="en-US"/>
              <a:t>Other costs, including training, deployment, external data source and marketing, are estimates that based on other companies.</a:t>
            </a:r>
          </a:p>
          <a:p>
            <a:pPr lvl="0">
              <a:spcBef>
                <a:spcPts val="0"/>
              </a:spcBef>
              <a:buNone/>
            </a:pPr>
            <a:endParaRPr/>
          </a:p>
          <a:p>
            <a:pPr lvl="0">
              <a:spcBef>
                <a:spcPts val="0"/>
              </a:spcBef>
              <a:buNone/>
            </a:pPr>
            <a:r>
              <a:rPr lang="en-US"/>
              <a:t>http://ieeexplore.ieee.org/stamp/stamp.jsp?arnumber=5718216</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rtl="0">
              <a:spcBef>
                <a:spcPts val="0"/>
              </a:spcBef>
              <a:buSzPct val="100000"/>
            </a:pPr>
            <a:r>
              <a:rPr lang="en-US"/>
              <a:t>Data accuracy and reliability : </a:t>
            </a:r>
            <a:r>
              <a:rPr lang="en-US">
                <a:highlight>
                  <a:srgbClr val="FFFFFF"/>
                </a:highlight>
              </a:rPr>
              <a:t>The state of completeness, validity, consistency, timeliness and accuracy that makes data appropriate for a specific use.</a:t>
            </a:r>
          </a:p>
          <a:p>
            <a:pPr marL="457200" lvl="0" indent="-298450" rtl="0">
              <a:spcBef>
                <a:spcPts val="1000"/>
              </a:spcBef>
              <a:buSzPct val="100000"/>
            </a:pPr>
            <a:r>
              <a:rPr lang="en-US"/>
              <a:t>Processing large amounts of data : </a:t>
            </a:r>
            <a:r>
              <a:rPr lang="en-US">
                <a:highlight>
                  <a:srgbClr val="FFFFFF"/>
                </a:highlight>
              </a:rPr>
              <a:t> As data volume increases, the question of internal consistency within data becomes significant, regardless of fitness for use for any particular external purpose</a:t>
            </a:r>
          </a:p>
          <a:p>
            <a:pPr marL="457200" lvl="0" indent="-298450" rtl="0">
              <a:spcBef>
                <a:spcPts val="1000"/>
              </a:spcBef>
              <a:buSzPct val="100000"/>
            </a:pPr>
            <a:r>
              <a:rPr lang="en-US"/>
              <a:t>Privacy issues and Government regulations : </a:t>
            </a:r>
            <a:r>
              <a:rPr lang="en-US">
                <a:highlight>
                  <a:srgbClr val="FFFFFF"/>
                </a:highlight>
              </a:rPr>
              <a:t>FTC has asserted vigorously its authority to apply existing consumer protection laws to emerging developments in the realm of information technology. The commission "will continue to monitor areas where big data practices" could violate those laws "and will bring enforcement actions where appropriate," it said in a report issued this year.</a:t>
            </a:r>
          </a:p>
          <a:p>
            <a:pPr marL="457200" lvl="0" indent="-298450" rtl="0">
              <a:spcBef>
                <a:spcPts val="1000"/>
              </a:spcBef>
              <a:buSzPct val="100000"/>
            </a:pPr>
            <a:r>
              <a:rPr lang="en-US">
                <a:highlight>
                  <a:srgbClr val="FFFFFF"/>
                </a:highlight>
              </a:rPr>
              <a:t>Extracting useful trends to target customers: Big data alone will reveal only a portion of the full picture. Big data gives us a bird's eye view: it points out patterns in the field. These patterns are indicative of something- but what is the thing driving those patterns?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rtl="0">
              <a:spcBef>
                <a:spcPts val="0"/>
              </a:spcBef>
              <a:buSzPct val="100000"/>
            </a:pPr>
            <a:r>
              <a:rPr lang="en-US">
                <a:highlight>
                  <a:srgbClr val="FFFFFF"/>
                </a:highlight>
              </a:rPr>
              <a:t>Car-Net with Watson equips vehicles with machine learning capable of identifying information about the car and its surroundings. It could recognize when the car is low on fuel, identify nearby refilling stations, send a signal to the pump in the station to activate it, and then let the driver pay directly from their dash.</a:t>
            </a:r>
          </a:p>
          <a:p>
            <a:pPr marL="457200" lvl="0" indent="-298450" rtl="0">
              <a:spcBef>
                <a:spcPts val="0"/>
              </a:spcBef>
              <a:buSzPct val="100000"/>
            </a:pPr>
            <a:r>
              <a:rPr lang="en-US">
                <a:highlight>
                  <a:srgbClr val="FFFFFF"/>
                </a:highlight>
              </a:rPr>
              <a:t>In addition to providing practical information on things like refueling locations, weather, and traffic, Car-Net can get personal as well. Through Watson Personality Insights and Watson Conversation APIs, the program can build associations with a driver’s favorite brands, identify the locations of their favorite coffee shop, and even connect to their social network.</a:t>
            </a:r>
          </a:p>
          <a:p>
            <a:pPr marL="457200" lvl="0" indent="-298450">
              <a:spcBef>
                <a:spcPts val="0"/>
              </a:spcBef>
              <a:buSzPct val="100000"/>
            </a:pPr>
            <a:r>
              <a:rPr lang="en-US">
                <a:highlight>
                  <a:srgbClr val="FFFFFF"/>
                </a:highlight>
              </a:rPr>
              <a:t> Watson will learn your preferences, apply machine learning and sift through data to recognize patterns in your decisions and habits. With this information, marketers will offer services and suggestions that personally impact you.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solidFill>
                  <a:schemeClr val="dk1"/>
                </a:solidFill>
              </a:rPr>
              <a:t>Strategy 2018 focuses on positioning the Volkswagen Group as a global economic and environmental leader among automobile manufacturers.</a:t>
            </a:r>
          </a:p>
          <a:p>
            <a:pPr lvl="0">
              <a:spcBef>
                <a:spcPts val="0"/>
              </a:spcBef>
              <a:buNone/>
            </a:pPr>
            <a:r>
              <a:rPr lang="en-US">
                <a:solidFill>
                  <a:schemeClr val="dk1"/>
                </a:solidFill>
              </a:rPr>
              <a:t>     Focus is particular on the environmentally friendly orientation and profitability of vehicle projects so that the Volkswagen Group has the right products for success even in more challenging economic conditions.</a:t>
            </a:r>
          </a:p>
          <a:p>
            <a:pPr lvl="0">
              <a:spcBef>
                <a:spcPts val="0"/>
              </a:spcBef>
              <a:buNone/>
            </a:pPr>
            <a:r>
              <a:rPr lang="en-US">
                <a:solidFill>
                  <a:schemeClr val="dk1"/>
                </a:solidFill>
              </a:rPr>
              <a:t>     In addition, Volkswagen Group intends to increase the customer base by acquiring new, satisfied customers around the world.</a:t>
            </a:r>
          </a:p>
          <a:p>
            <a:pPr lvl="0">
              <a:spcBef>
                <a:spcPts val="0"/>
              </a:spcBef>
              <a:buNone/>
            </a:pPr>
            <a:r>
              <a:rPr lang="en-US">
                <a:solidFill>
                  <a:schemeClr val="dk1"/>
                </a:solidFill>
              </a:rPr>
              <a:t>Strategy is made up of four main goals:</a:t>
            </a:r>
          </a:p>
          <a:p>
            <a:pPr marL="457200" lvl="0" indent="-298450" rtl="0">
              <a:spcBef>
                <a:spcPts val="0"/>
              </a:spcBef>
              <a:buClr>
                <a:schemeClr val="dk1"/>
              </a:buClr>
              <a:buSzPct val="100000"/>
              <a:buAutoNum type="arabicPeriod"/>
            </a:pPr>
            <a:r>
              <a:rPr lang="en-US">
                <a:solidFill>
                  <a:schemeClr val="dk1"/>
                </a:solidFill>
              </a:rPr>
              <a:t>deploy intelligent innovations and technologies to become a world leader in customer satisfaction and quality</a:t>
            </a:r>
          </a:p>
          <a:p>
            <a:pPr marL="457200" lvl="0" indent="-298450" rtl="0">
              <a:spcBef>
                <a:spcPts val="0"/>
              </a:spcBef>
              <a:buClr>
                <a:schemeClr val="dk1"/>
              </a:buClr>
              <a:buSzPct val="100000"/>
              <a:buAutoNum type="arabicPeriod"/>
            </a:pPr>
            <a:r>
              <a:rPr lang="en-US">
                <a:solidFill>
                  <a:schemeClr val="dk1"/>
                </a:solidFill>
              </a:rPr>
              <a:t>increase unit sales to more than 10 million vehicles per year</a:t>
            </a:r>
          </a:p>
          <a:p>
            <a:pPr marL="457200" lvl="0" indent="-298450" rtl="0">
              <a:spcBef>
                <a:spcPts val="0"/>
              </a:spcBef>
              <a:buClr>
                <a:schemeClr val="dk1"/>
              </a:buClr>
              <a:buSzPct val="100000"/>
              <a:buAutoNum type="arabicPeriod"/>
            </a:pPr>
            <a:r>
              <a:rPr lang="en-US">
                <a:solidFill>
                  <a:schemeClr val="dk1"/>
                </a:solidFill>
              </a:rPr>
              <a:t>improve its return on sales before tax to at least 8%</a:t>
            </a:r>
          </a:p>
          <a:p>
            <a:pPr marL="457200" lvl="0" indent="-298450" rtl="0">
              <a:spcBef>
                <a:spcPts val="0"/>
              </a:spcBef>
              <a:buClr>
                <a:schemeClr val="dk1"/>
              </a:buClr>
              <a:buSzPct val="100000"/>
              <a:buAutoNum type="arabicPeriod"/>
            </a:pPr>
            <a:r>
              <a:rPr lang="en-US">
                <a:solidFill>
                  <a:schemeClr val="dk1"/>
                </a:solidFill>
              </a:rPr>
              <a:t>become the top employer across all brands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solidFill>
                  <a:schemeClr val="dk1"/>
                </a:solidFill>
              </a:rPr>
              <a:t>While the financial performance of the VW Group as a whole was impressive, the group recorded mixed results in the U.S. market. Localization strategies allowed VW to double its sales between 2009 and 2012. However, making cheaper models compromised cars’ perceived quality. For example, the company used less expensive plastics, and did not equip some new models with the independent rear suspension that provided the fun-to-drive feel for which VWs had become known. These changes frustrated some long- time VW fans. The brand also suffered from mediocre quality rankings. In J.D. Power’s 2013 initial quality study, the VW brand ranked below average, well behind Chevrolet, Honda, Toyota and Hyundai.</a:t>
            </a:r>
          </a:p>
          <a:p>
            <a:pPr lvl="0">
              <a:spcBef>
                <a:spcPts val="0"/>
              </a:spcBef>
              <a:buNone/>
            </a:pPr>
            <a:r>
              <a:rPr lang="en-US">
                <a:solidFill>
                  <a:schemeClr val="dk1"/>
                </a:solidFill>
              </a:rPr>
              <a:t>     The head of VW’s works council and a member of  the supervisory board openly criticized the company’s U.S. strategy, citing an anemic sales force and a lack of sufficient variety in its models. He also pointed out that there was a misalignment between the brand’s U.S. offerings and the tastes of the American drivers.</a:t>
            </a:r>
          </a:p>
          <a:p>
            <a:pPr lvl="0">
              <a:spcBef>
                <a:spcPts val="0"/>
              </a:spcBef>
              <a:buNone/>
            </a:pPr>
            <a:r>
              <a:rPr lang="en-US">
                <a:solidFill>
                  <a:schemeClr val="dk1"/>
                </a:solidFill>
              </a:rPr>
              <a:t>     The environment is changing rapidly driven by external factors such as:</a:t>
            </a:r>
          </a:p>
          <a:p>
            <a:pPr marL="457200" lvl="0" indent="-292100" rtl="0">
              <a:spcBef>
                <a:spcPts val="0"/>
              </a:spcBef>
              <a:buClr>
                <a:schemeClr val="dk1"/>
              </a:buClr>
              <a:buSzPct val="90909"/>
              <a:buAutoNum type="arabicPeriod"/>
            </a:pPr>
            <a:r>
              <a:rPr lang="en-US">
                <a:solidFill>
                  <a:schemeClr val="dk1"/>
                </a:solidFill>
              </a:rPr>
              <a:t>TECHNOLOGICAL MEGATRENDS: impacting business models and customer needs</a:t>
            </a:r>
          </a:p>
          <a:p>
            <a:pPr marL="457200" lvl="0" indent="-292100" rtl="0">
              <a:spcBef>
                <a:spcPts val="0"/>
              </a:spcBef>
              <a:buClr>
                <a:schemeClr val="dk1"/>
              </a:buClr>
              <a:buSzPct val="90909"/>
              <a:buAutoNum type="arabicPeriod"/>
            </a:pPr>
            <a:r>
              <a:rPr lang="en-US">
                <a:solidFill>
                  <a:schemeClr val="dk1"/>
                </a:solidFill>
              </a:rPr>
              <a:t>HIGHER CAPITAL REQUIREMENTS: triggered by the need to build up new core competencies and even shorter innovation cycles</a:t>
            </a:r>
          </a:p>
          <a:p>
            <a:pPr marL="457200" lvl="0" indent="-292100" rtl="0">
              <a:spcBef>
                <a:spcPts val="0"/>
              </a:spcBef>
              <a:buClr>
                <a:schemeClr val="dk1"/>
              </a:buClr>
              <a:buSzPct val="90909"/>
              <a:buAutoNum type="arabicPeriod"/>
            </a:pPr>
            <a:r>
              <a:rPr lang="en-US">
                <a:solidFill>
                  <a:schemeClr val="dk1"/>
                </a:solidFill>
              </a:rPr>
              <a:t>STRONGER COMPETITION: both old and emerging competitors</a:t>
            </a:r>
          </a:p>
          <a:p>
            <a:pPr marL="457200" lvl="0" indent="-292100">
              <a:spcBef>
                <a:spcPts val="0"/>
              </a:spcBef>
              <a:buClr>
                <a:schemeClr val="dk1"/>
              </a:buClr>
              <a:buSzPct val="90909"/>
              <a:buAutoNum type="arabicPeriod"/>
            </a:pPr>
            <a:r>
              <a:rPr lang="en-US">
                <a:solidFill>
                  <a:schemeClr val="dk1"/>
                </a:solidFill>
              </a:rPr>
              <a:t>MORE COMPLEX ENVIRONMENT: as a result of stricter emissions legislation and greater market volatility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(Source: Deloitte- Big Data and analytics in the automotive industry)</a:t>
            </a:r>
          </a:p>
          <a:p>
            <a:pPr lvl="0">
              <a:spcBef>
                <a:spcPts val="0"/>
              </a:spcBef>
              <a:buNone/>
            </a:pPr>
            <a:r>
              <a:rPr lang="en-US"/>
              <a:t>Big data and analytics offer previously unthinkable possibilities for tackling cost pressure, competition, globalization, market shifts, and volatility and many other challenges Volkswagen face. As the automobile is being transformed by technologies, applications and services grounded in advances in everything from sensors to artificial intelligence to big data analysis; the ecosystem is witnessing a steady influx of new players and the continued evolution of the roles played by key stakeholders and the balance of power among them. </a:t>
            </a:r>
          </a:p>
          <a:p>
            <a:pPr lvl="0">
              <a:spcBef>
                <a:spcPts val="0"/>
              </a:spcBef>
              <a:buNone/>
            </a:pPr>
            <a:r>
              <a:rPr lang="en-US"/>
              <a:t>     In automotive it has been embraced from a distance, inconsistently and has not always been well understood. The sheer scale of the data now available can appear intimidating but with the possibilities it affords it can no longer be ignored.</a:t>
            </a:r>
          </a:p>
          <a:p>
            <a:pPr lvl="0">
              <a:spcBef>
                <a:spcPts val="0"/>
              </a:spcBef>
              <a:buNone/>
            </a:pPr>
            <a:r>
              <a:rPr lang="en-US"/>
              <a:t>•  The ability to harness data will enable masses of data to be utilised to form actionable customer segments and individualised offers and incentives to boost sales and improve customer retention;</a:t>
            </a:r>
          </a:p>
          <a:p>
            <a:pPr lvl="0">
              <a:spcBef>
                <a:spcPts val="0"/>
              </a:spcBef>
              <a:buNone/>
            </a:pPr>
            <a:r>
              <a:rPr lang="en-US"/>
              <a:t>•  Applying statistical models to a mass of historical data from a range of sources can help to identify the impact of fixed and variable marketing investments and support automakers with a more precise and effective approach to quantity and composition of marketing spend;</a:t>
            </a:r>
          </a:p>
          <a:p>
            <a:pPr lvl="0">
              <a:spcBef>
                <a:spcPts val="0"/>
              </a:spcBef>
              <a:buNone/>
            </a:pPr>
            <a:r>
              <a:rPr lang="en-US"/>
              <a:t>•  Supply chain data can reveal which links in a chain could weaken thereby allowing for proactive and timely countermeasures before a real problem manifests; and</a:t>
            </a:r>
          </a:p>
          <a:p>
            <a:pPr lvl="0">
              <a:spcBef>
                <a:spcPts val="0"/>
              </a:spcBef>
              <a:buNone/>
            </a:pPr>
            <a:r>
              <a:rPr lang="en-US"/>
              <a:t>•  Predictive analytics can be used as a powerful tool for generating an enormous boost in forecasting efficiency as well as operations and performance.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US"/>
              <a:t>To fulfill the 2018 strategy, Volkswagen needs a holistic approach to focus upon all its internal functions. However, our proposal is to first use Big data analytics to improve product design and a more targeted marketing approach.</a:t>
            </a:r>
          </a:p>
          <a:p>
            <a:pPr marL="0" marR="76200" lvl="0" indent="0" rtl="0">
              <a:lnSpc>
                <a:spcPct val="109090"/>
              </a:lnSpc>
              <a:spcBef>
                <a:spcPts val="200"/>
              </a:spcBef>
              <a:buNone/>
            </a:pPr>
            <a:r>
              <a:rPr lang="en-US"/>
              <a:t>     The growth in touchpoints and information available on customers is increasingly allowing VW group and dealers to focus on specific groups of customers with targeted messages and offers. This, together with the increasing volume and frequency of data available to track customer behaviour, offers an opportunity for a more precise approach to configure the optimal marketing and incentives mix for a targeted group of customers. However, the variety of data sources makes it difficult to collate and interpret the available information to understand the impact of different offers in a timely manner.</a:t>
            </a:r>
          </a:p>
          <a:p>
            <a:pPr marL="0" marR="76200" lvl="0" indent="-69850" rtl="0">
              <a:lnSpc>
                <a:spcPct val="109090"/>
              </a:lnSpc>
              <a:spcBef>
                <a:spcPts val="0"/>
              </a:spcBef>
              <a:buClr>
                <a:srgbClr val="000000"/>
              </a:buClr>
              <a:buSzPct val="100000"/>
              <a:buFont typeface="Arial"/>
              <a:buNone/>
            </a:pPr>
            <a:r>
              <a:rPr lang="en-US"/>
              <a:t>     Those automakers that will be able to effectively manage and target their fixed and variable marketing spend to improve engagement and the appeal of their offers, will have a fantastic opportunity to improve customer engagement and drive sales through more targeted, informed and controlled marketing interventions.</a:t>
            </a:r>
          </a:p>
          <a:p>
            <a:pPr marL="0" marR="76200" lvl="0" indent="-69850" rtl="0">
              <a:lnSpc>
                <a:spcPct val="109090"/>
              </a:lnSpc>
              <a:spcBef>
                <a:spcPts val="0"/>
              </a:spcBef>
              <a:buClr>
                <a:srgbClr val="000000"/>
              </a:buClr>
              <a:buSzPct val="100000"/>
              <a:buFont typeface="Arial"/>
              <a:buNone/>
            </a:pPr>
            <a:r>
              <a:rPr lang="en-US"/>
              <a:t>     The amount of data available can be daunting and they need to find a way of collating and analysing it so data driven decisions can be made.</a:t>
            </a:r>
          </a:p>
          <a:p>
            <a:pPr marL="0" lvl="0" indent="0" rtl="0">
              <a:lnSpc>
                <a:spcPct val="109090"/>
              </a:lnSpc>
              <a:spcBef>
                <a:spcPts val="0"/>
              </a:spcBef>
              <a:buNone/>
            </a:pPr>
            <a:r>
              <a:rPr lang="en-US"/>
              <a:t>     Marketing analytics has the potential to significantly improve the decision making and returns they can deliver, by collating and analysing marketing information and customer behaviours in a consistent and seamless environment. Having done this, they can then begin to leverage historical data to gain some insight into which levers are best applied in which situations.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a:solidFill>
                  <a:schemeClr val="dk1"/>
                </a:solidFill>
              </a:rPr>
              <a:t>Where do we get all the required data from?</a:t>
            </a:r>
          </a:p>
          <a:p>
            <a:pPr lvl="0" rtl="0">
              <a:lnSpc>
                <a:spcPct val="115000"/>
              </a:lnSpc>
              <a:spcBef>
                <a:spcPts val="0"/>
              </a:spcBef>
              <a:buClr>
                <a:schemeClr val="dk1"/>
              </a:buClr>
              <a:buSzPct val="100000"/>
              <a:buFont typeface="Arial"/>
              <a:buNone/>
            </a:pPr>
            <a:endParaRPr>
              <a:solidFill>
                <a:schemeClr val="dk1"/>
              </a:solidFill>
            </a:endParaRPr>
          </a:p>
          <a:p>
            <a:pPr lvl="0" rtl="0">
              <a:lnSpc>
                <a:spcPct val="115000"/>
              </a:lnSpc>
              <a:spcBef>
                <a:spcPts val="0"/>
              </a:spcBef>
              <a:buClr>
                <a:schemeClr val="dk1"/>
              </a:buClr>
              <a:buSzPct val="100000"/>
              <a:buFont typeface="Arial"/>
              <a:buNone/>
            </a:pPr>
            <a:r>
              <a:rPr lang="en-US">
                <a:solidFill>
                  <a:schemeClr val="dk1"/>
                </a:solidFill>
              </a:rPr>
              <a:t>In order to implement our strategy we can collect or procure data from the following sources: </a:t>
            </a:r>
          </a:p>
          <a:p>
            <a:pPr lvl="0" rtl="0">
              <a:lnSpc>
                <a:spcPct val="115000"/>
              </a:lnSpc>
              <a:spcBef>
                <a:spcPts val="0"/>
              </a:spcBef>
              <a:buClr>
                <a:schemeClr val="dk1"/>
              </a:buClr>
              <a:buSzPct val="100000"/>
              <a:buFont typeface="Arial"/>
              <a:buNone/>
            </a:pPr>
            <a:r>
              <a:rPr lang="en-US">
                <a:solidFill>
                  <a:schemeClr val="dk1"/>
                </a:solidFill>
              </a:rPr>
              <a:t>1. Car Servicing History</a:t>
            </a:r>
          </a:p>
          <a:p>
            <a:pPr lvl="0" rtl="0">
              <a:lnSpc>
                <a:spcPct val="115000"/>
              </a:lnSpc>
              <a:spcBef>
                <a:spcPts val="0"/>
              </a:spcBef>
              <a:buClr>
                <a:schemeClr val="dk1"/>
              </a:buClr>
              <a:buSzPct val="100000"/>
              <a:buFont typeface="Arial"/>
              <a:buNone/>
            </a:pPr>
            <a:r>
              <a:rPr lang="en-US">
                <a:solidFill>
                  <a:schemeClr val="dk1"/>
                </a:solidFill>
              </a:rPr>
              <a:t>     We will collect servicing information from all the service centers when customers service their cars. Collecting this information will help us identify the problems with our cars and the parts that frequently break down. The aim is to make servicing records completely electronic. This will help us easily store the information as well as analyze it for future needs. Useful information can be extracted which can then be used to improve our products.</a:t>
            </a:r>
          </a:p>
          <a:p>
            <a:pPr lvl="0" rtl="0">
              <a:lnSpc>
                <a:spcPct val="115000"/>
              </a:lnSpc>
              <a:spcBef>
                <a:spcPts val="0"/>
              </a:spcBef>
              <a:buClr>
                <a:schemeClr val="dk1"/>
              </a:buClr>
              <a:buSzPct val="100000"/>
              <a:buFont typeface="Arial"/>
              <a:buNone/>
            </a:pPr>
            <a:r>
              <a:rPr lang="en-US">
                <a:solidFill>
                  <a:schemeClr val="dk1"/>
                </a:solidFill>
              </a:rPr>
              <a:t>Customers will also be asked to fill out feedback forms after the service. The forms will ask for feedback about the performance of the car and the service. </a:t>
            </a:r>
          </a:p>
          <a:p>
            <a:pPr lvl="0" rtl="0">
              <a:lnSpc>
                <a:spcPct val="115000"/>
              </a:lnSpc>
              <a:spcBef>
                <a:spcPts val="0"/>
              </a:spcBef>
              <a:buNone/>
            </a:pPr>
            <a:endParaRPr>
              <a:solidFill>
                <a:schemeClr val="dk1"/>
              </a:solidFill>
            </a:endParaRPr>
          </a:p>
          <a:p>
            <a:pPr lvl="0" rtl="0">
              <a:lnSpc>
                <a:spcPct val="115000"/>
              </a:lnSpc>
              <a:spcBef>
                <a:spcPts val="0"/>
              </a:spcBef>
              <a:buClr>
                <a:schemeClr val="dk1"/>
              </a:buClr>
              <a:buSzPct val="100000"/>
              <a:buFont typeface="Arial"/>
              <a:buNone/>
            </a:pPr>
            <a:r>
              <a:rPr lang="en-US">
                <a:solidFill>
                  <a:schemeClr val="dk1"/>
                </a:solidFill>
              </a:rPr>
              <a:t>2. Insurance Companies</a:t>
            </a:r>
          </a:p>
          <a:p>
            <a:pPr lvl="0" rtl="0">
              <a:lnSpc>
                <a:spcPct val="115000"/>
              </a:lnSpc>
              <a:spcBef>
                <a:spcPts val="0"/>
              </a:spcBef>
              <a:buClr>
                <a:schemeClr val="dk1"/>
              </a:buClr>
              <a:buSzPct val="100000"/>
              <a:buFont typeface="Arial"/>
              <a:buNone/>
            </a:pPr>
            <a:r>
              <a:rPr lang="en-US">
                <a:solidFill>
                  <a:schemeClr val="dk1"/>
                </a:solidFill>
              </a:rPr>
              <a:t>     We can partner with insurance companies to get information about Automobile insurance claims. Insurance data will help us identify industry wide problems with automobiles in our target segment and identify purchase patterns of customers. </a:t>
            </a:r>
          </a:p>
          <a:p>
            <a:pPr lvl="0" rtl="0">
              <a:lnSpc>
                <a:spcPct val="115000"/>
              </a:lnSpc>
              <a:spcBef>
                <a:spcPts val="0"/>
              </a:spcBef>
              <a:buNone/>
            </a:pPr>
            <a:endParaRPr>
              <a:solidFill>
                <a:schemeClr val="dk1"/>
              </a:solidFill>
            </a:endParaRPr>
          </a:p>
          <a:p>
            <a:pPr lvl="0" rtl="0">
              <a:lnSpc>
                <a:spcPct val="115000"/>
              </a:lnSpc>
              <a:spcBef>
                <a:spcPts val="0"/>
              </a:spcBef>
              <a:buNone/>
            </a:pPr>
            <a:endParaRPr>
              <a:solidFill>
                <a:schemeClr val="dk1"/>
              </a:solidFill>
            </a:endParaRPr>
          </a:p>
          <a:p>
            <a:pPr lvl="0" rtl="0">
              <a:lnSpc>
                <a:spcPct val="115000"/>
              </a:lnSpc>
              <a:spcBef>
                <a:spcPts val="0"/>
              </a:spcBef>
              <a:buNone/>
            </a:pPr>
            <a:endParaRPr>
              <a:solidFill>
                <a:schemeClr val="dk1"/>
              </a:solidFill>
            </a:endParaRPr>
          </a:p>
          <a:p>
            <a:pPr lvl="0" rtl="0">
              <a:lnSpc>
                <a:spcPct val="115000"/>
              </a:lnSpc>
              <a:spcBef>
                <a:spcPts val="0"/>
              </a:spcBef>
              <a:buClr>
                <a:schemeClr val="dk1"/>
              </a:buClr>
              <a:buSzPct val="100000"/>
              <a:buFont typeface="Arial"/>
              <a:buNone/>
            </a:pPr>
            <a:r>
              <a:rPr lang="en-US">
                <a:solidFill>
                  <a:schemeClr val="dk1"/>
                </a:solidFill>
              </a:rPr>
              <a:t>3. Data brokers </a:t>
            </a:r>
          </a:p>
          <a:p>
            <a:pPr lvl="0" rtl="0">
              <a:lnSpc>
                <a:spcPct val="115000"/>
              </a:lnSpc>
              <a:spcBef>
                <a:spcPts val="0"/>
              </a:spcBef>
              <a:buClr>
                <a:schemeClr val="dk1"/>
              </a:buClr>
              <a:buSzPct val="100000"/>
              <a:buFont typeface="Arial"/>
              <a:buNone/>
            </a:pPr>
            <a:r>
              <a:rPr lang="en-US">
                <a:solidFill>
                  <a:schemeClr val="dk1"/>
                </a:solidFill>
              </a:rPr>
              <a:t>     In addition to data collected from insurance firms, we will also purchase data from 3rd  party data brokers such as Lexis-Nexis solutions who sell data  collected from various sources to companies. This data can be credit ratings of individuals, demographic information and location specific information. This information can be analyzed and can help us design new products, target customers and help us deliver the right product to the right customer as per their requirement.</a:t>
            </a:r>
          </a:p>
          <a:p>
            <a:pPr lvl="0" rtl="0">
              <a:lnSpc>
                <a:spcPct val="115000"/>
              </a:lnSpc>
              <a:spcBef>
                <a:spcPts val="0"/>
              </a:spcBef>
              <a:buNone/>
            </a:pPr>
            <a:endParaRPr>
              <a:solidFill>
                <a:schemeClr val="dk1"/>
              </a:solidFill>
            </a:endParaRPr>
          </a:p>
          <a:p>
            <a:pPr lvl="0" rtl="0">
              <a:lnSpc>
                <a:spcPct val="115000"/>
              </a:lnSpc>
              <a:spcBef>
                <a:spcPts val="0"/>
              </a:spcBef>
              <a:buClr>
                <a:schemeClr val="dk1"/>
              </a:buClr>
              <a:buSzPct val="100000"/>
              <a:buFont typeface="Arial"/>
              <a:buNone/>
            </a:pPr>
            <a:r>
              <a:rPr lang="en-US">
                <a:solidFill>
                  <a:schemeClr val="dk1"/>
                </a:solidFill>
              </a:rPr>
              <a:t>4. Online Surveys</a:t>
            </a:r>
          </a:p>
          <a:p>
            <a:pPr lvl="0" rtl="0">
              <a:lnSpc>
                <a:spcPct val="115000"/>
              </a:lnSpc>
              <a:spcBef>
                <a:spcPts val="0"/>
              </a:spcBef>
              <a:buClr>
                <a:schemeClr val="dk1"/>
              </a:buClr>
              <a:buSzPct val="100000"/>
              <a:buFont typeface="Arial"/>
              <a:buNone/>
            </a:pPr>
            <a:r>
              <a:rPr lang="en-US">
                <a:solidFill>
                  <a:schemeClr val="dk1"/>
                </a:solidFill>
              </a:rPr>
              <a:t>     We will use online surveys to receive feedback about our products from the public via online surveys and feedback forms. Customers will be asked to give their opinion on various product designs and features. The surveys will ask for people’s opinion on different designs for products, user preferences and features that people would like to have in a car. </a:t>
            </a:r>
          </a:p>
          <a:p>
            <a:pPr lvl="0" rtl="0">
              <a:lnSpc>
                <a:spcPct val="115000"/>
              </a:lnSpc>
              <a:spcBef>
                <a:spcPts val="0"/>
              </a:spcBef>
              <a:buNone/>
            </a:pPr>
            <a:endParaRPr>
              <a:solidFill>
                <a:schemeClr val="dk1"/>
              </a:solidFill>
            </a:endParaRPr>
          </a:p>
          <a:p>
            <a:pPr lvl="0" rtl="0">
              <a:lnSpc>
                <a:spcPct val="115000"/>
              </a:lnSpc>
              <a:spcBef>
                <a:spcPts val="0"/>
              </a:spcBef>
              <a:buClr>
                <a:schemeClr val="dk1"/>
              </a:buClr>
              <a:buSzPct val="100000"/>
              <a:buFont typeface="Arial"/>
              <a:buNone/>
            </a:pPr>
            <a:r>
              <a:rPr lang="en-US">
                <a:solidFill>
                  <a:schemeClr val="dk1"/>
                </a:solidFill>
              </a:rPr>
              <a:t>5. Social Media</a:t>
            </a:r>
          </a:p>
          <a:p>
            <a:pPr lvl="0" rtl="0">
              <a:lnSpc>
                <a:spcPct val="115000"/>
              </a:lnSpc>
              <a:spcBef>
                <a:spcPts val="0"/>
              </a:spcBef>
              <a:buClr>
                <a:schemeClr val="dk1"/>
              </a:buClr>
              <a:buSzPct val="100000"/>
              <a:buFont typeface="Arial"/>
              <a:buNone/>
            </a:pPr>
            <a:r>
              <a:rPr lang="en-US">
                <a:solidFill>
                  <a:schemeClr val="dk1"/>
                </a:solidFill>
              </a:rPr>
              <a:t>     Social media is a growing source of real time customer feedback. We aim to provide customer support via social media such as Facebook and Twitter. We will use listening tools and sentiment analytics techniques complemented with human intelligence to provide such real time support.</a:t>
            </a:r>
          </a:p>
          <a:p>
            <a:pPr lvl="0" rtl="0">
              <a:lnSpc>
                <a:spcPct val="115000"/>
              </a:lnSpc>
              <a:spcBef>
                <a:spcPts val="0"/>
              </a:spcBef>
              <a:buClr>
                <a:schemeClr val="dk1"/>
              </a:buClr>
              <a:buSzPct val="100000"/>
              <a:buFont typeface="Arial"/>
              <a:buNone/>
            </a:pPr>
            <a:r>
              <a:rPr lang="en-US">
                <a:solidFill>
                  <a:schemeClr val="dk1"/>
                </a:solidFill>
              </a:rPr>
              <a:t>     The social media strategies can be combined with key performance indicators(KPIs) to improve ROI and gain insights into our customer base.</a:t>
            </a:r>
          </a:p>
          <a:p>
            <a:pPr lvl="0" rtl="0">
              <a:lnSpc>
                <a:spcPct val="115000"/>
              </a:lnSpc>
              <a:spcBef>
                <a:spcPts val="0"/>
              </a:spcBef>
              <a:buClr>
                <a:schemeClr val="dk1"/>
              </a:buClr>
              <a:buSzPct val="100000"/>
              <a:buFont typeface="Arial"/>
              <a:buNone/>
            </a:pPr>
            <a:r>
              <a:rPr lang="en-US">
                <a:solidFill>
                  <a:schemeClr val="dk1"/>
                </a:solidFill>
              </a:rPr>
              <a:t>     For example, we can use analytics software to gauge consumer interest before the launch of a new product. We can use this information to decide if the event must go ahead or if more investment is needed for marketing the product.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Times New Roman"/>
              <a:buNone/>
            </a:pPr>
            <a:r>
              <a:rPr lang="en-US" sz="1100" b="0" i="0" u="none" strike="noStrike" cap="none">
                <a:solidFill>
                  <a:schemeClr val="dk1"/>
                </a:solidFill>
              </a:rPr>
              <a:t>Volkswagen has plenty of opportunity to further its market position.  VW has exposure to almost all segments of cars and different regions across the world. Presence and experience of operating in different regions places VW in a vantage point from where it can asses the huge amount of data and take informed decisions. Surveys suggest that the people in US generate the largest amount of data every day. Since VW’s US operations is a big area of improvement, venturing into Big Data would be a good initiative. </a:t>
            </a:r>
          </a:p>
          <a:p>
            <a:pPr marL="228600" marR="0" lvl="0" indent="-228600" algn="l" rtl="0">
              <a:spcBef>
                <a:spcPts val="0"/>
              </a:spcBef>
              <a:spcAft>
                <a:spcPts val="0"/>
              </a:spcAft>
              <a:buClr>
                <a:schemeClr val="dk1"/>
              </a:buClr>
              <a:buSzPct val="100000"/>
              <a:buFont typeface="Arial"/>
              <a:buAutoNum type="arabicPeriod"/>
            </a:pPr>
            <a:r>
              <a:rPr lang="en-US" sz="1100" b="0" i="0" u="none" strike="noStrike" cap="none">
                <a:solidFill>
                  <a:schemeClr val="dk1"/>
                </a:solidFill>
              </a:rPr>
              <a:t>Servicing &amp; Insurance Information</a:t>
            </a: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	Based on servicing and insurance history of a customer, VW can gain insights into his/her annual expenditure on car maintenance, type of car and budget, age of the current car etc. Besides, this data would reveal the common concerns the customer has about their car. Combining all this information together, VW Sales team can identify people who might be looking to buy a new car, draw comparisons backed with annual savings, customized maintenance schemes etc. Thus, this data would equip VW Sales team with compelling arguments in their efforts to boost sales.</a:t>
            </a:r>
          </a:p>
          <a:p>
            <a:pPr marL="228600" marR="0" lvl="0" indent="-228600" algn="l" rtl="0">
              <a:spcBef>
                <a:spcPts val="0"/>
              </a:spcBef>
              <a:spcAft>
                <a:spcPts val="0"/>
              </a:spcAft>
              <a:buClr>
                <a:schemeClr val="dk1"/>
              </a:buClr>
              <a:buSzPct val="100000"/>
              <a:buFont typeface="Arial"/>
              <a:buAutoNum type="arabicPeriod" startAt="2"/>
            </a:pPr>
            <a:r>
              <a:rPr lang="en-US" sz="1100" b="0" i="0" u="none" strike="noStrike" cap="none">
                <a:solidFill>
                  <a:schemeClr val="dk1"/>
                </a:solidFill>
              </a:rPr>
              <a:t>Consumer profiling</a:t>
            </a: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	Access to data about a consumer such as financial position, interests, style preferences etc. and easy availability of such data would reveal insights into the type of car a certain customer would like to buy.</a:t>
            </a:r>
          </a:p>
          <a:p>
            <a:pPr marL="228600" marR="0" lvl="0" indent="-228600" algn="l" rtl="0">
              <a:spcBef>
                <a:spcPts val="0"/>
              </a:spcBef>
              <a:spcAft>
                <a:spcPts val="0"/>
              </a:spcAft>
              <a:buClr>
                <a:schemeClr val="dk1"/>
              </a:buClr>
              <a:buSzPct val="100000"/>
              <a:buFont typeface="Arial"/>
              <a:buAutoNum type="arabicPeriod" startAt="3"/>
            </a:pPr>
            <a:r>
              <a:rPr lang="en-US" sz="1100" b="0" i="0" u="none" strike="noStrike" cap="none">
                <a:solidFill>
                  <a:schemeClr val="dk1"/>
                </a:solidFill>
              </a:rPr>
              <a:t>Social Media and Smart Surveys</a:t>
            </a:r>
          </a:p>
          <a:p>
            <a:pPr marL="228600" marR="0" lvl="0" indent="-228600" algn="l" rtl="0">
              <a:spcBef>
                <a:spcPts val="0"/>
              </a:spcBef>
              <a:spcAft>
                <a:spcPts val="0"/>
              </a:spcAft>
              <a:buClr>
                <a:schemeClr val="dk1"/>
              </a:buClr>
              <a:buSzPct val="25000"/>
              <a:buFont typeface="Times New Roman"/>
              <a:buNone/>
            </a:pPr>
            <a:r>
              <a:rPr lang="en-US" sz="1100" b="0" i="0" u="none" strike="noStrike" cap="none">
                <a:solidFill>
                  <a:schemeClr val="dk1"/>
                </a:solidFill>
              </a:rPr>
              <a:t>	Analyzing social media and gathering more information through smart surveys would add to the richness of data at VW and help in understanding the market sentiment.</a:t>
            </a:r>
          </a:p>
          <a:p>
            <a:pPr marL="0" marR="0" lvl="0" indent="0" algn="l" rtl="0">
              <a:spcBef>
                <a:spcPts val="0"/>
              </a:spcBef>
              <a:buClr>
                <a:schemeClr val="dk1"/>
              </a:buClr>
              <a:buFont typeface="Arial"/>
              <a:buNone/>
            </a:pPr>
            <a:endParaRPr sz="1100" b="0" i="0" u="none" strike="noStrike" cap="none">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sp>
          <p:nvSpPr>
            <p:cNvPr id="24" name="Shape 24"/>
            <p:cNvSpPr/>
            <p:nvPr/>
          </p:nvSpPr>
          <p:spPr>
            <a:xfrm>
              <a:off x="0" y="-7862"/>
              <a:ext cx="863599" cy="5698066"/>
            </a:xfrm>
            <a:custGeom>
              <a:avLst/>
              <a:gdLst/>
              <a:ahLst/>
              <a:cxnLst/>
              <a:rect l="0" t="0" r="0" b="0"/>
              <a:pathLst>
                <a:path w="120000" h="120000" extrusionOk="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5" name="Shape 25"/>
            <p:cNvCxnSpPr/>
            <p:nvPr/>
          </p:nvCxnSpPr>
          <p:spPr>
            <a:xfrm>
              <a:off x="9371011" y="0"/>
              <a:ext cx="1219199"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26" name="Shape 26"/>
            <p:cNvCxnSpPr/>
            <p:nvPr/>
          </p:nvCxnSpPr>
          <p:spPr>
            <a:xfrm flipH="1">
              <a:off x="7425266" y="3681412"/>
              <a:ext cx="4763558" cy="3176586"/>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27" name="Shape 27"/>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8" name="Shape 28"/>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9" name="Shape 29"/>
            <p:cNvSpPr/>
            <p:nvPr/>
          </p:nvSpPr>
          <p:spPr>
            <a:xfrm>
              <a:off x="8932332" y="3048000"/>
              <a:ext cx="3259667" cy="3809999"/>
            </a:xfrm>
            <a:prstGeom prst="triangle">
              <a:avLst>
                <a:gd name="adj" fmla="val 100000"/>
              </a:avLst>
            </a:prstGeom>
            <a:solidFill>
              <a:srgbClr val="16B0E3">
                <a:alpha val="65882"/>
              </a:srgbClr>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31" name="Shape 31"/>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2" name="Shape 32"/>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3" name="Shape 33"/>
            <p:cNvSpPr/>
            <p:nvPr/>
          </p:nvSpPr>
          <p:spPr>
            <a:xfrm>
              <a:off x="10371665" y="3589867"/>
              <a:ext cx="1817159" cy="3268132"/>
            </a:xfrm>
            <a:prstGeom prst="triangle">
              <a:avLst>
                <a:gd name="adj" fmla="val 100000"/>
              </a:avLst>
            </a:prstGeom>
            <a:solidFill>
              <a:srgbClr val="16B0E3">
                <a:alpha val="65882"/>
              </a:srgb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9EDFF5"/>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9EDFF5"/>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58" name="Shape 15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59" name="Shape 15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60" name="Shape 16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61" name="Shape 16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64" name="Shape 164"/>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65" name="Shape 16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66" name="Shape 16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67" name="Shape 16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70" name="Shape 170"/>
          <p:cNvSpPr txBox="1">
            <a:spLocks noGrp="1"/>
          </p:cNvSpPr>
          <p:nvPr>
            <p:ph type="body" idx="1"/>
          </p:nvPr>
        </p:nvSpPr>
        <p:spPr>
          <a:xfrm>
            <a:off x="677333" y="2160589"/>
            <a:ext cx="4184035" cy="3880770"/>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71" name="Shape 171"/>
          <p:cNvSpPr txBox="1">
            <a:spLocks noGrp="1"/>
          </p:cNvSpPr>
          <p:nvPr>
            <p:ph type="body" idx="2"/>
          </p:nvPr>
        </p:nvSpPr>
        <p:spPr>
          <a:xfrm>
            <a:off x="5089969" y="2160589"/>
            <a:ext cx="4184032" cy="3880773"/>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72" name="Shape 17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3" name="Shape 17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4" name="Shape 17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77" name="Shape 177"/>
          <p:cNvSpPr txBox="1">
            <a:spLocks noGrp="1"/>
          </p:cNvSpPr>
          <p:nvPr>
            <p:ph type="body" idx="1"/>
          </p:nvPr>
        </p:nvSpPr>
        <p:spPr>
          <a:xfrm>
            <a:off x="675745" y="2160983"/>
            <a:ext cx="4185621"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178" name="Shape 178"/>
          <p:cNvSpPr txBox="1">
            <a:spLocks noGrp="1"/>
          </p:cNvSpPr>
          <p:nvPr>
            <p:ph type="body" idx="2"/>
          </p:nvPr>
        </p:nvSpPr>
        <p:spPr>
          <a:xfrm>
            <a:off x="675745" y="2737243"/>
            <a:ext cx="4185621" cy="3304117"/>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79" name="Shape 179"/>
          <p:cNvSpPr txBox="1">
            <a:spLocks noGrp="1"/>
          </p:cNvSpPr>
          <p:nvPr>
            <p:ph type="body" idx="3"/>
          </p:nvPr>
        </p:nvSpPr>
        <p:spPr>
          <a:xfrm>
            <a:off x="5088382" y="2160983"/>
            <a:ext cx="4185616" cy="576262"/>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180" name="Shape 180"/>
          <p:cNvSpPr txBox="1">
            <a:spLocks noGrp="1"/>
          </p:cNvSpPr>
          <p:nvPr>
            <p:ph type="body" idx="4"/>
          </p:nvPr>
        </p:nvSpPr>
        <p:spPr>
          <a:xfrm>
            <a:off x="5088382" y="2737243"/>
            <a:ext cx="4185616" cy="3304117"/>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81" name="Shape 181"/>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82" name="Shape 182"/>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83" name="Shape 183"/>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86" name="Shape 18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87" name="Shape 18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88" name="Shape 18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9"/>
        <p:cNvGrpSpPr/>
        <p:nvPr/>
      </p:nvGrpSpPr>
      <p:grpSpPr>
        <a:xfrm>
          <a:off x="0" y="0"/>
          <a:ext cx="0" cy="0"/>
          <a:chOff x="0" y="0"/>
          <a:chExt cx="0" cy="0"/>
        </a:xfrm>
      </p:grpSpPr>
      <p:sp>
        <p:nvSpPr>
          <p:cNvPr id="190" name="Shape 19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1" name="Shape 19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2" name="Shape 19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95" name="Shape 195"/>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6" name="Shape 196"/>
          <p:cNvSpPr txBox="1">
            <a:spLocks noGrp="1"/>
          </p:cNvSpPr>
          <p:nvPr>
            <p:ph type="body" idx="2"/>
          </p:nvPr>
        </p:nvSpPr>
        <p:spPr>
          <a:xfrm>
            <a:off x="677333" y="2777067"/>
            <a:ext cx="3854527" cy="25844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lnSpc>
                <a:spcPct val="100000"/>
              </a:lnSpc>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lnSpc>
                <a:spcPct val="100000"/>
              </a:lnSpc>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lnSpc>
                <a:spcPct val="100000"/>
              </a:lnSpc>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lnSpc>
                <a:spcPct val="100000"/>
              </a:lnSpc>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lnSpc>
                <a:spcPct val="100000"/>
              </a:lnSpc>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lnSpc>
                <a:spcPct val="100000"/>
              </a:lnSpc>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lnSpc>
                <a:spcPct val="100000"/>
              </a:lnSpc>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197" name="Shape 19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8" name="Shape 19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9" name="Shape 19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77333" y="4800600"/>
            <a:ext cx="8596667"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02" name="Shape 202"/>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203" name="Shape 203"/>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204" name="Shape 20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5" name="Shape 20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206" name="Shape 20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09" name="Shape 209"/>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lnSpc>
                <a:spcPct val="100000"/>
              </a:lnSpc>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210" name="Shape 21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1" name="Shape 21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2" name="Shape 21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931333" y="609600"/>
            <a:ext cx="8094134" cy="30225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15" name="Shape 215"/>
          <p:cNvSpPr txBox="1">
            <a:spLocks noGrp="1"/>
          </p:cNvSpPr>
          <p:nvPr>
            <p:ph type="body" idx="1"/>
          </p:nvPr>
        </p:nvSpPr>
        <p:spPr>
          <a:xfrm>
            <a:off x="1366137" y="3632200"/>
            <a:ext cx="7224524" cy="381000"/>
          </a:xfrm>
          <a:prstGeom prst="rect">
            <a:avLst/>
          </a:prstGeom>
          <a:noFill/>
          <a:ln>
            <a:noFill/>
          </a:ln>
        </p:spPr>
        <p:txBody>
          <a:bodyPr lIns="91425" tIns="91425" rIns="91425" bIns="91425" anchor="ctr" anchorCtr="0"/>
          <a:lstStyle>
            <a:lvl1pPr marL="0" marR="0" lvl="0" indent="0" algn="l" rtl="0">
              <a:lnSpc>
                <a:spcPct val="100000"/>
              </a:lnSpc>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16" name="Shape 216"/>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lnSpc>
                <a:spcPct val="100000"/>
              </a:lnSpc>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217" name="Shape 21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8" name="Shape 21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9" name="Shape 21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220" name="Shape 220"/>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9EDFF5"/>
              </a:buClr>
              <a:buSzPct val="25000"/>
              <a:buFont typeface="Arial"/>
              <a:buNone/>
            </a:pPr>
            <a:r>
              <a:rPr lang="en-US" sz="8000" b="0" i="0" u="none" strike="noStrike" cap="none">
                <a:solidFill>
                  <a:srgbClr val="9EDFF5"/>
                </a:solidFill>
                <a:latin typeface="Arial"/>
                <a:ea typeface="Arial"/>
                <a:cs typeface="Arial"/>
                <a:sym typeface="Arial"/>
              </a:rPr>
              <a:t>“</a:t>
            </a:r>
          </a:p>
        </p:txBody>
      </p:sp>
      <p:sp>
        <p:nvSpPr>
          <p:cNvPr id="221" name="Shape 221"/>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9EDFF5"/>
              </a:buClr>
              <a:buSzPct val="25000"/>
              <a:buFont typeface="Arial"/>
              <a:buNone/>
            </a:pPr>
            <a:r>
              <a:rPr lang="en-US" sz="8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ame Car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24" name="Shape 224"/>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225" name="Shape 22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26" name="Shape 22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27" name="Shape 22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931333" y="609600"/>
            <a:ext cx="8094134" cy="30225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30" name="Shape 230"/>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1" name="Shape 231"/>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232" name="Shape 23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33" name="Shape 23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34" name="Shape 23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235" name="Shape 235"/>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9EDFF5"/>
              </a:buClr>
              <a:buSzPct val="25000"/>
              <a:buFont typeface="Arial"/>
              <a:buNone/>
            </a:pPr>
            <a:r>
              <a:rPr lang="en-US" sz="8000" b="0" i="0" u="none" strike="noStrike" cap="none">
                <a:solidFill>
                  <a:srgbClr val="9EDFF5"/>
                </a:solidFill>
                <a:latin typeface="Arial"/>
                <a:ea typeface="Arial"/>
                <a:cs typeface="Arial"/>
                <a:sym typeface="Arial"/>
              </a:rPr>
              <a:t>“</a:t>
            </a:r>
          </a:p>
        </p:txBody>
      </p:sp>
      <p:sp>
        <p:nvSpPr>
          <p:cNvPr id="236" name="Shape 236"/>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9EDFF5"/>
              </a:buClr>
              <a:buSzPct val="25000"/>
              <a:buFont typeface="Arial"/>
              <a:buNone/>
            </a:pPr>
            <a:r>
              <a:rPr lang="en-US" sz="8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685799" y="609600"/>
            <a:ext cx="8588202" cy="30225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39" name="Shape 239"/>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lnSpc>
                <a:spcPct val="100000"/>
              </a:lnSpc>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40" name="Shape 240"/>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lnSpc>
                <a:spcPct val="100000"/>
              </a:lnSpc>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lnSpc>
                <a:spcPct val="100000"/>
              </a:lnSpc>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lnSpc>
                <a:spcPct val="100000"/>
              </a:lnSpc>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241" name="Shape 241"/>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2" name="Shape 242"/>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3" name="Shape 243"/>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46" name="Shape 246"/>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47" name="Shape 24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8" name="Shape 24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9" name="Shape 24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rot="5400000">
            <a:off x="5994318" y="2582951"/>
            <a:ext cx="5251449" cy="130474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252" name="Shape 252"/>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53" name="Shape 25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4" name="Shape 25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5" name="Shape 25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89" name="Shape 8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rgbClr val="16B0E3">
                <a:alpha val="65882"/>
              </a:srgb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5" y="3589867"/>
              <a:ext cx="1817159" cy="3268132"/>
            </a:xfrm>
            <a:prstGeom prst="triangle">
              <a:avLst>
                <a:gd name="adj" fmla="val 100000"/>
              </a:avLst>
            </a:prstGeom>
            <a:solidFill>
              <a:srgbClr val="16B0E3">
                <a:alpha val="65882"/>
              </a:srgb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69803"/>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grpSp>
        <p:nvGrpSpPr>
          <p:cNvPr id="140" name="Shape 140"/>
          <p:cNvGrpSpPr/>
          <p:nvPr/>
        </p:nvGrpSpPr>
        <p:grpSpPr>
          <a:xfrm>
            <a:off x="0" y="-8466"/>
            <a:ext cx="12192000" cy="6866467"/>
            <a:chOff x="0" y="-8466"/>
            <a:chExt cx="12192000" cy="6866467"/>
          </a:xfrm>
        </p:grpSpPr>
        <p:cxnSp>
          <p:nvCxnSpPr>
            <p:cNvPr id="141" name="Shape 141"/>
            <p:cNvCxnSpPr/>
            <p:nvPr/>
          </p:nvCxnSpPr>
          <p:spPr>
            <a:xfrm>
              <a:off x="9371010" y="0"/>
              <a:ext cx="1219199" cy="6858000"/>
            </a:xfrm>
            <a:prstGeom prst="straightConnector1">
              <a:avLst/>
            </a:prstGeom>
            <a:noFill/>
            <a:ln w="9525" cap="flat" cmpd="sng">
              <a:solidFill>
                <a:schemeClr val="accent1">
                  <a:alpha val="69411"/>
                </a:schemeClr>
              </a:solidFill>
              <a:prstDash val="solid"/>
              <a:round/>
              <a:headEnd type="none" w="med" len="med"/>
              <a:tailEnd type="none" w="med" len="med"/>
            </a:ln>
          </p:spPr>
        </p:cxnSp>
        <p:cxnSp>
          <p:nvCxnSpPr>
            <p:cNvPr id="142" name="Shape 142"/>
            <p:cNvCxnSpPr/>
            <p:nvPr/>
          </p:nvCxnSpPr>
          <p:spPr>
            <a:xfrm flipH="1">
              <a:off x="7425266" y="3681412"/>
              <a:ext cx="4763558" cy="3176585"/>
            </a:xfrm>
            <a:prstGeom prst="straightConnector1">
              <a:avLst/>
            </a:prstGeom>
            <a:noFill/>
            <a:ln w="9525" cap="flat" cmpd="sng">
              <a:solidFill>
                <a:schemeClr val="accent1">
                  <a:alpha val="69411"/>
                </a:schemeClr>
              </a:solidFill>
              <a:prstDash val="solid"/>
              <a:round/>
              <a:headEnd type="none" w="med" len="med"/>
              <a:tailEnd type="none" w="med" len="med"/>
            </a:ln>
          </p:spPr>
        </p:cxnSp>
        <p:sp>
          <p:nvSpPr>
            <p:cNvPr id="143" name="Shape 143"/>
            <p:cNvSpPr/>
            <p:nvPr/>
          </p:nvSpPr>
          <p:spPr>
            <a:xfrm>
              <a:off x="9181475" y="-8466"/>
              <a:ext cx="3007347"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294"/>
              </a:schemeClr>
            </a:solidFill>
            <a:ln>
              <a:noFill/>
            </a:ln>
          </p:spPr>
        </p:sp>
        <p:sp>
          <p:nvSpPr>
            <p:cNvPr id="144" name="Shape 144"/>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45" name="Shape 145"/>
            <p:cNvSpPr/>
            <p:nvPr/>
          </p:nvSpPr>
          <p:spPr>
            <a:xfrm>
              <a:off x="8932332" y="3048000"/>
              <a:ext cx="3259667" cy="3809998"/>
            </a:xfrm>
            <a:prstGeom prst="triangle">
              <a:avLst>
                <a:gd name="adj" fmla="val 100000"/>
              </a:avLst>
            </a:prstGeom>
            <a:solidFill>
              <a:srgbClr val="16B0E3">
                <a:alpha val="65490"/>
              </a:srgb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6" name="Shape 146"/>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411"/>
              </a:srgbClr>
            </a:solidFill>
            <a:ln>
              <a:noFill/>
            </a:ln>
          </p:spPr>
        </p:sp>
        <p:sp>
          <p:nvSpPr>
            <p:cNvPr id="147" name="Shape 147"/>
            <p:cNvSpPr/>
            <p:nvPr/>
          </p:nvSpPr>
          <p:spPr>
            <a:xfrm>
              <a:off x="10898728"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411"/>
              </a:schemeClr>
            </a:solidFill>
            <a:ln>
              <a:noFill/>
            </a:ln>
          </p:spPr>
        </p:sp>
        <p:sp>
          <p:nvSpPr>
            <p:cNvPr id="148" name="Shape 148"/>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49" name="Shape 149"/>
            <p:cNvSpPr/>
            <p:nvPr/>
          </p:nvSpPr>
          <p:spPr>
            <a:xfrm>
              <a:off x="10371664" y="3589867"/>
              <a:ext cx="1817159" cy="3268131"/>
            </a:xfrm>
            <a:prstGeom prst="triangle">
              <a:avLst>
                <a:gd name="adj" fmla="val 100000"/>
              </a:avLst>
            </a:prstGeom>
            <a:solidFill>
              <a:srgbClr val="16B0E3">
                <a:alpha val="65490"/>
              </a:srgb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0" name="Shape 150"/>
            <p:cNvSpPr/>
            <p:nvPr/>
          </p:nvSpPr>
          <p:spPr>
            <a:xfrm>
              <a:off x="0" y="4013200"/>
              <a:ext cx="448732" cy="2844800"/>
            </a:xfrm>
            <a:prstGeom prst="triangle">
              <a:avLst>
                <a:gd name="adj" fmla="val 0"/>
              </a:avLst>
            </a:prstGeom>
            <a:solidFill>
              <a:schemeClr val="accent1">
                <a:alpha val="69411"/>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51" name="Shape 151"/>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52" name="Shape 152"/>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162561"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1282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939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168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168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53" name="Shape 15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54" name="Shape 15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Trebuchet MS"/>
              <a:buNone/>
              <a:defRPr sz="900" b="0" i="0" u="none" strike="noStrike" cap="none">
                <a:solidFill>
                  <a:srgbClr val="888888"/>
                </a:solidFill>
                <a:latin typeface="Trebuchet MS"/>
                <a:ea typeface="Trebuchet MS"/>
                <a:cs typeface="Trebuchet MS"/>
                <a:sym typeface="Trebuchet MS"/>
              </a:defRPr>
            </a:lvl1pPr>
            <a:lvl2pPr marL="457200" marR="0" lvl="1"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2pPr>
            <a:lvl3pPr marL="914400" marR="0" lvl="2"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3pPr>
            <a:lvl4pPr marL="1371600" marR="0" lvl="3"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4pPr>
            <a:lvl5pPr marL="1828800" marR="0" lvl="4"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5pPr>
            <a:lvl6pPr marL="2286000" marR="0" lvl="5"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6pPr>
            <a:lvl7pPr marL="2743200" marR="0" lvl="6"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7pPr>
            <a:lvl8pPr marL="3200400" marR="0" lvl="7"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8pPr>
            <a:lvl9pPr marL="3657600" marR="0" lvl="8" indent="0" algn="l" rtl="0">
              <a:lnSpc>
                <a:spcPct val="100000"/>
              </a:lnSpc>
              <a:spcBef>
                <a:spcPts val="0"/>
              </a:spcBef>
              <a:spcAft>
                <a:spcPts val="0"/>
              </a:spcAft>
              <a:buClr>
                <a:schemeClr val="dk1"/>
              </a:buClr>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55" name="Shape 15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ctrTitle"/>
          </p:nvPr>
        </p:nvSpPr>
        <p:spPr>
          <a:xfrm>
            <a:off x="1258957" y="1337733"/>
            <a:ext cx="8319900" cy="1646400"/>
          </a:xfrm>
          <a:prstGeom prst="rect">
            <a:avLst/>
          </a:prstGeom>
          <a:noFill/>
          <a:ln>
            <a:noFill/>
          </a:ln>
        </p:spPr>
        <p:txBody>
          <a:bodyPr lIns="91425" tIns="45700" rIns="91425" bIns="45700" anchor="b" anchorCtr="0">
            <a:noAutofit/>
          </a:bodyPr>
          <a:lstStyle/>
          <a:p>
            <a:pPr marL="0" marR="0" lvl="0" indent="0" algn="l" rtl="0">
              <a:spcBef>
                <a:spcPts val="0"/>
              </a:spcBef>
              <a:buClr>
                <a:schemeClr val="accent1"/>
              </a:buClr>
              <a:buSzPct val="25000"/>
              <a:buFont typeface="Trebuchet MS"/>
              <a:buNone/>
            </a:pPr>
            <a:r>
              <a:rPr lang="en-US" sz="5400" b="1" i="0" u="none" strike="noStrike" cap="none">
                <a:solidFill>
                  <a:schemeClr val="accent1"/>
                </a:solidFill>
                <a:latin typeface="Trebuchet MS"/>
                <a:ea typeface="Trebuchet MS"/>
                <a:cs typeface="Trebuchet MS"/>
                <a:sym typeface="Trebuchet MS"/>
              </a:rPr>
              <a:t>Delivering C</a:t>
            </a:r>
            <a:r>
              <a:rPr lang="en-US" b="1"/>
              <a:t>u</a:t>
            </a:r>
            <a:r>
              <a:rPr lang="en-US" sz="5400" b="1" i="0" u="none" strike="noStrike" cap="none">
                <a:solidFill>
                  <a:schemeClr val="accent1"/>
                </a:solidFill>
                <a:latin typeface="Trebuchet MS"/>
                <a:ea typeface="Trebuchet MS"/>
                <a:cs typeface="Trebuchet MS"/>
                <a:sym typeface="Trebuchet MS"/>
              </a:rPr>
              <a:t>s</a:t>
            </a:r>
            <a:r>
              <a:rPr lang="en-US" b="1"/>
              <a:t>to</a:t>
            </a:r>
            <a:r>
              <a:rPr lang="en-US" sz="5400" b="1" i="0" u="none" strike="noStrike" cap="none">
                <a:solidFill>
                  <a:schemeClr val="accent1"/>
                </a:solidFill>
                <a:latin typeface="Trebuchet MS"/>
                <a:ea typeface="Trebuchet MS"/>
                <a:cs typeface="Trebuchet MS"/>
                <a:sym typeface="Trebuchet MS"/>
              </a:rPr>
              <a:t>mer Experience with Big </a:t>
            </a:r>
            <a:r>
              <a:rPr lang="en-US" b="1"/>
              <a:t>D</a:t>
            </a:r>
            <a:r>
              <a:rPr lang="en-US" sz="5400" b="1" i="0" u="none" strike="noStrike" cap="none">
                <a:solidFill>
                  <a:schemeClr val="accent1"/>
                </a:solidFill>
                <a:latin typeface="Trebuchet MS"/>
                <a:ea typeface="Trebuchet MS"/>
                <a:cs typeface="Trebuchet MS"/>
                <a:sym typeface="Trebuchet MS"/>
              </a:rPr>
              <a:t>ata</a:t>
            </a:r>
          </a:p>
        </p:txBody>
      </p:sp>
      <p:sp>
        <p:nvSpPr>
          <p:cNvPr id="261" name="Shape 261"/>
          <p:cNvSpPr txBox="1">
            <a:spLocks noGrp="1"/>
          </p:cNvSpPr>
          <p:nvPr>
            <p:ph type="subTitle" idx="1"/>
          </p:nvPr>
        </p:nvSpPr>
        <p:spPr>
          <a:xfrm>
            <a:off x="1258950" y="3147250"/>
            <a:ext cx="2546100" cy="2668800"/>
          </a:xfrm>
          <a:prstGeom prst="rect">
            <a:avLst/>
          </a:prstGeom>
          <a:noFill/>
          <a:ln>
            <a:noFill/>
          </a:ln>
        </p:spPr>
        <p:txBody>
          <a:bodyPr lIns="91425" tIns="45700" rIns="91425" bIns="45700" anchor="t" anchorCtr="0">
            <a:noAutofit/>
          </a:bodyPr>
          <a:lstStyle/>
          <a:p>
            <a:pPr marR="0" lvl="0" algn="l" rtl="0">
              <a:lnSpc>
                <a:spcPct val="80000"/>
              </a:lnSpc>
              <a:spcBef>
                <a:spcPts val="0"/>
              </a:spcBef>
              <a:spcAft>
                <a:spcPts val="0"/>
              </a:spcAft>
              <a:buNone/>
            </a:pPr>
            <a:r>
              <a:rPr lang="en-US" b="1"/>
              <a:t>Group 07:</a:t>
            </a:r>
            <a:br>
              <a:rPr lang="en-US"/>
            </a:br>
            <a:endParaRPr lang="en-US"/>
          </a:p>
          <a:p>
            <a:pPr marR="0" lvl="0" algn="l" rtl="0">
              <a:lnSpc>
                <a:spcPct val="80000"/>
              </a:lnSpc>
              <a:spcBef>
                <a:spcPts val="0"/>
              </a:spcBef>
              <a:spcAft>
                <a:spcPts val="0"/>
              </a:spcAft>
              <a:buNone/>
            </a:pPr>
            <a:r>
              <a:rPr lang="en-US" b="0" i="0" u="none" strike="noStrike" cap="none">
                <a:solidFill>
                  <a:srgbClr val="7F7F7F"/>
                </a:solidFill>
                <a:latin typeface="Trebuchet MS"/>
                <a:ea typeface="Trebuchet MS"/>
                <a:cs typeface="Trebuchet MS"/>
                <a:sym typeface="Trebuchet MS"/>
              </a:rPr>
              <a:t>Anshul Prakash</a:t>
            </a:r>
          </a:p>
          <a:p>
            <a:pPr marR="0" lvl="0" algn="l" rtl="0">
              <a:lnSpc>
                <a:spcPct val="80000"/>
              </a:lnSpc>
              <a:spcBef>
                <a:spcPts val="1000"/>
              </a:spcBef>
              <a:spcAft>
                <a:spcPts val="0"/>
              </a:spcAft>
              <a:buNone/>
            </a:pPr>
            <a:r>
              <a:rPr lang="en-US" b="0" i="0" u="none" strike="noStrike" cap="none">
                <a:solidFill>
                  <a:srgbClr val="7F7F7F"/>
                </a:solidFill>
                <a:latin typeface="Trebuchet MS"/>
                <a:ea typeface="Trebuchet MS"/>
                <a:cs typeface="Trebuchet MS"/>
                <a:sym typeface="Trebuchet MS"/>
              </a:rPr>
              <a:t>Brian Fernandes</a:t>
            </a:r>
          </a:p>
          <a:p>
            <a:pPr marR="0" lvl="0" algn="l" rtl="0">
              <a:lnSpc>
                <a:spcPct val="80000"/>
              </a:lnSpc>
              <a:spcBef>
                <a:spcPts val="1000"/>
              </a:spcBef>
              <a:spcAft>
                <a:spcPts val="0"/>
              </a:spcAft>
              <a:buNone/>
            </a:pPr>
            <a:r>
              <a:rPr lang="en-US" b="0" i="0" u="none" strike="noStrike" cap="none">
                <a:solidFill>
                  <a:srgbClr val="7F7F7F"/>
                </a:solidFill>
                <a:latin typeface="Trebuchet MS"/>
                <a:ea typeface="Trebuchet MS"/>
                <a:cs typeface="Trebuchet MS"/>
                <a:sym typeface="Trebuchet MS"/>
              </a:rPr>
              <a:t>Haoping Tan</a:t>
            </a:r>
          </a:p>
          <a:p>
            <a:pPr marR="0" lvl="0" algn="l" rtl="0">
              <a:lnSpc>
                <a:spcPct val="80000"/>
              </a:lnSpc>
              <a:spcBef>
                <a:spcPts val="1000"/>
              </a:spcBef>
              <a:spcAft>
                <a:spcPts val="0"/>
              </a:spcAft>
              <a:buNone/>
            </a:pPr>
            <a:r>
              <a:rPr lang="en-US" b="0" i="0" u="none" strike="noStrike" cap="none">
                <a:solidFill>
                  <a:srgbClr val="7F7F7F"/>
                </a:solidFill>
                <a:latin typeface="Trebuchet MS"/>
                <a:ea typeface="Trebuchet MS"/>
                <a:cs typeface="Trebuchet MS"/>
                <a:sym typeface="Trebuchet MS"/>
              </a:rPr>
              <a:t>Karunanidh</a:t>
            </a:r>
            <a:r>
              <a:rPr lang="en-US"/>
              <a:t>i Devanidhi</a:t>
            </a:r>
          </a:p>
          <a:p>
            <a:pPr marR="0" lvl="0" algn="l" rtl="0">
              <a:lnSpc>
                <a:spcPct val="80000"/>
              </a:lnSpc>
              <a:spcBef>
                <a:spcPts val="1000"/>
              </a:spcBef>
              <a:spcAft>
                <a:spcPts val="0"/>
              </a:spcAft>
              <a:buNone/>
            </a:pPr>
            <a:r>
              <a:rPr lang="en-US" b="0" i="0" u="none" strike="noStrike" cap="none">
                <a:solidFill>
                  <a:srgbClr val="7F7F7F"/>
                </a:solidFill>
                <a:latin typeface="Trebuchet MS"/>
                <a:ea typeface="Trebuchet MS"/>
                <a:cs typeface="Trebuchet MS"/>
                <a:sym typeface="Trebuchet MS"/>
              </a:rPr>
              <a:t>Saikumar Mudaliar</a:t>
            </a:r>
          </a:p>
          <a:p>
            <a:pPr marR="0" lvl="0" algn="l" rtl="0">
              <a:lnSpc>
                <a:spcPct val="80000"/>
              </a:lnSpc>
              <a:spcBef>
                <a:spcPts val="1000"/>
              </a:spcBef>
              <a:spcAft>
                <a:spcPts val="0"/>
              </a:spcAft>
              <a:buNone/>
            </a:pPr>
            <a:endParaRPr sz="1200"/>
          </a:p>
          <a:p>
            <a:pPr marR="0" lvl="0" algn="l" rtl="0">
              <a:lnSpc>
                <a:spcPct val="80000"/>
              </a:lnSpc>
              <a:spcBef>
                <a:spcPts val="1000"/>
              </a:spcBef>
              <a:spcAft>
                <a:spcPts val="0"/>
              </a:spcAft>
              <a:buNone/>
            </a:pPr>
            <a:r>
              <a:rPr lang="en-US"/>
              <a:t>November 08, 2016</a:t>
            </a:r>
          </a:p>
          <a:p>
            <a:pPr marL="285750" marR="0" lvl="0" indent="-285750" algn="r" rtl="0">
              <a:lnSpc>
                <a:spcPct val="80000"/>
              </a:lnSpc>
              <a:spcBef>
                <a:spcPts val="1000"/>
              </a:spcBef>
              <a:spcAft>
                <a:spcPts val="0"/>
              </a:spcAft>
              <a:buClr>
                <a:schemeClr val="accent1"/>
              </a:buClr>
              <a:buSzPct val="25000"/>
              <a:buFont typeface="Noto Sans Symbols"/>
              <a:buNone/>
            </a:pPr>
            <a:endParaRPr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Shape 337" descr="http://digitalmarkgroup.com/wp-content/uploads/2016/01/targeting1.jpg"/>
          <p:cNvPicPr preferRelativeResize="0"/>
          <p:nvPr/>
        </p:nvPicPr>
        <p:blipFill rotWithShape="1">
          <a:blip r:embed="rId3">
            <a:alphaModFix/>
          </a:blip>
          <a:srcRect/>
          <a:stretch/>
        </p:blipFill>
        <p:spPr>
          <a:xfrm>
            <a:off x="839416" y="3475650"/>
            <a:ext cx="6967786" cy="2977685"/>
          </a:xfrm>
          <a:prstGeom prst="rect">
            <a:avLst/>
          </a:prstGeom>
          <a:noFill/>
          <a:ln>
            <a:noFill/>
          </a:ln>
        </p:spPr>
      </p:pic>
      <p:sp>
        <p:nvSpPr>
          <p:cNvPr id="338" name="Shape 338"/>
          <p:cNvSpPr txBox="1">
            <a:spLocks noGrp="1"/>
          </p:cNvSpPr>
          <p:nvPr>
            <p:ph type="title"/>
          </p:nvPr>
        </p:nvSpPr>
        <p:spPr>
          <a:xfrm>
            <a:off x="677333" y="609600"/>
            <a:ext cx="8596800" cy="132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Targeted Marketing: The Right Customer</a:t>
            </a:r>
          </a:p>
        </p:txBody>
      </p:sp>
      <p:sp>
        <p:nvSpPr>
          <p:cNvPr id="339" name="Shape 339"/>
          <p:cNvSpPr txBox="1">
            <a:spLocks noGrp="1"/>
          </p:cNvSpPr>
          <p:nvPr>
            <p:ph type="body" idx="1"/>
          </p:nvPr>
        </p:nvSpPr>
        <p:spPr>
          <a:xfrm>
            <a:off x="695400" y="1484783"/>
            <a:ext cx="8596800" cy="3880799"/>
          </a:xfrm>
          <a:prstGeom prst="rect">
            <a:avLst/>
          </a:prstGeom>
          <a:noFill/>
          <a:ln>
            <a:noFill/>
          </a:ln>
        </p:spPr>
        <p:txBody>
          <a:bodyPr lIns="91425" tIns="91425" rIns="91425" bIns="91425" anchor="t" anchorCtr="0">
            <a:noAutofit/>
          </a:bodyPr>
          <a:lstStyle/>
          <a:p>
            <a:pPr marL="342900" marR="0" lvl="0" indent="-254000" algn="l" rtl="0">
              <a:lnSpc>
                <a:spcPct val="100000"/>
              </a:lnSpc>
              <a:spcBef>
                <a:spcPts val="0"/>
              </a:spcBef>
              <a:spcAft>
                <a:spcPts val="0"/>
              </a:spcAft>
              <a:buClr>
                <a:schemeClr val="accent1"/>
              </a:buClr>
              <a:buSzPct val="79999"/>
              <a:buFont typeface="Trebuchet MS"/>
              <a:buChar char="▶"/>
            </a:pPr>
            <a:r>
              <a:rPr lang="en-US" sz="1800" b="0" i="0" u="none" strike="noStrike" cap="none">
                <a:solidFill>
                  <a:schemeClr val="dk1"/>
                </a:solidFill>
              </a:rPr>
              <a:t>Increasing loyalty among existing customers</a:t>
            </a:r>
          </a:p>
          <a:p>
            <a:pPr marL="342900" marR="0" lvl="0" indent="-254000" algn="l" rtl="0">
              <a:lnSpc>
                <a:spcPct val="100000"/>
              </a:lnSpc>
              <a:spcBef>
                <a:spcPts val="1000"/>
              </a:spcBef>
              <a:spcAft>
                <a:spcPts val="0"/>
              </a:spcAft>
              <a:buClr>
                <a:schemeClr val="accent1"/>
              </a:buClr>
              <a:buSzPct val="79999"/>
              <a:buFont typeface="Trebuchet MS"/>
              <a:buChar char="▶"/>
            </a:pPr>
            <a:r>
              <a:rPr lang="en-US">
                <a:solidFill>
                  <a:schemeClr val="dk1"/>
                </a:solidFill>
              </a:rPr>
              <a:t>Targeting o</a:t>
            </a:r>
            <a:r>
              <a:rPr lang="en-US" sz="1800" b="0" i="0" u="none" strike="noStrike" cap="none">
                <a:solidFill>
                  <a:schemeClr val="dk1"/>
                </a:solidFill>
              </a:rPr>
              <a:t>wners of cars of other brands</a:t>
            </a:r>
          </a:p>
          <a:p>
            <a:pPr marL="342900" marR="0" lvl="0" indent="-254000" algn="l" rtl="0">
              <a:lnSpc>
                <a:spcPct val="100000"/>
              </a:lnSpc>
              <a:spcBef>
                <a:spcPts val="1000"/>
              </a:spcBef>
              <a:spcAft>
                <a:spcPts val="0"/>
              </a:spcAft>
              <a:buClr>
                <a:schemeClr val="accent1"/>
              </a:buClr>
              <a:buSzPct val="79999"/>
              <a:buFont typeface="Trebuchet MS"/>
              <a:buChar char="▶"/>
            </a:pPr>
            <a:r>
              <a:rPr lang="en-US">
                <a:solidFill>
                  <a:schemeClr val="dk1"/>
                </a:solidFill>
              </a:rPr>
              <a:t>Identifying p</a:t>
            </a:r>
            <a:r>
              <a:rPr lang="en-US" sz="1800" b="0" i="0" u="none" strike="noStrike" cap="none">
                <a:solidFill>
                  <a:schemeClr val="dk1"/>
                </a:solidFill>
              </a:rPr>
              <a:t>otential car buyers</a:t>
            </a:r>
          </a:p>
          <a:p>
            <a:pPr marL="342900" marR="0" lvl="0" indent="-254000" algn="l" rtl="0">
              <a:lnSpc>
                <a:spcPct val="100000"/>
              </a:lnSpc>
              <a:spcBef>
                <a:spcPts val="1000"/>
              </a:spcBef>
              <a:spcAft>
                <a:spcPts val="0"/>
              </a:spcAft>
              <a:buClr>
                <a:schemeClr val="accent1"/>
              </a:buClr>
              <a:buSzPct val="79999"/>
              <a:buFont typeface="Noto Sans Symbols"/>
              <a:buNone/>
            </a:pPr>
            <a:endParaRPr sz="1800" b="0" i="0" u="none" strike="noStrike" cap="none">
              <a:solidFill>
                <a:schemeClr val="dk1"/>
              </a:solidFill>
            </a:endParaRPr>
          </a:p>
        </p:txBody>
      </p:sp>
      <p:sp>
        <p:nvSpPr>
          <p:cNvPr id="340" name="Shape 340"/>
          <p:cNvSpPr txBox="1"/>
          <p:nvPr/>
        </p:nvSpPr>
        <p:spPr>
          <a:xfrm>
            <a:off x="767408" y="6433591"/>
            <a:ext cx="3248004"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Image courtesy: Digitalmarkgroup.com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77333" y="609600"/>
            <a:ext cx="8596800" cy="132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Informed design decisions: The Right Car</a:t>
            </a:r>
          </a:p>
        </p:txBody>
      </p:sp>
      <p:sp>
        <p:nvSpPr>
          <p:cNvPr id="346" name="Shape 346"/>
          <p:cNvSpPr txBox="1">
            <a:spLocks noGrp="1"/>
          </p:cNvSpPr>
          <p:nvPr>
            <p:ph type="body" idx="1"/>
          </p:nvPr>
        </p:nvSpPr>
        <p:spPr>
          <a:xfrm>
            <a:off x="667552" y="1484783"/>
            <a:ext cx="8596800" cy="3880799"/>
          </a:xfrm>
          <a:prstGeom prst="rect">
            <a:avLst/>
          </a:prstGeom>
          <a:noFill/>
          <a:ln>
            <a:noFill/>
          </a:ln>
        </p:spPr>
        <p:txBody>
          <a:bodyPr lIns="91425" tIns="91425" rIns="91425" bIns="91425" anchor="t" anchorCtr="0">
            <a:noAutofit/>
          </a:bodyPr>
          <a:lstStyle/>
          <a:p>
            <a:pPr marL="342900" marR="0" lvl="0" indent="-254000" algn="l" rtl="0">
              <a:lnSpc>
                <a:spcPct val="100000"/>
              </a:lnSpc>
              <a:spcBef>
                <a:spcPts val="0"/>
              </a:spcBef>
              <a:spcAft>
                <a:spcPts val="0"/>
              </a:spcAft>
              <a:buClr>
                <a:schemeClr val="accent1"/>
              </a:buClr>
              <a:buSzPct val="25000"/>
              <a:buFont typeface="Noto Sans Symbols"/>
              <a:buNone/>
            </a:pPr>
            <a:r>
              <a:rPr lang="en-US" sz="1800" b="0" i="0" u="none" strike="noStrike" cap="none">
                <a:solidFill>
                  <a:schemeClr val="dk1"/>
                </a:solidFill>
              </a:rPr>
              <a:t>Building a “People’s car” through identification of</a:t>
            </a:r>
          </a:p>
          <a:p>
            <a:pPr marL="342900" marR="0" lvl="0" indent="-254000" algn="l" rtl="0">
              <a:lnSpc>
                <a:spcPct val="100000"/>
              </a:lnSpc>
              <a:spcBef>
                <a:spcPts val="1000"/>
              </a:spcBef>
              <a:spcAft>
                <a:spcPts val="0"/>
              </a:spcAft>
              <a:buClr>
                <a:schemeClr val="accent1"/>
              </a:buClr>
              <a:buSzPct val="79999"/>
              <a:buFont typeface="Trebuchet MS"/>
              <a:buChar char="▶"/>
            </a:pPr>
            <a:r>
              <a:rPr lang="en-US" sz="1800" b="0" i="0" u="none" strike="noStrike" cap="none">
                <a:solidFill>
                  <a:schemeClr val="dk1"/>
                </a:solidFill>
              </a:rPr>
              <a:t>People’s perception of good and bad design</a:t>
            </a:r>
          </a:p>
          <a:p>
            <a:pPr marL="342900" marR="0" lvl="0" indent="-254000" algn="l" rtl="0">
              <a:lnSpc>
                <a:spcPct val="100000"/>
              </a:lnSpc>
              <a:spcBef>
                <a:spcPts val="1000"/>
              </a:spcBef>
              <a:spcAft>
                <a:spcPts val="0"/>
              </a:spcAft>
              <a:buClr>
                <a:schemeClr val="accent1"/>
              </a:buClr>
              <a:buSzPct val="79999"/>
              <a:buFont typeface="Trebuchet MS"/>
              <a:buChar char="▶"/>
            </a:pPr>
            <a:r>
              <a:rPr lang="en-US" sz="1800" b="0" i="0" u="none" strike="noStrike" cap="none">
                <a:solidFill>
                  <a:schemeClr val="dk1"/>
                </a:solidFill>
              </a:rPr>
              <a:t>Things liked about VW cars</a:t>
            </a:r>
          </a:p>
          <a:p>
            <a:pPr marL="342900" marR="0" lvl="0" indent="-254000" algn="l" rtl="0">
              <a:lnSpc>
                <a:spcPct val="100000"/>
              </a:lnSpc>
              <a:spcBef>
                <a:spcPts val="1000"/>
              </a:spcBef>
              <a:spcAft>
                <a:spcPts val="0"/>
              </a:spcAft>
              <a:buClr>
                <a:schemeClr val="accent1"/>
              </a:buClr>
              <a:buSzPct val="79999"/>
              <a:buFont typeface="Trebuchet MS"/>
              <a:buChar char="▶"/>
            </a:pPr>
            <a:r>
              <a:rPr lang="en-US" sz="1800" b="0" i="0" u="none" strike="noStrike" cap="none">
                <a:solidFill>
                  <a:schemeClr val="dk1"/>
                </a:solidFill>
              </a:rPr>
              <a:t>Things liked about competitors’ cars</a:t>
            </a:r>
          </a:p>
          <a:p>
            <a:pPr marL="342900" marR="0" lvl="0" indent="-254000" algn="l" rtl="0">
              <a:lnSpc>
                <a:spcPct val="100000"/>
              </a:lnSpc>
              <a:spcBef>
                <a:spcPts val="1000"/>
              </a:spcBef>
              <a:spcAft>
                <a:spcPts val="0"/>
              </a:spcAft>
              <a:buClr>
                <a:schemeClr val="accent1"/>
              </a:buClr>
              <a:buSzPct val="79999"/>
              <a:buFont typeface="Trebuchet MS"/>
              <a:buChar char="▶"/>
            </a:pPr>
            <a:r>
              <a:rPr lang="en-US" sz="1800" b="0" i="0" u="none" strike="noStrike" cap="none">
                <a:solidFill>
                  <a:schemeClr val="dk1"/>
                </a:solidFill>
              </a:rPr>
              <a:t>Expectations from a future car</a:t>
            </a:r>
          </a:p>
        </p:txBody>
      </p:sp>
      <p:pic>
        <p:nvPicPr>
          <p:cNvPr id="347" name="Shape 347" descr="https://media.licdn.com/mpr/mpr/AAEAAQAAAAAAAAItAAAAJDlhMGUwYTIyLTYwZjMtNDQwOC1hNGU3LWJkNTZlMTAyMjRhYQ.jpg"/>
          <p:cNvPicPr preferRelativeResize="0"/>
          <p:nvPr/>
        </p:nvPicPr>
        <p:blipFill rotWithShape="1">
          <a:blip r:embed="rId3">
            <a:alphaModFix/>
          </a:blip>
          <a:srcRect/>
          <a:stretch/>
        </p:blipFill>
        <p:spPr>
          <a:xfrm>
            <a:off x="854591" y="3548144"/>
            <a:ext cx="6969599" cy="2977199"/>
          </a:xfrm>
          <a:prstGeom prst="rect">
            <a:avLst/>
          </a:prstGeom>
          <a:noFill/>
          <a:ln>
            <a:noFill/>
          </a:ln>
        </p:spPr>
      </p:pic>
      <p:sp>
        <p:nvSpPr>
          <p:cNvPr id="348" name="Shape 348"/>
          <p:cNvSpPr txBox="1"/>
          <p:nvPr/>
        </p:nvSpPr>
        <p:spPr>
          <a:xfrm>
            <a:off x="767408" y="6505598"/>
            <a:ext cx="2024912" cy="738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Source: goo.gl/q39Qo9</a:t>
            </a:r>
          </a:p>
          <a:p>
            <a:pPr marL="0" marR="0" lvl="0" indent="0" algn="l" rtl="0">
              <a:lnSpc>
                <a:spcPct val="100000"/>
              </a:lnSpc>
              <a:spcBef>
                <a:spcPts val="0"/>
              </a:spcBef>
              <a:spcAft>
                <a:spcPts val="0"/>
              </a:spcAft>
              <a:buClr>
                <a:srgbClr val="000000"/>
              </a:buClr>
              <a:buSzPct val="25000"/>
              <a:buFont typeface="Arial"/>
              <a:buNone/>
            </a:pPr>
            <a:br>
              <a:rPr lang="en-US" sz="1400" b="0" i="0" u="none" strike="noStrike" cap="none">
                <a:solidFill>
                  <a:srgbClr val="000000"/>
                </a:solidFill>
                <a:latin typeface="Arial"/>
                <a:ea typeface="Arial"/>
                <a:cs typeface="Arial"/>
                <a:sym typeface="Arial"/>
              </a:rPr>
            </a:br>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ctrTitle"/>
          </p:nvPr>
        </p:nvSpPr>
        <p:spPr>
          <a:xfrm>
            <a:off x="1102741" y="8"/>
            <a:ext cx="7767000" cy="1646400"/>
          </a:xfrm>
          <a:prstGeom prst="rect">
            <a:avLst/>
          </a:prstGeom>
        </p:spPr>
        <p:txBody>
          <a:bodyPr lIns="91425" tIns="91425" rIns="91425" bIns="91425" anchor="b" anchorCtr="0">
            <a:noAutofit/>
          </a:bodyPr>
          <a:lstStyle/>
          <a:p>
            <a:pPr lvl="0" algn="l" rtl="0">
              <a:spcBef>
                <a:spcPts val="0"/>
              </a:spcBef>
              <a:buNone/>
            </a:pPr>
            <a:r>
              <a:rPr lang="en-US" sz="4000" b="1"/>
              <a:t>Implementation Costs and ROI</a:t>
            </a:r>
          </a:p>
        </p:txBody>
      </p:sp>
      <p:sp>
        <p:nvSpPr>
          <p:cNvPr id="354" name="Shape 354"/>
          <p:cNvSpPr txBox="1">
            <a:spLocks noGrp="1"/>
          </p:cNvSpPr>
          <p:nvPr>
            <p:ph type="ctrTitle"/>
          </p:nvPr>
        </p:nvSpPr>
        <p:spPr>
          <a:xfrm>
            <a:off x="5760471" y="3427504"/>
            <a:ext cx="4654200" cy="765000"/>
          </a:xfrm>
          <a:prstGeom prst="rect">
            <a:avLst/>
          </a:prstGeom>
        </p:spPr>
        <p:txBody>
          <a:bodyPr lIns="91425" tIns="91425" rIns="91425" bIns="91425" anchor="b" anchorCtr="0">
            <a:noAutofit/>
          </a:bodyPr>
          <a:lstStyle/>
          <a:p>
            <a:pPr lvl="0" algn="l" rtl="0">
              <a:spcBef>
                <a:spcPts val="0"/>
              </a:spcBef>
              <a:buNone/>
            </a:pPr>
            <a:r>
              <a:rPr lang="en-US" sz="2500" b="1">
                <a:solidFill>
                  <a:srgbClr val="5FCBEF"/>
                </a:solidFill>
              </a:rPr>
              <a:t>Haoping Tan</a:t>
            </a:r>
          </a:p>
        </p:txBody>
      </p:sp>
      <p:pic>
        <p:nvPicPr>
          <p:cNvPr id="355" name="Shape 355" descr="c83cc8ccf9e36ef7fc86b894506668e4.jpg"/>
          <p:cNvPicPr preferRelativeResize="0"/>
          <p:nvPr/>
        </p:nvPicPr>
        <p:blipFill rotWithShape="1">
          <a:blip r:embed="rId3">
            <a:alphaModFix amt="75000"/>
          </a:blip>
          <a:srcRect l="11970" r="11978"/>
          <a:stretch/>
        </p:blipFill>
        <p:spPr>
          <a:xfrm>
            <a:off x="1102749" y="2472850"/>
            <a:ext cx="4396275" cy="324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rtl="0">
              <a:spcBef>
                <a:spcPts val="0"/>
              </a:spcBef>
              <a:buNone/>
            </a:pPr>
            <a:r>
              <a:rPr lang="en-US"/>
              <a:t>Implementation</a:t>
            </a:r>
          </a:p>
        </p:txBody>
      </p:sp>
      <p:pic>
        <p:nvPicPr>
          <p:cNvPr id="361" name="Shape 361"/>
          <p:cNvPicPr preferRelativeResize="0"/>
          <p:nvPr/>
        </p:nvPicPr>
        <p:blipFill>
          <a:blip r:embed="rId3">
            <a:alphaModFix/>
          </a:blip>
          <a:stretch>
            <a:fillRect/>
          </a:stretch>
        </p:blipFill>
        <p:spPr>
          <a:xfrm>
            <a:off x="753525" y="1676400"/>
            <a:ext cx="6854623" cy="457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a:spcBef>
                <a:spcPts val="0"/>
              </a:spcBef>
              <a:buNone/>
            </a:pPr>
            <a:r>
              <a:rPr lang="en-US"/>
              <a:t>Potential Benefits</a:t>
            </a:r>
          </a:p>
        </p:txBody>
      </p:sp>
      <p:sp>
        <p:nvSpPr>
          <p:cNvPr id="367" name="Shape 367"/>
          <p:cNvSpPr txBox="1">
            <a:spLocks noGrp="1"/>
          </p:cNvSpPr>
          <p:nvPr>
            <p:ph type="body" idx="1"/>
          </p:nvPr>
        </p:nvSpPr>
        <p:spPr>
          <a:xfrm>
            <a:off x="677333" y="1650564"/>
            <a:ext cx="8596800" cy="3880800"/>
          </a:xfrm>
          <a:prstGeom prst="rect">
            <a:avLst/>
          </a:prstGeom>
        </p:spPr>
        <p:txBody>
          <a:bodyPr lIns="91425" tIns="91425" rIns="91425" bIns="91425" anchor="t" anchorCtr="0">
            <a:noAutofit/>
          </a:bodyPr>
          <a:lstStyle/>
          <a:p>
            <a:pPr lvl="0">
              <a:spcBef>
                <a:spcPts val="0"/>
              </a:spcBef>
              <a:buNone/>
            </a:pPr>
            <a:r>
              <a:rPr lang="en-US" b="1">
                <a:solidFill>
                  <a:srgbClr val="000000"/>
                </a:solidFill>
              </a:rPr>
              <a:t>Quantifiable</a:t>
            </a:r>
            <a:r>
              <a:rPr lang="en-US">
                <a:solidFill>
                  <a:srgbClr val="000000"/>
                </a:solidFill>
              </a:rPr>
              <a:t>:</a:t>
            </a:r>
          </a:p>
          <a:p>
            <a:pPr lvl="0" indent="88899" rtl="0">
              <a:spcBef>
                <a:spcPts val="0"/>
              </a:spcBef>
              <a:buClr>
                <a:srgbClr val="5ECBEE"/>
              </a:buClr>
              <a:buSzPct val="79998"/>
              <a:buFont typeface="Trebuchet MS"/>
            </a:pPr>
            <a:r>
              <a:rPr lang="en-US">
                <a:solidFill>
                  <a:srgbClr val="000000"/>
                </a:solidFill>
              </a:rPr>
              <a:t>Profitability can be increased by 5 - 6%</a:t>
            </a:r>
          </a:p>
          <a:p>
            <a:pPr lvl="0" indent="88899" rtl="0">
              <a:spcBef>
                <a:spcPts val="0"/>
              </a:spcBef>
              <a:buClr>
                <a:srgbClr val="5ECBEE"/>
              </a:buClr>
              <a:buSzPct val="79998"/>
              <a:buFont typeface="Trebuchet MS"/>
            </a:pPr>
            <a:r>
              <a:rPr lang="en-US">
                <a:solidFill>
                  <a:srgbClr val="000000"/>
                </a:solidFill>
              </a:rPr>
              <a:t>Marketing return on investment (MROI) can be increased by 15 - 20%</a:t>
            </a:r>
          </a:p>
          <a:p>
            <a:pPr marL="0" lvl="0" indent="0" rtl="0">
              <a:spcBef>
                <a:spcPts val="0"/>
              </a:spcBef>
              <a:buNone/>
            </a:pPr>
            <a:endParaRPr>
              <a:solidFill>
                <a:srgbClr val="000000"/>
              </a:solidFill>
            </a:endParaRPr>
          </a:p>
          <a:p>
            <a:pPr lvl="0">
              <a:spcBef>
                <a:spcPts val="0"/>
              </a:spcBef>
              <a:buNone/>
            </a:pPr>
            <a:r>
              <a:rPr lang="en-US" b="1">
                <a:solidFill>
                  <a:srgbClr val="000000"/>
                </a:solidFill>
              </a:rPr>
              <a:t>Unquantifiable</a:t>
            </a:r>
            <a:r>
              <a:rPr lang="en-US">
                <a:solidFill>
                  <a:srgbClr val="000000"/>
                </a:solidFill>
              </a:rPr>
              <a:t>:</a:t>
            </a:r>
          </a:p>
          <a:p>
            <a:pPr lvl="0" indent="88899">
              <a:spcBef>
                <a:spcPts val="0"/>
              </a:spcBef>
              <a:buClr>
                <a:srgbClr val="5ECBEE"/>
              </a:buClr>
              <a:buSzPct val="79998"/>
              <a:buFont typeface="Trebuchet MS"/>
            </a:pPr>
            <a:r>
              <a:rPr lang="en-US">
                <a:solidFill>
                  <a:srgbClr val="000000"/>
                </a:solidFill>
              </a:rPr>
              <a:t>Big Data analysis can reveal unexpected opportunities </a:t>
            </a:r>
          </a:p>
          <a:p>
            <a:pPr lvl="0" indent="88899" rtl="0">
              <a:spcBef>
                <a:spcPts val="0"/>
              </a:spcBef>
              <a:buClr>
                <a:srgbClr val="5ECBEE"/>
              </a:buClr>
              <a:buSzPct val="79998"/>
              <a:buFont typeface="Trebuchet MS"/>
            </a:pPr>
            <a:r>
              <a:rPr lang="en-US">
                <a:solidFill>
                  <a:srgbClr val="000000"/>
                </a:solidFill>
              </a:rPr>
              <a:t>Innovative ways can improve customer loyalty</a:t>
            </a:r>
          </a:p>
          <a:p>
            <a:pPr lvl="0" indent="88899" rtl="0">
              <a:spcBef>
                <a:spcPts val="0"/>
              </a:spcBef>
              <a:buClr>
                <a:srgbClr val="5ECBEE"/>
              </a:buClr>
              <a:buSzPct val="79998"/>
              <a:buFont typeface="Trebuchet MS"/>
            </a:pPr>
            <a:r>
              <a:rPr lang="en-US">
                <a:solidFill>
                  <a:srgbClr val="000000"/>
                </a:solidFill>
              </a:rPr>
              <a:t>Big Data can also offer process improvement insights</a:t>
            </a:r>
          </a:p>
          <a:p>
            <a:pPr lvl="0" rtl="0">
              <a:spcBef>
                <a:spcPts val="0"/>
              </a:spcBef>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686433" y="190650"/>
            <a:ext cx="8596800" cy="1320900"/>
          </a:xfrm>
          <a:prstGeom prst="rect">
            <a:avLst/>
          </a:prstGeom>
        </p:spPr>
        <p:txBody>
          <a:bodyPr lIns="91425" tIns="91425" rIns="91425" bIns="91425" anchor="t" anchorCtr="0">
            <a:noAutofit/>
          </a:bodyPr>
          <a:lstStyle/>
          <a:p>
            <a:pPr lvl="0">
              <a:spcBef>
                <a:spcPts val="0"/>
              </a:spcBef>
              <a:buNone/>
            </a:pPr>
            <a:r>
              <a:rPr lang="en-US"/>
              <a:t>Cost estimates: Some numbers</a:t>
            </a:r>
          </a:p>
        </p:txBody>
      </p:sp>
      <p:graphicFrame>
        <p:nvGraphicFramePr>
          <p:cNvPr id="373" name="Shape 373"/>
          <p:cNvGraphicFramePr/>
          <p:nvPr/>
        </p:nvGraphicFramePr>
        <p:xfrm>
          <a:off x="809325" y="981400"/>
          <a:ext cx="4965375" cy="5684040"/>
        </p:xfrm>
        <a:graphic>
          <a:graphicData uri="http://schemas.openxmlformats.org/drawingml/2006/table">
            <a:tbl>
              <a:tblPr>
                <a:noFill/>
                <a:tableStyleId>{7924B243-A8ED-4DFD-9EC8-234A47C5BAF0}</a:tableStyleId>
              </a:tblPr>
              <a:tblGrid>
                <a:gridCol w="1921200">
                  <a:extLst>
                    <a:ext uri="{9D8B030D-6E8A-4147-A177-3AD203B41FA5}">
                      <a16:colId xmlns:a16="http://schemas.microsoft.com/office/drawing/2014/main" val="20000"/>
                    </a:ext>
                  </a:extLst>
                </a:gridCol>
                <a:gridCol w="1833150">
                  <a:extLst>
                    <a:ext uri="{9D8B030D-6E8A-4147-A177-3AD203B41FA5}">
                      <a16:colId xmlns:a16="http://schemas.microsoft.com/office/drawing/2014/main" val="20001"/>
                    </a:ext>
                  </a:extLst>
                </a:gridCol>
                <a:gridCol w="1211025">
                  <a:extLst>
                    <a:ext uri="{9D8B030D-6E8A-4147-A177-3AD203B41FA5}">
                      <a16:colId xmlns:a16="http://schemas.microsoft.com/office/drawing/2014/main" val="20002"/>
                    </a:ext>
                  </a:extLst>
                </a:gridCol>
              </a:tblGrid>
              <a:tr h="312750">
                <a:tc>
                  <a:txBody>
                    <a:bodyPr/>
                    <a:lstStyle/>
                    <a:p>
                      <a:pPr lvl="0">
                        <a:spcBef>
                          <a:spcPts val="0"/>
                        </a:spcBef>
                        <a:buNone/>
                      </a:pPr>
                      <a:r>
                        <a:rPr lang="en-US" sz="1000" b="1"/>
                        <a:t>Hardware</a:t>
                      </a:r>
                    </a:p>
                  </a:txBody>
                  <a:tcPr marL="91425" marR="91425" marT="91425" marB="91425"/>
                </a:tc>
                <a:tc>
                  <a:txBody>
                    <a:bodyPr/>
                    <a:lstStyle/>
                    <a:p>
                      <a:pPr lvl="0">
                        <a:spcBef>
                          <a:spcPts val="0"/>
                        </a:spcBef>
                        <a:buNone/>
                      </a:pPr>
                      <a:endParaRPr sz="1000"/>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0"/>
                  </a:ext>
                </a:extLst>
              </a:tr>
              <a:tr h="330525">
                <a:tc>
                  <a:txBody>
                    <a:bodyPr/>
                    <a:lstStyle/>
                    <a:p>
                      <a:pPr lvl="0">
                        <a:spcBef>
                          <a:spcPts val="0"/>
                        </a:spcBef>
                        <a:buNone/>
                      </a:pPr>
                      <a:r>
                        <a:rPr lang="en-US" sz="1000"/>
                        <a:t>Procurement</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 $55,125,000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1"/>
                  </a:ext>
                </a:extLst>
              </a:tr>
              <a:tr h="330525">
                <a:tc>
                  <a:txBody>
                    <a:bodyPr/>
                    <a:lstStyle/>
                    <a:p>
                      <a:pPr lvl="0">
                        <a:spcBef>
                          <a:spcPts val="0"/>
                        </a:spcBef>
                        <a:buNone/>
                      </a:pPr>
                      <a:r>
                        <a:rPr lang="en-US" sz="1000"/>
                        <a:t>Installation</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 $3,307,500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2"/>
                  </a:ext>
                </a:extLst>
              </a:tr>
              <a:tr h="330525">
                <a:tc>
                  <a:txBody>
                    <a:bodyPr/>
                    <a:lstStyle/>
                    <a:p>
                      <a:pPr lvl="0" rtl="0">
                        <a:spcBef>
                          <a:spcPts val="0"/>
                        </a:spcBef>
                        <a:buNone/>
                      </a:pPr>
                      <a:endParaRPr sz="1000" b="1"/>
                    </a:p>
                  </a:txBody>
                  <a:tcPr marL="91425" marR="91425" marT="91425" marB="91425"/>
                </a:tc>
                <a:tc>
                  <a:txBody>
                    <a:bodyPr/>
                    <a:lstStyle/>
                    <a:p>
                      <a:pPr lvl="0">
                        <a:spcBef>
                          <a:spcPts val="0"/>
                        </a:spcBef>
                        <a:buNone/>
                      </a:pPr>
                      <a:endParaRPr sz="1000"/>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$58,432,500</a:t>
                      </a:r>
                    </a:p>
                  </a:txBody>
                  <a:tcPr marL="91425" marR="91425" marT="91425" marB="91425"/>
                </a:tc>
                <a:extLst>
                  <a:ext uri="{0D108BD9-81ED-4DB2-BD59-A6C34878D82A}">
                    <a16:rowId xmlns:a16="http://schemas.microsoft.com/office/drawing/2014/main" val="10003"/>
                  </a:ext>
                </a:extLst>
              </a:tr>
              <a:tr h="312750">
                <a:tc>
                  <a:txBody>
                    <a:bodyPr/>
                    <a:lstStyle/>
                    <a:p>
                      <a:pPr lvl="0">
                        <a:spcBef>
                          <a:spcPts val="0"/>
                        </a:spcBef>
                        <a:buNone/>
                      </a:pPr>
                      <a:r>
                        <a:rPr lang="en-US" sz="1000" b="1"/>
                        <a:t>Software</a:t>
                      </a:r>
                    </a:p>
                  </a:txBody>
                  <a:tcPr marL="91425" marR="91425" marT="91425" marB="91425"/>
                </a:tc>
                <a:tc>
                  <a:txBody>
                    <a:bodyPr/>
                    <a:lstStyle/>
                    <a:p>
                      <a:pPr lvl="0">
                        <a:spcBef>
                          <a:spcPts val="0"/>
                        </a:spcBef>
                        <a:buNone/>
                      </a:pPr>
                      <a:endParaRPr sz="1000"/>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4"/>
                  </a:ext>
                </a:extLst>
              </a:tr>
              <a:tr h="330525">
                <a:tc>
                  <a:txBody>
                    <a:bodyPr/>
                    <a:lstStyle/>
                    <a:p>
                      <a:pPr lvl="0">
                        <a:spcBef>
                          <a:spcPts val="0"/>
                        </a:spcBef>
                        <a:buNone/>
                      </a:pPr>
                      <a:r>
                        <a:rPr lang="en-US" sz="1000"/>
                        <a:t>Development</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$1,036,500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5"/>
                  </a:ext>
                </a:extLst>
              </a:tr>
              <a:tr h="330525">
                <a:tc>
                  <a:txBody>
                    <a:bodyPr/>
                    <a:lstStyle/>
                    <a:p>
                      <a:pPr lvl="0">
                        <a:spcBef>
                          <a:spcPts val="0"/>
                        </a:spcBef>
                        <a:buNone/>
                      </a:pPr>
                      <a:r>
                        <a:rPr lang="en-US" sz="1000"/>
                        <a:t>Procurement</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 $1,500,000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6"/>
                  </a:ext>
                </a:extLst>
              </a:tr>
              <a:tr h="330525">
                <a:tc>
                  <a:txBody>
                    <a:bodyPr/>
                    <a:lstStyle/>
                    <a:p>
                      <a:pPr lvl="0">
                        <a:spcBef>
                          <a:spcPts val="0"/>
                        </a:spcBef>
                        <a:buNone/>
                      </a:pPr>
                      <a:r>
                        <a:rPr lang="en-US" sz="1000"/>
                        <a:t>Others</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$500,000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7"/>
                  </a:ext>
                </a:extLst>
              </a:tr>
              <a:tr h="330525">
                <a:tc>
                  <a:txBody>
                    <a:bodyPr/>
                    <a:lstStyle/>
                    <a:p>
                      <a:pPr lvl="0">
                        <a:spcBef>
                          <a:spcPts val="0"/>
                        </a:spcBef>
                        <a:buNone/>
                      </a:pPr>
                      <a:endParaRPr sz="1000"/>
                    </a:p>
                  </a:txBody>
                  <a:tcPr marL="91425" marR="91425" marT="91425" marB="91425"/>
                </a:tc>
                <a:tc>
                  <a:txBody>
                    <a:bodyPr/>
                    <a:lstStyle/>
                    <a:p>
                      <a:pPr lvl="0">
                        <a:spcBef>
                          <a:spcPts val="0"/>
                        </a:spcBef>
                        <a:buNone/>
                      </a:pPr>
                      <a:endParaRPr sz="1000"/>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$3,036,500</a:t>
                      </a:r>
                    </a:p>
                  </a:txBody>
                  <a:tcPr marL="91425" marR="91425" marT="91425" marB="91425"/>
                </a:tc>
                <a:extLst>
                  <a:ext uri="{0D108BD9-81ED-4DB2-BD59-A6C34878D82A}">
                    <a16:rowId xmlns:a16="http://schemas.microsoft.com/office/drawing/2014/main" val="10008"/>
                  </a:ext>
                </a:extLst>
              </a:tr>
              <a:tr h="330525">
                <a:tc>
                  <a:txBody>
                    <a:bodyPr/>
                    <a:lstStyle/>
                    <a:p>
                      <a:pPr lvl="0">
                        <a:spcBef>
                          <a:spcPts val="0"/>
                        </a:spcBef>
                        <a:buNone/>
                      </a:pPr>
                      <a:r>
                        <a:rPr lang="en-US" sz="1000"/>
                        <a:t>Training</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$1,168,000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09"/>
                  </a:ext>
                </a:extLst>
              </a:tr>
              <a:tr h="330525">
                <a:tc>
                  <a:txBody>
                    <a:bodyPr/>
                    <a:lstStyle/>
                    <a:p>
                      <a:pPr lvl="0">
                        <a:spcBef>
                          <a:spcPts val="0"/>
                        </a:spcBef>
                        <a:buNone/>
                      </a:pPr>
                      <a:r>
                        <a:rPr lang="en-US" sz="1000"/>
                        <a:t>Deployment</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$100,000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10"/>
                  </a:ext>
                </a:extLst>
              </a:tr>
              <a:tr h="330525">
                <a:tc>
                  <a:txBody>
                    <a:bodyPr/>
                    <a:lstStyle/>
                    <a:p>
                      <a:pPr lvl="0">
                        <a:spcBef>
                          <a:spcPts val="0"/>
                        </a:spcBef>
                        <a:buNone/>
                      </a:pPr>
                      <a:r>
                        <a:rPr lang="en-US" sz="1000"/>
                        <a:t>External data center</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$50,000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11"/>
                  </a:ext>
                </a:extLst>
              </a:tr>
              <a:tr h="330525">
                <a:tc>
                  <a:txBody>
                    <a:bodyPr/>
                    <a:lstStyle/>
                    <a:p>
                      <a:pPr lvl="0">
                        <a:spcBef>
                          <a:spcPts val="0"/>
                        </a:spcBef>
                        <a:buNone/>
                      </a:pPr>
                      <a:r>
                        <a:rPr lang="en-US" sz="1000"/>
                        <a:t>Marketing</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$1,500,000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12"/>
                  </a:ext>
                </a:extLst>
              </a:tr>
              <a:tr h="330525">
                <a:tc>
                  <a:txBody>
                    <a:bodyPr/>
                    <a:lstStyle/>
                    <a:p>
                      <a:pPr lvl="0">
                        <a:spcBef>
                          <a:spcPts val="0"/>
                        </a:spcBef>
                        <a:buNone/>
                      </a:pPr>
                      <a:r>
                        <a:rPr lang="en-US" sz="1000"/>
                        <a:t>Redesign</a:t>
                      </a:r>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$10,000</a:t>
                      </a:r>
                    </a:p>
                  </a:txBody>
                  <a:tcPr marL="91425" marR="91425" marT="91425" marB="91425"/>
                </a:tc>
                <a:tc>
                  <a:txBody>
                    <a:bodyPr/>
                    <a:lstStyle/>
                    <a:p>
                      <a:pPr lvl="0">
                        <a:spcBef>
                          <a:spcPts val="0"/>
                        </a:spcBef>
                        <a:buNone/>
                      </a:pPr>
                      <a:endParaRPr sz="1000"/>
                    </a:p>
                  </a:txBody>
                  <a:tcPr marL="91425" marR="91425" marT="91425" marB="91425"/>
                </a:tc>
                <a:extLst>
                  <a:ext uri="{0D108BD9-81ED-4DB2-BD59-A6C34878D82A}">
                    <a16:rowId xmlns:a16="http://schemas.microsoft.com/office/drawing/2014/main" val="10013"/>
                  </a:ext>
                </a:extLst>
              </a:tr>
              <a:tr h="330525">
                <a:tc>
                  <a:txBody>
                    <a:bodyPr/>
                    <a:lstStyle/>
                    <a:p>
                      <a:pPr lvl="0">
                        <a:spcBef>
                          <a:spcPts val="0"/>
                        </a:spcBef>
                        <a:buNone/>
                      </a:pPr>
                      <a:endParaRPr sz="1000"/>
                    </a:p>
                  </a:txBody>
                  <a:tcPr marL="91425" marR="91425" marT="91425" marB="91425"/>
                </a:tc>
                <a:tc>
                  <a:txBody>
                    <a:bodyPr/>
                    <a:lstStyle/>
                    <a:p>
                      <a:pPr lvl="0">
                        <a:spcBef>
                          <a:spcPts val="0"/>
                        </a:spcBef>
                        <a:buNone/>
                      </a:pPr>
                      <a:endParaRPr sz="1000"/>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a:t>$2,828,000</a:t>
                      </a:r>
                    </a:p>
                  </a:txBody>
                  <a:tcPr marL="91425" marR="91425" marT="91425" marB="91425"/>
                </a:tc>
                <a:extLst>
                  <a:ext uri="{0D108BD9-81ED-4DB2-BD59-A6C34878D82A}">
                    <a16:rowId xmlns:a16="http://schemas.microsoft.com/office/drawing/2014/main" val="10014"/>
                  </a:ext>
                </a:extLst>
              </a:tr>
              <a:tr h="330525">
                <a:tc>
                  <a:txBody>
                    <a:bodyPr/>
                    <a:lstStyle/>
                    <a:p>
                      <a:pPr lvl="0" rtl="0">
                        <a:spcBef>
                          <a:spcPts val="0"/>
                        </a:spcBef>
                        <a:buNone/>
                      </a:pPr>
                      <a:r>
                        <a:rPr lang="en-US" sz="1000" b="1"/>
                        <a:t>Total</a:t>
                      </a:r>
                    </a:p>
                  </a:txBody>
                  <a:tcPr marL="91425" marR="91425" marT="91425" marB="91425"/>
                </a:tc>
                <a:tc>
                  <a:txBody>
                    <a:bodyPr/>
                    <a:lstStyle/>
                    <a:p>
                      <a:pPr lvl="0" rtl="0">
                        <a:spcBef>
                          <a:spcPts val="0"/>
                        </a:spcBef>
                        <a:buNone/>
                      </a:pPr>
                      <a:endParaRPr sz="1000"/>
                    </a:p>
                  </a:txBody>
                  <a:tcPr marL="91425" marR="91425" marT="91425" marB="91425"/>
                </a:tc>
                <a:tc>
                  <a:txBody>
                    <a:bodyPr/>
                    <a:lstStyle/>
                    <a:p>
                      <a:pPr lvl="0" rtl="0">
                        <a:lnSpc>
                          <a:spcPct val="115000"/>
                        </a:lnSpc>
                        <a:spcBef>
                          <a:spcPts val="0"/>
                        </a:spcBef>
                        <a:buClr>
                          <a:schemeClr val="dk1"/>
                        </a:buClr>
                        <a:buSzPct val="110000"/>
                        <a:buFont typeface="Arial"/>
                        <a:buNone/>
                      </a:pPr>
                      <a:r>
                        <a:rPr lang="en-US" sz="1000" b="1"/>
                        <a:t>$64,297,000</a:t>
                      </a:r>
                    </a:p>
                  </a:txBody>
                  <a:tcPr marL="91425" marR="91425" marT="91425" marB="91425"/>
                </a:tc>
                <a:extLst>
                  <a:ext uri="{0D108BD9-81ED-4DB2-BD59-A6C34878D82A}">
                    <a16:rowId xmlns:a16="http://schemas.microsoft.com/office/drawing/2014/main" val="1001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ctrTitle"/>
          </p:nvPr>
        </p:nvSpPr>
        <p:spPr>
          <a:xfrm>
            <a:off x="1102741" y="8"/>
            <a:ext cx="7767000" cy="1646400"/>
          </a:xfrm>
          <a:prstGeom prst="rect">
            <a:avLst/>
          </a:prstGeom>
        </p:spPr>
        <p:txBody>
          <a:bodyPr lIns="91425" tIns="91425" rIns="91425" bIns="91425" anchor="b" anchorCtr="0">
            <a:noAutofit/>
          </a:bodyPr>
          <a:lstStyle/>
          <a:p>
            <a:pPr lvl="0" algn="l" rtl="0">
              <a:spcBef>
                <a:spcPts val="0"/>
              </a:spcBef>
              <a:buNone/>
            </a:pPr>
            <a:r>
              <a:rPr lang="en-US" sz="4000" b="1"/>
              <a:t>Limitations &amp; Future Scope</a:t>
            </a:r>
          </a:p>
        </p:txBody>
      </p:sp>
      <p:sp>
        <p:nvSpPr>
          <p:cNvPr id="379" name="Shape 379"/>
          <p:cNvSpPr txBox="1">
            <a:spLocks noGrp="1"/>
          </p:cNvSpPr>
          <p:nvPr>
            <p:ph type="ctrTitle"/>
          </p:nvPr>
        </p:nvSpPr>
        <p:spPr>
          <a:xfrm>
            <a:off x="5760471" y="3427504"/>
            <a:ext cx="4654200" cy="765000"/>
          </a:xfrm>
          <a:prstGeom prst="rect">
            <a:avLst/>
          </a:prstGeom>
        </p:spPr>
        <p:txBody>
          <a:bodyPr lIns="91425" tIns="91425" rIns="91425" bIns="91425" anchor="b" anchorCtr="0">
            <a:noAutofit/>
          </a:bodyPr>
          <a:lstStyle/>
          <a:p>
            <a:pPr lvl="0" algn="l" rtl="0">
              <a:spcBef>
                <a:spcPts val="0"/>
              </a:spcBef>
              <a:buNone/>
            </a:pPr>
            <a:r>
              <a:rPr lang="en-US" sz="2500" b="1">
                <a:solidFill>
                  <a:srgbClr val="5FCBEF"/>
                </a:solidFill>
              </a:rPr>
              <a:t>Karunanidhi Devanidhi</a:t>
            </a:r>
          </a:p>
        </p:txBody>
      </p:sp>
      <p:pic>
        <p:nvPicPr>
          <p:cNvPr id="380" name="Shape 380" descr="blue-matrix.jpg"/>
          <p:cNvPicPr preferRelativeResize="0"/>
          <p:nvPr/>
        </p:nvPicPr>
        <p:blipFill>
          <a:blip r:embed="rId3">
            <a:alphaModFix/>
          </a:blip>
          <a:stretch>
            <a:fillRect/>
          </a:stretch>
        </p:blipFill>
        <p:spPr>
          <a:xfrm>
            <a:off x="1264724" y="2621275"/>
            <a:ext cx="4206424" cy="315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677325" y="609600"/>
            <a:ext cx="8596800" cy="911100"/>
          </a:xfrm>
          <a:prstGeom prst="rect">
            <a:avLst/>
          </a:prstGeom>
        </p:spPr>
        <p:txBody>
          <a:bodyPr lIns="91425" tIns="91425" rIns="91425" bIns="91425" anchor="t" anchorCtr="0">
            <a:noAutofit/>
          </a:bodyPr>
          <a:lstStyle/>
          <a:p>
            <a:pPr lvl="0">
              <a:spcBef>
                <a:spcPts val="0"/>
              </a:spcBef>
              <a:buNone/>
            </a:pPr>
            <a:r>
              <a:rPr lang="en-US"/>
              <a:t>Limitations</a:t>
            </a:r>
          </a:p>
        </p:txBody>
      </p:sp>
      <p:sp>
        <p:nvSpPr>
          <p:cNvPr id="386" name="Shape 386"/>
          <p:cNvSpPr txBox="1">
            <a:spLocks noGrp="1"/>
          </p:cNvSpPr>
          <p:nvPr>
            <p:ph type="body" idx="1"/>
          </p:nvPr>
        </p:nvSpPr>
        <p:spPr>
          <a:xfrm>
            <a:off x="677325" y="1520700"/>
            <a:ext cx="8596800" cy="4520700"/>
          </a:xfrm>
          <a:prstGeom prst="rect">
            <a:avLst/>
          </a:prstGeom>
        </p:spPr>
        <p:txBody>
          <a:bodyPr lIns="91425" tIns="91425" rIns="91425" bIns="91425" anchor="t" anchorCtr="0">
            <a:noAutofit/>
          </a:bodyPr>
          <a:lstStyle/>
          <a:p>
            <a:pPr marL="457200" lvl="0" indent="-342900" rtl="0">
              <a:spcBef>
                <a:spcPts val="0"/>
              </a:spcBef>
              <a:buClr>
                <a:srgbClr val="5ECBEE"/>
              </a:buClr>
              <a:buSzPct val="100000"/>
              <a:buFont typeface="Trebuchet MS"/>
            </a:pPr>
            <a:r>
              <a:rPr lang="en-US" dirty="0">
                <a:solidFill>
                  <a:srgbClr val="000000"/>
                </a:solidFill>
              </a:rPr>
              <a:t>Data accuracy and reliability</a:t>
            </a:r>
          </a:p>
          <a:p>
            <a:pPr marL="457200" lvl="0" indent="-342900" rtl="0">
              <a:spcBef>
                <a:spcPts val="0"/>
              </a:spcBef>
              <a:buClr>
                <a:srgbClr val="5ECBEE"/>
              </a:buClr>
              <a:buSzPct val="100000"/>
              <a:buFont typeface="Trebuchet MS"/>
            </a:pPr>
            <a:r>
              <a:rPr lang="en-US" dirty="0">
                <a:solidFill>
                  <a:srgbClr val="000000"/>
                </a:solidFill>
              </a:rPr>
              <a:t>Processing large amounts of data</a:t>
            </a:r>
          </a:p>
          <a:p>
            <a:pPr marL="457200" lvl="0" indent="-342900" rtl="0">
              <a:spcBef>
                <a:spcPts val="0"/>
              </a:spcBef>
              <a:buClr>
                <a:srgbClr val="5ECBEE"/>
              </a:buClr>
              <a:buSzPct val="100000"/>
              <a:buFont typeface="Trebuchet MS"/>
            </a:pPr>
            <a:r>
              <a:rPr lang="en-US" dirty="0">
                <a:solidFill>
                  <a:srgbClr val="000000"/>
                </a:solidFill>
              </a:rPr>
              <a:t>Privacy issues and Government regulations</a:t>
            </a:r>
          </a:p>
          <a:p>
            <a:pPr marL="457200" lvl="0" indent="-342900" rtl="0">
              <a:spcBef>
                <a:spcPts val="0"/>
              </a:spcBef>
              <a:buClr>
                <a:srgbClr val="5ECBEE"/>
              </a:buClr>
              <a:buSzPct val="100000"/>
              <a:buFont typeface="Trebuchet MS"/>
            </a:pPr>
            <a:r>
              <a:rPr lang="en-US" dirty="0">
                <a:solidFill>
                  <a:srgbClr val="000000"/>
                </a:solidFill>
                <a:highlight>
                  <a:srgbClr val="FFFFFF"/>
                </a:highlight>
              </a:rPr>
              <a:t>Extracting useful trends to target customers</a:t>
            </a:r>
          </a:p>
          <a:p>
            <a:pPr marL="0" lvl="0" indent="0" rtl="0">
              <a:spcBef>
                <a:spcPts val="0"/>
              </a:spcBef>
              <a:buNone/>
            </a:pPr>
            <a:endParaRPr dirty="0">
              <a:solidFill>
                <a:srgbClr val="333333"/>
              </a:solidFill>
              <a:highlight>
                <a:srgbClr val="FFFFFF"/>
              </a:highlight>
            </a:endParaRPr>
          </a:p>
          <a:p>
            <a:pPr marL="0" lvl="0" indent="0" rtl="0">
              <a:spcBef>
                <a:spcPts val="0"/>
              </a:spcBef>
              <a:buNone/>
            </a:pPr>
            <a:endParaRPr dirty="0">
              <a:solidFill>
                <a:srgbClr val="333333"/>
              </a:solidFill>
              <a:highlight>
                <a:srgbClr val="FFFFFF"/>
              </a:highlight>
            </a:endParaRPr>
          </a:p>
          <a:p>
            <a:pPr marL="0" lvl="0" indent="0" rtl="0">
              <a:spcBef>
                <a:spcPts val="0"/>
              </a:spcBef>
              <a:buNone/>
            </a:pPr>
            <a:endParaRPr dirty="0">
              <a:solidFill>
                <a:srgbClr val="333333"/>
              </a:solidFill>
              <a:highlight>
                <a:srgbClr val="FFFFFF"/>
              </a:highlight>
            </a:endParaRPr>
          </a:p>
          <a:p>
            <a:pPr marL="457200" lvl="0" indent="-342900" rtl="0">
              <a:spcBef>
                <a:spcPts val="0"/>
              </a:spcBef>
              <a:buClr>
                <a:srgbClr val="5ECBEE"/>
              </a:buClr>
              <a:buSzPct val="100000"/>
              <a:buFont typeface="Trebuchet MS"/>
            </a:pPr>
            <a:r>
              <a:rPr lang="en-US" dirty="0">
                <a:solidFill>
                  <a:srgbClr val="000000"/>
                </a:solidFill>
              </a:rPr>
              <a:t>Data collection from trusted sources</a:t>
            </a:r>
          </a:p>
          <a:p>
            <a:pPr marL="457200" lvl="0" indent="-342900" rtl="0">
              <a:spcBef>
                <a:spcPts val="0"/>
              </a:spcBef>
              <a:buClr>
                <a:srgbClr val="5ECBEE"/>
              </a:buClr>
              <a:buSzPct val="100000"/>
              <a:buFont typeface="Trebuchet MS"/>
            </a:pPr>
            <a:r>
              <a:rPr lang="en-US" dirty="0">
                <a:solidFill>
                  <a:srgbClr val="000000"/>
                </a:solidFill>
              </a:rPr>
              <a:t>In-house data processing for better control</a:t>
            </a:r>
          </a:p>
          <a:p>
            <a:pPr marL="457200" lvl="0" indent="-342900">
              <a:spcBef>
                <a:spcPts val="0"/>
              </a:spcBef>
              <a:buClr>
                <a:srgbClr val="5ECBEE"/>
              </a:buClr>
              <a:buSzPct val="100000"/>
              <a:buFont typeface="Trebuchet MS"/>
            </a:pPr>
            <a:r>
              <a:rPr lang="en-US" dirty="0">
                <a:solidFill>
                  <a:srgbClr val="000000"/>
                </a:solidFill>
                <a:highlight>
                  <a:srgbClr val="FFFFFF"/>
                </a:highlight>
              </a:rPr>
              <a:t>Human specialists to augment trends from big data</a:t>
            </a:r>
          </a:p>
        </p:txBody>
      </p:sp>
      <p:sp>
        <p:nvSpPr>
          <p:cNvPr id="387" name="Shape 387"/>
          <p:cNvSpPr txBox="1">
            <a:spLocks noGrp="1"/>
          </p:cNvSpPr>
          <p:nvPr>
            <p:ph type="title"/>
          </p:nvPr>
        </p:nvSpPr>
        <p:spPr>
          <a:xfrm>
            <a:off x="677325" y="2834766"/>
            <a:ext cx="8596800" cy="946284"/>
          </a:xfrm>
          <a:prstGeom prst="rect">
            <a:avLst/>
          </a:prstGeom>
        </p:spPr>
        <p:txBody>
          <a:bodyPr lIns="91425" tIns="91425" rIns="91425" bIns="91425" anchor="t" anchorCtr="0">
            <a:noAutofit/>
          </a:bodyPr>
          <a:lstStyle/>
          <a:p>
            <a:pPr lvl="0" rtl="0">
              <a:spcBef>
                <a:spcPts val="0"/>
              </a:spcBef>
              <a:buNone/>
            </a:pPr>
            <a:r>
              <a:rPr lang="en-US" dirty="0"/>
              <a:t>Risk Mitigation</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677333" y="567400"/>
            <a:ext cx="8596800" cy="1320900"/>
          </a:xfrm>
          <a:prstGeom prst="rect">
            <a:avLst/>
          </a:prstGeom>
        </p:spPr>
        <p:txBody>
          <a:bodyPr lIns="91425" tIns="91425" rIns="91425" bIns="91425" anchor="t" anchorCtr="0">
            <a:noAutofit/>
          </a:bodyPr>
          <a:lstStyle/>
          <a:p>
            <a:pPr lvl="0">
              <a:spcBef>
                <a:spcPts val="0"/>
              </a:spcBef>
              <a:buNone/>
            </a:pPr>
            <a:r>
              <a:rPr lang="en-US"/>
              <a:t>Future Scope</a:t>
            </a:r>
          </a:p>
        </p:txBody>
      </p:sp>
      <p:sp>
        <p:nvSpPr>
          <p:cNvPr id="393" name="Shape 393"/>
          <p:cNvSpPr txBox="1">
            <a:spLocks noGrp="1"/>
          </p:cNvSpPr>
          <p:nvPr>
            <p:ph type="body" idx="1"/>
          </p:nvPr>
        </p:nvSpPr>
        <p:spPr>
          <a:xfrm>
            <a:off x="538100" y="1413800"/>
            <a:ext cx="9393600" cy="4627500"/>
          </a:xfrm>
          <a:prstGeom prst="rect">
            <a:avLst/>
          </a:prstGeom>
        </p:spPr>
        <p:txBody>
          <a:bodyPr lIns="91425" tIns="91425" rIns="91425" bIns="91425" anchor="t" anchorCtr="0">
            <a:noAutofit/>
          </a:bodyPr>
          <a:lstStyle/>
          <a:p>
            <a:pPr lvl="0">
              <a:spcBef>
                <a:spcPts val="0"/>
              </a:spcBef>
              <a:buNone/>
            </a:pPr>
            <a:r>
              <a:rPr lang="en-US" b="1">
                <a:solidFill>
                  <a:srgbClr val="444444"/>
                </a:solidFill>
                <a:highlight>
                  <a:srgbClr val="FFFFFF"/>
                </a:highlight>
              </a:rPr>
              <a:t> </a:t>
            </a:r>
            <a:r>
              <a:rPr lang="en-US" b="1">
                <a:solidFill>
                  <a:srgbClr val="000000"/>
                </a:solidFill>
                <a:highlight>
                  <a:srgbClr val="FFFFFF"/>
                </a:highlight>
              </a:rPr>
              <a:t>Cognitive mobility platform</a:t>
            </a:r>
          </a:p>
          <a:p>
            <a:pPr marL="457200" lvl="0" indent="-342900" rtl="0">
              <a:spcBef>
                <a:spcPts val="0"/>
              </a:spcBef>
              <a:buClr>
                <a:srgbClr val="5ECBEE"/>
              </a:buClr>
              <a:buSzPct val="100000"/>
              <a:buFont typeface="Trebuchet MS"/>
            </a:pPr>
            <a:r>
              <a:rPr lang="en-US">
                <a:solidFill>
                  <a:srgbClr val="000000"/>
                </a:solidFill>
                <a:highlight>
                  <a:srgbClr val="FFFFFF"/>
                </a:highlight>
              </a:rPr>
              <a:t>On average, people in the U.S. spend more than 46 minutes per day in their car and are looking for ways to optimize their time</a:t>
            </a:r>
          </a:p>
          <a:p>
            <a:pPr marL="457200" lvl="0" indent="-342900">
              <a:spcBef>
                <a:spcPts val="0"/>
              </a:spcBef>
              <a:buClr>
                <a:srgbClr val="5ECBEE"/>
              </a:buClr>
              <a:buSzPct val="100000"/>
              <a:buFont typeface="Trebuchet MS"/>
            </a:pPr>
            <a:r>
              <a:rPr lang="en-US">
                <a:solidFill>
                  <a:srgbClr val="000000"/>
                </a:solidFill>
                <a:highlight>
                  <a:srgbClr val="FFFFFF"/>
                </a:highlight>
              </a:rPr>
              <a:t>By leveraging Car-Net’s connectivity and combining it with the power of Watson, we are looking to provide safer, simpler, and better solutions to make our customers’ mobility experience more valuable and productive. </a:t>
            </a:r>
          </a:p>
        </p:txBody>
      </p:sp>
      <p:pic>
        <p:nvPicPr>
          <p:cNvPr id="394" name="Shape 394" descr="vw_carnet_header.jpg"/>
          <p:cNvPicPr preferRelativeResize="0"/>
          <p:nvPr/>
        </p:nvPicPr>
        <p:blipFill>
          <a:blip r:embed="rId3">
            <a:alphaModFix/>
          </a:blip>
          <a:stretch>
            <a:fillRect/>
          </a:stretch>
        </p:blipFill>
        <p:spPr>
          <a:xfrm>
            <a:off x="538100" y="3470017"/>
            <a:ext cx="8441800" cy="319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2348200" y="2768550"/>
            <a:ext cx="5769600" cy="1320900"/>
          </a:xfrm>
          <a:prstGeom prst="rect">
            <a:avLst/>
          </a:prstGeom>
        </p:spPr>
        <p:txBody>
          <a:bodyPr lIns="91425" tIns="91425" rIns="91425" bIns="91425" anchor="t" anchorCtr="0">
            <a:noAutofit/>
          </a:bodyPr>
          <a:lstStyle/>
          <a:p>
            <a:pPr lvl="0" algn="ctr">
              <a:spcBef>
                <a:spcPts val="0"/>
              </a:spcBef>
              <a:buNone/>
            </a:pPr>
            <a:r>
              <a:rPr lang="en-US" sz="4100"/>
              <a:t>Questions?</a:t>
            </a:r>
          </a:p>
          <a:p>
            <a:pPr lvl="0">
              <a:spcBef>
                <a:spcPts val="0"/>
              </a:spcBef>
              <a:buNone/>
            </a:pPr>
            <a:endParaRPr sz="4100"/>
          </a:p>
          <a:p>
            <a:pPr lvl="0" algn="ctr">
              <a:spcBef>
                <a:spcPts val="0"/>
              </a:spcBef>
              <a:buNone/>
            </a:pPr>
            <a:r>
              <a:rPr lang="en-US" sz="1800"/>
              <a:t>Thank you!</a:t>
            </a:r>
          </a:p>
          <a:p>
            <a:pPr lvl="0">
              <a:spcBef>
                <a:spcPts val="0"/>
              </a:spcBef>
              <a:buNone/>
            </a:pPr>
            <a:endParaRPr sz="4100"/>
          </a:p>
          <a:p>
            <a:pPr lvl="0">
              <a:spcBef>
                <a:spcPts val="0"/>
              </a:spcBef>
              <a:buNone/>
            </a:pPr>
            <a:r>
              <a:rPr lang="en-US" sz="41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p:nvPr/>
        </p:nvSpPr>
        <p:spPr>
          <a:xfrm>
            <a:off x="6595050" y="2195575"/>
            <a:ext cx="3427800" cy="1771800"/>
          </a:xfrm>
          <a:prstGeom prst="rect">
            <a:avLst/>
          </a:prstGeom>
          <a:noFill/>
          <a:ln>
            <a:noFill/>
          </a:ln>
        </p:spPr>
        <p:txBody>
          <a:bodyPr lIns="91425" tIns="91425" rIns="91425" bIns="91425" anchor="t" anchorCtr="0">
            <a:noAutofit/>
          </a:bodyPr>
          <a:lstStyle/>
          <a:p>
            <a:pPr lvl="0">
              <a:spcBef>
                <a:spcPts val="0"/>
              </a:spcBef>
              <a:buNone/>
            </a:pPr>
            <a:r>
              <a:rPr lang="en-US" sz="1600">
                <a:latin typeface="Trebuchet MS"/>
                <a:ea typeface="Trebuchet MS"/>
                <a:cs typeface="Trebuchet MS"/>
                <a:sym typeface="Trebuchet MS"/>
              </a:rPr>
              <a:t>MARKET FOCUS</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Increased market penetration</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Emerging markets expansion</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Balanced global ecological footprint</a:t>
            </a:r>
            <a:r>
              <a:rPr lang="en-US" sz="1600">
                <a:latin typeface="Trebuchet MS"/>
                <a:ea typeface="Trebuchet MS"/>
                <a:cs typeface="Trebuchet MS"/>
                <a:sym typeface="Trebuchet MS"/>
              </a:rPr>
              <a:t> </a:t>
            </a:r>
          </a:p>
        </p:txBody>
      </p:sp>
      <p:sp>
        <p:nvSpPr>
          <p:cNvPr id="267" name="Shape 267"/>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a:spcBef>
                <a:spcPts val="0"/>
              </a:spcBef>
              <a:buNone/>
            </a:pPr>
            <a:r>
              <a:rPr lang="en-US" sz="2600"/>
              <a:t>Volkswagen’s Strategy 2018-</a:t>
            </a:r>
          </a:p>
          <a:p>
            <a:pPr lvl="0">
              <a:spcBef>
                <a:spcPts val="0"/>
              </a:spcBef>
              <a:buNone/>
            </a:pPr>
            <a:r>
              <a:rPr lang="en-US" sz="2600"/>
              <a:t>To become No. 1 in Global Automotive Industry</a:t>
            </a:r>
          </a:p>
        </p:txBody>
      </p:sp>
      <p:grpSp>
        <p:nvGrpSpPr>
          <p:cNvPr id="268" name="Shape 268"/>
          <p:cNvGrpSpPr/>
          <p:nvPr/>
        </p:nvGrpSpPr>
        <p:grpSpPr>
          <a:xfrm>
            <a:off x="3419250" y="2591225"/>
            <a:ext cx="3175800" cy="3146400"/>
            <a:chOff x="3419250" y="2591225"/>
            <a:chExt cx="3175800" cy="3146400"/>
          </a:xfrm>
        </p:grpSpPr>
        <p:sp>
          <p:nvSpPr>
            <p:cNvPr id="269" name="Shape 269"/>
            <p:cNvSpPr/>
            <p:nvPr/>
          </p:nvSpPr>
          <p:spPr>
            <a:xfrm>
              <a:off x="3419250" y="2591225"/>
              <a:ext cx="3175800" cy="3146400"/>
            </a:xfrm>
            <a:prstGeom prst="flowChartOr">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 name="Shape 270"/>
            <p:cNvSpPr txBox="1"/>
            <p:nvPr/>
          </p:nvSpPr>
          <p:spPr>
            <a:xfrm>
              <a:off x="3641075" y="3367100"/>
              <a:ext cx="1329600" cy="584400"/>
            </a:xfrm>
            <a:prstGeom prst="rect">
              <a:avLst/>
            </a:prstGeom>
            <a:noFill/>
            <a:ln>
              <a:noFill/>
            </a:ln>
          </p:spPr>
          <p:txBody>
            <a:bodyPr lIns="91425" tIns="91425" rIns="91425" bIns="91425" anchor="t" anchorCtr="0">
              <a:noAutofit/>
            </a:bodyPr>
            <a:lstStyle/>
            <a:p>
              <a:pPr lvl="0">
                <a:spcBef>
                  <a:spcPts val="0"/>
                </a:spcBef>
                <a:buNone/>
              </a:pPr>
              <a:r>
                <a:rPr lang="en-US">
                  <a:latin typeface="Trebuchet MS"/>
                  <a:ea typeface="Trebuchet MS"/>
                  <a:cs typeface="Trebuchet MS"/>
                  <a:sym typeface="Trebuchet MS"/>
                </a:rPr>
                <a:t>Top Employer</a:t>
              </a:r>
            </a:p>
          </p:txBody>
        </p:sp>
        <p:sp>
          <p:nvSpPr>
            <p:cNvPr id="271" name="Shape 271"/>
            <p:cNvSpPr txBox="1"/>
            <p:nvPr/>
          </p:nvSpPr>
          <p:spPr>
            <a:xfrm>
              <a:off x="5138225" y="3220300"/>
              <a:ext cx="1329600" cy="1026600"/>
            </a:xfrm>
            <a:prstGeom prst="rect">
              <a:avLst/>
            </a:prstGeom>
            <a:noFill/>
            <a:ln>
              <a:noFill/>
            </a:ln>
          </p:spPr>
          <p:txBody>
            <a:bodyPr lIns="91425" tIns="91425" rIns="91425" bIns="91425" anchor="t" anchorCtr="0">
              <a:noAutofit/>
            </a:bodyPr>
            <a:lstStyle/>
            <a:p>
              <a:pPr lvl="0">
                <a:spcBef>
                  <a:spcPts val="0"/>
                </a:spcBef>
                <a:buNone/>
              </a:pPr>
              <a:r>
                <a:rPr lang="en-US">
                  <a:latin typeface="Trebuchet MS"/>
                  <a:ea typeface="Trebuchet MS"/>
                  <a:cs typeface="Trebuchet MS"/>
                  <a:sym typeface="Trebuchet MS"/>
                </a:rPr>
                <a:t>Leader in Customer Satisfaction</a:t>
              </a:r>
            </a:p>
          </p:txBody>
        </p:sp>
        <p:sp>
          <p:nvSpPr>
            <p:cNvPr id="272" name="Shape 272"/>
            <p:cNvSpPr txBox="1"/>
            <p:nvPr/>
          </p:nvSpPr>
          <p:spPr>
            <a:xfrm>
              <a:off x="3766450" y="4344325"/>
              <a:ext cx="1177800" cy="774300"/>
            </a:xfrm>
            <a:prstGeom prst="rect">
              <a:avLst/>
            </a:prstGeom>
            <a:noFill/>
            <a:ln>
              <a:noFill/>
            </a:ln>
          </p:spPr>
          <p:txBody>
            <a:bodyPr lIns="91425" tIns="91425" rIns="91425" bIns="91425" anchor="t" anchorCtr="0">
              <a:noAutofit/>
            </a:bodyPr>
            <a:lstStyle/>
            <a:p>
              <a:pPr lvl="0">
                <a:spcBef>
                  <a:spcPts val="0"/>
                </a:spcBef>
                <a:buNone/>
              </a:pPr>
              <a:r>
                <a:rPr lang="en-US">
                  <a:latin typeface="Trebuchet MS"/>
                  <a:ea typeface="Trebuchet MS"/>
                  <a:cs typeface="Trebuchet MS"/>
                  <a:sym typeface="Trebuchet MS"/>
                </a:rPr>
                <a:t>Unit Sales &gt;10 million per year</a:t>
              </a:r>
            </a:p>
          </p:txBody>
        </p:sp>
        <p:sp>
          <p:nvSpPr>
            <p:cNvPr id="273" name="Shape 273"/>
            <p:cNvSpPr txBox="1"/>
            <p:nvPr/>
          </p:nvSpPr>
          <p:spPr>
            <a:xfrm>
              <a:off x="5063800" y="4302100"/>
              <a:ext cx="1404000" cy="774300"/>
            </a:xfrm>
            <a:prstGeom prst="rect">
              <a:avLst/>
            </a:prstGeom>
            <a:noFill/>
            <a:ln>
              <a:noFill/>
            </a:ln>
          </p:spPr>
          <p:txBody>
            <a:bodyPr lIns="91425" tIns="91425" rIns="91425" bIns="91425" anchor="t" anchorCtr="0">
              <a:noAutofit/>
            </a:bodyPr>
            <a:lstStyle/>
            <a:p>
              <a:pPr lvl="0">
                <a:spcBef>
                  <a:spcPts val="0"/>
                </a:spcBef>
                <a:buNone/>
              </a:pPr>
              <a:r>
                <a:rPr lang="en-US">
                  <a:latin typeface="Trebuchet MS"/>
                  <a:ea typeface="Trebuchet MS"/>
                  <a:cs typeface="Trebuchet MS"/>
                  <a:sym typeface="Trebuchet MS"/>
                </a:rPr>
                <a:t>Group return on sales before tax &gt; 8%</a:t>
              </a:r>
            </a:p>
          </p:txBody>
        </p:sp>
      </p:grpSp>
      <p:sp>
        <p:nvSpPr>
          <p:cNvPr id="274" name="Shape 274"/>
          <p:cNvSpPr txBox="1"/>
          <p:nvPr/>
        </p:nvSpPr>
        <p:spPr>
          <a:xfrm>
            <a:off x="6595050" y="4496725"/>
            <a:ext cx="4152900" cy="774300"/>
          </a:xfrm>
          <a:prstGeom prst="rect">
            <a:avLst/>
          </a:prstGeom>
          <a:noFill/>
          <a:ln>
            <a:noFill/>
          </a:ln>
        </p:spPr>
        <p:txBody>
          <a:bodyPr lIns="91425" tIns="91425" rIns="91425" bIns="91425" anchor="t" anchorCtr="0">
            <a:noAutofit/>
          </a:bodyPr>
          <a:lstStyle/>
          <a:p>
            <a:pPr lvl="0">
              <a:spcBef>
                <a:spcPts val="0"/>
              </a:spcBef>
              <a:buNone/>
            </a:pPr>
            <a:r>
              <a:rPr lang="en-US" sz="1600">
                <a:latin typeface="Trebuchet MS"/>
                <a:ea typeface="Trebuchet MS"/>
                <a:cs typeface="Trebuchet MS"/>
                <a:sym typeface="Trebuchet MS"/>
              </a:rPr>
              <a:t>MODULAR TOOLKIT STRATEGY</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Scalability and higher efficiency</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Increased production flexibility</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Reduced time to market</a:t>
            </a:r>
          </a:p>
        </p:txBody>
      </p:sp>
      <p:sp>
        <p:nvSpPr>
          <p:cNvPr id="275" name="Shape 275"/>
          <p:cNvSpPr txBox="1"/>
          <p:nvPr/>
        </p:nvSpPr>
        <p:spPr>
          <a:xfrm>
            <a:off x="1304925" y="4484250"/>
            <a:ext cx="2399700" cy="1568400"/>
          </a:xfrm>
          <a:prstGeom prst="rect">
            <a:avLst/>
          </a:prstGeom>
          <a:noFill/>
          <a:ln>
            <a:noFill/>
          </a:ln>
        </p:spPr>
        <p:txBody>
          <a:bodyPr lIns="91425" tIns="91425" rIns="91425" bIns="91425" anchor="t" anchorCtr="0">
            <a:noAutofit/>
          </a:bodyPr>
          <a:lstStyle/>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Product/Process optimization</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Regional scale effects</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Cost control</a:t>
            </a:r>
          </a:p>
        </p:txBody>
      </p:sp>
      <p:sp>
        <p:nvSpPr>
          <p:cNvPr id="276" name="Shape 276"/>
          <p:cNvSpPr txBox="1"/>
          <p:nvPr/>
        </p:nvSpPr>
        <p:spPr>
          <a:xfrm>
            <a:off x="1304925" y="2195575"/>
            <a:ext cx="2473200" cy="1269900"/>
          </a:xfrm>
          <a:prstGeom prst="rect">
            <a:avLst/>
          </a:prstGeom>
          <a:noFill/>
          <a:ln>
            <a:noFill/>
          </a:ln>
        </p:spPr>
        <p:txBody>
          <a:bodyPr lIns="91425" tIns="91425" rIns="91425" bIns="91425" anchor="t" anchorCtr="0">
            <a:noAutofit/>
          </a:bodyPr>
          <a:lstStyle/>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Expansion and recovery in North America</a:t>
            </a:r>
          </a:p>
          <a:p>
            <a:pPr marL="342900" lvl="0" indent="-254000" rtl="0">
              <a:spcBef>
                <a:spcPts val="0"/>
              </a:spcBef>
              <a:buClr>
                <a:schemeClr val="accent1"/>
              </a:buClr>
              <a:buSzPct val="89998"/>
              <a:buFont typeface="Noto Sans Symbols"/>
              <a:buChar char="▶"/>
            </a:pPr>
            <a:r>
              <a:rPr lang="en-US" sz="1600">
                <a:solidFill>
                  <a:schemeClr val="dk1"/>
                </a:solidFill>
                <a:latin typeface="Trebuchet MS"/>
                <a:ea typeface="Trebuchet MS"/>
                <a:cs typeface="Trebuchet MS"/>
                <a:sym typeface="Trebuchet MS"/>
              </a:rPr>
              <a:t>Product portfolio expansion</a:t>
            </a:r>
            <a:r>
              <a:rPr lang="en-US" sz="1600">
                <a:latin typeface="Trebuchet MS"/>
                <a:ea typeface="Trebuchet MS"/>
                <a:cs typeface="Trebuchet MS"/>
                <a:sym typeface="Trebuchet M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a:spcBef>
                <a:spcPts val="0"/>
              </a:spcBef>
              <a:buNone/>
            </a:pPr>
            <a:r>
              <a:rPr lang="en-US"/>
              <a:t>Challenges in achieving their Target</a:t>
            </a:r>
          </a:p>
        </p:txBody>
      </p:sp>
      <p:sp>
        <p:nvSpPr>
          <p:cNvPr id="282" name="Shape 282"/>
          <p:cNvSpPr txBox="1">
            <a:spLocks noGrp="1"/>
          </p:cNvSpPr>
          <p:nvPr>
            <p:ph type="body" idx="1"/>
          </p:nvPr>
        </p:nvSpPr>
        <p:spPr>
          <a:xfrm>
            <a:off x="584033" y="1771814"/>
            <a:ext cx="8596800" cy="3880800"/>
          </a:xfrm>
          <a:prstGeom prst="rect">
            <a:avLst/>
          </a:prstGeom>
        </p:spPr>
        <p:txBody>
          <a:bodyPr lIns="91425" tIns="91425" rIns="91425" bIns="91425" anchor="t" anchorCtr="0">
            <a:noAutofit/>
          </a:bodyPr>
          <a:lstStyle/>
          <a:p>
            <a:pPr lvl="0" indent="88899" rtl="0">
              <a:spcBef>
                <a:spcPts val="0"/>
              </a:spcBef>
              <a:buSzPct val="79998"/>
              <a:buFont typeface="Trebuchet MS"/>
            </a:pPr>
            <a:r>
              <a:rPr lang="en-US">
                <a:solidFill>
                  <a:schemeClr val="dk1"/>
                </a:solidFill>
              </a:rPr>
              <a:t>Company’s U.S. strategy</a:t>
            </a:r>
          </a:p>
          <a:p>
            <a:pPr lvl="0" indent="88899" rtl="0">
              <a:spcBef>
                <a:spcPts val="0"/>
              </a:spcBef>
              <a:buSzPct val="79998"/>
              <a:buFont typeface="Trebuchet MS"/>
            </a:pPr>
            <a:r>
              <a:rPr lang="en-US">
                <a:solidFill>
                  <a:schemeClr val="dk1"/>
                </a:solidFill>
              </a:rPr>
              <a:t>Head of VW’s works council - “The worm has to taste good to the fish, not the fisherman. Sometimes I have the impression that it’s the other way around with us.”</a:t>
            </a:r>
          </a:p>
          <a:p>
            <a:pPr lvl="0" indent="88899" rtl="0">
              <a:spcBef>
                <a:spcPts val="0"/>
              </a:spcBef>
              <a:buSzPct val="79998"/>
              <a:buFont typeface="Trebuchet MS"/>
            </a:pPr>
            <a:r>
              <a:rPr lang="en-US">
                <a:solidFill>
                  <a:schemeClr val="dk1"/>
                </a:solidFill>
              </a:rPr>
              <a:t>Strict quality orientation</a:t>
            </a:r>
          </a:p>
          <a:p>
            <a:pPr lvl="0" indent="88899" rtl="0">
              <a:spcBef>
                <a:spcPts val="0"/>
              </a:spcBef>
              <a:buSzPct val="79998"/>
              <a:buFont typeface="Trebuchet MS"/>
            </a:pPr>
            <a:r>
              <a:rPr lang="en-US">
                <a:solidFill>
                  <a:schemeClr val="dk1"/>
                </a:solidFill>
              </a:rPr>
              <a:t>More complex environment</a:t>
            </a:r>
          </a:p>
          <a:p>
            <a:pPr lvl="0" indent="88899" rtl="0">
              <a:spcBef>
                <a:spcPts val="0"/>
              </a:spcBef>
              <a:buSzPct val="79998"/>
              <a:buFont typeface="Trebuchet MS"/>
            </a:pPr>
            <a:r>
              <a:rPr lang="en-US">
                <a:solidFill>
                  <a:schemeClr val="dk1"/>
                </a:solidFill>
              </a:rPr>
              <a:t>Technological megatrends</a:t>
            </a:r>
          </a:p>
          <a:p>
            <a:pPr lvl="0" indent="88899" rtl="0">
              <a:spcBef>
                <a:spcPts val="0"/>
              </a:spcBef>
              <a:buSzPct val="79998"/>
              <a:buFont typeface="Trebuchet MS"/>
            </a:pPr>
            <a:r>
              <a:rPr lang="en-US">
                <a:solidFill>
                  <a:schemeClr val="dk1"/>
                </a:solidFill>
              </a:rPr>
              <a:t>Stronger competition</a:t>
            </a:r>
          </a:p>
          <a:p>
            <a:pPr lvl="0" indent="88899" rtl="0">
              <a:spcBef>
                <a:spcPts val="0"/>
              </a:spcBef>
              <a:buSzPct val="79998"/>
              <a:buFont typeface="Trebuchet MS"/>
            </a:pPr>
            <a:r>
              <a:rPr lang="en-US">
                <a:solidFill>
                  <a:schemeClr val="dk1"/>
                </a:solidFill>
              </a:rPr>
              <a:t>Higher capital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a:spcBef>
                <a:spcPts val="0"/>
              </a:spcBef>
              <a:buNone/>
            </a:pPr>
            <a:r>
              <a:rPr lang="en-US"/>
              <a:t>Big Data in the automotive industry</a:t>
            </a:r>
          </a:p>
        </p:txBody>
      </p:sp>
      <p:sp>
        <p:nvSpPr>
          <p:cNvPr id="288" name="Shape 288"/>
          <p:cNvSpPr txBox="1"/>
          <p:nvPr/>
        </p:nvSpPr>
        <p:spPr>
          <a:xfrm>
            <a:off x="677325" y="5930450"/>
            <a:ext cx="6833700" cy="296100"/>
          </a:xfrm>
          <a:prstGeom prst="rect">
            <a:avLst/>
          </a:prstGeom>
          <a:noFill/>
          <a:ln>
            <a:noFill/>
          </a:ln>
        </p:spPr>
        <p:txBody>
          <a:bodyPr lIns="91425" tIns="91425" rIns="91425" bIns="91425" anchor="t" anchorCtr="0">
            <a:noAutofit/>
          </a:bodyPr>
          <a:lstStyle/>
          <a:p>
            <a:pPr lvl="0">
              <a:spcBef>
                <a:spcPts val="0"/>
              </a:spcBef>
              <a:buNone/>
            </a:pPr>
            <a:r>
              <a:rPr lang="en-US"/>
              <a:t>Source: Deloitte- Big Data and analytics in the automotive industry</a:t>
            </a:r>
          </a:p>
        </p:txBody>
      </p:sp>
      <p:pic>
        <p:nvPicPr>
          <p:cNvPr id="289" name="Shape 289"/>
          <p:cNvPicPr preferRelativeResize="0"/>
          <p:nvPr/>
        </p:nvPicPr>
        <p:blipFill>
          <a:blip r:embed="rId3">
            <a:alphaModFix/>
          </a:blip>
          <a:stretch>
            <a:fillRect/>
          </a:stretch>
        </p:blipFill>
        <p:spPr>
          <a:xfrm>
            <a:off x="373050" y="1500975"/>
            <a:ext cx="8242699" cy="442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a:spcBef>
                <a:spcPts val="0"/>
              </a:spcBef>
              <a:buNone/>
            </a:pPr>
            <a:r>
              <a:rPr lang="en-US"/>
              <a:t>Our proposed strategy</a:t>
            </a:r>
          </a:p>
        </p:txBody>
      </p:sp>
      <p:sp>
        <p:nvSpPr>
          <p:cNvPr id="295" name="Shape 295"/>
          <p:cNvSpPr txBox="1">
            <a:spLocks noGrp="1"/>
          </p:cNvSpPr>
          <p:nvPr>
            <p:ph type="body" idx="1"/>
          </p:nvPr>
        </p:nvSpPr>
        <p:spPr>
          <a:xfrm>
            <a:off x="677333" y="1623914"/>
            <a:ext cx="8596800" cy="3880800"/>
          </a:xfrm>
          <a:prstGeom prst="rect">
            <a:avLst/>
          </a:prstGeom>
        </p:spPr>
        <p:txBody>
          <a:bodyPr lIns="91425" tIns="91425" rIns="91425" bIns="91425" anchor="t" anchorCtr="0">
            <a:noAutofit/>
          </a:bodyPr>
          <a:lstStyle/>
          <a:p>
            <a:pPr marL="91440" lvl="0" indent="0">
              <a:spcBef>
                <a:spcPts val="0"/>
              </a:spcBef>
              <a:buNone/>
            </a:pPr>
            <a:r>
              <a:rPr lang="en-US">
                <a:solidFill>
                  <a:schemeClr val="dk1"/>
                </a:solidFill>
              </a:rPr>
              <a:t>Consolidate data sources and leverage them to help VW in its 2018 strategy by facilitating:</a:t>
            </a:r>
          </a:p>
          <a:p>
            <a:pPr lvl="0" rtl="0">
              <a:spcBef>
                <a:spcPts val="0"/>
              </a:spcBef>
              <a:buNone/>
            </a:pPr>
            <a:endParaRPr>
              <a:solidFill>
                <a:schemeClr val="dk1"/>
              </a:solidFill>
            </a:endParaRPr>
          </a:p>
          <a:p>
            <a:pPr lvl="0" indent="88899">
              <a:lnSpc>
                <a:spcPct val="150000"/>
              </a:lnSpc>
              <a:spcBef>
                <a:spcPts val="0"/>
              </a:spcBef>
              <a:buSzPct val="79998"/>
              <a:buFont typeface="Trebuchet MS"/>
            </a:pPr>
            <a:r>
              <a:rPr lang="en-US">
                <a:solidFill>
                  <a:schemeClr val="dk1"/>
                </a:solidFill>
              </a:rPr>
              <a:t>Informed Product Design</a:t>
            </a:r>
          </a:p>
          <a:p>
            <a:pPr lvl="0" indent="88899">
              <a:lnSpc>
                <a:spcPct val="150000"/>
              </a:lnSpc>
              <a:spcBef>
                <a:spcPts val="0"/>
              </a:spcBef>
              <a:buSzPct val="79998"/>
              <a:buFont typeface="Trebuchet MS"/>
            </a:pPr>
            <a:r>
              <a:rPr lang="en-US">
                <a:solidFill>
                  <a:schemeClr val="dk1"/>
                </a:solidFill>
              </a:rPr>
              <a:t>Targeted marketing</a:t>
            </a:r>
          </a:p>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ctrTitle"/>
          </p:nvPr>
        </p:nvSpPr>
        <p:spPr>
          <a:xfrm>
            <a:off x="1102741" y="8"/>
            <a:ext cx="7767000" cy="1646400"/>
          </a:xfrm>
          <a:prstGeom prst="rect">
            <a:avLst/>
          </a:prstGeom>
        </p:spPr>
        <p:txBody>
          <a:bodyPr lIns="91425" tIns="91425" rIns="91425" bIns="91425" anchor="b" anchorCtr="0">
            <a:noAutofit/>
          </a:bodyPr>
          <a:lstStyle/>
          <a:p>
            <a:pPr lvl="0" algn="l" rtl="0">
              <a:spcBef>
                <a:spcPts val="0"/>
              </a:spcBef>
              <a:buNone/>
            </a:pPr>
            <a:r>
              <a:rPr lang="en-US" sz="4000" b="1">
                <a:solidFill>
                  <a:srgbClr val="5FCBEF"/>
                </a:solidFill>
              </a:rPr>
              <a:t>Data Sources: What we need</a:t>
            </a:r>
          </a:p>
        </p:txBody>
      </p:sp>
      <p:sp>
        <p:nvSpPr>
          <p:cNvPr id="301" name="Shape 301"/>
          <p:cNvSpPr txBox="1">
            <a:spLocks noGrp="1"/>
          </p:cNvSpPr>
          <p:nvPr>
            <p:ph type="ctrTitle"/>
          </p:nvPr>
        </p:nvSpPr>
        <p:spPr>
          <a:xfrm>
            <a:off x="5760471" y="3427504"/>
            <a:ext cx="4654200" cy="765000"/>
          </a:xfrm>
          <a:prstGeom prst="rect">
            <a:avLst/>
          </a:prstGeom>
        </p:spPr>
        <p:txBody>
          <a:bodyPr lIns="91425" tIns="91425" rIns="91425" bIns="91425" anchor="b" anchorCtr="0">
            <a:noAutofit/>
          </a:bodyPr>
          <a:lstStyle/>
          <a:p>
            <a:pPr lvl="0" algn="l" rtl="0">
              <a:spcBef>
                <a:spcPts val="0"/>
              </a:spcBef>
              <a:buNone/>
            </a:pPr>
            <a:r>
              <a:rPr lang="en-US" sz="2500" b="1">
                <a:solidFill>
                  <a:srgbClr val="5FCBEF"/>
                </a:solidFill>
              </a:rPr>
              <a:t>Brian Fernandes</a:t>
            </a:r>
          </a:p>
        </p:txBody>
      </p:sp>
      <p:pic>
        <p:nvPicPr>
          <p:cNvPr id="302" name="Shape 302"/>
          <p:cNvPicPr preferRelativeResize="0"/>
          <p:nvPr/>
        </p:nvPicPr>
        <p:blipFill>
          <a:blip r:embed="rId3">
            <a:alphaModFix amt="75000"/>
          </a:blip>
          <a:stretch>
            <a:fillRect/>
          </a:stretch>
        </p:blipFill>
        <p:spPr>
          <a:xfrm>
            <a:off x="1102750" y="2330425"/>
            <a:ext cx="4588925" cy="3392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677325" y="609600"/>
            <a:ext cx="8596800" cy="821100"/>
          </a:xfrm>
          <a:prstGeom prst="rect">
            <a:avLst/>
          </a:prstGeom>
        </p:spPr>
        <p:txBody>
          <a:bodyPr lIns="91425" tIns="91425" rIns="91425" bIns="91425" anchor="t" anchorCtr="0">
            <a:noAutofit/>
          </a:bodyPr>
          <a:lstStyle/>
          <a:p>
            <a:pPr lvl="0" algn="l" rtl="0">
              <a:spcBef>
                <a:spcPts val="0"/>
              </a:spcBef>
              <a:buNone/>
            </a:pPr>
            <a:r>
              <a:rPr lang="en-US">
                <a:solidFill>
                  <a:srgbClr val="5FCBEF"/>
                </a:solidFill>
              </a:rPr>
              <a:t>Data Collection</a:t>
            </a:r>
          </a:p>
        </p:txBody>
      </p:sp>
      <p:sp>
        <p:nvSpPr>
          <p:cNvPr id="308" name="Shape 308"/>
          <p:cNvSpPr txBox="1">
            <a:spLocks noGrp="1"/>
          </p:cNvSpPr>
          <p:nvPr>
            <p:ph type="body" idx="1"/>
          </p:nvPr>
        </p:nvSpPr>
        <p:spPr>
          <a:xfrm>
            <a:off x="677333" y="1652064"/>
            <a:ext cx="8596800" cy="3880800"/>
          </a:xfrm>
          <a:prstGeom prst="rect">
            <a:avLst/>
          </a:prstGeom>
        </p:spPr>
        <p:txBody>
          <a:bodyPr lIns="91425" tIns="91425" rIns="91425" bIns="91425" anchor="t" anchorCtr="0">
            <a:noAutofit/>
          </a:bodyPr>
          <a:lstStyle/>
          <a:p>
            <a:pPr lvl="0" indent="88898" rtl="0">
              <a:lnSpc>
                <a:spcPct val="150000"/>
              </a:lnSpc>
              <a:spcBef>
                <a:spcPts val="0"/>
              </a:spcBef>
              <a:buSzPct val="72000"/>
            </a:pPr>
            <a:r>
              <a:rPr lang="en-US" sz="2000">
                <a:solidFill>
                  <a:srgbClr val="404040"/>
                </a:solidFill>
              </a:rPr>
              <a:t>Car servicing</a:t>
            </a:r>
          </a:p>
          <a:p>
            <a:pPr lvl="1" indent="614680" rtl="0">
              <a:lnSpc>
                <a:spcPct val="150000"/>
              </a:lnSpc>
              <a:spcBef>
                <a:spcPts val="0"/>
              </a:spcBef>
            </a:pPr>
            <a:r>
              <a:rPr lang="en-US" sz="2000">
                <a:solidFill>
                  <a:srgbClr val="404040"/>
                </a:solidFill>
              </a:rPr>
              <a:t>Electronic servicing history</a:t>
            </a:r>
          </a:p>
          <a:p>
            <a:pPr lvl="1" indent="614680" rtl="0">
              <a:lnSpc>
                <a:spcPct val="150000"/>
              </a:lnSpc>
              <a:spcBef>
                <a:spcPts val="0"/>
              </a:spcBef>
            </a:pPr>
            <a:r>
              <a:rPr lang="en-US" sz="2000">
                <a:solidFill>
                  <a:srgbClr val="404040"/>
                </a:solidFill>
              </a:rPr>
              <a:t>Customer feedback surveys</a:t>
            </a:r>
          </a:p>
          <a:p>
            <a:pPr lvl="0" indent="88898" rtl="0">
              <a:lnSpc>
                <a:spcPct val="150000"/>
              </a:lnSpc>
              <a:spcBef>
                <a:spcPts val="0"/>
              </a:spcBef>
              <a:buSzPct val="72000"/>
            </a:pPr>
            <a:r>
              <a:rPr lang="en-US" sz="2000">
                <a:solidFill>
                  <a:srgbClr val="404040"/>
                </a:solidFill>
              </a:rPr>
              <a:t>Insurance companies</a:t>
            </a:r>
          </a:p>
          <a:p>
            <a:pPr lvl="0" indent="88898" rtl="0">
              <a:lnSpc>
                <a:spcPct val="150000"/>
              </a:lnSpc>
              <a:spcBef>
                <a:spcPts val="0"/>
              </a:spcBef>
              <a:buSzPct val="72000"/>
            </a:pPr>
            <a:r>
              <a:rPr lang="en-US" sz="2000">
                <a:solidFill>
                  <a:srgbClr val="404040"/>
                </a:solidFill>
              </a:rPr>
              <a:t>Data brokers</a:t>
            </a:r>
          </a:p>
          <a:p>
            <a:pPr lvl="0" indent="88898" rtl="0">
              <a:lnSpc>
                <a:spcPct val="150000"/>
              </a:lnSpc>
              <a:spcBef>
                <a:spcPts val="0"/>
              </a:spcBef>
              <a:buSzPct val="72000"/>
            </a:pPr>
            <a:r>
              <a:rPr lang="en-US" sz="2000">
                <a:solidFill>
                  <a:srgbClr val="404040"/>
                </a:solidFill>
              </a:rPr>
              <a:t>Online surveys</a:t>
            </a:r>
          </a:p>
          <a:p>
            <a:pPr lvl="0" indent="88898" rtl="0">
              <a:lnSpc>
                <a:spcPct val="150000"/>
              </a:lnSpc>
              <a:spcBef>
                <a:spcPts val="0"/>
              </a:spcBef>
              <a:buSzPct val="72000"/>
            </a:pPr>
            <a:r>
              <a:rPr lang="en-US" sz="2000">
                <a:solidFill>
                  <a:srgbClr val="404040"/>
                </a:solidFill>
              </a:rPr>
              <a:t>Social media</a:t>
            </a:r>
          </a:p>
          <a:p>
            <a:pPr marL="0" lvl="0" indent="0" rtl="0">
              <a:spcBef>
                <a:spcPts val="0"/>
              </a:spcBef>
              <a:buNone/>
            </a:pPr>
            <a:endParaRPr>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ctrTitle"/>
          </p:nvPr>
        </p:nvSpPr>
        <p:spPr>
          <a:xfrm>
            <a:off x="1102741" y="8"/>
            <a:ext cx="7767000" cy="1646400"/>
          </a:xfrm>
          <a:prstGeom prst="rect">
            <a:avLst/>
          </a:prstGeom>
        </p:spPr>
        <p:txBody>
          <a:bodyPr lIns="91425" tIns="91425" rIns="91425" bIns="91425" anchor="b" anchorCtr="0">
            <a:noAutofit/>
          </a:bodyPr>
          <a:lstStyle/>
          <a:p>
            <a:pPr lvl="0" algn="l" rtl="0">
              <a:spcBef>
                <a:spcPts val="0"/>
              </a:spcBef>
              <a:buNone/>
            </a:pPr>
            <a:r>
              <a:rPr lang="en-US" sz="4000" b="1"/>
              <a:t>Leveraging Big Data at VW</a:t>
            </a:r>
          </a:p>
        </p:txBody>
      </p:sp>
      <p:sp>
        <p:nvSpPr>
          <p:cNvPr id="314" name="Shape 314"/>
          <p:cNvSpPr txBox="1">
            <a:spLocks noGrp="1"/>
          </p:cNvSpPr>
          <p:nvPr>
            <p:ph type="ctrTitle"/>
          </p:nvPr>
        </p:nvSpPr>
        <p:spPr>
          <a:xfrm>
            <a:off x="5760471" y="3427504"/>
            <a:ext cx="4654200" cy="765000"/>
          </a:xfrm>
          <a:prstGeom prst="rect">
            <a:avLst/>
          </a:prstGeom>
        </p:spPr>
        <p:txBody>
          <a:bodyPr lIns="91425" tIns="91425" rIns="91425" bIns="91425" anchor="b" anchorCtr="0">
            <a:noAutofit/>
          </a:bodyPr>
          <a:lstStyle/>
          <a:p>
            <a:pPr lvl="0" algn="l" rtl="0">
              <a:spcBef>
                <a:spcPts val="0"/>
              </a:spcBef>
              <a:buNone/>
            </a:pPr>
            <a:r>
              <a:rPr lang="en-US" sz="2500" b="1">
                <a:solidFill>
                  <a:srgbClr val="5FCBEF"/>
                </a:solidFill>
              </a:rPr>
              <a:t>Saikumar Mudaliar</a:t>
            </a:r>
          </a:p>
        </p:txBody>
      </p:sp>
      <p:pic>
        <p:nvPicPr>
          <p:cNvPr id="315" name="Shape 315" descr="Fotolia_41498462_M1.jpg"/>
          <p:cNvPicPr preferRelativeResize="0"/>
          <p:nvPr/>
        </p:nvPicPr>
        <p:blipFill rotWithShape="1">
          <a:blip r:embed="rId3">
            <a:alphaModFix/>
          </a:blip>
          <a:srcRect t="6694" b="6694"/>
          <a:stretch/>
        </p:blipFill>
        <p:spPr>
          <a:xfrm>
            <a:off x="1102750" y="2330424"/>
            <a:ext cx="4588925" cy="339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677333" y="609600"/>
            <a:ext cx="8596800" cy="1320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US"/>
              <a:t>The proposal at a high level</a:t>
            </a:r>
          </a:p>
        </p:txBody>
      </p:sp>
      <p:grpSp>
        <p:nvGrpSpPr>
          <p:cNvPr id="321" name="Shape 321"/>
          <p:cNvGrpSpPr/>
          <p:nvPr/>
        </p:nvGrpSpPr>
        <p:grpSpPr>
          <a:xfrm>
            <a:off x="1055445" y="1607031"/>
            <a:ext cx="7767947" cy="5066501"/>
            <a:chOff x="5" y="32066"/>
            <a:chExt cx="7767947" cy="5066501"/>
          </a:xfrm>
        </p:grpSpPr>
        <p:sp>
          <p:nvSpPr>
            <p:cNvPr id="322" name="Shape 322"/>
            <p:cNvSpPr/>
            <p:nvPr/>
          </p:nvSpPr>
          <p:spPr>
            <a:xfrm>
              <a:off x="1809278" y="208432"/>
              <a:ext cx="4136573" cy="1436577"/>
            </a:xfrm>
            <a:prstGeom prst="ellipse">
              <a:avLst/>
            </a:prstGeom>
            <a:solidFill>
              <a:srgbClr val="C3E7F7">
                <a:alpha val="40000"/>
              </a:srgbClr>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3483148" y="3726123"/>
              <a:ext cx="801661" cy="513062"/>
            </a:xfrm>
            <a:prstGeom prst="downArrow">
              <a:avLst>
                <a:gd name="adj1" fmla="val 50000"/>
                <a:gd name="adj2" fmla="val 50000"/>
              </a:avLst>
            </a:prstGeom>
            <a:solidFill>
              <a:srgbClr val="B3E2F6"/>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5" y="4136573"/>
              <a:ext cx="7767947" cy="96199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txBox="1"/>
            <p:nvPr/>
          </p:nvSpPr>
          <p:spPr>
            <a:xfrm>
              <a:off x="5" y="4136573"/>
              <a:ext cx="7767947" cy="961994"/>
            </a:xfrm>
            <a:prstGeom prst="rect">
              <a:avLst/>
            </a:prstGeom>
            <a:noFill/>
            <a:ln>
              <a:noFill/>
            </a:ln>
          </p:spPr>
          <p:txBody>
            <a:bodyPr lIns="199125" tIns="199125" rIns="199125" bIns="199125" anchor="ctr" anchorCtr="0">
              <a:noAutofit/>
            </a:bodyPr>
            <a:lstStyle/>
            <a:p>
              <a:pPr marL="0" marR="0" lvl="0" indent="0" algn="ctr" rtl="0">
                <a:lnSpc>
                  <a:spcPct val="90000"/>
                </a:lnSpc>
                <a:spcBef>
                  <a:spcPts val="0"/>
                </a:spcBef>
                <a:spcAft>
                  <a:spcPts val="0"/>
                </a:spcAft>
                <a:buClr>
                  <a:schemeClr val="accent1"/>
                </a:buClr>
                <a:buSzPct val="25000"/>
                <a:buFont typeface="Trebuchet MS"/>
                <a:buNone/>
              </a:pPr>
              <a:r>
                <a:rPr lang="en-US" sz="2800" b="1" i="0" u="none" strike="noStrike" cap="none">
                  <a:solidFill>
                    <a:schemeClr val="accent1"/>
                  </a:solidFill>
                  <a:latin typeface="Trebuchet MS"/>
                  <a:ea typeface="Trebuchet MS"/>
                  <a:cs typeface="Trebuchet MS"/>
                  <a:sym typeface="Trebuchet MS"/>
                </a:rPr>
                <a:t>The Right Car and the Right Customer</a:t>
              </a:r>
            </a:p>
          </p:txBody>
        </p:sp>
        <p:sp>
          <p:nvSpPr>
            <p:cNvPr id="326" name="Shape 326"/>
            <p:cNvSpPr/>
            <p:nvPr/>
          </p:nvSpPr>
          <p:spPr>
            <a:xfrm>
              <a:off x="3313196" y="1755958"/>
              <a:ext cx="1442990" cy="1442990"/>
            </a:xfrm>
            <a:prstGeom prst="ellipse">
              <a:avLst/>
            </a:prstGeom>
            <a:solidFill>
              <a:srgbClr val="5ECBEE"/>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 name="Shape 327"/>
            <p:cNvSpPr txBox="1"/>
            <p:nvPr/>
          </p:nvSpPr>
          <p:spPr>
            <a:xfrm>
              <a:off x="3313196" y="1755958"/>
              <a:ext cx="1442990" cy="1442990"/>
            </a:xfrm>
            <a:prstGeom prst="rect">
              <a:avLst/>
            </a:prstGeom>
            <a:noFill/>
            <a:ln>
              <a:noFill/>
            </a:ln>
          </p:spPr>
          <p:txBody>
            <a:bodyPr lIns="20300" tIns="20300" rIns="20300" bIns="2030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Social Media and Smart surveys</a:t>
              </a:r>
            </a:p>
          </p:txBody>
        </p:sp>
        <p:sp>
          <p:nvSpPr>
            <p:cNvPr id="328" name="Shape 328"/>
            <p:cNvSpPr/>
            <p:nvPr/>
          </p:nvSpPr>
          <p:spPr>
            <a:xfrm>
              <a:off x="2280656" y="673395"/>
              <a:ext cx="1442990" cy="1442990"/>
            </a:xfrm>
            <a:prstGeom prst="ellipse">
              <a:avLst/>
            </a:prstGeom>
            <a:solidFill>
              <a:srgbClr val="5ECBEE"/>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 name="Shape 329"/>
            <p:cNvSpPr txBox="1"/>
            <p:nvPr/>
          </p:nvSpPr>
          <p:spPr>
            <a:xfrm>
              <a:off x="2280656" y="673395"/>
              <a:ext cx="1442990" cy="1442990"/>
            </a:xfrm>
            <a:prstGeom prst="rect">
              <a:avLst/>
            </a:prstGeom>
            <a:noFill/>
            <a:ln>
              <a:noFill/>
            </a:ln>
          </p:spPr>
          <p:txBody>
            <a:bodyPr lIns="20300" tIns="20300" rIns="20300" bIns="2030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Servicing &amp; Insurance History</a:t>
              </a:r>
            </a:p>
          </p:txBody>
        </p:sp>
        <p:sp>
          <p:nvSpPr>
            <p:cNvPr id="330" name="Shape 330"/>
            <p:cNvSpPr/>
            <p:nvPr/>
          </p:nvSpPr>
          <p:spPr>
            <a:xfrm>
              <a:off x="3755714" y="324512"/>
              <a:ext cx="1442990" cy="1442990"/>
            </a:xfrm>
            <a:prstGeom prst="ellipse">
              <a:avLst/>
            </a:prstGeom>
            <a:solidFill>
              <a:srgbClr val="5ECBEE"/>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 name="Shape 331"/>
            <p:cNvSpPr txBox="1"/>
            <p:nvPr/>
          </p:nvSpPr>
          <p:spPr>
            <a:xfrm>
              <a:off x="3755714" y="324512"/>
              <a:ext cx="1442990" cy="1442990"/>
            </a:xfrm>
            <a:prstGeom prst="rect">
              <a:avLst/>
            </a:prstGeom>
            <a:noFill/>
            <a:ln>
              <a:noFill/>
            </a:ln>
          </p:spPr>
          <p:txBody>
            <a:bodyPr lIns="20300" tIns="20300" rIns="20300" bIns="2030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600" b="0" i="0" u="none" strike="noStrike" cap="none">
                  <a:solidFill>
                    <a:schemeClr val="lt1"/>
                  </a:solidFill>
                  <a:latin typeface="Arial"/>
                  <a:ea typeface="Arial"/>
                  <a:cs typeface="Arial"/>
                  <a:sym typeface="Arial"/>
                </a:rPr>
                <a:t>Consumer profiling</a:t>
              </a:r>
            </a:p>
          </p:txBody>
        </p:sp>
        <p:sp>
          <p:nvSpPr>
            <p:cNvPr id="332" name="Shape 332"/>
            <p:cNvSpPr/>
            <p:nvPr/>
          </p:nvSpPr>
          <p:spPr>
            <a:xfrm>
              <a:off x="1631380" y="32066"/>
              <a:ext cx="4489305" cy="3591443"/>
            </a:xfrm>
            <a:custGeom>
              <a:avLst/>
              <a:gdLst/>
              <a:ahLst/>
              <a:cxnLst/>
              <a:rect l="0" t="0" r="0" b="0"/>
              <a:pathLst>
                <a:path w="120000" h="120000" extrusionOk="0">
                  <a:moveTo>
                    <a:pt x="583" y="34175"/>
                  </a:moveTo>
                  <a:lnTo>
                    <a:pt x="583" y="34175"/>
                  </a:lnTo>
                  <a:cubicBezTo>
                    <a:pt x="-2678" y="22567"/>
                    <a:pt x="7879" y="11072"/>
                    <a:pt x="27614" y="4745"/>
                  </a:cubicBezTo>
                  <a:cubicBezTo>
                    <a:pt x="47350" y="-1581"/>
                    <a:pt x="72649" y="-1581"/>
                    <a:pt x="92385" y="4745"/>
                  </a:cubicBezTo>
                  <a:cubicBezTo>
                    <a:pt x="112120" y="11072"/>
                    <a:pt x="122678" y="22567"/>
                    <a:pt x="119416" y="34175"/>
                  </a:cubicBezTo>
                  <a:lnTo>
                    <a:pt x="74854" y="113543"/>
                  </a:lnTo>
                  <a:cubicBezTo>
                    <a:pt x="73813" y="117246"/>
                    <a:pt x="67477" y="120000"/>
                    <a:pt x="60000" y="120000"/>
                  </a:cubicBezTo>
                  <a:cubicBezTo>
                    <a:pt x="52522" y="120000"/>
                    <a:pt x="46186" y="117246"/>
                    <a:pt x="45145" y="113543"/>
                  </a:cubicBezTo>
                  <a:close/>
                  <a:moveTo>
                    <a:pt x="4799" y="30000"/>
                  </a:moveTo>
                  <a:lnTo>
                    <a:pt x="4799" y="30000"/>
                  </a:lnTo>
                  <a:cubicBezTo>
                    <a:pt x="4799" y="43254"/>
                    <a:pt x="29513" y="54000"/>
                    <a:pt x="60000" y="53999"/>
                  </a:cubicBezTo>
                  <a:cubicBezTo>
                    <a:pt x="90486" y="53999"/>
                    <a:pt x="115200" y="43254"/>
                    <a:pt x="115200" y="29999"/>
                  </a:cubicBezTo>
                  <a:cubicBezTo>
                    <a:pt x="115200" y="16745"/>
                    <a:pt x="90486" y="5999"/>
                    <a:pt x="60000" y="5999"/>
                  </a:cubicBezTo>
                  <a:cubicBezTo>
                    <a:pt x="29513" y="5999"/>
                    <a:pt x="4799" y="16745"/>
                    <a:pt x="4799" y="29999"/>
                  </a:cubicBezTo>
                  <a:close/>
                </a:path>
              </a:pathLst>
            </a:custGeom>
            <a:solidFill>
              <a:schemeClr val="lt1">
                <a:alpha val="40000"/>
              </a:schemeClr>
            </a:solidFill>
            <a:ln w="9525" cap="flat" cmpd="sng">
              <a:solidFill>
                <a:srgbClr val="5ECBE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3128</Words>
  <Application>Microsoft Office PowerPoint</Application>
  <PresentationFormat>Widescreen</PresentationFormat>
  <Paragraphs>245</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Noto Sans Symbols</vt:lpstr>
      <vt:lpstr>Times New Roman</vt:lpstr>
      <vt:lpstr>Trebuchet MS</vt:lpstr>
      <vt:lpstr>Facet</vt:lpstr>
      <vt:lpstr>Facet</vt:lpstr>
      <vt:lpstr>Delivering Customer Experience with Big Data</vt:lpstr>
      <vt:lpstr>Volkswagen’s Strategy 2018- To become No. 1 in Global Automotive Industry</vt:lpstr>
      <vt:lpstr>Challenges in achieving their Target</vt:lpstr>
      <vt:lpstr>Big Data in the automotive industry</vt:lpstr>
      <vt:lpstr>Our proposed strategy</vt:lpstr>
      <vt:lpstr>Data Sources: What we need</vt:lpstr>
      <vt:lpstr>Data Collection</vt:lpstr>
      <vt:lpstr>Leveraging Big Data at VW</vt:lpstr>
      <vt:lpstr>The proposal at a high level</vt:lpstr>
      <vt:lpstr>Targeted Marketing: The Right Customer</vt:lpstr>
      <vt:lpstr>Informed design decisions: The Right Car</vt:lpstr>
      <vt:lpstr>Implementation Costs and ROI</vt:lpstr>
      <vt:lpstr>Implementation</vt:lpstr>
      <vt:lpstr>Potential Benefits</vt:lpstr>
      <vt:lpstr>Cost estimates: Some numbers</vt:lpstr>
      <vt:lpstr>Limitations &amp; Future Scope</vt:lpstr>
      <vt:lpstr>Limitations</vt:lpstr>
      <vt:lpstr>Future Scope</vt:lpstr>
      <vt:lpstr>Questions?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Delivering Customer Experience with Big Data</dc:title>
  <cp:lastModifiedBy>brian fernandes</cp:lastModifiedBy>
  <cp:revision>2</cp:revision>
  <dcterms:modified xsi:type="dcterms:W3CDTF">2016-10-31T23:35:00Z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