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drawings/drawing1.xml" ContentType="application/vnd.openxmlformats-officedocument.drawingml.chartshape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trictFirstAndLastChars="0" saveSubsetFonts="1" autoCompressPictures="0">
  <p:sldMasterIdLst>
    <p:sldMasterId id="2147483668" r:id="rId1"/>
  </p:sldMasterIdLst>
  <p:notesMasterIdLst>
    <p:notesMasterId r:id="rId16"/>
  </p:notesMasterIdLst>
  <p:sldIdLst>
    <p:sldId id="256" r:id="rId2"/>
    <p:sldId id="257" r:id="rId3"/>
    <p:sldId id="269" r:id="rId4"/>
    <p:sldId id="258" r:id="rId5"/>
    <p:sldId id="259" r:id="rId6"/>
    <p:sldId id="260" r:id="rId7"/>
    <p:sldId id="261" r:id="rId8"/>
    <p:sldId id="262" r:id="rId9"/>
    <p:sldId id="263" r:id="rId10"/>
    <p:sldId id="264" r:id="rId11"/>
    <p:sldId id="265" r:id="rId12"/>
    <p:sldId id="266" r:id="rId13"/>
    <p:sldId id="268" r:id="rId14"/>
    <p:sldId id="270" r:id="rId15"/>
  </p:sldIdLst>
  <p:sldSz cx="9144000" cy="6858000" type="screen4x3"/>
  <p:notesSz cx="6950075" cy="9236075"/>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B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97CD1F9-A50A-4C0A-B242-A8908339A82D}">
  <a:tblStyle styleId="{097CD1F9-A50A-4C0A-B242-A8908339A82D}" styleName="Table_0">
    <a:wholeTbl>
      <a:tcTxStyle b="off" i="off">
        <a:font>
          <a:latin typeface="Cambria"/>
          <a:ea typeface="Cambria"/>
          <a:cs typeface="Cambria"/>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A5CA653C-D371-4804-A030-A9662EF3C4FB}" styleName="Table_1">
    <a:wholeTbl>
      <a:tcTxStyle b="off" i="off">
        <a:font>
          <a:latin typeface="Cambria"/>
          <a:ea typeface="Cambria"/>
          <a:cs typeface="Cambria"/>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6E6E6"/>
          </a:solidFill>
        </a:fill>
      </a:tcStyle>
    </a:wholeTbl>
    <a:band1H>
      <a:tcTxStyle/>
      <a:tcStyle>
        <a:tcBdr/>
        <a:fill>
          <a:solidFill>
            <a:srgbClr val="CACACA"/>
          </a:solidFill>
        </a:fill>
      </a:tcStyle>
    </a:band1H>
    <a:band2H>
      <a:tcTxStyle/>
      <a:tcStyle>
        <a:tcBdr/>
      </a:tcStyle>
    </a:band2H>
    <a:band1V>
      <a:tcTxStyle/>
      <a:tcStyle>
        <a:tcBdr/>
        <a:fill>
          <a:solidFill>
            <a:srgbClr val="CACACA"/>
          </a:solidFill>
        </a:fill>
      </a:tcStyle>
    </a:band1V>
    <a:band2V>
      <a:tcTxStyle/>
      <a:tcStyle>
        <a:tcBdr/>
      </a:tcStyle>
    </a:band2V>
    <a:lastCol>
      <a:tcTxStyle b="on" i="off">
        <a:font>
          <a:latin typeface="Cambria"/>
          <a:ea typeface="Cambria"/>
          <a:cs typeface="Cambria"/>
        </a:font>
        <a:schemeClr val="lt1"/>
      </a:tcTxStyle>
      <a:tcStyle>
        <a:tcBdr/>
        <a:fill>
          <a:solidFill>
            <a:schemeClr val="dk1"/>
          </a:solidFill>
        </a:fill>
      </a:tcStyle>
    </a:lastCol>
    <a:firstCol>
      <a:tcTxStyle b="on" i="off">
        <a:font>
          <a:latin typeface="Cambria"/>
          <a:ea typeface="Cambria"/>
          <a:cs typeface="Cambria"/>
        </a:font>
        <a:schemeClr val="lt1"/>
      </a:tcTxStyle>
      <a:tcStyle>
        <a:tcBdr/>
        <a:fill>
          <a:solidFill>
            <a:schemeClr val="dk1"/>
          </a:solidFill>
        </a:fill>
      </a:tcStyle>
    </a:firstCol>
    <a:lastRow>
      <a:tcTxStyle b="on" i="off">
        <a:font>
          <a:latin typeface="Cambria"/>
          <a:ea typeface="Cambria"/>
          <a:cs typeface="Cambria"/>
        </a:font>
        <a:schemeClr val="lt1"/>
      </a:tcTxStyle>
      <a:tcStyle>
        <a:tcBdr>
          <a:top>
            <a:ln w="38100" cap="flat" cmpd="sng">
              <a:solidFill>
                <a:schemeClr val="lt1"/>
              </a:solidFill>
              <a:prstDash val="solid"/>
              <a:round/>
              <a:headEnd type="none" w="sm" len="sm"/>
              <a:tailEnd type="none" w="sm" len="sm"/>
            </a:ln>
          </a:top>
        </a:tcBdr>
        <a:fill>
          <a:solidFill>
            <a:schemeClr val="dk1"/>
          </a:solidFill>
        </a:fill>
      </a:tcStyle>
    </a:lastRow>
    <a:seCell>
      <a:tcTxStyle/>
      <a:tcStyle>
        <a:tcBdr/>
      </a:tcStyle>
    </a:seCell>
    <a:swCell>
      <a:tcTxStyle/>
      <a:tcStyle>
        <a:tcBdr/>
      </a:tcStyle>
    </a:swCell>
    <a:firstRow>
      <a:tcTxStyle b="on" i="off">
        <a:font>
          <a:latin typeface="Cambria"/>
          <a:ea typeface="Cambria"/>
          <a:cs typeface="Cambria"/>
        </a:font>
        <a:schemeClr val="lt1"/>
      </a:tcTxStyle>
      <a:tcStyle>
        <a:tcBdr>
          <a:bottom>
            <a:ln w="38100" cap="flat" cmpd="sng">
              <a:solidFill>
                <a:schemeClr val="lt1"/>
              </a:solidFill>
              <a:prstDash val="solid"/>
              <a:round/>
              <a:headEnd type="none" w="sm" len="sm"/>
              <a:tailEnd type="none" w="sm" len="sm"/>
            </a:ln>
          </a:bottom>
        </a:tcBdr>
        <a:fill>
          <a:solidFill>
            <a:schemeClr val="dk1"/>
          </a:solidFill>
        </a:fill>
      </a:tcStyle>
    </a:firstRow>
    <a:neCell>
      <a:tcTxStyle/>
      <a:tcStyle>
        <a:tcBdr/>
      </a:tcStyle>
    </a:neCell>
    <a:nwCell>
      <a:tcTxStyle/>
      <a:tcStyle>
        <a:tcBdr/>
      </a:tcStyle>
    </a:nw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1368"/>
    <p:restoredTop sz="94674"/>
  </p:normalViewPr>
  <p:slideViewPr>
    <p:cSldViewPr snapToGrid="0" snapToObjects="1">
      <p:cViewPr>
        <p:scale>
          <a:sx n="110" d="100"/>
          <a:sy n="110" d="100"/>
        </p:scale>
        <p:origin x="1236" y="342"/>
      </p:cViewPr>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5" Type="http://schemas.openxmlformats.org/officeDocument/2006/relationships/chartUserShapes" Target="../drawings/drawing1.xml"/><Relationship Id="rId4" Type="http://schemas.openxmlformats.org/officeDocument/2006/relationships/oleObject" Target="../embeddings/oleObject2.bin"/></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6"/>
    </mc:Choice>
    <mc:Fallback>
      <c:style val="6"/>
    </mc:Fallback>
  </mc:AlternateContent>
  <c:clrMapOvr bg1="lt1" tx1="dk1" bg2="lt2" tx2="dk2" accent1="accent1" accent2="accent2" accent3="accent3" accent4="accent4" accent5="accent5" accent6="accent6" hlink="hlink" folHlink="folHlink"/>
  <c:chart>
    <c:autoTitleDeleted val="1"/>
    <c:plotArea>
      <c:layout/>
      <c:barChart>
        <c:barDir val="col"/>
        <c:grouping val="clustered"/>
        <c:varyColors val="0"/>
        <c:ser>
          <c:idx val="1"/>
          <c:order val="1"/>
          <c:tx>
            <c:strRef>
              <c:f>'[DG.xlsx]DG stock'!$C$1</c:f>
              <c:strCache>
                <c:ptCount val="1"/>
                <c:pt idx="0">
                  <c:v>Volume (in mm)</c:v>
                </c:pt>
              </c:strCache>
            </c:strRef>
          </c:tx>
          <c:spPr>
            <a:solidFill>
              <a:schemeClr val="accent4"/>
            </a:solidFill>
            <a:ln>
              <a:noFill/>
            </a:ln>
            <a:effectLst/>
          </c:spPr>
          <c:invertIfNegative val="0"/>
          <c:cat>
            <c:numRef>
              <c:f>'[DG.xlsx]DG stock'!$A$2:$A$253</c:f>
              <c:numCache>
                <c:formatCode>m/d/yyyy</c:formatCode>
                <c:ptCount val="252"/>
                <c:pt idx="0">
                  <c:v>43438</c:v>
                </c:pt>
                <c:pt idx="1">
                  <c:v>43440</c:v>
                </c:pt>
                <c:pt idx="2">
                  <c:v>43441</c:v>
                </c:pt>
                <c:pt idx="3">
                  <c:v>43444</c:v>
                </c:pt>
                <c:pt idx="4">
                  <c:v>43445</c:v>
                </c:pt>
                <c:pt idx="5">
                  <c:v>43446</c:v>
                </c:pt>
                <c:pt idx="6">
                  <c:v>43447</c:v>
                </c:pt>
                <c:pt idx="7">
                  <c:v>43448</c:v>
                </c:pt>
                <c:pt idx="8">
                  <c:v>43451</c:v>
                </c:pt>
                <c:pt idx="9">
                  <c:v>43452</c:v>
                </c:pt>
                <c:pt idx="10">
                  <c:v>43453</c:v>
                </c:pt>
                <c:pt idx="11">
                  <c:v>43454</c:v>
                </c:pt>
                <c:pt idx="12">
                  <c:v>43455</c:v>
                </c:pt>
                <c:pt idx="13">
                  <c:v>43458</c:v>
                </c:pt>
                <c:pt idx="14">
                  <c:v>43460</c:v>
                </c:pt>
                <c:pt idx="15">
                  <c:v>43461</c:v>
                </c:pt>
                <c:pt idx="16">
                  <c:v>43462</c:v>
                </c:pt>
                <c:pt idx="17">
                  <c:v>43465</c:v>
                </c:pt>
                <c:pt idx="18">
                  <c:v>43467</c:v>
                </c:pt>
                <c:pt idx="19">
                  <c:v>43468</c:v>
                </c:pt>
                <c:pt idx="20">
                  <c:v>43469</c:v>
                </c:pt>
                <c:pt idx="21">
                  <c:v>43472</c:v>
                </c:pt>
                <c:pt idx="22">
                  <c:v>43473</c:v>
                </c:pt>
                <c:pt idx="23">
                  <c:v>43474</c:v>
                </c:pt>
                <c:pt idx="24">
                  <c:v>43475</c:v>
                </c:pt>
                <c:pt idx="25">
                  <c:v>43476</c:v>
                </c:pt>
                <c:pt idx="26">
                  <c:v>43479</c:v>
                </c:pt>
                <c:pt idx="27">
                  <c:v>43480</c:v>
                </c:pt>
                <c:pt idx="28">
                  <c:v>43481</c:v>
                </c:pt>
                <c:pt idx="29">
                  <c:v>43482</c:v>
                </c:pt>
                <c:pt idx="30">
                  <c:v>43483</c:v>
                </c:pt>
                <c:pt idx="31">
                  <c:v>43487</c:v>
                </c:pt>
                <c:pt idx="32">
                  <c:v>43488</c:v>
                </c:pt>
                <c:pt idx="33">
                  <c:v>43489</c:v>
                </c:pt>
                <c:pt idx="34">
                  <c:v>43490</c:v>
                </c:pt>
                <c:pt idx="35">
                  <c:v>43493</c:v>
                </c:pt>
                <c:pt idx="36">
                  <c:v>43494</c:v>
                </c:pt>
                <c:pt idx="37">
                  <c:v>43495</c:v>
                </c:pt>
                <c:pt idx="38">
                  <c:v>43496</c:v>
                </c:pt>
                <c:pt idx="39">
                  <c:v>43497</c:v>
                </c:pt>
                <c:pt idx="40">
                  <c:v>43500</c:v>
                </c:pt>
                <c:pt idx="41">
                  <c:v>43501</c:v>
                </c:pt>
                <c:pt idx="42">
                  <c:v>43502</c:v>
                </c:pt>
                <c:pt idx="43">
                  <c:v>43503</c:v>
                </c:pt>
                <c:pt idx="44">
                  <c:v>43504</c:v>
                </c:pt>
                <c:pt idx="45">
                  <c:v>43507</c:v>
                </c:pt>
                <c:pt idx="46">
                  <c:v>43508</c:v>
                </c:pt>
                <c:pt idx="47">
                  <c:v>43509</c:v>
                </c:pt>
                <c:pt idx="48">
                  <c:v>43510</c:v>
                </c:pt>
                <c:pt idx="49">
                  <c:v>43511</c:v>
                </c:pt>
                <c:pt idx="50">
                  <c:v>43515</c:v>
                </c:pt>
                <c:pt idx="51">
                  <c:v>43516</c:v>
                </c:pt>
                <c:pt idx="52">
                  <c:v>43517</c:v>
                </c:pt>
                <c:pt idx="53">
                  <c:v>43518</c:v>
                </c:pt>
                <c:pt idx="54">
                  <c:v>43521</c:v>
                </c:pt>
                <c:pt idx="55">
                  <c:v>43522</c:v>
                </c:pt>
                <c:pt idx="56">
                  <c:v>43523</c:v>
                </c:pt>
                <c:pt idx="57">
                  <c:v>43524</c:v>
                </c:pt>
                <c:pt idx="58">
                  <c:v>43525</c:v>
                </c:pt>
                <c:pt idx="59">
                  <c:v>43528</c:v>
                </c:pt>
                <c:pt idx="60">
                  <c:v>43529</c:v>
                </c:pt>
                <c:pt idx="61">
                  <c:v>43530</c:v>
                </c:pt>
                <c:pt idx="62">
                  <c:v>43531</c:v>
                </c:pt>
                <c:pt idx="63">
                  <c:v>43532</c:v>
                </c:pt>
                <c:pt idx="64">
                  <c:v>43535</c:v>
                </c:pt>
                <c:pt idx="65">
                  <c:v>43536</c:v>
                </c:pt>
                <c:pt idx="66">
                  <c:v>43537</c:v>
                </c:pt>
                <c:pt idx="67">
                  <c:v>43538</c:v>
                </c:pt>
                <c:pt idx="68">
                  <c:v>43539</c:v>
                </c:pt>
                <c:pt idx="69">
                  <c:v>43542</c:v>
                </c:pt>
                <c:pt idx="70">
                  <c:v>43543</c:v>
                </c:pt>
                <c:pt idx="71">
                  <c:v>43544</c:v>
                </c:pt>
                <c:pt idx="72">
                  <c:v>43545</c:v>
                </c:pt>
                <c:pt idx="73">
                  <c:v>43546</c:v>
                </c:pt>
                <c:pt idx="74">
                  <c:v>43549</c:v>
                </c:pt>
                <c:pt idx="75">
                  <c:v>43550</c:v>
                </c:pt>
                <c:pt idx="76">
                  <c:v>43551</c:v>
                </c:pt>
                <c:pt idx="77">
                  <c:v>43552</c:v>
                </c:pt>
                <c:pt idx="78">
                  <c:v>43553</c:v>
                </c:pt>
                <c:pt idx="79">
                  <c:v>43556</c:v>
                </c:pt>
                <c:pt idx="80">
                  <c:v>43557</c:v>
                </c:pt>
                <c:pt idx="81">
                  <c:v>43558</c:v>
                </c:pt>
                <c:pt idx="82">
                  <c:v>43559</c:v>
                </c:pt>
                <c:pt idx="83">
                  <c:v>43560</c:v>
                </c:pt>
                <c:pt idx="84">
                  <c:v>43563</c:v>
                </c:pt>
                <c:pt idx="85">
                  <c:v>43564</c:v>
                </c:pt>
                <c:pt idx="86">
                  <c:v>43565</c:v>
                </c:pt>
                <c:pt idx="87">
                  <c:v>43566</c:v>
                </c:pt>
                <c:pt idx="88">
                  <c:v>43567</c:v>
                </c:pt>
                <c:pt idx="89">
                  <c:v>43570</c:v>
                </c:pt>
                <c:pt idx="90">
                  <c:v>43571</c:v>
                </c:pt>
                <c:pt idx="91">
                  <c:v>43572</c:v>
                </c:pt>
                <c:pt idx="92">
                  <c:v>43573</c:v>
                </c:pt>
                <c:pt idx="93">
                  <c:v>43577</c:v>
                </c:pt>
                <c:pt idx="94">
                  <c:v>43578</c:v>
                </c:pt>
                <c:pt idx="95">
                  <c:v>43579</c:v>
                </c:pt>
                <c:pt idx="96">
                  <c:v>43580</c:v>
                </c:pt>
                <c:pt idx="97">
                  <c:v>43581</c:v>
                </c:pt>
                <c:pt idx="98">
                  <c:v>43584</c:v>
                </c:pt>
                <c:pt idx="99">
                  <c:v>43585</c:v>
                </c:pt>
                <c:pt idx="100">
                  <c:v>43586</c:v>
                </c:pt>
                <c:pt idx="101">
                  <c:v>43587</c:v>
                </c:pt>
                <c:pt idx="102">
                  <c:v>43588</c:v>
                </c:pt>
                <c:pt idx="103">
                  <c:v>43591</c:v>
                </c:pt>
                <c:pt idx="104">
                  <c:v>43592</c:v>
                </c:pt>
                <c:pt idx="105">
                  <c:v>43593</c:v>
                </c:pt>
                <c:pt idx="106">
                  <c:v>43594</c:v>
                </c:pt>
                <c:pt idx="107">
                  <c:v>43595</c:v>
                </c:pt>
                <c:pt idx="108">
                  <c:v>43598</c:v>
                </c:pt>
                <c:pt idx="109">
                  <c:v>43599</c:v>
                </c:pt>
                <c:pt idx="110">
                  <c:v>43600</c:v>
                </c:pt>
                <c:pt idx="111">
                  <c:v>43601</c:v>
                </c:pt>
                <c:pt idx="112">
                  <c:v>43602</c:v>
                </c:pt>
                <c:pt idx="113">
                  <c:v>43605</c:v>
                </c:pt>
                <c:pt idx="114">
                  <c:v>43606</c:v>
                </c:pt>
                <c:pt idx="115">
                  <c:v>43607</c:v>
                </c:pt>
                <c:pt idx="116">
                  <c:v>43608</c:v>
                </c:pt>
                <c:pt idx="117">
                  <c:v>43609</c:v>
                </c:pt>
                <c:pt idx="118">
                  <c:v>43613</c:v>
                </c:pt>
                <c:pt idx="119">
                  <c:v>43614</c:v>
                </c:pt>
                <c:pt idx="120">
                  <c:v>43615</c:v>
                </c:pt>
                <c:pt idx="121">
                  <c:v>43616</c:v>
                </c:pt>
                <c:pt idx="122">
                  <c:v>43619</c:v>
                </c:pt>
                <c:pt idx="123">
                  <c:v>43620</c:v>
                </c:pt>
                <c:pt idx="124">
                  <c:v>43621</c:v>
                </c:pt>
                <c:pt idx="125">
                  <c:v>43622</c:v>
                </c:pt>
                <c:pt idx="126">
                  <c:v>43623</c:v>
                </c:pt>
                <c:pt idx="127">
                  <c:v>43626</c:v>
                </c:pt>
                <c:pt idx="128">
                  <c:v>43627</c:v>
                </c:pt>
                <c:pt idx="129">
                  <c:v>43628</c:v>
                </c:pt>
                <c:pt idx="130">
                  <c:v>43629</c:v>
                </c:pt>
                <c:pt idx="131">
                  <c:v>43630</c:v>
                </c:pt>
                <c:pt idx="132">
                  <c:v>43633</c:v>
                </c:pt>
                <c:pt idx="133">
                  <c:v>43634</c:v>
                </c:pt>
                <c:pt idx="134">
                  <c:v>43635</c:v>
                </c:pt>
                <c:pt idx="135">
                  <c:v>43636</c:v>
                </c:pt>
                <c:pt idx="136">
                  <c:v>43637</c:v>
                </c:pt>
                <c:pt idx="137">
                  <c:v>43640</c:v>
                </c:pt>
                <c:pt idx="138">
                  <c:v>43641</c:v>
                </c:pt>
                <c:pt idx="139">
                  <c:v>43642</c:v>
                </c:pt>
                <c:pt idx="140">
                  <c:v>43643</c:v>
                </c:pt>
                <c:pt idx="141">
                  <c:v>43644</c:v>
                </c:pt>
                <c:pt idx="142">
                  <c:v>43647</c:v>
                </c:pt>
                <c:pt idx="143">
                  <c:v>43648</c:v>
                </c:pt>
                <c:pt idx="144">
                  <c:v>43649</c:v>
                </c:pt>
                <c:pt idx="145">
                  <c:v>43651</c:v>
                </c:pt>
                <c:pt idx="146">
                  <c:v>43654</c:v>
                </c:pt>
                <c:pt idx="147">
                  <c:v>43655</c:v>
                </c:pt>
                <c:pt idx="148">
                  <c:v>43656</c:v>
                </c:pt>
                <c:pt idx="149">
                  <c:v>43657</c:v>
                </c:pt>
                <c:pt idx="150">
                  <c:v>43658</c:v>
                </c:pt>
                <c:pt idx="151">
                  <c:v>43661</c:v>
                </c:pt>
                <c:pt idx="152">
                  <c:v>43662</c:v>
                </c:pt>
                <c:pt idx="153">
                  <c:v>43663</c:v>
                </c:pt>
                <c:pt idx="154">
                  <c:v>43664</c:v>
                </c:pt>
                <c:pt idx="155">
                  <c:v>43665</c:v>
                </c:pt>
                <c:pt idx="156">
                  <c:v>43668</c:v>
                </c:pt>
                <c:pt idx="157">
                  <c:v>43669</c:v>
                </c:pt>
                <c:pt idx="158">
                  <c:v>43670</c:v>
                </c:pt>
                <c:pt idx="159">
                  <c:v>43671</c:v>
                </c:pt>
                <c:pt idx="160">
                  <c:v>43672</c:v>
                </c:pt>
                <c:pt idx="161">
                  <c:v>43675</c:v>
                </c:pt>
                <c:pt idx="162">
                  <c:v>43676</c:v>
                </c:pt>
                <c:pt idx="163">
                  <c:v>43677</c:v>
                </c:pt>
                <c:pt idx="164">
                  <c:v>43678</c:v>
                </c:pt>
                <c:pt idx="165">
                  <c:v>43679</c:v>
                </c:pt>
                <c:pt idx="166">
                  <c:v>43682</c:v>
                </c:pt>
                <c:pt idx="167">
                  <c:v>43683</c:v>
                </c:pt>
                <c:pt idx="168">
                  <c:v>43684</c:v>
                </c:pt>
                <c:pt idx="169">
                  <c:v>43685</c:v>
                </c:pt>
                <c:pt idx="170">
                  <c:v>43686</c:v>
                </c:pt>
                <c:pt idx="171">
                  <c:v>43689</c:v>
                </c:pt>
                <c:pt idx="172">
                  <c:v>43690</c:v>
                </c:pt>
                <c:pt idx="173">
                  <c:v>43691</c:v>
                </c:pt>
                <c:pt idx="174">
                  <c:v>43692</c:v>
                </c:pt>
                <c:pt idx="175">
                  <c:v>43693</c:v>
                </c:pt>
                <c:pt idx="176">
                  <c:v>43696</c:v>
                </c:pt>
                <c:pt idx="177">
                  <c:v>43697</c:v>
                </c:pt>
                <c:pt idx="178">
                  <c:v>43698</c:v>
                </c:pt>
                <c:pt idx="179">
                  <c:v>43699</c:v>
                </c:pt>
                <c:pt idx="180">
                  <c:v>43700</c:v>
                </c:pt>
                <c:pt idx="181">
                  <c:v>43703</c:v>
                </c:pt>
                <c:pt idx="182">
                  <c:v>43704</c:v>
                </c:pt>
                <c:pt idx="183">
                  <c:v>43705</c:v>
                </c:pt>
                <c:pt idx="184">
                  <c:v>43706</c:v>
                </c:pt>
                <c:pt idx="185">
                  <c:v>43707</c:v>
                </c:pt>
                <c:pt idx="186">
                  <c:v>43711</c:v>
                </c:pt>
                <c:pt idx="187">
                  <c:v>43712</c:v>
                </c:pt>
                <c:pt idx="188">
                  <c:v>43713</c:v>
                </c:pt>
                <c:pt idx="189">
                  <c:v>43714</c:v>
                </c:pt>
                <c:pt idx="190">
                  <c:v>43717</c:v>
                </c:pt>
                <c:pt idx="191">
                  <c:v>43718</c:v>
                </c:pt>
                <c:pt idx="192">
                  <c:v>43719</c:v>
                </c:pt>
                <c:pt idx="193">
                  <c:v>43720</c:v>
                </c:pt>
                <c:pt idx="194">
                  <c:v>43721</c:v>
                </c:pt>
                <c:pt idx="195">
                  <c:v>43724</c:v>
                </c:pt>
                <c:pt idx="196">
                  <c:v>43725</c:v>
                </c:pt>
                <c:pt idx="197">
                  <c:v>43726</c:v>
                </c:pt>
                <c:pt idx="198">
                  <c:v>43727</c:v>
                </c:pt>
                <c:pt idx="199">
                  <c:v>43728</c:v>
                </c:pt>
                <c:pt idx="200">
                  <c:v>43731</c:v>
                </c:pt>
                <c:pt idx="201">
                  <c:v>43732</c:v>
                </c:pt>
                <c:pt idx="202">
                  <c:v>43733</c:v>
                </c:pt>
                <c:pt idx="203">
                  <c:v>43734</c:v>
                </c:pt>
                <c:pt idx="204">
                  <c:v>43735</c:v>
                </c:pt>
                <c:pt idx="205">
                  <c:v>43738</c:v>
                </c:pt>
                <c:pt idx="206">
                  <c:v>43739</c:v>
                </c:pt>
                <c:pt idx="207">
                  <c:v>43740</c:v>
                </c:pt>
                <c:pt idx="208">
                  <c:v>43741</c:v>
                </c:pt>
                <c:pt idx="209">
                  <c:v>43742</c:v>
                </c:pt>
                <c:pt idx="210">
                  <c:v>43745</c:v>
                </c:pt>
                <c:pt idx="211">
                  <c:v>43746</c:v>
                </c:pt>
                <c:pt idx="212">
                  <c:v>43747</c:v>
                </c:pt>
                <c:pt idx="213">
                  <c:v>43748</c:v>
                </c:pt>
                <c:pt idx="214">
                  <c:v>43749</c:v>
                </c:pt>
                <c:pt idx="215">
                  <c:v>43752</c:v>
                </c:pt>
                <c:pt idx="216">
                  <c:v>43753</c:v>
                </c:pt>
                <c:pt idx="217">
                  <c:v>43754</c:v>
                </c:pt>
                <c:pt idx="218">
                  <c:v>43755</c:v>
                </c:pt>
                <c:pt idx="219">
                  <c:v>43756</c:v>
                </c:pt>
                <c:pt idx="220">
                  <c:v>43759</c:v>
                </c:pt>
                <c:pt idx="221">
                  <c:v>43760</c:v>
                </c:pt>
                <c:pt idx="222">
                  <c:v>43761</c:v>
                </c:pt>
                <c:pt idx="223">
                  <c:v>43762</c:v>
                </c:pt>
                <c:pt idx="224">
                  <c:v>43763</c:v>
                </c:pt>
                <c:pt idx="225">
                  <c:v>43766</c:v>
                </c:pt>
                <c:pt idx="226">
                  <c:v>43767</c:v>
                </c:pt>
                <c:pt idx="227">
                  <c:v>43768</c:v>
                </c:pt>
                <c:pt idx="228">
                  <c:v>43769</c:v>
                </c:pt>
                <c:pt idx="229">
                  <c:v>43770</c:v>
                </c:pt>
                <c:pt idx="230">
                  <c:v>43773</c:v>
                </c:pt>
                <c:pt idx="231">
                  <c:v>43774</c:v>
                </c:pt>
                <c:pt idx="232">
                  <c:v>43775</c:v>
                </c:pt>
                <c:pt idx="233">
                  <c:v>43776</c:v>
                </c:pt>
                <c:pt idx="234">
                  <c:v>43777</c:v>
                </c:pt>
                <c:pt idx="235">
                  <c:v>43780</c:v>
                </c:pt>
                <c:pt idx="236">
                  <c:v>43781</c:v>
                </c:pt>
                <c:pt idx="237">
                  <c:v>43782</c:v>
                </c:pt>
                <c:pt idx="238">
                  <c:v>43783</c:v>
                </c:pt>
                <c:pt idx="239">
                  <c:v>43784</c:v>
                </c:pt>
                <c:pt idx="240">
                  <c:v>43787</c:v>
                </c:pt>
                <c:pt idx="241">
                  <c:v>43788</c:v>
                </c:pt>
                <c:pt idx="242">
                  <c:v>43789</c:v>
                </c:pt>
                <c:pt idx="243">
                  <c:v>43790</c:v>
                </c:pt>
                <c:pt idx="244">
                  <c:v>43791</c:v>
                </c:pt>
                <c:pt idx="245">
                  <c:v>43794</c:v>
                </c:pt>
                <c:pt idx="246">
                  <c:v>43795</c:v>
                </c:pt>
                <c:pt idx="247">
                  <c:v>43796</c:v>
                </c:pt>
                <c:pt idx="248">
                  <c:v>43798</c:v>
                </c:pt>
                <c:pt idx="249">
                  <c:v>43801</c:v>
                </c:pt>
                <c:pt idx="250">
                  <c:v>43802</c:v>
                </c:pt>
                <c:pt idx="251">
                  <c:v>43803</c:v>
                </c:pt>
              </c:numCache>
            </c:numRef>
          </c:cat>
          <c:val>
            <c:numRef>
              <c:f>'[DG.xlsx]DG stock'!$E$2:$E$253</c:f>
              <c:numCache>
                <c:formatCode>General</c:formatCode>
                <c:ptCount val="252"/>
                <c:pt idx="0">
                  <c:v>87.866</c:v>
                </c:pt>
                <c:pt idx="1">
                  <c:v>44.198</c:v>
                </c:pt>
                <c:pt idx="2">
                  <c:v>37.899000000000001</c:v>
                </c:pt>
                <c:pt idx="3">
                  <c:v>26.206</c:v>
                </c:pt>
                <c:pt idx="4">
                  <c:v>30.911999999999999</c:v>
                </c:pt>
                <c:pt idx="5">
                  <c:v>26.991</c:v>
                </c:pt>
                <c:pt idx="6">
                  <c:v>24.975999999999999</c:v>
                </c:pt>
                <c:pt idx="7">
                  <c:v>22.547999999999998</c:v>
                </c:pt>
                <c:pt idx="8">
                  <c:v>27.681999999999999</c:v>
                </c:pt>
                <c:pt idx="9">
                  <c:v>23.581</c:v>
                </c:pt>
                <c:pt idx="10">
                  <c:v>29.661999999999999</c:v>
                </c:pt>
                <c:pt idx="11">
                  <c:v>33.988999999999997</c:v>
                </c:pt>
                <c:pt idx="12">
                  <c:v>42.372999999999998</c:v>
                </c:pt>
                <c:pt idx="13">
                  <c:v>12.696</c:v>
                </c:pt>
                <c:pt idx="14">
                  <c:v>25.975999999999999</c:v>
                </c:pt>
                <c:pt idx="15">
                  <c:v>27.093</c:v>
                </c:pt>
                <c:pt idx="16">
                  <c:v>23.419</c:v>
                </c:pt>
                <c:pt idx="17">
                  <c:v>17.675999999999998</c:v>
                </c:pt>
                <c:pt idx="18">
                  <c:v>25.059000000000001</c:v>
                </c:pt>
                <c:pt idx="19">
                  <c:v>24.594000000000001</c:v>
                </c:pt>
                <c:pt idx="20">
                  <c:v>28.687999999999999</c:v>
                </c:pt>
                <c:pt idx="21">
                  <c:v>27.957999999999998</c:v>
                </c:pt>
                <c:pt idx="22">
                  <c:v>30.943999999999999</c:v>
                </c:pt>
                <c:pt idx="23">
                  <c:v>30.507000000000001</c:v>
                </c:pt>
                <c:pt idx="24">
                  <c:v>21.815000000000001</c:v>
                </c:pt>
                <c:pt idx="25">
                  <c:v>20.608000000000001</c:v>
                </c:pt>
                <c:pt idx="26">
                  <c:v>33.040999999999997</c:v>
                </c:pt>
                <c:pt idx="27">
                  <c:v>27.99</c:v>
                </c:pt>
                <c:pt idx="28">
                  <c:v>32.963999999999999</c:v>
                </c:pt>
                <c:pt idx="29">
                  <c:v>16.998999999999999</c:v>
                </c:pt>
                <c:pt idx="30">
                  <c:v>29.1</c:v>
                </c:pt>
                <c:pt idx="31">
                  <c:v>22.355</c:v>
                </c:pt>
                <c:pt idx="32">
                  <c:v>22.332999999999998</c:v>
                </c:pt>
                <c:pt idx="33">
                  <c:v>23.097000000000001</c:v>
                </c:pt>
                <c:pt idx="34">
                  <c:v>14.238</c:v>
                </c:pt>
                <c:pt idx="35">
                  <c:v>12.686</c:v>
                </c:pt>
                <c:pt idx="36">
                  <c:v>14.663</c:v>
                </c:pt>
                <c:pt idx="37">
                  <c:v>19.48</c:v>
                </c:pt>
                <c:pt idx="38">
                  <c:v>16.916</c:v>
                </c:pt>
                <c:pt idx="39">
                  <c:v>17.431999999999999</c:v>
                </c:pt>
                <c:pt idx="40">
                  <c:v>10.287000000000001</c:v>
                </c:pt>
                <c:pt idx="41">
                  <c:v>15.545</c:v>
                </c:pt>
                <c:pt idx="42">
                  <c:v>12.975</c:v>
                </c:pt>
                <c:pt idx="43">
                  <c:v>13.962</c:v>
                </c:pt>
                <c:pt idx="44">
                  <c:v>14.166</c:v>
                </c:pt>
                <c:pt idx="45">
                  <c:v>11.757999999999999</c:v>
                </c:pt>
                <c:pt idx="46">
                  <c:v>13.818</c:v>
                </c:pt>
                <c:pt idx="47">
                  <c:v>20.887</c:v>
                </c:pt>
                <c:pt idx="48">
                  <c:v>16.954999999999998</c:v>
                </c:pt>
                <c:pt idx="49">
                  <c:v>23.725999999999999</c:v>
                </c:pt>
                <c:pt idx="50">
                  <c:v>30.675000000000001</c:v>
                </c:pt>
                <c:pt idx="51">
                  <c:v>20.143999999999998</c:v>
                </c:pt>
                <c:pt idx="52">
                  <c:v>13.717000000000001</c:v>
                </c:pt>
                <c:pt idx="53">
                  <c:v>13.118</c:v>
                </c:pt>
                <c:pt idx="54">
                  <c:v>16.212</c:v>
                </c:pt>
                <c:pt idx="55">
                  <c:v>15.984</c:v>
                </c:pt>
                <c:pt idx="56">
                  <c:v>12.981999999999999</c:v>
                </c:pt>
                <c:pt idx="57">
                  <c:v>22.597999999999999</c:v>
                </c:pt>
                <c:pt idx="58">
                  <c:v>16.481999999999999</c:v>
                </c:pt>
                <c:pt idx="59">
                  <c:v>16.84</c:v>
                </c:pt>
                <c:pt idx="60">
                  <c:v>19.260000000000002</c:v>
                </c:pt>
                <c:pt idx="61">
                  <c:v>21.062999999999999</c:v>
                </c:pt>
                <c:pt idx="62">
                  <c:v>26.789000000000001</c:v>
                </c:pt>
                <c:pt idx="63">
                  <c:v>25.605</c:v>
                </c:pt>
                <c:pt idx="64">
                  <c:v>21.393999999999998</c:v>
                </c:pt>
                <c:pt idx="65">
                  <c:v>20.396999999999998</c:v>
                </c:pt>
                <c:pt idx="66">
                  <c:v>31.558</c:v>
                </c:pt>
                <c:pt idx="67">
                  <c:v>112.709</c:v>
                </c:pt>
                <c:pt idx="68">
                  <c:v>62.558999999999997</c:v>
                </c:pt>
                <c:pt idx="69">
                  <c:v>42.329000000000001</c:v>
                </c:pt>
                <c:pt idx="70">
                  <c:v>22.030999999999999</c:v>
                </c:pt>
                <c:pt idx="71">
                  <c:v>22.3</c:v>
                </c:pt>
                <c:pt idx="72">
                  <c:v>20.876000000000001</c:v>
                </c:pt>
                <c:pt idx="73">
                  <c:v>17.667000000000002</c:v>
                </c:pt>
                <c:pt idx="74">
                  <c:v>14.039</c:v>
                </c:pt>
                <c:pt idx="75">
                  <c:v>14.913</c:v>
                </c:pt>
                <c:pt idx="76">
                  <c:v>22.302</c:v>
                </c:pt>
                <c:pt idx="77">
                  <c:v>15.148999999999999</c:v>
                </c:pt>
                <c:pt idx="78">
                  <c:v>19.620999999999999</c:v>
                </c:pt>
                <c:pt idx="79">
                  <c:v>22.449000000000002</c:v>
                </c:pt>
                <c:pt idx="80">
                  <c:v>17.335000000000001</c:v>
                </c:pt>
                <c:pt idx="81">
                  <c:v>11.369</c:v>
                </c:pt>
                <c:pt idx="82">
                  <c:v>16.673999999999999</c:v>
                </c:pt>
                <c:pt idx="83">
                  <c:v>30.989000000000001</c:v>
                </c:pt>
                <c:pt idx="84">
                  <c:v>20.036999999999999</c:v>
                </c:pt>
                <c:pt idx="85">
                  <c:v>12.04</c:v>
                </c:pt>
                <c:pt idx="86">
                  <c:v>24.533000000000001</c:v>
                </c:pt>
                <c:pt idx="87">
                  <c:v>13.792999999999999</c:v>
                </c:pt>
                <c:pt idx="88">
                  <c:v>9.3170000000000002</c:v>
                </c:pt>
                <c:pt idx="89">
                  <c:v>18.143999999999998</c:v>
                </c:pt>
                <c:pt idx="90">
                  <c:v>17.434000000000001</c:v>
                </c:pt>
                <c:pt idx="91">
                  <c:v>13.442</c:v>
                </c:pt>
                <c:pt idx="92">
                  <c:v>18.37</c:v>
                </c:pt>
                <c:pt idx="93">
                  <c:v>11.566000000000001</c:v>
                </c:pt>
                <c:pt idx="94">
                  <c:v>15.878</c:v>
                </c:pt>
                <c:pt idx="95">
                  <c:v>13.827999999999999</c:v>
                </c:pt>
                <c:pt idx="96">
                  <c:v>12.933</c:v>
                </c:pt>
                <c:pt idx="97">
                  <c:v>14.326000000000001</c:v>
                </c:pt>
                <c:pt idx="98">
                  <c:v>9.5830000000000002</c:v>
                </c:pt>
                <c:pt idx="99">
                  <c:v>18.129000000000001</c:v>
                </c:pt>
                <c:pt idx="100">
                  <c:v>17.265999999999998</c:v>
                </c:pt>
                <c:pt idx="101">
                  <c:v>10.394</c:v>
                </c:pt>
                <c:pt idx="102">
                  <c:v>9.3870000000000005</c:v>
                </c:pt>
                <c:pt idx="103">
                  <c:v>11.919</c:v>
                </c:pt>
                <c:pt idx="104">
                  <c:v>11.528</c:v>
                </c:pt>
                <c:pt idx="105">
                  <c:v>12.779</c:v>
                </c:pt>
                <c:pt idx="106">
                  <c:v>10.193</c:v>
                </c:pt>
                <c:pt idx="107">
                  <c:v>13.744999999999999</c:v>
                </c:pt>
                <c:pt idx="108">
                  <c:v>23.081</c:v>
                </c:pt>
                <c:pt idx="109">
                  <c:v>32.758000000000003</c:v>
                </c:pt>
                <c:pt idx="110">
                  <c:v>20.649000000000001</c:v>
                </c:pt>
                <c:pt idx="111">
                  <c:v>20.067</c:v>
                </c:pt>
                <c:pt idx="112">
                  <c:v>19.702000000000002</c:v>
                </c:pt>
                <c:pt idx="113">
                  <c:v>14.318</c:v>
                </c:pt>
                <c:pt idx="114">
                  <c:v>22.8</c:v>
                </c:pt>
                <c:pt idx="115">
                  <c:v>15.571999999999999</c:v>
                </c:pt>
                <c:pt idx="116">
                  <c:v>14.393000000000001</c:v>
                </c:pt>
                <c:pt idx="117">
                  <c:v>11.571999999999999</c:v>
                </c:pt>
                <c:pt idx="118">
                  <c:v>22.808</c:v>
                </c:pt>
                <c:pt idx="119">
                  <c:v>31.962</c:v>
                </c:pt>
                <c:pt idx="120">
                  <c:v>55.19</c:v>
                </c:pt>
                <c:pt idx="121">
                  <c:v>28.928999999999998</c:v>
                </c:pt>
                <c:pt idx="122">
                  <c:v>23.186</c:v>
                </c:pt>
                <c:pt idx="123">
                  <c:v>18.289000000000001</c:v>
                </c:pt>
                <c:pt idx="124">
                  <c:v>19.72</c:v>
                </c:pt>
                <c:pt idx="125">
                  <c:v>14.488</c:v>
                </c:pt>
                <c:pt idx="126">
                  <c:v>12.715999999999999</c:v>
                </c:pt>
                <c:pt idx="127">
                  <c:v>19.279</c:v>
                </c:pt>
                <c:pt idx="128">
                  <c:v>16.795999999999999</c:v>
                </c:pt>
                <c:pt idx="129">
                  <c:v>9.9420000000000002</c:v>
                </c:pt>
                <c:pt idx="130">
                  <c:v>17.291</c:v>
                </c:pt>
                <c:pt idx="131">
                  <c:v>12.398999999999999</c:v>
                </c:pt>
                <c:pt idx="132">
                  <c:v>14.959</c:v>
                </c:pt>
                <c:pt idx="133">
                  <c:v>20.358000000000001</c:v>
                </c:pt>
                <c:pt idx="134">
                  <c:v>13.646000000000001</c:v>
                </c:pt>
                <c:pt idx="135">
                  <c:v>13.571999999999999</c:v>
                </c:pt>
                <c:pt idx="136">
                  <c:v>22.082000000000001</c:v>
                </c:pt>
                <c:pt idx="137">
                  <c:v>11.641</c:v>
                </c:pt>
                <c:pt idx="138">
                  <c:v>17.774000000000001</c:v>
                </c:pt>
                <c:pt idx="139">
                  <c:v>15.61</c:v>
                </c:pt>
                <c:pt idx="140">
                  <c:v>13.3</c:v>
                </c:pt>
                <c:pt idx="141">
                  <c:v>25.268000000000001</c:v>
                </c:pt>
                <c:pt idx="142">
                  <c:v>13.42</c:v>
                </c:pt>
                <c:pt idx="143">
                  <c:v>10.618</c:v>
                </c:pt>
                <c:pt idx="144">
                  <c:v>9.4429999999999996</c:v>
                </c:pt>
                <c:pt idx="145">
                  <c:v>13.167</c:v>
                </c:pt>
                <c:pt idx="146">
                  <c:v>15.045</c:v>
                </c:pt>
                <c:pt idx="147">
                  <c:v>14.872999999999999</c:v>
                </c:pt>
                <c:pt idx="148">
                  <c:v>18.420999999999999</c:v>
                </c:pt>
                <c:pt idx="149">
                  <c:v>15.842000000000001</c:v>
                </c:pt>
                <c:pt idx="150">
                  <c:v>12.196</c:v>
                </c:pt>
                <c:pt idx="151">
                  <c:v>13.224</c:v>
                </c:pt>
                <c:pt idx="152">
                  <c:v>12.347</c:v>
                </c:pt>
                <c:pt idx="153">
                  <c:v>14.554</c:v>
                </c:pt>
                <c:pt idx="154">
                  <c:v>22.265999999999998</c:v>
                </c:pt>
                <c:pt idx="155">
                  <c:v>18.579000000000001</c:v>
                </c:pt>
                <c:pt idx="156">
                  <c:v>28.238</c:v>
                </c:pt>
                <c:pt idx="157">
                  <c:v>24.428999999999998</c:v>
                </c:pt>
                <c:pt idx="158">
                  <c:v>16.085000000000001</c:v>
                </c:pt>
                <c:pt idx="159">
                  <c:v>17.295999999999999</c:v>
                </c:pt>
                <c:pt idx="160">
                  <c:v>12.813000000000001</c:v>
                </c:pt>
                <c:pt idx="161">
                  <c:v>14.916</c:v>
                </c:pt>
                <c:pt idx="162">
                  <c:v>15.51</c:v>
                </c:pt>
                <c:pt idx="163">
                  <c:v>15.478999999999999</c:v>
                </c:pt>
                <c:pt idx="164">
                  <c:v>21.37</c:v>
                </c:pt>
                <c:pt idx="165">
                  <c:v>20.047999999999998</c:v>
                </c:pt>
                <c:pt idx="166">
                  <c:v>18.004999999999999</c:v>
                </c:pt>
                <c:pt idx="167">
                  <c:v>16.477</c:v>
                </c:pt>
                <c:pt idx="168">
                  <c:v>11.487</c:v>
                </c:pt>
                <c:pt idx="169">
                  <c:v>15.829000000000001</c:v>
                </c:pt>
                <c:pt idx="170">
                  <c:v>10.686999999999999</c:v>
                </c:pt>
                <c:pt idx="171">
                  <c:v>12.465</c:v>
                </c:pt>
                <c:pt idx="172">
                  <c:v>14.964</c:v>
                </c:pt>
                <c:pt idx="173">
                  <c:v>17.632000000000001</c:v>
                </c:pt>
                <c:pt idx="174">
                  <c:v>14.747</c:v>
                </c:pt>
                <c:pt idx="175">
                  <c:v>13.744999999999999</c:v>
                </c:pt>
                <c:pt idx="176">
                  <c:v>20.109000000000002</c:v>
                </c:pt>
                <c:pt idx="177">
                  <c:v>12.544</c:v>
                </c:pt>
                <c:pt idx="178">
                  <c:v>19.756</c:v>
                </c:pt>
                <c:pt idx="179">
                  <c:v>16.835999999999999</c:v>
                </c:pt>
                <c:pt idx="180">
                  <c:v>14.997</c:v>
                </c:pt>
                <c:pt idx="181">
                  <c:v>14.785</c:v>
                </c:pt>
                <c:pt idx="182">
                  <c:v>19.687999999999999</c:v>
                </c:pt>
                <c:pt idx="183">
                  <c:v>24.466999999999999</c:v>
                </c:pt>
                <c:pt idx="184">
                  <c:v>68.572000000000003</c:v>
                </c:pt>
                <c:pt idx="185">
                  <c:v>26.895</c:v>
                </c:pt>
                <c:pt idx="186">
                  <c:v>23.846</c:v>
                </c:pt>
                <c:pt idx="187">
                  <c:v>17.370999999999999</c:v>
                </c:pt>
                <c:pt idx="188">
                  <c:v>15.366</c:v>
                </c:pt>
                <c:pt idx="189">
                  <c:v>15.847</c:v>
                </c:pt>
                <c:pt idx="190">
                  <c:v>19.472999999999999</c:v>
                </c:pt>
                <c:pt idx="191">
                  <c:v>31.88</c:v>
                </c:pt>
                <c:pt idx="192">
                  <c:v>25.309000000000001</c:v>
                </c:pt>
                <c:pt idx="193">
                  <c:v>17.408000000000001</c:v>
                </c:pt>
                <c:pt idx="194">
                  <c:v>15.795999999999999</c:v>
                </c:pt>
                <c:pt idx="195">
                  <c:v>18.847000000000001</c:v>
                </c:pt>
                <c:pt idx="196">
                  <c:v>21.268000000000001</c:v>
                </c:pt>
                <c:pt idx="197">
                  <c:v>15.706</c:v>
                </c:pt>
                <c:pt idx="198">
                  <c:v>12.670999999999999</c:v>
                </c:pt>
                <c:pt idx="199">
                  <c:v>19.149999999999999</c:v>
                </c:pt>
                <c:pt idx="200">
                  <c:v>12.954000000000001</c:v>
                </c:pt>
                <c:pt idx="201">
                  <c:v>14.047000000000001</c:v>
                </c:pt>
                <c:pt idx="202">
                  <c:v>14.29</c:v>
                </c:pt>
                <c:pt idx="203">
                  <c:v>13.263999999999999</c:v>
                </c:pt>
                <c:pt idx="204">
                  <c:v>13.566000000000001</c:v>
                </c:pt>
                <c:pt idx="205">
                  <c:v>19.989000000000001</c:v>
                </c:pt>
                <c:pt idx="206">
                  <c:v>17.552</c:v>
                </c:pt>
                <c:pt idx="207">
                  <c:v>15.5</c:v>
                </c:pt>
                <c:pt idx="208">
                  <c:v>15.39</c:v>
                </c:pt>
                <c:pt idx="209">
                  <c:v>19.398</c:v>
                </c:pt>
                <c:pt idx="210">
                  <c:v>16.838000000000001</c:v>
                </c:pt>
                <c:pt idx="211">
                  <c:v>14.62</c:v>
                </c:pt>
                <c:pt idx="212">
                  <c:v>12.266</c:v>
                </c:pt>
                <c:pt idx="213">
                  <c:v>17.23</c:v>
                </c:pt>
                <c:pt idx="214">
                  <c:v>14.813000000000001</c:v>
                </c:pt>
                <c:pt idx="215">
                  <c:v>18.228000000000002</c:v>
                </c:pt>
                <c:pt idx="216">
                  <c:v>11.696999999999999</c:v>
                </c:pt>
                <c:pt idx="217">
                  <c:v>10.9</c:v>
                </c:pt>
                <c:pt idx="218">
                  <c:v>16.326000000000001</c:v>
                </c:pt>
                <c:pt idx="219">
                  <c:v>17.600000000000001</c:v>
                </c:pt>
                <c:pt idx="220">
                  <c:v>12.696</c:v>
                </c:pt>
                <c:pt idx="221">
                  <c:v>12.35</c:v>
                </c:pt>
                <c:pt idx="222">
                  <c:v>14.975</c:v>
                </c:pt>
                <c:pt idx="223">
                  <c:v>12.375</c:v>
                </c:pt>
                <c:pt idx="224">
                  <c:v>7.6440000000000001</c:v>
                </c:pt>
                <c:pt idx="225">
                  <c:v>10.603</c:v>
                </c:pt>
                <c:pt idx="226">
                  <c:v>10.832000000000001</c:v>
                </c:pt>
                <c:pt idx="227">
                  <c:v>8.2859999999999996</c:v>
                </c:pt>
                <c:pt idx="228">
                  <c:v>14.513999999999999</c:v>
                </c:pt>
                <c:pt idx="229">
                  <c:v>10.728</c:v>
                </c:pt>
                <c:pt idx="230">
                  <c:v>16.687000000000001</c:v>
                </c:pt>
                <c:pt idx="231">
                  <c:v>14.141999999999999</c:v>
                </c:pt>
                <c:pt idx="232">
                  <c:v>10.253</c:v>
                </c:pt>
                <c:pt idx="233">
                  <c:v>12.12</c:v>
                </c:pt>
                <c:pt idx="234">
                  <c:v>13.144</c:v>
                </c:pt>
                <c:pt idx="235">
                  <c:v>10.01</c:v>
                </c:pt>
                <c:pt idx="236">
                  <c:v>13.736000000000001</c:v>
                </c:pt>
                <c:pt idx="237">
                  <c:v>21.943999999999999</c:v>
                </c:pt>
                <c:pt idx="238">
                  <c:v>15.647</c:v>
                </c:pt>
                <c:pt idx="239">
                  <c:v>20.344000000000001</c:v>
                </c:pt>
                <c:pt idx="240">
                  <c:v>12.303000000000001</c:v>
                </c:pt>
                <c:pt idx="241">
                  <c:v>16.190000000000001</c:v>
                </c:pt>
                <c:pt idx="242">
                  <c:v>19.745999999999999</c:v>
                </c:pt>
                <c:pt idx="243">
                  <c:v>13.324</c:v>
                </c:pt>
                <c:pt idx="244">
                  <c:v>13.009</c:v>
                </c:pt>
                <c:pt idx="245">
                  <c:v>26.521000000000001</c:v>
                </c:pt>
                <c:pt idx="246">
                  <c:v>39.732999999999997</c:v>
                </c:pt>
                <c:pt idx="247">
                  <c:v>18.34</c:v>
                </c:pt>
                <c:pt idx="248">
                  <c:v>11.055</c:v>
                </c:pt>
                <c:pt idx="249">
                  <c:v>37.094999999999999</c:v>
                </c:pt>
                <c:pt idx="250">
                  <c:v>46.470999999999997</c:v>
                </c:pt>
                <c:pt idx="251">
                  <c:v>36.103000000000002</c:v>
                </c:pt>
              </c:numCache>
            </c:numRef>
          </c:val>
          <c:extLst>
            <c:ext xmlns:c16="http://schemas.microsoft.com/office/drawing/2014/chart" uri="{C3380CC4-5D6E-409C-BE32-E72D297353CC}">
              <c16:uniqueId val="{00000000-D760-4377-B407-3C1AAA83AAAB}"/>
            </c:ext>
          </c:extLst>
        </c:ser>
        <c:dLbls>
          <c:showLegendKey val="0"/>
          <c:showVal val="0"/>
          <c:showCatName val="0"/>
          <c:showSerName val="0"/>
          <c:showPercent val="0"/>
          <c:showBubbleSize val="0"/>
        </c:dLbls>
        <c:gapWidth val="219"/>
        <c:overlap val="-27"/>
        <c:axId val="2093853120"/>
        <c:axId val="2093856528"/>
      </c:barChart>
      <c:lineChart>
        <c:grouping val="standard"/>
        <c:varyColors val="0"/>
        <c:ser>
          <c:idx val="0"/>
          <c:order val="0"/>
          <c:tx>
            <c:strRef>
              <c:f>'[DG.xlsx]DG stock'!$B$1</c:f>
              <c:strCache>
                <c:ptCount val="1"/>
                <c:pt idx="0">
                  <c:v>Price</c:v>
                </c:pt>
              </c:strCache>
            </c:strRef>
          </c:tx>
          <c:spPr>
            <a:ln w="28575" cap="rnd">
              <a:solidFill>
                <a:schemeClr val="accent5"/>
              </a:solidFill>
              <a:round/>
            </a:ln>
            <a:effectLst/>
          </c:spPr>
          <c:marker>
            <c:symbol val="none"/>
          </c:marker>
          <c:cat>
            <c:numRef>
              <c:f>'[DG.xlsx]DG stock'!$A$2:$A$253</c:f>
              <c:numCache>
                <c:formatCode>m/d/yyyy</c:formatCode>
                <c:ptCount val="252"/>
                <c:pt idx="0">
                  <c:v>43438</c:v>
                </c:pt>
                <c:pt idx="1">
                  <c:v>43440</c:v>
                </c:pt>
                <c:pt idx="2">
                  <c:v>43441</c:v>
                </c:pt>
                <c:pt idx="3">
                  <c:v>43444</c:v>
                </c:pt>
                <c:pt idx="4">
                  <c:v>43445</c:v>
                </c:pt>
                <c:pt idx="5">
                  <c:v>43446</c:v>
                </c:pt>
                <c:pt idx="6">
                  <c:v>43447</c:v>
                </c:pt>
                <c:pt idx="7">
                  <c:v>43448</c:v>
                </c:pt>
                <c:pt idx="8">
                  <c:v>43451</c:v>
                </c:pt>
                <c:pt idx="9">
                  <c:v>43452</c:v>
                </c:pt>
                <c:pt idx="10">
                  <c:v>43453</c:v>
                </c:pt>
                <c:pt idx="11">
                  <c:v>43454</c:v>
                </c:pt>
                <c:pt idx="12">
                  <c:v>43455</c:v>
                </c:pt>
                <c:pt idx="13">
                  <c:v>43458</c:v>
                </c:pt>
                <c:pt idx="14">
                  <c:v>43460</c:v>
                </c:pt>
                <c:pt idx="15">
                  <c:v>43461</c:v>
                </c:pt>
                <c:pt idx="16">
                  <c:v>43462</c:v>
                </c:pt>
                <c:pt idx="17">
                  <c:v>43465</c:v>
                </c:pt>
                <c:pt idx="18">
                  <c:v>43467</c:v>
                </c:pt>
                <c:pt idx="19">
                  <c:v>43468</c:v>
                </c:pt>
                <c:pt idx="20">
                  <c:v>43469</c:v>
                </c:pt>
                <c:pt idx="21">
                  <c:v>43472</c:v>
                </c:pt>
                <c:pt idx="22">
                  <c:v>43473</c:v>
                </c:pt>
                <c:pt idx="23">
                  <c:v>43474</c:v>
                </c:pt>
                <c:pt idx="24">
                  <c:v>43475</c:v>
                </c:pt>
                <c:pt idx="25">
                  <c:v>43476</c:v>
                </c:pt>
                <c:pt idx="26">
                  <c:v>43479</c:v>
                </c:pt>
                <c:pt idx="27">
                  <c:v>43480</c:v>
                </c:pt>
                <c:pt idx="28">
                  <c:v>43481</c:v>
                </c:pt>
                <c:pt idx="29">
                  <c:v>43482</c:v>
                </c:pt>
                <c:pt idx="30">
                  <c:v>43483</c:v>
                </c:pt>
                <c:pt idx="31">
                  <c:v>43487</c:v>
                </c:pt>
                <c:pt idx="32">
                  <c:v>43488</c:v>
                </c:pt>
                <c:pt idx="33">
                  <c:v>43489</c:v>
                </c:pt>
                <c:pt idx="34">
                  <c:v>43490</c:v>
                </c:pt>
                <c:pt idx="35">
                  <c:v>43493</c:v>
                </c:pt>
                <c:pt idx="36">
                  <c:v>43494</c:v>
                </c:pt>
                <c:pt idx="37">
                  <c:v>43495</c:v>
                </c:pt>
                <c:pt idx="38">
                  <c:v>43496</c:v>
                </c:pt>
                <c:pt idx="39">
                  <c:v>43497</c:v>
                </c:pt>
                <c:pt idx="40">
                  <c:v>43500</c:v>
                </c:pt>
                <c:pt idx="41">
                  <c:v>43501</c:v>
                </c:pt>
                <c:pt idx="42">
                  <c:v>43502</c:v>
                </c:pt>
                <c:pt idx="43">
                  <c:v>43503</c:v>
                </c:pt>
                <c:pt idx="44">
                  <c:v>43504</c:v>
                </c:pt>
                <c:pt idx="45">
                  <c:v>43507</c:v>
                </c:pt>
                <c:pt idx="46">
                  <c:v>43508</c:v>
                </c:pt>
                <c:pt idx="47">
                  <c:v>43509</c:v>
                </c:pt>
                <c:pt idx="48">
                  <c:v>43510</c:v>
                </c:pt>
                <c:pt idx="49">
                  <c:v>43511</c:v>
                </c:pt>
                <c:pt idx="50">
                  <c:v>43515</c:v>
                </c:pt>
                <c:pt idx="51">
                  <c:v>43516</c:v>
                </c:pt>
                <c:pt idx="52">
                  <c:v>43517</c:v>
                </c:pt>
                <c:pt idx="53">
                  <c:v>43518</c:v>
                </c:pt>
                <c:pt idx="54">
                  <c:v>43521</c:v>
                </c:pt>
                <c:pt idx="55">
                  <c:v>43522</c:v>
                </c:pt>
                <c:pt idx="56">
                  <c:v>43523</c:v>
                </c:pt>
                <c:pt idx="57">
                  <c:v>43524</c:v>
                </c:pt>
                <c:pt idx="58">
                  <c:v>43525</c:v>
                </c:pt>
                <c:pt idx="59">
                  <c:v>43528</c:v>
                </c:pt>
                <c:pt idx="60">
                  <c:v>43529</c:v>
                </c:pt>
                <c:pt idx="61">
                  <c:v>43530</c:v>
                </c:pt>
                <c:pt idx="62">
                  <c:v>43531</c:v>
                </c:pt>
                <c:pt idx="63">
                  <c:v>43532</c:v>
                </c:pt>
                <c:pt idx="64">
                  <c:v>43535</c:v>
                </c:pt>
                <c:pt idx="65">
                  <c:v>43536</c:v>
                </c:pt>
                <c:pt idx="66">
                  <c:v>43537</c:v>
                </c:pt>
                <c:pt idx="67">
                  <c:v>43538</c:v>
                </c:pt>
                <c:pt idx="68">
                  <c:v>43539</c:v>
                </c:pt>
                <c:pt idx="69">
                  <c:v>43542</c:v>
                </c:pt>
                <c:pt idx="70">
                  <c:v>43543</c:v>
                </c:pt>
                <c:pt idx="71">
                  <c:v>43544</c:v>
                </c:pt>
                <c:pt idx="72">
                  <c:v>43545</c:v>
                </c:pt>
                <c:pt idx="73">
                  <c:v>43546</c:v>
                </c:pt>
                <c:pt idx="74">
                  <c:v>43549</c:v>
                </c:pt>
                <c:pt idx="75">
                  <c:v>43550</c:v>
                </c:pt>
                <c:pt idx="76">
                  <c:v>43551</c:v>
                </c:pt>
                <c:pt idx="77">
                  <c:v>43552</c:v>
                </c:pt>
                <c:pt idx="78">
                  <c:v>43553</c:v>
                </c:pt>
                <c:pt idx="79">
                  <c:v>43556</c:v>
                </c:pt>
                <c:pt idx="80">
                  <c:v>43557</c:v>
                </c:pt>
                <c:pt idx="81">
                  <c:v>43558</c:v>
                </c:pt>
                <c:pt idx="82">
                  <c:v>43559</c:v>
                </c:pt>
                <c:pt idx="83">
                  <c:v>43560</c:v>
                </c:pt>
                <c:pt idx="84">
                  <c:v>43563</c:v>
                </c:pt>
                <c:pt idx="85">
                  <c:v>43564</c:v>
                </c:pt>
                <c:pt idx="86">
                  <c:v>43565</c:v>
                </c:pt>
                <c:pt idx="87">
                  <c:v>43566</c:v>
                </c:pt>
                <c:pt idx="88">
                  <c:v>43567</c:v>
                </c:pt>
                <c:pt idx="89">
                  <c:v>43570</c:v>
                </c:pt>
                <c:pt idx="90">
                  <c:v>43571</c:v>
                </c:pt>
                <c:pt idx="91">
                  <c:v>43572</c:v>
                </c:pt>
                <c:pt idx="92">
                  <c:v>43573</c:v>
                </c:pt>
                <c:pt idx="93">
                  <c:v>43577</c:v>
                </c:pt>
                <c:pt idx="94">
                  <c:v>43578</c:v>
                </c:pt>
                <c:pt idx="95">
                  <c:v>43579</c:v>
                </c:pt>
                <c:pt idx="96">
                  <c:v>43580</c:v>
                </c:pt>
                <c:pt idx="97">
                  <c:v>43581</c:v>
                </c:pt>
                <c:pt idx="98">
                  <c:v>43584</c:v>
                </c:pt>
                <c:pt idx="99">
                  <c:v>43585</c:v>
                </c:pt>
                <c:pt idx="100">
                  <c:v>43586</c:v>
                </c:pt>
                <c:pt idx="101">
                  <c:v>43587</c:v>
                </c:pt>
                <c:pt idx="102">
                  <c:v>43588</c:v>
                </c:pt>
                <c:pt idx="103">
                  <c:v>43591</c:v>
                </c:pt>
                <c:pt idx="104">
                  <c:v>43592</c:v>
                </c:pt>
                <c:pt idx="105">
                  <c:v>43593</c:v>
                </c:pt>
                <c:pt idx="106">
                  <c:v>43594</c:v>
                </c:pt>
                <c:pt idx="107">
                  <c:v>43595</c:v>
                </c:pt>
                <c:pt idx="108">
                  <c:v>43598</c:v>
                </c:pt>
                <c:pt idx="109">
                  <c:v>43599</c:v>
                </c:pt>
                <c:pt idx="110">
                  <c:v>43600</c:v>
                </c:pt>
                <c:pt idx="111">
                  <c:v>43601</c:v>
                </c:pt>
                <c:pt idx="112">
                  <c:v>43602</c:v>
                </c:pt>
                <c:pt idx="113">
                  <c:v>43605</c:v>
                </c:pt>
                <c:pt idx="114">
                  <c:v>43606</c:v>
                </c:pt>
                <c:pt idx="115">
                  <c:v>43607</c:v>
                </c:pt>
                <c:pt idx="116">
                  <c:v>43608</c:v>
                </c:pt>
                <c:pt idx="117">
                  <c:v>43609</c:v>
                </c:pt>
                <c:pt idx="118">
                  <c:v>43613</c:v>
                </c:pt>
                <c:pt idx="119">
                  <c:v>43614</c:v>
                </c:pt>
                <c:pt idx="120">
                  <c:v>43615</c:v>
                </c:pt>
                <c:pt idx="121">
                  <c:v>43616</c:v>
                </c:pt>
                <c:pt idx="122">
                  <c:v>43619</c:v>
                </c:pt>
                <c:pt idx="123">
                  <c:v>43620</c:v>
                </c:pt>
                <c:pt idx="124">
                  <c:v>43621</c:v>
                </c:pt>
                <c:pt idx="125">
                  <c:v>43622</c:v>
                </c:pt>
                <c:pt idx="126">
                  <c:v>43623</c:v>
                </c:pt>
                <c:pt idx="127">
                  <c:v>43626</c:v>
                </c:pt>
                <c:pt idx="128">
                  <c:v>43627</c:v>
                </c:pt>
                <c:pt idx="129">
                  <c:v>43628</c:v>
                </c:pt>
                <c:pt idx="130">
                  <c:v>43629</c:v>
                </c:pt>
                <c:pt idx="131">
                  <c:v>43630</c:v>
                </c:pt>
                <c:pt idx="132">
                  <c:v>43633</c:v>
                </c:pt>
                <c:pt idx="133">
                  <c:v>43634</c:v>
                </c:pt>
                <c:pt idx="134">
                  <c:v>43635</c:v>
                </c:pt>
                <c:pt idx="135">
                  <c:v>43636</c:v>
                </c:pt>
                <c:pt idx="136">
                  <c:v>43637</c:v>
                </c:pt>
                <c:pt idx="137">
                  <c:v>43640</c:v>
                </c:pt>
                <c:pt idx="138">
                  <c:v>43641</c:v>
                </c:pt>
                <c:pt idx="139">
                  <c:v>43642</c:v>
                </c:pt>
                <c:pt idx="140">
                  <c:v>43643</c:v>
                </c:pt>
                <c:pt idx="141">
                  <c:v>43644</c:v>
                </c:pt>
                <c:pt idx="142">
                  <c:v>43647</c:v>
                </c:pt>
                <c:pt idx="143">
                  <c:v>43648</c:v>
                </c:pt>
                <c:pt idx="144">
                  <c:v>43649</c:v>
                </c:pt>
                <c:pt idx="145">
                  <c:v>43651</c:v>
                </c:pt>
                <c:pt idx="146">
                  <c:v>43654</c:v>
                </c:pt>
                <c:pt idx="147">
                  <c:v>43655</c:v>
                </c:pt>
                <c:pt idx="148">
                  <c:v>43656</c:v>
                </c:pt>
                <c:pt idx="149">
                  <c:v>43657</c:v>
                </c:pt>
                <c:pt idx="150">
                  <c:v>43658</c:v>
                </c:pt>
                <c:pt idx="151">
                  <c:v>43661</c:v>
                </c:pt>
                <c:pt idx="152">
                  <c:v>43662</c:v>
                </c:pt>
                <c:pt idx="153">
                  <c:v>43663</c:v>
                </c:pt>
                <c:pt idx="154">
                  <c:v>43664</c:v>
                </c:pt>
                <c:pt idx="155">
                  <c:v>43665</c:v>
                </c:pt>
                <c:pt idx="156">
                  <c:v>43668</c:v>
                </c:pt>
                <c:pt idx="157">
                  <c:v>43669</c:v>
                </c:pt>
                <c:pt idx="158">
                  <c:v>43670</c:v>
                </c:pt>
                <c:pt idx="159">
                  <c:v>43671</c:v>
                </c:pt>
                <c:pt idx="160">
                  <c:v>43672</c:v>
                </c:pt>
                <c:pt idx="161">
                  <c:v>43675</c:v>
                </c:pt>
                <c:pt idx="162">
                  <c:v>43676</c:v>
                </c:pt>
                <c:pt idx="163">
                  <c:v>43677</c:v>
                </c:pt>
                <c:pt idx="164">
                  <c:v>43678</c:v>
                </c:pt>
                <c:pt idx="165">
                  <c:v>43679</c:v>
                </c:pt>
                <c:pt idx="166">
                  <c:v>43682</c:v>
                </c:pt>
                <c:pt idx="167">
                  <c:v>43683</c:v>
                </c:pt>
                <c:pt idx="168">
                  <c:v>43684</c:v>
                </c:pt>
                <c:pt idx="169">
                  <c:v>43685</c:v>
                </c:pt>
                <c:pt idx="170">
                  <c:v>43686</c:v>
                </c:pt>
                <c:pt idx="171">
                  <c:v>43689</c:v>
                </c:pt>
                <c:pt idx="172">
                  <c:v>43690</c:v>
                </c:pt>
                <c:pt idx="173">
                  <c:v>43691</c:v>
                </c:pt>
                <c:pt idx="174">
                  <c:v>43692</c:v>
                </c:pt>
                <c:pt idx="175">
                  <c:v>43693</c:v>
                </c:pt>
                <c:pt idx="176">
                  <c:v>43696</c:v>
                </c:pt>
                <c:pt idx="177">
                  <c:v>43697</c:v>
                </c:pt>
                <c:pt idx="178">
                  <c:v>43698</c:v>
                </c:pt>
                <c:pt idx="179">
                  <c:v>43699</c:v>
                </c:pt>
                <c:pt idx="180">
                  <c:v>43700</c:v>
                </c:pt>
                <c:pt idx="181">
                  <c:v>43703</c:v>
                </c:pt>
                <c:pt idx="182">
                  <c:v>43704</c:v>
                </c:pt>
                <c:pt idx="183">
                  <c:v>43705</c:v>
                </c:pt>
                <c:pt idx="184">
                  <c:v>43706</c:v>
                </c:pt>
                <c:pt idx="185">
                  <c:v>43707</c:v>
                </c:pt>
                <c:pt idx="186">
                  <c:v>43711</c:v>
                </c:pt>
                <c:pt idx="187">
                  <c:v>43712</c:v>
                </c:pt>
                <c:pt idx="188">
                  <c:v>43713</c:v>
                </c:pt>
                <c:pt idx="189">
                  <c:v>43714</c:v>
                </c:pt>
                <c:pt idx="190">
                  <c:v>43717</c:v>
                </c:pt>
                <c:pt idx="191">
                  <c:v>43718</c:v>
                </c:pt>
                <c:pt idx="192">
                  <c:v>43719</c:v>
                </c:pt>
                <c:pt idx="193">
                  <c:v>43720</c:v>
                </c:pt>
                <c:pt idx="194">
                  <c:v>43721</c:v>
                </c:pt>
                <c:pt idx="195">
                  <c:v>43724</c:v>
                </c:pt>
                <c:pt idx="196">
                  <c:v>43725</c:v>
                </c:pt>
                <c:pt idx="197">
                  <c:v>43726</c:v>
                </c:pt>
                <c:pt idx="198">
                  <c:v>43727</c:v>
                </c:pt>
                <c:pt idx="199">
                  <c:v>43728</c:v>
                </c:pt>
                <c:pt idx="200">
                  <c:v>43731</c:v>
                </c:pt>
                <c:pt idx="201">
                  <c:v>43732</c:v>
                </c:pt>
                <c:pt idx="202">
                  <c:v>43733</c:v>
                </c:pt>
                <c:pt idx="203">
                  <c:v>43734</c:v>
                </c:pt>
                <c:pt idx="204">
                  <c:v>43735</c:v>
                </c:pt>
                <c:pt idx="205">
                  <c:v>43738</c:v>
                </c:pt>
                <c:pt idx="206">
                  <c:v>43739</c:v>
                </c:pt>
                <c:pt idx="207">
                  <c:v>43740</c:v>
                </c:pt>
                <c:pt idx="208">
                  <c:v>43741</c:v>
                </c:pt>
                <c:pt idx="209">
                  <c:v>43742</c:v>
                </c:pt>
                <c:pt idx="210">
                  <c:v>43745</c:v>
                </c:pt>
                <c:pt idx="211">
                  <c:v>43746</c:v>
                </c:pt>
                <c:pt idx="212">
                  <c:v>43747</c:v>
                </c:pt>
                <c:pt idx="213">
                  <c:v>43748</c:v>
                </c:pt>
                <c:pt idx="214">
                  <c:v>43749</c:v>
                </c:pt>
                <c:pt idx="215">
                  <c:v>43752</c:v>
                </c:pt>
                <c:pt idx="216">
                  <c:v>43753</c:v>
                </c:pt>
                <c:pt idx="217">
                  <c:v>43754</c:v>
                </c:pt>
                <c:pt idx="218">
                  <c:v>43755</c:v>
                </c:pt>
                <c:pt idx="219">
                  <c:v>43756</c:v>
                </c:pt>
                <c:pt idx="220">
                  <c:v>43759</c:v>
                </c:pt>
                <c:pt idx="221">
                  <c:v>43760</c:v>
                </c:pt>
                <c:pt idx="222">
                  <c:v>43761</c:v>
                </c:pt>
                <c:pt idx="223">
                  <c:v>43762</c:v>
                </c:pt>
                <c:pt idx="224">
                  <c:v>43763</c:v>
                </c:pt>
                <c:pt idx="225">
                  <c:v>43766</c:v>
                </c:pt>
                <c:pt idx="226">
                  <c:v>43767</c:v>
                </c:pt>
                <c:pt idx="227">
                  <c:v>43768</c:v>
                </c:pt>
                <c:pt idx="228">
                  <c:v>43769</c:v>
                </c:pt>
                <c:pt idx="229">
                  <c:v>43770</c:v>
                </c:pt>
                <c:pt idx="230">
                  <c:v>43773</c:v>
                </c:pt>
                <c:pt idx="231">
                  <c:v>43774</c:v>
                </c:pt>
                <c:pt idx="232">
                  <c:v>43775</c:v>
                </c:pt>
                <c:pt idx="233">
                  <c:v>43776</c:v>
                </c:pt>
                <c:pt idx="234">
                  <c:v>43777</c:v>
                </c:pt>
                <c:pt idx="235">
                  <c:v>43780</c:v>
                </c:pt>
                <c:pt idx="236">
                  <c:v>43781</c:v>
                </c:pt>
                <c:pt idx="237">
                  <c:v>43782</c:v>
                </c:pt>
                <c:pt idx="238">
                  <c:v>43783</c:v>
                </c:pt>
                <c:pt idx="239">
                  <c:v>43784</c:v>
                </c:pt>
                <c:pt idx="240">
                  <c:v>43787</c:v>
                </c:pt>
                <c:pt idx="241">
                  <c:v>43788</c:v>
                </c:pt>
                <c:pt idx="242">
                  <c:v>43789</c:v>
                </c:pt>
                <c:pt idx="243">
                  <c:v>43790</c:v>
                </c:pt>
                <c:pt idx="244">
                  <c:v>43791</c:v>
                </c:pt>
                <c:pt idx="245">
                  <c:v>43794</c:v>
                </c:pt>
                <c:pt idx="246">
                  <c:v>43795</c:v>
                </c:pt>
                <c:pt idx="247">
                  <c:v>43796</c:v>
                </c:pt>
                <c:pt idx="248">
                  <c:v>43798</c:v>
                </c:pt>
                <c:pt idx="249">
                  <c:v>43801</c:v>
                </c:pt>
                <c:pt idx="250">
                  <c:v>43802</c:v>
                </c:pt>
                <c:pt idx="251">
                  <c:v>43803</c:v>
                </c:pt>
              </c:numCache>
            </c:numRef>
          </c:cat>
          <c:val>
            <c:numRef>
              <c:f>'[DG.xlsx]DG stock'!$B$2:$B$253</c:f>
              <c:numCache>
                <c:formatCode>General</c:formatCode>
                <c:ptCount val="252"/>
                <c:pt idx="0">
                  <c:v>104.099998</c:v>
                </c:pt>
                <c:pt idx="1">
                  <c:v>106.68</c:v>
                </c:pt>
                <c:pt idx="2">
                  <c:v>102.699997</c:v>
                </c:pt>
                <c:pt idx="3">
                  <c:v>105.639999</c:v>
                </c:pt>
                <c:pt idx="4">
                  <c:v>106.55999799999999</c:v>
                </c:pt>
                <c:pt idx="5">
                  <c:v>105.889999</c:v>
                </c:pt>
                <c:pt idx="6">
                  <c:v>106.160004</c:v>
                </c:pt>
                <c:pt idx="7">
                  <c:v>104.980003</c:v>
                </c:pt>
                <c:pt idx="8">
                  <c:v>103.120003</c:v>
                </c:pt>
                <c:pt idx="9">
                  <c:v>104.349998</c:v>
                </c:pt>
                <c:pt idx="10">
                  <c:v>103.019997</c:v>
                </c:pt>
                <c:pt idx="11">
                  <c:v>100.339996</c:v>
                </c:pt>
                <c:pt idx="12">
                  <c:v>99.739998</c:v>
                </c:pt>
                <c:pt idx="13">
                  <c:v>98.849997999999999</c:v>
                </c:pt>
                <c:pt idx="14">
                  <c:v>105.949997</c:v>
                </c:pt>
                <c:pt idx="15">
                  <c:v>106.459999</c:v>
                </c:pt>
                <c:pt idx="16">
                  <c:v>107.07</c:v>
                </c:pt>
                <c:pt idx="17">
                  <c:v>108.08000199999999</c:v>
                </c:pt>
                <c:pt idx="18">
                  <c:v>107.709999</c:v>
                </c:pt>
                <c:pt idx="19">
                  <c:v>107.839996</c:v>
                </c:pt>
                <c:pt idx="20">
                  <c:v>108.769997</c:v>
                </c:pt>
                <c:pt idx="21">
                  <c:v>112.94000200000001</c:v>
                </c:pt>
                <c:pt idx="22">
                  <c:v>113.480003</c:v>
                </c:pt>
                <c:pt idx="23">
                  <c:v>115.5</c:v>
                </c:pt>
                <c:pt idx="24">
                  <c:v>116.519997</c:v>
                </c:pt>
                <c:pt idx="25">
                  <c:v>116.05999799999999</c:v>
                </c:pt>
                <c:pt idx="26">
                  <c:v>113.099998</c:v>
                </c:pt>
                <c:pt idx="27">
                  <c:v>112.16999800000001</c:v>
                </c:pt>
                <c:pt idx="28">
                  <c:v>112.209999</c:v>
                </c:pt>
                <c:pt idx="29">
                  <c:v>112.269997</c:v>
                </c:pt>
                <c:pt idx="30">
                  <c:v>113.529999</c:v>
                </c:pt>
                <c:pt idx="31">
                  <c:v>112.900002</c:v>
                </c:pt>
                <c:pt idx="32">
                  <c:v>113.589996</c:v>
                </c:pt>
                <c:pt idx="33">
                  <c:v>113.75</c:v>
                </c:pt>
                <c:pt idx="34">
                  <c:v>114.199997</c:v>
                </c:pt>
                <c:pt idx="35">
                  <c:v>114.120003</c:v>
                </c:pt>
                <c:pt idx="36">
                  <c:v>114.800003</c:v>
                </c:pt>
                <c:pt idx="37">
                  <c:v>115.279999</c:v>
                </c:pt>
                <c:pt idx="38">
                  <c:v>115.43</c:v>
                </c:pt>
                <c:pt idx="39">
                  <c:v>115.040001</c:v>
                </c:pt>
                <c:pt idx="40">
                  <c:v>116.639999</c:v>
                </c:pt>
                <c:pt idx="41">
                  <c:v>116.040001</c:v>
                </c:pt>
                <c:pt idx="42">
                  <c:v>116.349998</c:v>
                </c:pt>
                <c:pt idx="43">
                  <c:v>117.370003</c:v>
                </c:pt>
                <c:pt idx="44">
                  <c:v>116.32</c:v>
                </c:pt>
                <c:pt idx="45">
                  <c:v>117.25</c:v>
                </c:pt>
                <c:pt idx="46">
                  <c:v>118.010002</c:v>
                </c:pt>
                <c:pt idx="47">
                  <c:v>118.900002</c:v>
                </c:pt>
                <c:pt idx="48">
                  <c:v>118.519997</c:v>
                </c:pt>
                <c:pt idx="49">
                  <c:v>119</c:v>
                </c:pt>
                <c:pt idx="50">
                  <c:v>119.150002</c:v>
                </c:pt>
                <c:pt idx="51">
                  <c:v>118.989998</c:v>
                </c:pt>
                <c:pt idx="52">
                  <c:v>118.459999</c:v>
                </c:pt>
                <c:pt idx="53">
                  <c:v>118.379997</c:v>
                </c:pt>
                <c:pt idx="54">
                  <c:v>118.760002</c:v>
                </c:pt>
                <c:pt idx="55">
                  <c:v>118.379997</c:v>
                </c:pt>
                <c:pt idx="56">
                  <c:v>118.16999800000001</c:v>
                </c:pt>
                <c:pt idx="57">
                  <c:v>118.459999</c:v>
                </c:pt>
                <c:pt idx="58">
                  <c:v>119.5</c:v>
                </c:pt>
                <c:pt idx="59">
                  <c:v>118.870003</c:v>
                </c:pt>
                <c:pt idx="60">
                  <c:v>119.610001</c:v>
                </c:pt>
                <c:pt idx="61">
                  <c:v>119.269997</c:v>
                </c:pt>
                <c:pt idx="62">
                  <c:v>118.879997</c:v>
                </c:pt>
                <c:pt idx="63">
                  <c:v>118.709999</c:v>
                </c:pt>
                <c:pt idx="64">
                  <c:v>119.709999</c:v>
                </c:pt>
                <c:pt idx="65">
                  <c:v>119.610001</c:v>
                </c:pt>
                <c:pt idx="66">
                  <c:v>120.68</c:v>
                </c:pt>
                <c:pt idx="67">
                  <c:v>111.639999</c:v>
                </c:pt>
                <c:pt idx="68">
                  <c:v>113.889999</c:v>
                </c:pt>
                <c:pt idx="69">
                  <c:v>116.529999</c:v>
                </c:pt>
                <c:pt idx="70">
                  <c:v>117.239998</c:v>
                </c:pt>
                <c:pt idx="71">
                  <c:v>117.129997</c:v>
                </c:pt>
                <c:pt idx="72">
                  <c:v>117.82</c:v>
                </c:pt>
                <c:pt idx="73">
                  <c:v>117.470001</c:v>
                </c:pt>
                <c:pt idx="74">
                  <c:v>118.75</c:v>
                </c:pt>
                <c:pt idx="75">
                  <c:v>118.769997</c:v>
                </c:pt>
                <c:pt idx="76">
                  <c:v>118.709999</c:v>
                </c:pt>
                <c:pt idx="77">
                  <c:v>119.360001</c:v>
                </c:pt>
                <c:pt idx="78">
                  <c:v>119.300003</c:v>
                </c:pt>
                <c:pt idx="79">
                  <c:v>118.33000199999999</c:v>
                </c:pt>
                <c:pt idx="80">
                  <c:v>117.889999</c:v>
                </c:pt>
                <c:pt idx="81">
                  <c:v>118.16999800000001</c:v>
                </c:pt>
                <c:pt idx="82">
                  <c:v>120.160004</c:v>
                </c:pt>
                <c:pt idx="83">
                  <c:v>122.58000199999999</c:v>
                </c:pt>
                <c:pt idx="84">
                  <c:v>122.300003</c:v>
                </c:pt>
                <c:pt idx="85">
                  <c:v>121.41999800000001</c:v>
                </c:pt>
                <c:pt idx="86">
                  <c:v>121.80999799999999</c:v>
                </c:pt>
                <c:pt idx="87">
                  <c:v>122.410004</c:v>
                </c:pt>
                <c:pt idx="88">
                  <c:v>122.379997</c:v>
                </c:pt>
                <c:pt idx="89">
                  <c:v>123.849998</c:v>
                </c:pt>
                <c:pt idx="90">
                  <c:v>123.699997</c:v>
                </c:pt>
                <c:pt idx="91">
                  <c:v>124.300003</c:v>
                </c:pt>
                <c:pt idx="92">
                  <c:v>123.550003</c:v>
                </c:pt>
                <c:pt idx="93">
                  <c:v>123.55999799999999</c:v>
                </c:pt>
                <c:pt idx="94">
                  <c:v>124.230003</c:v>
                </c:pt>
                <c:pt idx="95">
                  <c:v>126.040001</c:v>
                </c:pt>
                <c:pt idx="96">
                  <c:v>126.379997</c:v>
                </c:pt>
                <c:pt idx="97">
                  <c:v>125.260002</c:v>
                </c:pt>
                <c:pt idx="98">
                  <c:v>125.099998</c:v>
                </c:pt>
                <c:pt idx="99">
                  <c:v>126.089996</c:v>
                </c:pt>
                <c:pt idx="100">
                  <c:v>123.82</c:v>
                </c:pt>
                <c:pt idx="101">
                  <c:v>124.629997</c:v>
                </c:pt>
                <c:pt idx="102">
                  <c:v>124.699997</c:v>
                </c:pt>
                <c:pt idx="103">
                  <c:v>124.360001</c:v>
                </c:pt>
                <c:pt idx="104">
                  <c:v>122.25</c:v>
                </c:pt>
                <c:pt idx="105">
                  <c:v>122.279999</c:v>
                </c:pt>
                <c:pt idx="106">
                  <c:v>122.959999</c:v>
                </c:pt>
                <c:pt idx="107">
                  <c:v>121.839996</c:v>
                </c:pt>
                <c:pt idx="108">
                  <c:v>118.260002</c:v>
                </c:pt>
                <c:pt idx="109">
                  <c:v>117.279999</c:v>
                </c:pt>
                <c:pt idx="110">
                  <c:v>118.040001</c:v>
                </c:pt>
                <c:pt idx="111">
                  <c:v>119.720001</c:v>
                </c:pt>
                <c:pt idx="112">
                  <c:v>120.19000200000001</c:v>
                </c:pt>
                <c:pt idx="113">
                  <c:v>119.82</c:v>
                </c:pt>
                <c:pt idx="114">
                  <c:v>121.550003</c:v>
                </c:pt>
                <c:pt idx="115">
                  <c:v>122.050003</c:v>
                </c:pt>
                <c:pt idx="116">
                  <c:v>120.639999</c:v>
                </c:pt>
                <c:pt idx="117">
                  <c:v>121.959999</c:v>
                </c:pt>
                <c:pt idx="118">
                  <c:v>119.959999</c:v>
                </c:pt>
                <c:pt idx="119">
                  <c:v>118.510002</c:v>
                </c:pt>
                <c:pt idx="120">
                  <c:v>127</c:v>
                </c:pt>
                <c:pt idx="121">
                  <c:v>127.279999</c:v>
                </c:pt>
                <c:pt idx="122">
                  <c:v>129</c:v>
                </c:pt>
                <c:pt idx="123">
                  <c:v>130</c:v>
                </c:pt>
                <c:pt idx="124">
                  <c:v>130.39999399999999</c:v>
                </c:pt>
                <c:pt idx="125">
                  <c:v>131.46000699999999</c:v>
                </c:pt>
                <c:pt idx="126">
                  <c:v>133.14999399999999</c:v>
                </c:pt>
                <c:pt idx="127">
                  <c:v>134.970001</c:v>
                </c:pt>
                <c:pt idx="128">
                  <c:v>135.509995</c:v>
                </c:pt>
                <c:pt idx="129">
                  <c:v>136.03999300000001</c:v>
                </c:pt>
                <c:pt idx="130">
                  <c:v>135.96000699999999</c:v>
                </c:pt>
                <c:pt idx="131">
                  <c:v>135.69000199999999</c:v>
                </c:pt>
                <c:pt idx="132">
                  <c:v>135.89999399999999</c:v>
                </c:pt>
                <c:pt idx="133">
                  <c:v>137.050003</c:v>
                </c:pt>
                <c:pt idx="134">
                  <c:v>138.16999799999999</c:v>
                </c:pt>
                <c:pt idx="135">
                  <c:v>138.80999800000001</c:v>
                </c:pt>
                <c:pt idx="136">
                  <c:v>138.779999</c:v>
                </c:pt>
                <c:pt idx="137">
                  <c:v>137.13999899999999</c:v>
                </c:pt>
                <c:pt idx="138">
                  <c:v>136.009995</c:v>
                </c:pt>
                <c:pt idx="139">
                  <c:v>136.470001</c:v>
                </c:pt>
                <c:pt idx="140">
                  <c:v>136.46000699999999</c:v>
                </c:pt>
                <c:pt idx="141">
                  <c:v>135.16000399999999</c:v>
                </c:pt>
                <c:pt idx="142">
                  <c:v>135.86999499999999</c:v>
                </c:pt>
                <c:pt idx="143">
                  <c:v>137.11000100000001</c:v>
                </c:pt>
                <c:pt idx="144">
                  <c:v>139.08999600000001</c:v>
                </c:pt>
                <c:pt idx="145">
                  <c:v>139.949997</c:v>
                </c:pt>
                <c:pt idx="146">
                  <c:v>138.570007</c:v>
                </c:pt>
                <c:pt idx="147">
                  <c:v>139.550003</c:v>
                </c:pt>
                <c:pt idx="148">
                  <c:v>140.929993</c:v>
                </c:pt>
                <c:pt idx="149">
                  <c:v>140.36000100000001</c:v>
                </c:pt>
                <c:pt idx="150">
                  <c:v>141.520004</c:v>
                </c:pt>
                <c:pt idx="151">
                  <c:v>142.259995</c:v>
                </c:pt>
                <c:pt idx="152">
                  <c:v>144.199997</c:v>
                </c:pt>
                <c:pt idx="153">
                  <c:v>144.970001</c:v>
                </c:pt>
                <c:pt idx="154">
                  <c:v>142.820007</c:v>
                </c:pt>
                <c:pt idx="155">
                  <c:v>141.279999</c:v>
                </c:pt>
                <c:pt idx="156">
                  <c:v>138.03999300000001</c:v>
                </c:pt>
                <c:pt idx="157">
                  <c:v>137.220001</c:v>
                </c:pt>
                <c:pt idx="158">
                  <c:v>139.14999399999999</c:v>
                </c:pt>
                <c:pt idx="159">
                  <c:v>137.720001</c:v>
                </c:pt>
                <c:pt idx="160">
                  <c:v>137.970001</c:v>
                </c:pt>
                <c:pt idx="161">
                  <c:v>135.800003</c:v>
                </c:pt>
                <c:pt idx="162">
                  <c:v>134.199997</c:v>
                </c:pt>
                <c:pt idx="163">
                  <c:v>134.020004</c:v>
                </c:pt>
                <c:pt idx="164">
                  <c:v>132.14999399999999</c:v>
                </c:pt>
                <c:pt idx="165">
                  <c:v>133.69000199999999</c:v>
                </c:pt>
                <c:pt idx="166">
                  <c:v>132.64999399999999</c:v>
                </c:pt>
                <c:pt idx="167">
                  <c:v>134.46000699999999</c:v>
                </c:pt>
                <c:pt idx="168">
                  <c:v>134.58999600000001</c:v>
                </c:pt>
                <c:pt idx="169">
                  <c:v>137.38999899999999</c:v>
                </c:pt>
                <c:pt idx="170">
                  <c:v>135.58000200000001</c:v>
                </c:pt>
                <c:pt idx="171">
                  <c:v>134.94000199999999</c:v>
                </c:pt>
                <c:pt idx="172">
                  <c:v>135.38000500000001</c:v>
                </c:pt>
                <c:pt idx="173">
                  <c:v>133.85000600000001</c:v>
                </c:pt>
                <c:pt idx="174">
                  <c:v>133.80999800000001</c:v>
                </c:pt>
                <c:pt idx="175">
                  <c:v>135.91000399999999</c:v>
                </c:pt>
                <c:pt idx="176">
                  <c:v>138.10000600000001</c:v>
                </c:pt>
                <c:pt idx="177">
                  <c:v>137.21000699999999</c:v>
                </c:pt>
                <c:pt idx="178">
                  <c:v>138.78999300000001</c:v>
                </c:pt>
                <c:pt idx="179">
                  <c:v>139.740005</c:v>
                </c:pt>
                <c:pt idx="180">
                  <c:v>136.990005</c:v>
                </c:pt>
                <c:pt idx="181">
                  <c:v>139.220001</c:v>
                </c:pt>
                <c:pt idx="182">
                  <c:v>138.75</c:v>
                </c:pt>
                <c:pt idx="183">
                  <c:v>141.029999</c:v>
                </c:pt>
                <c:pt idx="184">
                  <c:v>156.08999600000001</c:v>
                </c:pt>
                <c:pt idx="185">
                  <c:v>156.08999600000001</c:v>
                </c:pt>
                <c:pt idx="186">
                  <c:v>155.63000500000001</c:v>
                </c:pt>
                <c:pt idx="187">
                  <c:v>157.800003</c:v>
                </c:pt>
                <c:pt idx="188">
                  <c:v>159.820007</c:v>
                </c:pt>
                <c:pt idx="189">
                  <c:v>161.53999300000001</c:v>
                </c:pt>
                <c:pt idx="190">
                  <c:v>160.759995</c:v>
                </c:pt>
                <c:pt idx="191">
                  <c:v>157.08999600000001</c:v>
                </c:pt>
                <c:pt idx="192">
                  <c:v>156.009995</c:v>
                </c:pt>
                <c:pt idx="193">
                  <c:v>157.10000600000001</c:v>
                </c:pt>
                <c:pt idx="194">
                  <c:v>157.779999</c:v>
                </c:pt>
                <c:pt idx="195">
                  <c:v>153.16999799999999</c:v>
                </c:pt>
                <c:pt idx="196">
                  <c:v>156.820007</c:v>
                </c:pt>
                <c:pt idx="197">
                  <c:v>156.699997</c:v>
                </c:pt>
                <c:pt idx="198">
                  <c:v>156.80999800000001</c:v>
                </c:pt>
                <c:pt idx="199">
                  <c:v>156.229996</c:v>
                </c:pt>
                <c:pt idx="200">
                  <c:v>158.71000699999999</c:v>
                </c:pt>
                <c:pt idx="201">
                  <c:v>158.80999800000001</c:v>
                </c:pt>
                <c:pt idx="202">
                  <c:v>159.14999399999999</c:v>
                </c:pt>
                <c:pt idx="203">
                  <c:v>159.5</c:v>
                </c:pt>
                <c:pt idx="204">
                  <c:v>160.020004</c:v>
                </c:pt>
                <c:pt idx="205">
                  <c:v>158.94000199999999</c:v>
                </c:pt>
                <c:pt idx="206">
                  <c:v>159.03999300000001</c:v>
                </c:pt>
                <c:pt idx="207">
                  <c:v>157.61999499999999</c:v>
                </c:pt>
                <c:pt idx="208">
                  <c:v>157.41000399999999</c:v>
                </c:pt>
                <c:pt idx="209">
                  <c:v>160.970001</c:v>
                </c:pt>
                <c:pt idx="210">
                  <c:v>160.009995</c:v>
                </c:pt>
                <c:pt idx="211">
                  <c:v>159.83999600000001</c:v>
                </c:pt>
                <c:pt idx="212">
                  <c:v>160.85000600000001</c:v>
                </c:pt>
                <c:pt idx="213">
                  <c:v>160.520004</c:v>
                </c:pt>
                <c:pt idx="214">
                  <c:v>162.25</c:v>
                </c:pt>
                <c:pt idx="215">
                  <c:v>161.21000699999999</c:v>
                </c:pt>
                <c:pt idx="216">
                  <c:v>162.070007</c:v>
                </c:pt>
                <c:pt idx="217">
                  <c:v>162.240005</c:v>
                </c:pt>
                <c:pt idx="218">
                  <c:v>162.86999499999999</c:v>
                </c:pt>
                <c:pt idx="219">
                  <c:v>164.41000399999999</c:v>
                </c:pt>
                <c:pt idx="220">
                  <c:v>164.35000600000001</c:v>
                </c:pt>
                <c:pt idx="221">
                  <c:v>165.800003</c:v>
                </c:pt>
                <c:pt idx="222">
                  <c:v>162.979996</c:v>
                </c:pt>
                <c:pt idx="223">
                  <c:v>162.91000399999999</c:v>
                </c:pt>
                <c:pt idx="224">
                  <c:v>162.179993</c:v>
                </c:pt>
                <c:pt idx="225">
                  <c:v>162.63999899999999</c:v>
                </c:pt>
                <c:pt idx="226">
                  <c:v>160.61999499999999</c:v>
                </c:pt>
                <c:pt idx="227">
                  <c:v>161.63000500000001</c:v>
                </c:pt>
                <c:pt idx="228">
                  <c:v>160.33999600000001</c:v>
                </c:pt>
                <c:pt idx="229">
                  <c:v>159.89999399999999</c:v>
                </c:pt>
                <c:pt idx="230">
                  <c:v>158.21000699999999</c:v>
                </c:pt>
                <c:pt idx="231">
                  <c:v>159.69000199999999</c:v>
                </c:pt>
                <c:pt idx="232">
                  <c:v>159.61000100000001</c:v>
                </c:pt>
                <c:pt idx="233">
                  <c:v>159.229996</c:v>
                </c:pt>
                <c:pt idx="234">
                  <c:v>157.86000100000001</c:v>
                </c:pt>
                <c:pt idx="235">
                  <c:v>157</c:v>
                </c:pt>
                <c:pt idx="236">
                  <c:v>156.979996</c:v>
                </c:pt>
                <c:pt idx="237">
                  <c:v>157.990005</c:v>
                </c:pt>
                <c:pt idx="238">
                  <c:v>159.490005</c:v>
                </c:pt>
                <c:pt idx="239">
                  <c:v>160.13999899999999</c:v>
                </c:pt>
                <c:pt idx="240">
                  <c:v>159.979996</c:v>
                </c:pt>
                <c:pt idx="241">
                  <c:v>158.429993</c:v>
                </c:pt>
                <c:pt idx="242">
                  <c:v>160.949997</c:v>
                </c:pt>
                <c:pt idx="243">
                  <c:v>160.779999</c:v>
                </c:pt>
                <c:pt idx="244">
                  <c:v>159.78999300000001</c:v>
                </c:pt>
                <c:pt idx="245">
                  <c:v>159.91999799999999</c:v>
                </c:pt>
                <c:pt idx="246">
                  <c:v>158.470001</c:v>
                </c:pt>
                <c:pt idx="247">
                  <c:v>158.41999799999999</c:v>
                </c:pt>
                <c:pt idx="248">
                  <c:v>157.36000100000001</c:v>
                </c:pt>
                <c:pt idx="249">
                  <c:v>154.679993</c:v>
                </c:pt>
                <c:pt idx="250">
                  <c:v>153</c:v>
                </c:pt>
                <c:pt idx="251">
                  <c:v>153.550003</c:v>
                </c:pt>
              </c:numCache>
            </c:numRef>
          </c:val>
          <c:smooth val="0"/>
          <c:extLst>
            <c:ext xmlns:c16="http://schemas.microsoft.com/office/drawing/2014/chart" uri="{C3380CC4-5D6E-409C-BE32-E72D297353CC}">
              <c16:uniqueId val="{00000001-D760-4377-B407-3C1AAA83AAAB}"/>
            </c:ext>
          </c:extLst>
        </c:ser>
        <c:ser>
          <c:idx val="2"/>
          <c:order val="2"/>
          <c:tx>
            <c:strRef>
              <c:f>'[DG.xlsx]DG stock'!$D$1</c:f>
              <c:strCache>
                <c:ptCount val="1"/>
                <c:pt idx="0">
                  <c:v>Annotations</c:v>
                </c:pt>
              </c:strCache>
            </c:strRef>
          </c:tx>
          <c:spPr>
            <a:ln w="28575" cap="rnd">
              <a:noFill/>
              <a:round/>
            </a:ln>
            <a:effectLst/>
          </c:spPr>
          <c:marker>
            <c:symbol val="none"/>
          </c:marker>
          <c:dPt>
            <c:idx val="67"/>
            <c:marker>
              <c:symbol val="circle"/>
              <c:size val="6"/>
              <c:spPr>
                <a:solidFill>
                  <a:schemeClr val="tx1"/>
                </a:solidFill>
                <a:ln w="9525">
                  <a:noFill/>
                </a:ln>
                <a:effectLst/>
              </c:spPr>
            </c:marker>
            <c:bubble3D val="0"/>
            <c:spPr>
              <a:ln w="28575" cap="rnd">
                <a:noFill/>
                <a:round/>
              </a:ln>
              <a:effectLst/>
            </c:spPr>
            <c:extLst>
              <c:ext xmlns:c16="http://schemas.microsoft.com/office/drawing/2014/chart" uri="{C3380CC4-5D6E-409C-BE32-E72D297353CC}">
                <c16:uniqueId val="{00000003-D760-4377-B407-3C1AAA83AAAB}"/>
              </c:ext>
            </c:extLst>
          </c:dPt>
          <c:dPt>
            <c:idx val="183"/>
            <c:marker>
              <c:symbol val="circle"/>
              <c:size val="6"/>
              <c:spPr>
                <a:solidFill>
                  <a:schemeClr val="tx1"/>
                </a:solidFill>
                <a:ln w="9525">
                  <a:noFill/>
                </a:ln>
                <a:effectLst/>
              </c:spPr>
            </c:marker>
            <c:bubble3D val="0"/>
            <c:extLst>
              <c:ext xmlns:c16="http://schemas.microsoft.com/office/drawing/2014/chart" uri="{C3380CC4-5D6E-409C-BE32-E72D297353CC}">
                <c16:uniqueId val="{00000004-D760-4377-B407-3C1AAA83AAAB}"/>
              </c:ext>
            </c:extLst>
          </c:dPt>
          <c:cat>
            <c:numRef>
              <c:f>'[DG.xlsx]DG stock'!$A$2:$A$253</c:f>
              <c:numCache>
                <c:formatCode>m/d/yyyy</c:formatCode>
                <c:ptCount val="252"/>
                <c:pt idx="0">
                  <c:v>43438</c:v>
                </c:pt>
                <c:pt idx="1">
                  <c:v>43440</c:v>
                </c:pt>
                <c:pt idx="2">
                  <c:v>43441</c:v>
                </c:pt>
                <c:pt idx="3">
                  <c:v>43444</c:v>
                </c:pt>
                <c:pt idx="4">
                  <c:v>43445</c:v>
                </c:pt>
                <c:pt idx="5">
                  <c:v>43446</c:v>
                </c:pt>
                <c:pt idx="6">
                  <c:v>43447</c:v>
                </c:pt>
                <c:pt idx="7">
                  <c:v>43448</c:v>
                </c:pt>
                <c:pt idx="8">
                  <c:v>43451</c:v>
                </c:pt>
                <c:pt idx="9">
                  <c:v>43452</c:v>
                </c:pt>
                <c:pt idx="10">
                  <c:v>43453</c:v>
                </c:pt>
                <c:pt idx="11">
                  <c:v>43454</c:v>
                </c:pt>
                <c:pt idx="12">
                  <c:v>43455</c:v>
                </c:pt>
                <c:pt idx="13">
                  <c:v>43458</c:v>
                </c:pt>
                <c:pt idx="14">
                  <c:v>43460</c:v>
                </c:pt>
                <c:pt idx="15">
                  <c:v>43461</c:v>
                </c:pt>
                <c:pt idx="16">
                  <c:v>43462</c:v>
                </c:pt>
                <c:pt idx="17">
                  <c:v>43465</c:v>
                </c:pt>
                <c:pt idx="18">
                  <c:v>43467</c:v>
                </c:pt>
                <c:pt idx="19">
                  <c:v>43468</c:v>
                </c:pt>
                <c:pt idx="20">
                  <c:v>43469</c:v>
                </c:pt>
                <c:pt idx="21">
                  <c:v>43472</c:v>
                </c:pt>
                <c:pt idx="22">
                  <c:v>43473</c:v>
                </c:pt>
                <c:pt idx="23">
                  <c:v>43474</c:v>
                </c:pt>
                <c:pt idx="24">
                  <c:v>43475</c:v>
                </c:pt>
                <c:pt idx="25">
                  <c:v>43476</c:v>
                </c:pt>
                <c:pt idx="26">
                  <c:v>43479</c:v>
                </c:pt>
                <c:pt idx="27">
                  <c:v>43480</c:v>
                </c:pt>
                <c:pt idx="28">
                  <c:v>43481</c:v>
                </c:pt>
                <c:pt idx="29">
                  <c:v>43482</c:v>
                </c:pt>
                <c:pt idx="30">
                  <c:v>43483</c:v>
                </c:pt>
                <c:pt idx="31">
                  <c:v>43487</c:v>
                </c:pt>
                <c:pt idx="32">
                  <c:v>43488</c:v>
                </c:pt>
                <c:pt idx="33">
                  <c:v>43489</c:v>
                </c:pt>
                <c:pt idx="34">
                  <c:v>43490</c:v>
                </c:pt>
                <c:pt idx="35">
                  <c:v>43493</c:v>
                </c:pt>
                <c:pt idx="36">
                  <c:v>43494</c:v>
                </c:pt>
                <c:pt idx="37">
                  <c:v>43495</c:v>
                </c:pt>
                <c:pt idx="38">
                  <c:v>43496</c:v>
                </c:pt>
                <c:pt idx="39">
                  <c:v>43497</c:v>
                </c:pt>
                <c:pt idx="40">
                  <c:v>43500</c:v>
                </c:pt>
                <c:pt idx="41">
                  <c:v>43501</c:v>
                </c:pt>
                <c:pt idx="42">
                  <c:v>43502</c:v>
                </c:pt>
                <c:pt idx="43">
                  <c:v>43503</c:v>
                </c:pt>
                <c:pt idx="44">
                  <c:v>43504</c:v>
                </c:pt>
                <c:pt idx="45">
                  <c:v>43507</c:v>
                </c:pt>
                <c:pt idx="46">
                  <c:v>43508</c:v>
                </c:pt>
                <c:pt idx="47">
                  <c:v>43509</c:v>
                </c:pt>
                <c:pt idx="48">
                  <c:v>43510</c:v>
                </c:pt>
                <c:pt idx="49">
                  <c:v>43511</c:v>
                </c:pt>
                <c:pt idx="50">
                  <c:v>43515</c:v>
                </c:pt>
                <c:pt idx="51">
                  <c:v>43516</c:v>
                </c:pt>
                <c:pt idx="52">
                  <c:v>43517</c:v>
                </c:pt>
                <c:pt idx="53">
                  <c:v>43518</c:v>
                </c:pt>
                <c:pt idx="54">
                  <c:v>43521</c:v>
                </c:pt>
                <c:pt idx="55">
                  <c:v>43522</c:v>
                </c:pt>
                <c:pt idx="56">
                  <c:v>43523</c:v>
                </c:pt>
                <c:pt idx="57">
                  <c:v>43524</c:v>
                </c:pt>
                <c:pt idx="58">
                  <c:v>43525</c:v>
                </c:pt>
                <c:pt idx="59">
                  <c:v>43528</c:v>
                </c:pt>
                <c:pt idx="60">
                  <c:v>43529</c:v>
                </c:pt>
                <c:pt idx="61">
                  <c:v>43530</c:v>
                </c:pt>
                <c:pt idx="62">
                  <c:v>43531</c:v>
                </c:pt>
                <c:pt idx="63">
                  <c:v>43532</c:v>
                </c:pt>
                <c:pt idx="64">
                  <c:v>43535</c:v>
                </c:pt>
                <c:pt idx="65">
                  <c:v>43536</c:v>
                </c:pt>
                <c:pt idx="66">
                  <c:v>43537</c:v>
                </c:pt>
                <c:pt idx="67">
                  <c:v>43538</c:v>
                </c:pt>
                <c:pt idx="68">
                  <c:v>43539</c:v>
                </c:pt>
                <c:pt idx="69">
                  <c:v>43542</c:v>
                </c:pt>
                <c:pt idx="70">
                  <c:v>43543</c:v>
                </c:pt>
                <c:pt idx="71">
                  <c:v>43544</c:v>
                </c:pt>
                <c:pt idx="72">
                  <c:v>43545</c:v>
                </c:pt>
                <c:pt idx="73">
                  <c:v>43546</c:v>
                </c:pt>
                <c:pt idx="74">
                  <c:v>43549</c:v>
                </c:pt>
                <c:pt idx="75">
                  <c:v>43550</c:v>
                </c:pt>
                <c:pt idx="76">
                  <c:v>43551</c:v>
                </c:pt>
                <c:pt idx="77">
                  <c:v>43552</c:v>
                </c:pt>
                <c:pt idx="78">
                  <c:v>43553</c:v>
                </c:pt>
                <c:pt idx="79">
                  <c:v>43556</c:v>
                </c:pt>
                <c:pt idx="80">
                  <c:v>43557</c:v>
                </c:pt>
                <c:pt idx="81">
                  <c:v>43558</c:v>
                </c:pt>
                <c:pt idx="82">
                  <c:v>43559</c:v>
                </c:pt>
                <c:pt idx="83">
                  <c:v>43560</c:v>
                </c:pt>
                <c:pt idx="84">
                  <c:v>43563</c:v>
                </c:pt>
                <c:pt idx="85">
                  <c:v>43564</c:v>
                </c:pt>
                <c:pt idx="86">
                  <c:v>43565</c:v>
                </c:pt>
                <c:pt idx="87">
                  <c:v>43566</c:v>
                </c:pt>
                <c:pt idx="88">
                  <c:v>43567</c:v>
                </c:pt>
                <c:pt idx="89">
                  <c:v>43570</c:v>
                </c:pt>
                <c:pt idx="90">
                  <c:v>43571</c:v>
                </c:pt>
                <c:pt idx="91">
                  <c:v>43572</c:v>
                </c:pt>
                <c:pt idx="92">
                  <c:v>43573</c:v>
                </c:pt>
                <c:pt idx="93">
                  <c:v>43577</c:v>
                </c:pt>
                <c:pt idx="94">
                  <c:v>43578</c:v>
                </c:pt>
                <c:pt idx="95">
                  <c:v>43579</c:v>
                </c:pt>
                <c:pt idx="96">
                  <c:v>43580</c:v>
                </c:pt>
                <c:pt idx="97">
                  <c:v>43581</c:v>
                </c:pt>
                <c:pt idx="98">
                  <c:v>43584</c:v>
                </c:pt>
                <c:pt idx="99">
                  <c:v>43585</c:v>
                </c:pt>
                <c:pt idx="100">
                  <c:v>43586</c:v>
                </c:pt>
                <c:pt idx="101">
                  <c:v>43587</c:v>
                </c:pt>
                <c:pt idx="102">
                  <c:v>43588</c:v>
                </c:pt>
                <c:pt idx="103">
                  <c:v>43591</c:v>
                </c:pt>
                <c:pt idx="104">
                  <c:v>43592</c:v>
                </c:pt>
                <c:pt idx="105">
                  <c:v>43593</c:v>
                </c:pt>
                <c:pt idx="106">
                  <c:v>43594</c:v>
                </c:pt>
                <c:pt idx="107">
                  <c:v>43595</c:v>
                </c:pt>
                <c:pt idx="108">
                  <c:v>43598</c:v>
                </c:pt>
                <c:pt idx="109">
                  <c:v>43599</c:v>
                </c:pt>
                <c:pt idx="110">
                  <c:v>43600</c:v>
                </c:pt>
                <c:pt idx="111">
                  <c:v>43601</c:v>
                </c:pt>
                <c:pt idx="112">
                  <c:v>43602</c:v>
                </c:pt>
                <c:pt idx="113">
                  <c:v>43605</c:v>
                </c:pt>
                <c:pt idx="114">
                  <c:v>43606</c:v>
                </c:pt>
                <c:pt idx="115">
                  <c:v>43607</c:v>
                </c:pt>
                <c:pt idx="116">
                  <c:v>43608</c:v>
                </c:pt>
                <c:pt idx="117">
                  <c:v>43609</c:v>
                </c:pt>
                <c:pt idx="118">
                  <c:v>43613</c:v>
                </c:pt>
                <c:pt idx="119">
                  <c:v>43614</c:v>
                </c:pt>
                <c:pt idx="120">
                  <c:v>43615</c:v>
                </c:pt>
                <c:pt idx="121">
                  <c:v>43616</c:v>
                </c:pt>
                <c:pt idx="122">
                  <c:v>43619</c:v>
                </c:pt>
                <c:pt idx="123">
                  <c:v>43620</c:v>
                </c:pt>
                <c:pt idx="124">
                  <c:v>43621</c:v>
                </c:pt>
                <c:pt idx="125">
                  <c:v>43622</c:v>
                </c:pt>
                <c:pt idx="126">
                  <c:v>43623</c:v>
                </c:pt>
                <c:pt idx="127">
                  <c:v>43626</c:v>
                </c:pt>
                <c:pt idx="128">
                  <c:v>43627</c:v>
                </c:pt>
                <c:pt idx="129">
                  <c:v>43628</c:v>
                </c:pt>
                <c:pt idx="130">
                  <c:v>43629</c:v>
                </c:pt>
                <c:pt idx="131">
                  <c:v>43630</c:v>
                </c:pt>
                <c:pt idx="132">
                  <c:v>43633</c:v>
                </c:pt>
                <c:pt idx="133">
                  <c:v>43634</c:v>
                </c:pt>
                <c:pt idx="134">
                  <c:v>43635</c:v>
                </c:pt>
                <c:pt idx="135">
                  <c:v>43636</c:v>
                </c:pt>
                <c:pt idx="136">
                  <c:v>43637</c:v>
                </c:pt>
                <c:pt idx="137">
                  <c:v>43640</c:v>
                </c:pt>
                <c:pt idx="138">
                  <c:v>43641</c:v>
                </c:pt>
                <c:pt idx="139">
                  <c:v>43642</c:v>
                </c:pt>
                <c:pt idx="140">
                  <c:v>43643</c:v>
                </c:pt>
                <c:pt idx="141">
                  <c:v>43644</c:v>
                </c:pt>
                <c:pt idx="142">
                  <c:v>43647</c:v>
                </c:pt>
                <c:pt idx="143">
                  <c:v>43648</c:v>
                </c:pt>
                <c:pt idx="144">
                  <c:v>43649</c:v>
                </c:pt>
                <c:pt idx="145">
                  <c:v>43651</c:v>
                </c:pt>
                <c:pt idx="146">
                  <c:v>43654</c:v>
                </c:pt>
                <c:pt idx="147">
                  <c:v>43655</c:v>
                </c:pt>
                <c:pt idx="148">
                  <c:v>43656</c:v>
                </c:pt>
                <c:pt idx="149">
                  <c:v>43657</c:v>
                </c:pt>
                <c:pt idx="150">
                  <c:v>43658</c:v>
                </c:pt>
                <c:pt idx="151">
                  <c:v>43661</c:v>
                </c:pt>
                <c:pt idx="152">
                  <c:v>43662</c:v>
                </c:pt>
                <c:pt idx="153">
                  <c:v>43663</c:v>
                </c:pt>
                <c:pt idx="154">
                  <c:v>43664</c:v>
                </c:pt>
                <c:pt idx="155">
                  <c:v>43665</c:v>
                </c:pt>
                <c:pt idx="156">
                  <c:v>43668</c:v>
                </c:pt>
                <c:pt idx="157">
                  <c:v>43669</c:v>
                </c:pt>
                <c:pt idx="158">
                  <c:v>43670</c:v>
                </c:pt>
                <c:pt idx="159">
                  <c:v>43671</c:v>
                </c:pt>
                <c:pt idx="160">
                  <c:v>43672</c:v>
                </c:pt>
                <c:pt idx="161">
                  <c:v>43675</c:v>
                </c:pt>
                <c:pt idx="162">
                  <c:v>43676</c:v>
                </c:pt>
                <c:pt idx="163">
                  <c:v>43677</c:v>
                </c:pt>
                <c:pt idx="164">
                  <c:v>43678</c:v>
                </c:pt>
                <c:pt idx="165">
                  <c:v>43679</c:v>
                </c:pt>
                <c:pt idx="166">
                  <c:v>43682</c:v>
                </c:pt>
                <c:pt idx="167">
                  <c:v>43683</c:v>
                </c:pt>
                <c:pt idx="168">
                  <c:v>43684</c:v>
                </c:pt>
                <c:pt idx="169">
                  <c:v>43685</c:v>
                </c:pt>
                <c:pt idx="170">
                  <c:v>43686</c:v>
                </c:pt>
                <c:pt idx="171">
                  <c:v>43689</c:v>
                </c:pt>
                <c:pt idx="172">
                  <c:v>43690</c:v>
                </c:pt>
                <c:pt idx="173">
                  <c:v>43691</c:v>
                </c:pt>
                <c:pt idx="174">
                  <c:v>43692</c:v>
                </c:pt>
                <c:pt idx="175">
                  <c:v>43693</c:v>
                </c:pt>
                <c:pt idx="176">
                  <c:v>43696</c:v>
                </c:pt>
                <c:pt idx="177">
                  <c:v>43697</c:v>
                </c:pt>
                <c:pt idx="178">
                  <c:v>43698</c:v>
                </c:pt>
                <c:pt idx="179">
                  <c:v>43699</c:v>
                </c:pt>
                <c:pt idx="180">
                  <c:v>43700</c:v>
                </c:pt>
                <c:pt idx="181">
                  <c:v>43703</c:v>
                </c:pt>
                <c:pt idx="182">
                  <c:v>43704</c:v>
                </c:pt>
                <c:pt idx="183">
                  <c:v>43705</c:v>
                </c:pt>
                <c:pt idx="184">
                  <c:v>43706</c:v>
                </c:pt>
                <c:pt idx="185">
                  <c:v>43707</c:v>
                </c:pt>
                <c:pt idx="186">
                  <c:v>43711</c:v>
                </c:pt>
                <c:pt idx="187">
                  <c:v>43712</c:v>
                </c:pt>
                <c:pt idx="188">
                  <c:v>43713</c:v>
                </c:pt>
                <c:pt idx="189">
                  <c:v>43714</c:v>
                </c:pt>
                <c:pt idx="190">
                  <c:v>43717</c:v>
                </c:pt>
                <c:pt idx="191">
                  <c:v>43718</c:v>
                </c:pt>
                <c:pt idx="192">
                  <c:v>43719</c:v>
                </c:pt>
                <c:pt idx="193">
                  <c:v>43720</c:v>
                </c:pt>
                <c:pt idx="194">
                  <c:v>43721</c:v>
                </c:pt>
                <c:pt idx="195">
                  <c:v>43724</c:v>
                </c:pt>
                <c:pt idx="196">
                  <c:v>43725</c:v>
                </c:pt>
                <c:pt idx="197">
                  <c:v>43726</c:v>
                </c:pt>
                <c:pt idx="198">
                  <c:v>43727</c:v>
                </c:pt>
                <c:pt idx="199">
                  <c:v>43728</c:v>
                </c:pt>
                <c:pt idx="200">
                  <c:v>43731</c:v>
                </c:pt>
                <c:pt idx="201">
                  <c:v>43732</c:v>
                </c:pt>
                <c:pt idx="202">
                  <c:v>43733</c:v>
                </c:pt>
                <c:pt idx="203">
                  <c:v>43734</c:v>
                </c:pt>
                <c:pt idx="204">
                  <c:v>43735</c:v>
                </c:pt>
                <c:pt idx="205">
                  <c:v>43738</c:v>
                </c:pt>
                <c:pt idx="206">
                  <c:v>43739</c:v>
                </c:pt>
                <c:pt idx="207">
                  <c:v>43740</c:v>
                </c:pt>
                <c:pt idx="208">
                  <c:v>43741</c:v>
                </c:pt>
                <c:pt idx="209">
                  <c:v>43742</c:v>
                </c:pt>
                <c:pt idx="210">
                  <c:v>43745</c:v>
                </c:pt>
                <c:pt idx="211">
                  <c:v>43746</c:v>
                </c:pt>
                <c:pt idx="212">
                  <c:v>43747</c:v>
                </c:pt>
                <c:pt idx="213">
                  <c:v>43748</c:v>
                </c:pt>
                <c:pt idx="214">
                  <c:v>43749</c:v>
                </c:pt>
                <c:pt idx="215">
                  <c:v>43752</c:v>
                </c:pt>
                <c:pt idx="216">
                  <c:v>43753</c:v>
                </c:pt>
                <c:pt idx="217">
                  <c:v>43754</c:v>
                </c:pt>
                <c:pt idx="218">
                  <c:v>43755</c:v>
                </c:pt>
                <c:pt idx="219">
                  <c:v>43756</c:v>
                </c:pt>
                <c:pt idx="220">
                  <c:v>43759</c:v>
                </c:pt>
                <c:pt idx="221">
                  <c:v>43760</c:v>
                </c:pt>
                <c:pt idx="222">
                  <c:v>43761</c:v>
                </c:pt>
                <c:pt idx="223">
                  <c:v>43762</c:v>
                </c:pt>
                <c:pt idx="224">
                  <c:v>43763</c:v>
                </c:pt>
                <c:pt idx="225">
                  <c:v>43766</c:v>
                </c:pt>
                <c:pt idx="226">
                  <c:v>43767</c:v>
                </c:pt>
                <c:pt idx="227">
                  <c:v>43768</c:v>
                </c:pt>
                <c:pt idx="228">
                  <c:v>43769</c:v>
                </c:pt>
                <c:pt idx="229">
                  <c:v>43770</c:v>
                </c:pt>
                <c:pt idx="230">
                  <c:v>43773</c:v>
                </c:pt>
                <c:pt idx="231">
                  <c:v>43774</c:v>
                </c:pt>
                <c:pt idx="232">
                  <c:v>43775</c:v>
                </c:pt>
                <c:pt idx="233">
                  <c:v>43776</c:v>
                </c:pt>
                <c:pt idx="234">
                  <c:v>43777</c:v>
                </c:pt>
                <c:pt idx="235">
                  <c:v>43780</c:v>
                </c:pt>
                <c:pt idx="236">
                  <c:v>43781</c:v>
                </c:pt>
                <c:pt idx="237">
                  <c:v>43782</c:v>
                </c:pt>
                <c:pt idx="238">
                  <c:v>43783</c:v>
                </c:pt>
                <c:pt idx="239">
                  <c:v>43784</c:v>
                </c:pt>
                <c:pt idx="240">
                  <c:v>43787</c:v>
                </c:pt>
                <c:pt idx="241">
                  <c:v>43788</c:v>
                </c:pt>
                <c:pt idx="242">
                  <c:v>43789</c:v>
                </c:pt>
                <c:pt idx="243">
                  <c:v>43790</c:v>
                </c:pt>
                <c:pt idx="244">
                  <c:v>43791</c:v>
                </c:pt>
                <c:pt idx="245">
                  <c:v>43794</c:v>
                </c:pt>
                <c:pt idx="246">
                  <c:v>43795</c:v>
                </c:pt>
                <c:pt idx="247">
                  <c:v>43796</c:v>
                </c:pt>
                <c:pt idx="248">
                  <c:v>43798</c:v>
                </c:pt>
                <c:pt idx="249">
                  <c:v>43801</c:v>
                </c:pt>
                <c:pt idx="250">
                  <c:v>43802</c:v>
                </c:pt>
                <c:pt idx="251">
                  <c:v>43803</c:v>
                </c:pt>
              </c:numCache>
            </c:numRef>
          </c:cat>
          <c:val>
            <c:numRef>
              <c:f>'[DG.xlsx]DG stock'!$D$2:$D$253</c:f>
              <c:numCache>
                <c:formatCode>General</c:formatCode>
                <c:ptCount val="252"/>
                <c:pt idx="0">
                  <c:v>-1</c:v>
                </c:pt>
                <c:pt idx="1">
                  <c:v>-1</c:v>
                </c:pt>
                <c:pt idx="2">
                  <c:v>-1</c:v>
                </c:pt>
                <c:pt idx="3">
                  <c:v>-1</c:v>
                </c:pt>
                <c:pt idx="4">
                  <c:v>-1</c:v>
                </c:pt>
                <c:pt idx="5">
                  <c:v>-1</c:v>
                </c:pt>
                <c:pt idx="6">
                  <c:v>-1</c:v>
                </c:pt>
                <c:pt idx="7">
                  <c:v>-1</c:v>
                </c:pt>
                <c:pt idx="8">
                  <c:v>-1</c:v>
                </c:pt>
                <c:pt idx="9">
                  <c:v>-1</c:v>
                </c:pt>
                <c:pt idx="10">
                  <c:v>-1</c:v>
                </c:pt>
                <c:pt idx="11">
                  <c:v>-1</c:v>
                </c:pt>
                <c:pt idx="12">
                  <c:v>-1</c:v>
                </c:pt>
                <c:pt idx="13">
                  <c:v>-1</c:v>
                </c:pt>
                <c:pt idx="14">
                  <c:v>-1</c:v>
                </c:pt>
                <c:pt idx="15">
                  <c:v>-1</c:v>
                </c:pt>
                <c:pt idx="16">
                  <c:v>-1</c:v>
                </c:pt>
                <c:pt idx="17">
                  <c:v>-1</c:v>
                </c:pt>
                <c:pt idx="18">
                  <c:v>-1</c:v>
                </c:pt>
                <c:pt idx="19">
                  <c:v>-1</c:v>
                </c:pt>
                <c:pt idx="20">
                  <c:v>-1</c:v>
                </c:pt>
                <c:pt idx="21">
                  <c:v>-1</c:v>
                </c:pt>
                <c:pt idx="22">
                  <c:v>-1</c:v>
                </c:pt>
                <c:pt idx="23">
                  <c:v>-1</c:v>
                </c:pt>
                <c:pt idx="24">
                  <c:v>-1</c:v>
                </c:pt>
                <c:pt idx="25">
                  <c:v>-1</c:v>
                </c:pt>
                <c:pt idx="26">
                  <c:v>-1</c:v>
                </c:pt>
                <c:pt idx="27">
                  <c:v>-1</c:v>
                </c:pt>
                <c:pt idx="28">
                  <c:v>-1</c:v>
                </c:pt>
                <c:pt idx="29">
                  <c:v>-1</c:v>
                </c:pt>
                <c:pt idx="30">
                  <c:v>-1</c:v>
                </c:pt>
                <c:pt idx="31">
                  <c:v>-1</c:v>
                </c:pt>
                <c:pt idx="32">
                  <c:v>-1</c:v>
                </c:pt>
                <c:pt idx="33">
                  <c:v>-1</c:v>
                </c:pt>
                <c:pt idx="34">
                  <c:v>-1</c:v>
                </c:pt>
                <c:pt idx="35">
                  <c:v>-1</c:v>
                </c:pt>
                <c:pt idx="36">
                  <c:v>-1</c:v>
                </c:pt>
                <c:pt idx="37">
                  <c:v>-1</c:v>
                </c:pt>
                <c:pt idx="38">
                  <c:v>-1</c:v>
                </c:pt>
                <c:pt idx="39">
                  <c:v>-1</c:v>
                </c:pt>
                <c:pt idx="40">
                  <c:v>-1</c:v>
                </c:pt>
                <c:pt idx="41">
                  <c:v>-1</c:v>
                </c:pt>
                <c:pt idx="42">
                  <c:v>-1</c:v>
                </c:pt>
                <c:pt idx="43">
                  <c:v>-1</c:v>
                </c:pt>
                <c:pt idx="44">
                  <c:v>-1</c:v>
                </c:pt>
                <c:pt idx="45">
                  <c:v>-1</c:v>
                </c:pt>
                <c:pt idx="46">
                  <c:v>-1</c:v>
                </c:pt>
                <c:pt idx="47">
                  <c:v>-1</c:v>
                </c:pt>
                <c:pt idx="48">
                  <c:v>-1</c:v>
                </c:pt>
                <c:pt idx="49">
                  <c:v>-1</c:v>
                </c:pt>
                <c:pt idx="50">
                  <c:v>-1</c:v>
                </c:pt>
                <c:pt idx="51">
                  <c:v>-1</c:v>
                </c:pt>
                <c:pt idx="52">
                  <c:v>-1</c:v>
                </c:pt>
                <c:pt idx="53">
                  <c:v>-1</c:v>
                </c:pt>
                <c:pt idx="54">
                  <c:v>-1</c:v>
                </c:pt>
                <c:pt idx="55">
                  <c:v>-1</c:v>
                </c:pt>
                <c:pt idx="56">
                  <c:v>-1</c:v>
                </c:pt>
                <c:pt idx="57">
                  <c:v>-1</c:v>
                </c:pt>
                <c:pt idx="58">
                  <c:v>-1</c:v>
                </c:pt>
                <c:pt idx="59">
                  <c:v>-1</c:v>
                </c:pt>
                <c:pt idx="60">
                  <c:v>-1</c:v>
                </c:pt>
                <c:pt idx="61">
                  <c:v>-1</c:v>
                </c:pt>
                <c:pt idx="62">
                  <c:v>-1</c:v>
                </c:pt>
                <c:pt idx="63">
                  <c:v>-1</c:v>
                </c:pt>
                <c:pt idx="64">
                  <c:v>-1</c:v>
                </c:pt>
                <c:pt idx="65">
                  <c:v>-1</c:v>
                </c:pt>
                <c:pt idx="66">
                  <c:v>-1</c:v>
                </c:pt>
                <c:pt idx="67">
                  <c:v>111.639999</c:v>
                </c:pt>
                <c:pt idx="68">
                  <c:v>-1</c:v>
                </c:pt>
                <c:pt idx="69">
                  <c:v>-1</c:v>
                </c:pt>
                <c:pt idx="70">
                  <c:v>-1</c:v>
                </c:pt>
                <c:pt idx="71">
                  <c:v>-1</c:v>
                </c:pt>
                <c:pt idx="72">
                  <c:v>-1</c:v>
                </c:pt>
                <c:pt idx="73">
                  <c:v>-1</c:v>
                </c:pt>
                <c:pt idx="74">
                  <c:v>-1</c:v>
                </c:pt>
                <c:pt idx="75">
                  <c:v>-1</c:v>
                </c:pt>
                <c:pt idx="76">
                  <c:v>-1</c:v>
                </c:pt>
                <c:pt idx="77">
                  <c:v>-1</c:v>
                </c:pt>
                <c:pt idx="78">
                  <c:v>-1</c:v>
                </c:pt>
                <c:pt idx="79">
                  <c:v>-1</c:v>
                </c:pt>
                <c:pt idx="80">
                  <c:v>-1</c:v>
                </c:pt>
                <c:pt idx="81">
                  <c:v>-1</c:v>
                </c:pt>
                <c:pt idx="82">
                  <c:v>-1</c:v>
                </c:pt>
                <c:pt idx="83">
                  <c:v>-1</c:v>
                </c:pt>
                <c:pt idx="84">
                  <c:v>-1</c:v>
                </c:pt>
                <c:pt idx="85">
                  <c:v>-1</c:v>
                </c:pt>
                <c:pt idx="86">
                  <c:v>-1</c:v>
                </c:pt>
                <c:pt idx="87">
                  <c:v>-1</c:v>
                </c:pt>
                <c:pt idx="88">
                  <c:v>-1</c:v>
                </c:pt>
                <c:pt idx="89">
                  <c:v>-1</c:v>
                </c:pt>
                <c:pt idx="90">
                  <c:v>-1</c:v>
                </c:pt>
                <c:pt idx="91">
                  <c:v>-1</c:v>
                </c:pt>
                <c:pt idx="92">
                  <c:v>-1</c:v>
                </c:pt>
                <c:pt idx="93">
                  <c:v>-1</c:v>
                </c:pt>
                <c:pt idx="94">
                  <c:v>-1</c:v>
                </c:pt>
                <c:pt idx="95">
                  <c:v>-1</c:v>
                </c:pt>
                <c:pt idx="96">
                  <c:v>-1</c:v>
                </c:pt>
                <c:pt idx="97">
                  <c:v>-1</c:v>
                </c:pt>
                <c:pt idx="98">
                  <c:v>-1</c:v>
                </c:pt>
                <c:pt idx="99">
                  <c:v>-1</c:v>
                </c:pt>
                <c:pt idx="100">
                  <c:v>-1</c:v>
                </c:pt>
                <c:pt idx="101">
                  <c:v>-1</c:v>
                </c:pt>
                <c:pt idx="102">
                  <c:v>-1</c:v>
                </c:pt>
                <c:pt idx="103">
                  <c:v>-1</c:v>
                </c:pt>
                <c:pt idx="104">
                  <c:v>-1</c:v>
                </c:pt>
                <c:pt idx="105">
                  <c:v>-1</c:v>
                </c:pt>
                <c:pt idx="106">
                  <c:v>-1</c:v>
                </c:pt>
                <c:pt idx="107">
                  <c:v>-1</c:v>
                </c:pt>
                <c:pt idx="108">
                  <c:v>-1</c:v>
                </c:pt>
                <c:pt idx="109">
                  <c:v>-1</c:v>
                </c:pt>
                <c:pt idx="110">
                  <c:v>-1</c:v>
                </c:pt>
                <c:pt idx="111">
                  <c:v>-1</c:v>
                </c:pt>
                <c:pt idx="112">
                  <c:v>-1</c:v>
                </c:pt>
                <c:pt idx="113">
                  <c:v>-1</c:v>
                </c:pt>
                <c:pt idx="114">
                  <c:v>-1</c:v>
                </c:pt>
                <c:pt idx="115">
                  <c:v>-1</c:v>
                </c:pt>
                <c:pt idx="116">
                  <c:v>-1</c:v>
                </c:pt>
                <c:pt idx="117">
                  <c:v>-1</c:v>
                </c:pt>
                <c:pt idx="118">
                  <c:v>-1</c:v>
                </c:pt>
                <c:pt idx="119">
                  <c:v>-1</c:v>
                </c:pt>
                <c:pt idx="120">
                  <c:v>-1</c:v>
                </c:pt>
                <c:pt idx="121">
                  <c:v>-1</c:v>
                </c:pt>
                <c:pt idx="122">
                  <c:v>-1</c:v>
                </c:pt>
                <c:pt idx="123">
                  <c:v>-1</c:v>
                </c:pt>
                <c:pt idx="124">
                  <c:v>-1</c:v>
                </c:pt>
                <c:pt idx="125">
                  <c:v>-1</c:v>
                </c:pt>
                <c:pt idx="126">
                  <c:v>-1</c:v>
                </c:pt>
                <c:pt idx="127">
                  <c:v>-1</c:v>
                </c:pt>
                <c:pt idx="128">
                  <c:v>-1</c:v>
                </c:pt>
                <c:pt idx="129">
                  <c:v>-1</c:v>
                </c:pt>
                <c:pt idx="130">
                  <c:v>-1</c:v>
                </c:pt>
                <c:pt idx="131">
                  <c:v>-1</c:v>
                </c:pt>
                <c:pt idx="132">
                  <c:v>-1</c:v>
                </c:pt>
                <c:pt idx="133">
                  <c:v>-1</c:v>
                </c:pt>
                <c:pt idx="134">
                  <c:v>-1</c:v>
                </c:pt>
                <c:pt idx="135">
                  <c:v>-1</c:v>
                </c:pt>
                <c:pt idx="136">
                  <c:v>-1</c:v>
                </c:pt>
                <c:pt idx="137">
                  <c:v>-1</c:v>
                </c:pt>
                <c:pt idx="138">
                  <c:v>-1</c:v>
                </c:pt>
                <c:pt idx="139">
                  <c:v>-1</c:v>
                </c:pt>
                <c:pt idx="140">
                  <c:v>-1</c:v>
                </c:pt>
                <c:pt idx="141">
                  <c:v>-1</c:v>
                </c:pt>
                <c:pt idx="142">
                  <c:v>-1</c:v>
                </c:pt>
                <c:pt idx="143">
                  <c:v>-1</c:v>
                </c:pt>
                <c:pt idx="144">
                  <c:v>-1</c:v>
                </c:pt>
                <c:pt idx="145">
                  <c:v>-1</c:v>
                </c:pt>
                <c:pt idx="146">
                  <c:v>-1</c:v>
                </c:pt>
                <c:pt idx="147">
                  <c:v>-1</c:v>
                </c:pt>
                <c:pt idx="148">
                  <c:v>-1</c:v>
                </c:pt>
                <c:pt idx="149">
                  <c:v>-1</c:v>
                </c:pt>
                <c:pt idx="150">
                  <c:v>-1</c:v>
                </c:pt>
                <c:pt idx="151">
                  <c:v>-1</c:v>
                </c:pt>
                <c:pt idx="152">
                  <c:v>-1</c:v>
                </c:pt>
                <c:pt idx="153">
                  <c:v>-1</c:v>
                </c:pt>
                <c:pt idx="154">
                  <c:v>-1</c:v>
                </c:pt>
                <c:pt idx="155">
                  <c:v>-1</c:v>
                </c:pt>
                <c:pt idx="156">
                  <c:v>-1</c:v>
                </c:pt>
                <c:pt idx="157">
                  <c:v>-1</c:v>
                </c:pt>
                <c:pt idx="158">
                  <c:v>-1</c:v>
                </c:pt>
                <c:pt idx="159">
                  <c:v>-1</c:v>
                </c:pt>
                <c:pt idx="160">
                  <c:v>-1</c:v>
                </c:pt>
                <c:pt idx="161">
                  <c:v>-1</c:v>
                </c:pt>
                <c:pt idx="162">
                  <c:v>-1</c:v>
                </c:pt>
                <c:pt idx="163">
                  <c:v>-1</c:v>
                </c:pt>
                <c:pt idx="164">
                  <c:v>-1</c:v>
                </c:pt>
                <c:pt idx="165">
                  <c:v>-1</c:v>
                </c:pt>
                <c:pt idx="166">
                  <c:v>-1</c:v>
                </c:pt>
                <c:pt idx="167">
                  <c:v>-1</c:v>
                </c:pt>
                <c:pt idx="168">
                  <c:v>-1</c:v>
                </c:pt>
                <c:pt idx="169">
                  <c:v>-1</c:v>
                </c:pt>
                <c:pt idx="170">
                  <c:v>-1</c:v>
                </c:pt>
                <c:pt idx="171">
                  <c:v>-1</c:v>
                </c:pt>
                <c:pt idx="172">
                  <c:v>-1</c:v>
                </c:pt>
                <c:pt idx="173">
                  <c:v>-1</c:v>
                </c:pt>
                <c:pt idx="174">
                  <c:v>-1</c:v>
                </c:pt>
                <c:pt idx="175">
                  <c:v>-1</c:v>
                </c:pt>
                <c:pt idx="176">
                  <c:v>-1</c:v>
                </c:pt>
                <c:pt idx="177">
                  <c:v>-1</c:v>
                </c:pt>
                <c:pt idx="178">
                  <c:v>-1</c:v>
                </c:pt>
                <c:pt idx="179">
                  <c:v>-1</c:v>
                </c:pt>
                <c:pt idx="180">
                  <c:v>-1</c:v>
                </c:pt>
                <c:pt idx="181">
                  <c:v>-1</c:v>
                </c:pt>
                <c:pt idx="182">
                  <c:v>-1</c:v>
                </c:pt>
                <c:pt idx="183">
                  <c:v>141.029999</c:v>
                </c:pt>
                <c:pt idx="184">
                  <c:v>-1</c:v>
                </c:pt>
                <c:pt idx="185">
                  <c:v>-1</c:v>
                </c:pt>
                <c:pt idx="186">
                  <c:v>-1</c:v>
                </c:pt>
                <c:pt idx="187">
                  <c:v>-1</c:v>
                </c:pt>
                <c:pt idx="188">
                  <c:v>-1</c:v>
                </c:pt>
                <c:pt idx="189">
                  <c:v>-1</c:v>
                </c:pt>
                <c:pt idx="190">
                  <c:v>-1</c:v>
                </c:pt>
                <c:pt idx="191">
                  <c:v>-1</c:v>
                </c:pt>
                <c:pt idx="192">
                  <c:v>-1</c:v>
                </c:pt>
                <c:pt idx="193">
                  <c:v>-1</c:v>
                </c:pt>
                <c:pt idx="194">
                  <c:v>-1</c:v>
                </c:pt>
                <c:pt idx="195">
                  <c:v>-1</c:v>
                </c:pt>
                <c:pt idx="196">
                  <c:v>-1</c:v>
                </c:pt>
                <c:pt idx="197">
                  <c:v>-1</c:v>
                </c:pt>
                <c:pt idx="198">
                  <c:v>-1</c:v>
                </c:pt>
                <c:pt idx="199">
                  <c:v>-1</c:v>
                </c:pt>
                <c:pt idx="200">
                  <c:v>-1</c:v>
                </c:pt>
                <c:pt idx="201">
                  <c:v>-1</c:v>
                </c:pt>
                <c:pt idx="202">
                  <c:v>-1</c:v>
                </c:pt>
                <c:pt idx="203">
                  <c:v>-1</c:v>
                </c:pt>
                <c:pt idx="204">
                  <c:v>-1</c:v>
                </c:pt>
                <c:pt idx="205">
                  <c:v>-1</c:v>
                </c:pt>
                <c:pt idx="206">
                  <c:v>-1</c:v>
                </c:pt>
                <c:pt idx="207">
                  <c:v>-1</c:v>
                </c:pt>
                <c:pt idx="208">
                  <c:v>-1</c:v>
                </c:pt>
                <c:pt idx="209">
                  <c:v>-1</c:v>
                </c:pt>
                <c:pt idx="210">
                  <c:v>-1</c:v>
                </c:pt>
                <c:pt idx="211">
                  <c:v>-1</c:v>
                </c:pt>
                <c:pt idx="212">
                  <c:v>-1</c:v>
                </c:pt>
                <c:pt idx="213">
                  <c:v>-1</c:v>
                </c:pt>
                <c:pt idx="214">
                  <c:v>-1</c:v>
                </c:pt>
                <c:pt idx="215">
                  <c:v>-1</c:v>
                </c:pt>
                <c:pt idx="216">
                  <c:v>-1</c:v>
                </c:pt>
                <c:pt idx="217">
                  <c:v>-1</c:v>
                </c:pt>
                <c:pt idx="218">
                  <c:v>-1</c:v>
                </c:pt>
                <c:pt idx="219">
                  <c:v>-1</c:v>
                </c:pt>
                <c:pt idx="220">
                  <c:v>-1</c:v>
                </c:pt>
                <c:pt idx="221">
                  <c:v>-1</c:v>
                </c:pt>
                <c:pt idx="222">
                  <c:v>-1</c:v>
                </c:pt>
                <c:pt idx="223">
                  <c:v>-1</c:v>
                </c:pt>
                <c:pt idx="224">
                  <c:v>-1</c:v>
                </c:pt>
                <c:pt idx="225">
                  <c:v>-1</c:v>
                </c:pt>
                <c:pt idx="226">
                  <c:v>-1</c:v>
                </c:pt>
                <c:pt idx="227">
                  <c:v>-1</c:v>
                </c:pt>
                <c:pt idx="228">
                  <c:v>-1</c:v>
                </c:pt>
                <c:pt idx="229">
                  <c:v>-1</c:v>
                </c:pt>
                <c:pt idx="230">
                  <c:v>-1</c:v>
                </c:pt>
                <c:pt idx="231">
                  <c:v>-1</c:v>
                </c:pt>
                <c:pt idx="232">
                  <c:v>-1</c:v>
                </c:pt>
                <c:pt idx="233">
                  <c:v>-1</c:v>
                </c:pt>
                <c:pt idx="234">
                  <c:v>-1</c:v>
                </c:pt>
                <c:pt idx="235">
                  <c:v>-1</c:v>
                </c:pt>
                <c:pt idx="236">
                  <c:v>-1</c:v>
                </c:pt>
                <c:pt idx="237">
                  <c:v>-1</c:v>
                </c:pt>
                <c:pt idx="238">
                  <c:v>-1</c:v>
                </c:pt>
                <c:pt idx="239">
                  <c:v>-1</c:v>
                </c:pt>
                <c:pt idx="240">
                  <c:v>-1</c:v>
                </c:pt>
                <c:pt idx="241">
                  <c:v>-1</c:v>
                </c:pt>
                <c:pt idx="242">
                  <c:v>-1</c:v>
                </c:pt>
                <c:pt idx="243">
                  <c:v>-1</c:v>
                </c:pt>
                <c:pt idx="244">
                  <c:v>-1</c:v>
                </c:pt>
                <c:pt idx="245">
                  <c:v>-1</c:v>
                </c:pt>
                <c:pt idx="246">
                  <c:v>-1</c:v>
                </c:pt>
                <c:pt idx="247">
                  <c:v>-1</c:v>
                </c:pt>
                <c:pt idx="248">
                  <c:v>-1</c:v>
                </c:pt>
                <c:pt idx="249">
                  <c:v>-1</c:v>
                </c:pt>
                <c:pt idx="250">
                  <c:v>-1</c:v>
                </c:pt>
                <c:pt idx="251">
                  <c:v>-1</c:v>
                </c:pt>
              </c:numCache>
            </c:numRef>
          </c:val>
          <c:smooth val="0"/>
          <c:extLst>
            <c:ext xmlns:c16="http://schemas.microsoft.com/office/drawing/2014/chart" uri="{C3380CC4-5D6E-409C-BE32-E72D297353CC}">
              <c16:uniqueId val="{00000005-D760-4377-B407-3C1AAA83AAAB}"/>
            </c:ext>
          </c:extLst>
        </c:ser>
        <c:dLbls>
          <c:showLegendKey val="0"/>
          <c:showVal val="0"/>
          <c:showCatName val="0"/>
          <c:showSerName val="0"/>
          <c:showPercent val="0"/>
          <c:showBubbleSize val="0"/>
        </c:dLbls>
        <c:marker val="1"/>
        <c:smooth val="0"/>
        <c:axId val="2093862992"/>
        <c:axId val="2093859760"/>
      </c:lineChart>
      <c:dateAx>
        <c:axId val="2093853120"/>
        <c:scaling>
          <c:orientation val="minMax"/>
        </c:scaling>
        <c:delete val="0"/>
        <c:axPos val="b"/>
        <c:numFmt formatCode="mmm\-yy" sourceLinked="0"/>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Garamond" panose="02020404030301010803" pitchFamily="18" charset="0"/>
                <a:ea typeface="+mn-ea"/>
                <a:cs typeface="+mn-cs"/>
              </a:defRPr>
            </a:pPr>
            <a:endParaRPr lang="en-US"/>
          </a:p>
        </c:txPr>
        <c:crossAx val="2093856528"/>
        <c:crosses val="autoZero"/>
        <c:auto val="1"/>
        <c:lblOffset val="100"/>
        <c:baseTimeUnit val="days"/>
        <c:majorUnit val="3"/>
        <c:majorTimeUnit val="months"/>
      </c:dateAx>
      <c:valAx>
        <c:axId val="2093856528"/>
        <c:scaling>
          <c:orientation val="minMax"/>
          <c:max val="120"/>
          <c:min val="0"/>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Garamond" panose="02020404030301010803" pitchFamily="18" charset="0"/>
                <a:ea typeface="Gadugi" panose="020B0502040204020203" pitchFamily="34" charset="0"/>
                <a:cs typeface="+mn-cs"/>
              </a:defRPr>
            </a:pPr>
            <a:endParaRPr lang="en-US"/>
          </a:p>
        </c:txPr>
        <c:crossAx val="2093853120"/>
        <c:crosses val="autoZero"/>
        <c:crossBetween val="between"/>
      </c:valAx>
      <c:valAx>
        <c:axId val="2093859760"/>
        <c:scaling>
          <c:orientation val="minMax"/>
          <c:max val="180"/>
          <c:min val="60"/>
        </c:scaling>
        <c:delete val="0"/>
        <c:axPos val="r"/>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Garamond" panose="02020404030301010803" pitchFamily="18" charset="0"/>
                <a:ea typeface="+mn-ea"/>
                <a:cs typeface="+mn-cs"/>
              </a:defRPr>
            </a:pPr>
            <a:endParaRPr lang="en-US"/>
          </a:p>
        </c:txPr>
        <c:crossAx val="2093862992"/>
        <c:crosses val="max"/>
        <c:crossBetween val="between"/>
      </c:valAx>
      <c:dateAx>
        <c:axId val="2093862992"/>
        <c:scaling>
          <c:orientation val="minMax"/>
        </c:scaling>
        <c:delete val="1"/>
        <c:axPos val="b"/>
        <c:numFmt formatCode="m/d/yyyy" sourceLinked="1"/>
        <c:majorTickMark val="out"/>
        <c:minorTickMark val="none"/>
        <c:tickLblPos val="nextTo"/>
        <c:crossAx val="2093859760"/>
        <c:crosses val="autoZero"/>
        <c:auto val="1"/>
        <c:lblOffset val="100"/>
        <c:baseTimeUnit val="days"/>
      </c:date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Garamond" panose="02020404030301010803" pitchFamily="18" charset="0"/>
              <a:ea typeface="+mn-ea"/>
              <a:cs typeface="+mn-cs"/>
            </a:defRPr>
          </a:pPr>
          <a:endParaRPr lang="en-US"/>
        </a:p>
      </c:txPr>
    </c:legend>
    <c:plotVisOnly val="1"/>
    <c:dispBlanksAs val="gap"/>
    <c:showDLblsOverMax val="0"/>
  </c:chart>
  <c:spPr>
    <a:solidFill>
      <a:schemeClr val="bg1"/>
    </a:solidFill>
    <a:ln w="9525" cap="flat" cmpd="sng" algn="ctr">
      <a:noFill/>
      <a:round/>
    </a:ln>
    <a:effectLst/>
  </c:spPr>
  <c:txPr>
    <a:bodyPr/>
    <a:lstStyle/>
    <a:p>
      <a:pPr>
        <a:defRPr>
          <a:latin typeface="Garamond" panose="02020404030301010803" pitchFamily="18" charset="0"/>
        </a:defRPr>
      </a:pPr>
      <a:endParaRPr lang="en-US"/>
    </a:p>
  </c:txPr>
  <c:externalData r:id="rId4">
    <c:autoUpdate val="0"/>
  </c:externalData>
  <c:userShapes r:id="rId5"/>
</c:chartSpace>
</file>

<file path=ppt/charts/colors1.xml><?xml version="1.0" encoding="utf-8"?>
<cs:colorStyle xmlns:cs="http://schemas.microsoft.com/office/drawing/2012/chartStyle" xmlns:a="http://schemas.openxmlformats.org/drawingml/2006/main" meth="withinLinear" id="17">
  <a:schemeClr val="accent4"/>
</cs:colorStyle>
</file>

<file path=ppt/charts/style1.xml><?xml version="1.0" encoding="utf-8"?>
<cs:chartStyle xmlns:cs="http://schemas.microsoft.com/office/drawing/2012/chartStyle" xmlns:a="http://schemas.openxmlformats.org/drawingml/2006/main" id="32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image" Target="../media/image1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image" Target="../media/image22.emf"/><Relationship Id="rId1" Type="http://schemas.openxmlformats.org/officeDocument/2006/relationships/image" Target="../media/image2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4.emf"/></Relationships>
</file>

<file path=ppt/drawings/drawing1.xml><?xml version="1.0" encoding="utf-8"?>
<c:userShapes xmlns:c="http://schemas.openxmlformats.org/drawingml/2006/chart">
  <cdr:relSizeAnchor xmlns:cdr="http://schemas.openxmlformats.org/drawingml/2006/chartDrawing">
    <cdr:from>
      <cdr:x>0.18417</cdr:x>
      <cdr:y>0.17828</cdr:y>
    </cdr:from>
    <cdr:to>
      <cdr:x>0.32971</cdr:x>
      <cdr:y>0.40594</cdr:y>
    </cdr:to>
    <cdr:sp macro="" textlink="">
      <cdr:nvSpPr>
        <cdr:cNvPr id="2" name="TextBox 1"/>
        <cdr:cNvSpPr txBox="1"/>
      </cdr:nvSpPr>
      <cdr:spPr>
        <a:xfrm xmlns:a="http://schemas.openxmlformats.org/drawingml/2006/main">
          <a:off x="598577" y="368498"/>
          <a:ext cx="473023" cy="470556"/>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sz="800" dirty="0">
              <a:solidFill>
                <a:srgbClr val="0070C0"/>
              </a:solidFill>
              <a:latin typeface="Garamond" panose="02020404030301010803" pitchFamily="18" charset="0"/>
            </a:rPr>
            <a:t>2018 4</a:t>
          </a:r>
          <a:r>
            <a:rPr lang="en-US" sz="800" baseline="30000" dirty="0">
              <a:solidFill>
                <a:srgbClr val="0070C0"/>
              </a:solidFill>
              <a:latin typeface="Garamond" panose="02020404030301010803" pitchFamily="18" charset="0"/>
            </a:rPr>
            <a:t>th</a:t>
          </a:r>
          <a:r>
            <a:rPr lang="en-US" sz="800" dirty="0">
              <a:solidFill>
                <a:srgbClr val="0070C0"/>
              </a:solidFill>
              <a:latin typeface="Garamond" panose="02020404030301010803" pitchFamily="18" charset="0"/>
            </a:rPr>
            <a:t> </a:t>
          </a:r>
        </a:p>
        <a:p xmlns:a="http://schemas.openxmlformats.org/drawingml/2006/main">
          <a:r>
            <a:rPr lang="en-US" sz="800" dirty="0">
              <a:solidFill>
                <a:srgbClr val="0070C0"/>
              </a:solidFill>
              <a:latin typeface="Garamond" panose="02020404030301010803" pitchFamily="18" charset="0"/>
            </a:rPr>
            <a:t>Quarter </a:t>
          </a:r>
        </a:p>
        <a:p xmlns:a="http://schemas.openxmlformats.org/drawingml/2006/main">
          <a:r>
            <a:rPr lang="en-US" sz="800" dirty="0">
              <a:solidFill>
                <a:srgbClr val="0070C0"/>
              </a:solidFill>
              <a:latin typeface="Garamond" panose="02020404030301010803" pitchFamily="18" charset="0"/>
            </a:rPr>
            <a:t>Earnings</a:t>
          </a: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4" y="5"/>
            <a:ext cx="3011488" cy="461962"/>
          </a:xfrm>
          <a:prstGeom prst="rect">
            <a:avLst/>
          </a:prstGeom>
          <a:noFill/>
          <a:ln>
            <a:noFill/>
          </a:ln>
        </p:spPr>
        <p:txBody>
          <a:bodyPr spcFirstLastPara="1" wrap="square" lIns="91425" tIns="91425" rIns="91425" bIns="91425" anchor="t" anchorCtr="0"/>
          <a:lstStyle>
            <a:lvl1pPr marL="0" marR="0" lvl="0" indent="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457081"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163"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247"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33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5412"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2493"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199576"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6657"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937003" y="5"/>
            <a:ext cx="3011488" cy="461962"/>
          </a:xfrm>
          <a:prstGeom prst="rect">
            <a:avLst/>
          </a:prstGeom>
          <a:noFill/>
          <a:ln>
            <a:noFill/>
          </a:ln>
        </p:spPr>
        <p:txBody>
          <a:bodyPr spcFirstLastPara="1" wrap="square" lIns="91425" tIns="91425" rIns="91425" bIns="91425" anchor="t" anchorCtr="0"/>
          <a:lstStyle>
            <a:lvl1pPr marL="0" marR="0" lvl="0" indent="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457081"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163"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247"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33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5412"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2493"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199576"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6657"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66813" y="690563"/>
            <a:ext cx="4616450" cy="34639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95327" y="4387856"/>
            <a:ext cx="5559425" cy="4156075"/>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4" y="8772529"/>
            <a:ext cx="3011488" cy="461962"/>
          </a:xfrm>
          <a:prstGeom prst="rect">
            <a:avLst/>
          </a:prstGeom>
          <a:noFill/>
          <a:ln>
            <a:noFill/>
          </a:ln>
        </p:spPr>
        <p:txBody>
          <a:bodyPr spcFirstLastPara="1" wrap="square" lIns="91425" tIns="91425" rIns="91425" bIns="91425" anchor="b" anchorCtr="0"/>
          <a:lstStyle>
            <a:lvl1pPr marL="0" marR="0" lvl="0" indent="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457081"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163"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247"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33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5412"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2493"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199576"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6657"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937003" y="8772529"/>
            <a:ext cx="3011488" cy="461962"/>
          </a:xfrm>
          <a:prstGeom prst="rect">
            <a:avLst/>
          </a:prstGeom>
          <a:noFill/>
          <a:ln>
            <a:noFill/>
          </a:ln>
        </p:spPr>
        <p:txBody>
          <a:bodyPr spcFirstLastPara="1" wrap="square" lIns="91725" tIns="45850" rIns="91725" bIns="4585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06161612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3:notes"/>
          <p:cNvSpPr txBox="1">
            <a:spLocks noGrp="1"/>
          </p:cNvSpPr>
          <p:nvPr>
            <p:ph type="body" idx="1"/>
          </p:nvPr>
        </p:nvSpPr>
        <p:spPr>
          <a:xfrm>
            <a:off x="695327" y="4387856"/>
            <a:ext cx="5559425" cy="41560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smtClean="0"/>
              <a:t>Anshul</a:t>
            </a:r>
            <a:endParaRPr dirty="0"/>
          </a:p>
        </p:txBody>
      </p:sp>
      <p:sp>
        <p:nvSpPr>
          <p:cNvPr id="211" name="Google Shape;211;p3:notes"/>
          <p:cNvSpPr>
            <a:spLocks noGrp="1" noRot="1" noChangeAspect="1"/>
          </p:cNvSpPr>
          <p:nvPr>
            <p:ph type="sldImg" idx="2"/>
          </p:nvPr>
        </p:nvSpPr>
        <p:spPr>
          <a:xfrm>
            <a:off x="1166813" y="690563"/>
            <a:ext cx="4616450" cy="34639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810521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2b6339be11_5_113:notes"/>
          <p:cNvSpPr txBox="1">
            <a:spLocks noGrp="1"/>
          </p:cNvSpPr>
          <p:nvPr>
            <p:ph type="body" idx="1"/>
          </p:nvPr>
        </p:nvSpPr>
        <p:spPr>
          <a:xfrm>
            <a:off x="695327" y="4387856"/>
            <a:ext cx="5559300" cy="4156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smtClean="0"/>
              <a:t>Linda</a:t>
            </a:r>
            <a:endParaRPr b="1" dirty="0"/>
          </a:p>
        </p:txBody>
      </p:sp>
      <p:sp>
        <p:nvSpPr>
          <p:cNvPr id="316" name="Google Shape;316;g2b6339be11_5_113:notes"/>
          <p:cNvSpPr>
            <a:spLocks noGrp="1" noRot="1" noChangeAspect="1"/>
          </p:cNvSpPr>
          <p:nvPr>
            <p:ph type="sldImg" idx="2"/>
          </p:nvPr>
        </p:nvSpPr>
        <p:spPr>
          <a:xfrm>
            <a:off x="1166813" y="690563"/>
            <a:ext cx="4616450" cy="34639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913696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p15:notes"/>
          <p:cNvSpPr txBox="1">
            <a:spLocks noGrp="1"/>
          </p:cNvSpPr>
          <p:nvPr>
            <p:ph type="body" idx="1"/>
          </p:nvPr>
        </p:nvSpPr>
        <p:spPr>
          <a:xfrm>
            <a:off x="695327" y="4387856"/>
            <a:ext cx="5559425" cy="41560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smtClean="0"/>
              <a:t>Anshul</a:t>
            </a:r>
            <a:endParaRPr dirty="0"/>
          </a:p>
        </p:txBody>
      </p:sp>
      <p:sp>
        <p:nvSpPr>
          <p:cNvPr id="322" name="Google Shape;322;p15:notes"/>
          <p:cNvSpPr>
            <a:spLocks noGrp="1" noRot="1" noChangeAspect="1"/>
          </p:cNvSpPr>
          <p:nvPr>
            <p:ph type="sldImg" idx="2"/>
          </p:nvPr>
        </p:nvSpPr>
        <p:spPr>
          <a:xfrm>
            <a:off x="1166813" y="690563"/>
            <a:ext cx="4616450" cy="34639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78085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p8:notes"/>
          <p:cNvSpPr txBox="1">
            <a:spLocks noGrp="1"/>
          </p:cNvSpPr>
          <p:nvPr>
            <p:ph type="body" idx="1"/>
          </p:nvPr>
        </p:nvSpPr>
        <p:spPr>
          <a:xfrm>
            <a:off x="695327" y="4387856"/>
            <a:ext cx="5559425" cy="41560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smtClean="0"/>
              <a:t>Brian</a:t>
            </a:r>
            <a:endParaRPr b="1" dirty="0"/>
          </a:p>
        </p:txBody>
      </p:sp>
      <p:sp>
        <p:nvSpPr>
          <p:cNvPr id="332" name="Google Shape;332;p8:notes"/>
          <p:cNvSpPr>
            <a:spLocks noGrp="1" noRot="1" noChangeAspect="1"/>
          </p:cNvSpPr>
          <p:nvPr>
            <p:ph type="sldImg" idx="2"/>
          </p:nvPr>
        </p:nvSpPr>
        <p:spPr>
          <a:xfrm>
            <a:off x="1166813" y="690563"/>
            <a:ext cx="4616450" cy="34639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499687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p21:notes"/>
          <p:cNvSpPr txBox="1">
            <a:spLocks noGrp="1"/>
          </p:cNvSpPr>
          <p:nvPr>
            <p:ph type="body" idx="1"/>
          </p:nvPr>
        </p:nvSpPr>
        <p:spPr>
          <a:xfrm>
            <a:off x="695327" y="4387856"/>
            <a:ext cx="5559425" cy="41560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4" name="Google Shape;344;p21:notes"/>
          <p:cNvSpPr>
            <a:spLocks noGrp="1" noRot="1" noChangeAspect="1"/>
          </p:cNvSpPr>
          <p:nvPr>
            <p:ph type="sldImg" idx="2"/>
          </p:nvPr>
        </p:nvSpPr>
        <p:spPr>
          <a:xfrm>
            <a:off x="1166813" y="690563"/>
            <a:ext cx="4616450" cy="34639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826092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5:notes"/>
          <p:cNvSpPr>
            <a:spLocks noGrp="1" noRot="1" noChangeAspect="1"/>
          </p:cNvSpPr>
          <p:nvPr>
            <p:ph type="sldImg" idx="2"/>
          </p:nvPr>
        </p:nvSpPr>
        <p:spPr>
          <a:xfrm>
            <a:off x="1166813" y="690563"/>
            <a:ext cx="4616450" cy="34639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9" name="Google Shape;219;p5:notes"/>
          <p:cNvSpPr txBox="1">
            <a:spLocks noGrp="1"/>
          </p:cNvSpPr>
          <p:nvPr>
            <p:ph type="body" idx="1"/>
          </p:nvPr>
        </p:nvSpPr>
        <p:spPr>
          <a:xfrm>
            <a:off x="695327" y="4387856"/>
            <a:ext cx="5559425" cy="4156075"/>
          </a:xfrm>
          <a:prstGeom prst="rect">
            <a:avLst/>
          </a:prstGeom>
          <a:noFill/>
          <a:ln>
            <a:noFill/>
          </a:ln>
        </p:spPr>
        <p:txBody>
          <a:bodyPr spcFirstLastPara="1" wrap="square" lIns="91725" tIns="45850" rIns="91725" bIns="45850" anchor="t" anchorCtr="0">
            <a:noAutofit/>
          </a:bodyPr>
          <a:lstStyle/>
          <a:p>
            <a:pPr marL="0" marR="0" lvl="0" indent="0" algn="l" rtl="0">
              <a:spcBef>
                <a:spcPts val="0"/>
              </a:spcBef>
              <a:spcAft>
                <a:spcPts val="0"/>
              </a:spcAft>
              <a:buNone/>
            </a:pPr>
            <a:r>
              <a:rPr lang="en-US" sz="1200" b="0" i="0" u="none" strike="noStrike" cap="none" dirty="0" err="1" smtClean="0">
                <a:solidFill>
                  <a:schemeClr val="dk1"/>
                </a:solidFill>
                <a:latin typeface="Calibri"/>
                <a:ea typeface="Calibri"/>
                <a:cs typeface="Calibri"/>
                <a:sym typeface="Calibri"/>
              </a:rPr>
              <a:t>Anshul</a:t>
            </a:r>
            <a:endParaRPr sz="1200" b="0" i="0" u="none" strike="noStrike" cap="none" dirty="0">
              <a:solidFill>
                <a:schemeClr val="dk1"/>
              </a:solidFill>
              <a:latin typeface="Calibri"/>
              <a:ea typeface="Calibri"/>
              <a:cs typeface="Calibri"/>
              <a:sym typeface="Calibri"/>
            </a:endParaRPr>
          </a:p>
        </p:txBody>
      </p:sp>
      <p:sp>
        <p:nvSpPr>
          <p:cNvPr id="220" name="Google Shape;220;p5:notes"/>
          <p:cNvSpPr txBox="1">
            <a:spLocks noGrp="1"/>
          </p:cNvSpPr>
          <p:nvPr>
            <p:ph type="sldNum" idx="12"/>
          </p:nvPr>
        </p:nvSpPr>
        <p:spPr>
          <a:xfrm>
            <a:off x="3937003" y="8772529"/>
            <a:ext cx="3011488" cy="461962"/>
          </a:xfrm>
          <a:prstGeom prst="rect">
            <a:avLst/>
          </a:prstGeom>
          <a:noFill/>
          <a:ln>
            <a:noFill/>
          </a:ln>
        </p:spPr>
        <p:txBody>
          <a:bodyPr spcFirstLastPara="1" wrap="square" lIns="91725" tIns="45850" rIns="91725" bIns="4585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Calibri"/>
                <a:ea typeface="Calibri"/>
                <a:cs typeface="Calibri"/>
                <a:sym typeface="Calibri"/>
              </a:rPr>
              <a:t>1</a:t>
            </a:fld>
            <a:endParaRPr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777801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Anshul</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2</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9439831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10:notes"/>
          <p:cNvSpPr txBox="1">
            <a:spLocks noGrp="1"/>
          </p:cNvSpPr>
          <p:nvPr>
            <p:ph type="body" idx="1"/>
          </p:nvPr>
        </p:nvSpPr>
        <p:spPr>
          <a:xfrm>
            <a:off x="695327" y="4387856"/>
            <a:ext cx="5559425" cy="41560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Linda</a:t>
            </a:r>
            <a:endParaRPr dirty="0"/>
          </a:p>
        </p:txBody>
      </p:sp>
      <p:sp>
        <p:nvSpPr>
          <p:cNvPr id="226" name="Google Shape;226;p10:notes"/>
          <p:cNvSpPr>
            <a:spLocks noGrp="1" noRot="1" noChangeAspect="1"/>
          </p:cNvSpPr>
          <p:nvPr>
            <p:ph type="sldImg" idx="2"/>
          </p:nvPr>
        </p:nvSpPr>
        <p:spPr>
          <a:xfrm>
            <a:off x="1166813" y="690563"/>
            <a:ext cx="4616450" cy="34639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012280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9:notes"/>
          <p:cNvSpPr>
            <a:spLocks noGrp="1" noRot="1" noChangeAspect="1"/>
          </p:cNvSpPr>
          <p:nvPr>
            <p:ph type="sldImg" idx="2"/>
          </p:nvPr>
        </p:nvSpPr>
        <p:spPr>
          <a:xfrm>
            <a:off x="1166813" y="690563"/>
            <a:ext cx="4616450" cy="34639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5" name="Google Shape;245;p9:notes"/>
          <p:cNvSpPr txBox="1">
            <a:spLocks noGrp="1"/>
          </p:cNvSpPr>
          <p:nvPr>
            <p:ph type="body" idx="1"/>
          </p:nvPr>
        </p:nvSpPr>
        <p:spPr>
          <a:xfrm>
            <a:off x="695327" y="4387856"/>
            <a:ext cx="5559425" cy="4156075"/>
          </a:xfrm>
          <a:prstGeom prst="rect">
            <a:avLst/>
          </a:prstGeom>
          <a:noFill/>
          <a:ln>
            <a:noFill/>
          </a:ln>
        </p:spPr>
        <p:txBody>
          <a:bodyPr spcFirstLastPara="1" wrap="square" lIns="91725" tIns="45850" rIns="91725" bIns="45850" anchor="t" anchorCtr="0">
            <a:noAutofit/>
          </a:bodyPr>
          <a:lstStyle/>
          <a:p>
            <a:pPr marL="0" marR="0" lvl="0" indent="0" algn="l" rtl="0">
              <a:spcBef>
                <a:spcPts val="0"/>
              </a:spcBef>
              <a:spcAft>
                <a:spcPts val="0"/>
              </a:spcAft>
              <a:buNone/>
            </a:pPr>
            <a:r>
              <a:rPr lang="en-US" dirty="0" smtClean="0"/>
              <a:t>Linda</a:t>
            </a:r>
            <a:endParaRPr dirty="0"/>
          </a:p>
        </p:txBody>
      </p:sp>
      <p:sp>
        <p:nvSpPr>
          <p:cNvPr id="246" name="Google Shape;246;p9:notes"/>
          <p:cNvSpPr txBox="1">
            <a:spLocks noGrp="1"/>
          </p:cNvSpPr>
          <p:nvPr>
            <p:ph type="sldNum" idx="12"/>
          </p:nvPr>
        </p:nvSpPr>
        <p:spPr>
          <a:xfrm>
            <a:off x="3937003" y="8772529"/>
            <a:ext cx="3011488" cy="461962"/>
          </a:xfrm>
          <a:prstGeom prst="rect">
            <a:avLst/>
          </a:prstGeom>
          <a:noFill/>
          <a:ln>
            <a:noFill/>
          </a:ln>
        </p:spPr>
        <p:txBody>
          <a:bodyPr spcFirstLastPara="1" wrap="square" lIns="91725" tIns="45850" rIns="91725" bIns="4585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Calibri"/>
                <a:ea typeface="Calibri"/>
                <a:cs typeface="Calibri"/>
                <a:sym typeface="Calibri"/>
              </a:rPr>
              <a:t>4</a:t>
            </a:fld>
            <a:endParaRPr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5177562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p12:notes"/>
          <p:cNvSpPr txBox="1">
            <a:spLocks noGrp="1"/>
          </p:cNvSpPr>
          <p:nvPr>
            <p:ph type="body" idx="1"/>
          </p:nvPr>
        </p:nvSpPr>
        <p:spPr>
          <a:xfrm>
            <a:off x="695327" y="4387856"/>
            <a:ext cx="5559425" cy="41560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Brian</a:t>
            </a:r>
            <a:endParaRPr dirty="0"/>
          </a:p>
        </p:txBody>
      </p:sp>
      <p:sp>
        <p:nvSpPr>
          <p:cNvPr id="261" name="Google Shape;261;p12:notes"/>
          <p:cNvSpPr>
            <a:spLocks noGrp="1" noRot="1" noChangeAspect="1"/>
          </p:cNvSpPr>
          <p:nvPr>
            <p:ph type="sldImg" idx="2"/>
          </p:nvPr>
        </p:nvSpPr>
        <p:spPr>
          <a:xfrm>
            <a:off x="1166813" y="690563"/>
            <a:ext cx="4616450" cy="34639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180472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13:notes"/>
          <p:cNvSpPr txBox="1">
            <a:spLocks noGrp="1"/>
          </p:cNvSpPr>
          <p:nvPr>
            <p:ph type="body" idx="1"/>
          </p:nvPr>
        </p:nvSpPr>
        <p:spPr>
          <a:xfrm>
            <a:off x="695327" y="4387856"/>
            <a:ext cx="5559425" cy="41560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Linda</a:t>
            </a:r>
            <a:endParaRPr dirty="0"/>
          </a:p>
        </p:txBody>
      </p:sp>
      <p:sp>
        <p:nvSpPr>
          <p:cNvPr id="275" name="Google Shape;275;p13:notes"/>
          <p:cNvSpPr>
            <a:spLocks noGrp="1" noRot="1" noChangeAspect="1"/>
          </p:cNvSpPr>
          <p:nvPr>
            <p:ph type="sldImg" idx="2"/>
          </p:nvPr>
        </p:nvSpPr>
        <p:spPr>
          <a:xfrm>
            <a:off x="1166813" y="690563"/>
            <a:ext cx="4616450" cy="34639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387405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p14:notes"/>
          <p:cNvSpPr txBox="1">
            <a:spLocks noGrp="1"/>
          </p:cNvSpPr>
          <p:nvPr>
            <p:ph type="body" idx="1"/>
          </p:nvPr>
        </p:nvSpPr>
        <p:spPr>
          <a:xfrm>
            <a:off x="695327" y="4387856"/>
            <a:ext cx="5559425" cy="41560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smtClean="0"/>
              <a:t>Anshul</a:t>
            </a:r>
            <a:endParaRPr dirty="0"/>
          </a:p>
        </p:txBody>
      </p:sp>
      <p:sp>
        <p:nvSpPr>
          <p:cNvPr id="283" name="Google Shape;283;p14:notes"/>
          <p:cNvSpPr>
            <a:spLocks noGrp="1" noRot="1" noChangeAspect="1"/>
          </p:cNvSpPr>
          <p:nvPr>
            <p:ph type="sldImg" idx="2"/>
          </p:nvPr>
        </p:nvSpPr>
        <p:spPr>
          <a:xfrm>
            <a:off x="1166813" y="690563"/>
            <a:ext cx="4616450" cy="34639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208134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g2b6339be11_5_0:notes"/>
          <p:cNvSpPr>
            <a:spLocks noGrp="1" noRot="1" noChangeAspect="1"/>
          </p:cNvSpPr>
          <p:nvPr>
            <p:ph type="sldImg" idx="2"/>
          </p:nvPr>
        </p:nvSpPr>
        <p:spPr>
          <a:xfrm>
            <a:off x="1397000" y="1154113"/>
            <a:ext cx="4156075" cy="31178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2" name="Google Shape;302;g2b6339be11_5_0:notes"/>
          <p:cNvSpPr txBox="1">
            <a:spLocks noGrp="1"/>
          </p:cNvSpPr>
          <p:nvPr>
            <p:ph type="body" idx="1"/>
          </p:nvPr>
        </p:nvSpPr>
        <p:spPr>
          <a:xfrm>
            <a:off x="695007" y="4444861"/>
            <a:ext cx="5560200" cy="3636900"/>
          </a:xfrm>
          <a:prstGeom prst="rect">
            <a:avLst/>
          </a:prstGeom>
          <a:noFill/>
          <a:ln>
            <a:noFill/>
          </a:ln>
        </p:spPr>
        <p:txBody>
          <a:bodyPr spcFirstLastPara="1" wrap="square" lIns="92550" tIns="46250" rIns="92550" bIns="46250" anchor="t" anchorCtr="0">
            <a:noAutofit/>
          </a:bodyPr>
          <a:lstStyle/>
          <a:p>
            <a:pPr marL="0" marR="0" lvl="0" indent="0" algn="l" rtl="0">
              <a:spcBef>
                <a:spcPts val="0"/>
              </a:spcBef>
              <a:spcAft>
                <a:spcPts val="0"/>
              </a:spcAft>
              <a:buNone/>
            </a:pPr>
            <a:r>
              <a:rPr lang="en-US" sz="1200" b="1" i="0" u="none" strike="noStrike" cap="none" dirty="0" smtClean="0">
                <a:solidFill>
                  <a:schemeClr val="dk1"/>
                </a:solidFill>
              </a:rPr>
              <a:t>Brian</a:t>
            </a:r>
            <a:endParaRPr sz="1200" b="1" i="0" u="none" strike="noStrike" cap="none" dirty="0">
              <a:solidFill>
                <a:schemeClr val="dk1"/>
              </a:solidFill>
            </a:endParaRPr>
          </a:p>
        </p:txBody>
      </p:sp>
      <p:sp>
        <p:nvSpPr>
          <p:cNvPr id="303" name="Google Shape;303;g2b6339be11_5_0:notes"/>
          <p:cNvSpPr txBox="1">
            <a:spLocks noGrp="1"/>
          </p:cNvSpPr>
          <p:nvPr>
            <p:ph type="sldNum" idx="12"/>
          </p:nvPr>
        </p:nvSpPr>
        <p:spPr>
          <a:xfrm>
            <a:off x="3936767" y="8772669"/>
            <a:ext cx="3011700" cy="463200"/>
          </a:xfrm>
          <a:prstGeom prst="rect">
            <a:avLst/>
          </a:prstGeom>
          <a:noFill/>
          <a:ln>
            <a:noFill/>
          </a:ln>
        </p:spPr>
        <p:txBody>
          <a:bodyPr spcFirstLastPara="1" wrap="square" lIns="92550" tIns="46250" rIns="92550" bIns="4625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rgbClr val="000000"/>
                </a:solidFill>
                <a:latin typeface="Calibri"/>
                <a:ea typeface="Calibri"/>
                <a:cs typeface="Calibri"/>
                <a:sym typeface="Calibri"/>
              </a:rPr>
              <a:t>8</a:t>
            </a:fld>
            <a:endParaRPr sz="1200" b="0" i="0" u="none" strike="noStrike" cap="none">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212447518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WB 2015 Primary Cover">
  <p:cSld name="WB 2015 Primary Cover">
    <p:spTree>
      <p:nvGrpSpPr>
        <p:cNvPr id="1" name="Shape 49"/>
        <p:cNvGrpSpPr/>
        <p:nvPr/>
      </p:nvGrpSpPr>
      <p:grpSpPr>
        <a:xfrm>
          <a:off x="0" y="0"/>
          <a:ext cx="0" cy="0"/>
          <a:chOff x="0" y="0"/>
          <a:chExt cx="0" cy="0"/>
        </a:xfrm>
      </p:grpSpPr>
      <p:sp>
        <p:nvSpPr>
          <p:cNvPr id="50" name="Google Shape;50;p2"/>
          <p:cNvSpPr txBox="1">
            <a:spLocks noGrp="1"/>
          </p:cNvSpPr>
          <p:nvPr>
            <p:ph type="ctrTitle"/>
          </p:nvPr>
        </p:nvSpPr>
        <p:spPr>
          <a:xfrm>
            <a:off x="566739" y="3532027"/>
            <a:ext cx="6011712" cy="492443"/>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chemeClr val="accent1"/>
              </a:buClr>
              <a:buSzPts val="3200"/>
              <a:buFont typeface="Cambria"/>
              <a:buNone/>
              <a:defRPr sz="3200" b="0" i="0" u="none" strike="noStrike" cap="none">
                <a:solidFill>
                  <a:schemeClr val="accent2"/>
                </a:solidFill>
                <a:latin typeface="Cambria"/>
                <a:ea typeface="Cambria"/>
                <a:cs typeface="Cambria"/>
                <a:sym typeface="Cambria"/>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dirty="0"/>
          </a:p>
        </p:txBody>
      </p:sp>
      <p:sp>
        <p:nvSpPr>
          <p:cNvPr id="51" name="Google Shape;51;p2"/>
          <p:cNvSpPr txBox="1">
            <a:spLocks noGrp="1"/>
          </p:cNvSpPr>
          <p:nvPr>
            <p:ph type="subTitle" idx="1"/>
          </p:nvPr>
        </p:nvSpPr>
        <p:spPr>
          <a:xfrm>
            <a:off x="566739" y="4227054"/>
            <a:ext cx="1377803" cy="153888"/>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1200"/>
              </a:spcBef>
              <a:spcAft>
                <a:spcPts val="0"/>
              </a:spcAft>
              <a:buClr>
                <a:schemeClr val="accent1"/>
              </a:buClr>
              <a:buSzPts val="1000"/>
              <a:buFont typeface="Noto Sans Symbols"/>
              <a:buNone/>
              <a:defRPr sz="1000" b="0" i="0" u="none" strike="noStrike" cap="none">
                <a:solidFill>
                  <a:schemeClr val="accent2"/>
                </a:solidFill>
                <a:latin typeface="Cambria"/>
                <a:ea typeface="Cambria"/>
                <a:cs typeface="Cambria"/>
                <a:sym typeface="Cambria"/>
              </a:defRPr>
            </a:lvl1pPr>
            <a:lvl2pPr marL="457081" marR="0" lvl="1" indent="0" algn="ctr" rtl="0">
              <a:lnSpc>
                <a:spcPct val="100000"/>
              </a:lnSpc>
              <a:spcBef>
                <a:spcPts val="600"/>
              </a:spcBef>
              <a:spcAft>
                <a:spcPts val="0"/>
              </a:spcAft>
              <a:buClr>
                <a:srgbClr val="888888"/>
              </a:buClr>
              <a:buSzPts val="1000"/>
              <a:buFont typeface="Cambria"/>
              <a:buNone/>
              <a:defRPr sz="1000" b="0" i="0" u="none" strike="noStrike" cap="none">
                <a:solidFill>
                  <a:srgbClr val="888888"/>
                </a:solidFill>
                <a:latin typeface="Cambria"/>
                <a:ea typeface="Cambria"/>
                <a:cs typeface="Cambria"/>
                <a:sym typeface="Cambria"/>
              </a:defRPr>
            </a:lvl2pPr>
            <a:lvl3pPr marL="914163" marR="0" lvl="2" indent="0" algn="ctr" rtl="0">
              <a:lnSpc>
                <a:spcPct val="100000"/>
              </a:lnSpc>
              <a:spcBef>
                <a:spcPts val="300"/>
              </a:spcBef>
              <a:spcAft>
                <a:spcPts val="0"/>
              </a:spcAft>
              <a:buClr>
                <a:srgbClr val="888888"/>
              </a:buClr>
              <a:buSzPts val="1000"/>
              <a:buFont typeface="Noto Sans Symbols"/>
              <a:buNone/>
              <a:defRPr sz="1000" b="0" i="0" u="none" strike="noStrike" cap="none">
                <a:solidFill>
                  <a:srgbClr val="888888"/>
                </a:solidFill>
                <a:latin typeface="Cambria"/>
                <a:ea typeface="Cambria"/>
                <a:cs typeface="Cambria"/>
                <a:sym typeface="Cambria"/>
              </a:defRPr>
            </a:lvl3pPr>
            <a:lvl4pPr marL="1371247" marR="0" lvl="3" indent="0" algn="ctr" rtl="0">
              <a:lnSpc>
                <a:spcPct val="100000"/>
              </a:lnSpc>
              <a:spcBef>
                <a:spcPts val="400"/>
              </a:spcBef>
              <a:spcAft>
                <a:spcPts val="0"/>
              </a:spcAft>
              <a:buClr>
                <a:srgbClr val="888888"/>
              </a:buClr>
              <a:buSzPts val="1100"/>
              <a:buFont typeface="Noto Sans Symbols"/>
              <a:buNone/>
              <a:defRPr sz="1100" b="0" i="0" u="none" strike="noStrike" cap="none">
                <a:solidFill>
                  <a:srgbClr val="888888"/>
                </a:solidFill>
                <a:latin typeface="Cambria"/>
                <a:ea typeface="Cambria"/>
                <a:cs typeface="Cambria"/>
                <a:sym typeface="Cambria"/>
              </a:defRPr>
            </a:lvl4pPr>
            <a:lvl5pPr marL="1828330" marR="0" lvl="4" indent="0" algn="ctr" rtl="0">
              <a:lnSpc>
                <a:spcPct val="100000"/>
              </a:lnSpc>
              <a:spcBef>
                <a:spcPts val="200"/>
              </a:spcBef>
              <a:spcAft>
                <a:spcPts val="0"/>
              </a:spcAft>
              <a:buClr>
                <a:srgbClr val="888888"/>
              </a:buClr>
              <a:buSzPts val="1300"/>
              <a:buFont typeface="Arial"/>
              <a:buNone/>
              <a:defRPr sz="1300" b="0" i="0" u="none" strike="noStrike" cap="none">
                <a:solidFill>
                  <a:srgbClr val="888888"/>
                </a:solidFill>
                <a:latin typeface="Cambria"/>
                <a:ea typeface="Cambria"/>
                <a:cs typeface="Cambria"/>
                <a:sym typeface="Cambria"/>
              </a:defRPr>
            </a:lvl5pPr>
            <a:lvl6pPr marL="2285412" marR="0" lvl="5" indent="0" algn="ctr" rtl="0">
              <a:spcBef>
                <a:spcPts val="400"/>
              </a:spcBef>
              <a:spcAft>
                <a:spcPts val="0"/>
              </a:spcAft>
              <a:buClr>
                <a:srgbClr val="888888"/>
              </a:buClr>
              <a:buSzPts val="2000"/>
              <a:buFont typeface="Arial"/>
              <a:buNone/>
              <a:defRPr sz="2000" b="0" i="0" u="none" strike="noStrike" cap="none">
                <a:solidFill>
                  <a:srgbClr val="888888"/>
                </a:solidFill>
                <a:latin typeface="Cambria"/>
                <a:ea typeface="Cambria"/>
                <a:cs typeface="Cambria"/>
                <a:sym typeface="Cambria"/>
              </a:defRPr>
            </a:lvl6pPr>
            <a:lvl7pPr marL="2742493" marR="0" lvl="6" indent="0" algn="ctr" rtl="0">
              <a:spcBef>
                <a:spcPts val="400"/>
              </a:spcBef>
              <a:spcAft>
                <a:spcPts val="0"/>
              </a:spcAft>
              <a:buClr>
                <a:srgbClr val="888888"/>
              </a:buClr>
              <a:buSzPts val="2000"/>
              <a:buFont typeface="Arial"/>
              <a:buNone/>
              <a:defRPr sz="2000" b="0" i="0" u="none" strike="noStrike" cap="none">
                <a:solidFill>
                  <a:srgbClr val="888888"/>
                </a:solidFill>
                <a:latin typeface="Cambria"/>
                <a:ea typeface="Cambria"/>
                <a:cs typeface="Cambria"/>
                <a:sym typeface="Cambria"/>
              </a:defRPr>
            </a:lvl7pPr>
            <a:lvl8pPr marL="3199576" marR="0" lvl="7" indent="0" algn="ctr" rtl="0">
              <a:spcBef>
                <a:spcPts val="400"/>
              </a:spcBef>
              <a:spcAft>
                <a:spcPts val="0"/>
              </a:spcAft>
              <a:buClr>
                <a:srgbClr val="888888"/>
              </a:buClr>
              <a:buSzPts val="2000"/>
              <a:buFont typeface="Arial"/>
              <a:buNone/>
              <a:defRPr sz="2000" b="0" i="0" u="none" strike="noStrike" cap="none">
                <a:solidFill>
                  <a:srgbClr val="888888"/>
                </a:solidFill>
                <a:latin typeface="Cambria"/>
                <a:ea typeface="Cambria"/>
                <a:cs typeface="Cambria"/>
                <a:sym typeface="Cambria"/>
              </a:defRPr>
            </a:lvl8pPr>
            <a:lvl9pPr marL="3656657" marR="0" lvl="8" indent="0" algn="ctr" rtl="0">
              <a:spcBef>
                <a:spcPts val="400"/>
              </a:spcBef>
              <a:spcAft>
                <a:spcPts val="0"/>
              </a:spcAft>
              <a:buClr>
                <a:srgbClr val="888888"/>
              </a:buClr>
              <a:buSzPts val="2000"/>
              <a:buFont typeface="Arial"/>
              <a:buNone/>
              <a:defRPr sz="2000" b="0" i="0" u="none" strike="noStrike" cap="none">
                <a:solidFill>
                  <a:srgbClr val="888888"/>
                </a:solidFill>
                <a:latin typeface="Cambria"/>
                <a:ea typeface="Cambria"/>
                <a:cs typeface="Cambria"/>
                <a:sym typeface="Cambria"/>
              </a:defRPr>
            </a:lvl9pPr>
          </a:lstStyle>
          <a:p>
            <a:endParaRPr dirty="0"/>
          </a:p>
        </p:txBody>
      </p:sp>
      <p:pic>
        <p:nvPicPr>
          <p:cNvPr id="54" name="Google Shape;54;p2" descr="Image result for the mibc"/>
          <p:cNvPicPr preferRelativeResize="0"/>
          <p:nvPr/>
        </p:nvPicPr>
        <p:blipFill rotWithShape="1">
          <a:blip r:embed="rId2">
            <a:alphaModFix/>
          </a:blip>
          <a:srcRect/>
          <a:stretch/>
        </p:blipFill>
        <p:spPr>
          <a:xfrm>
            <a:off x="566739" y="381000"/>
            <a:ext cx="1632784" cy="373456"/>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WB 2015 Body">
  <p:cSld name="WB 2015 Body">
    <p:spTree>
      <p:nvGrpSpPr>
        <p:cNvPr id="1" name="Shape 55"/>
        <p:cNvGrpSpPr/>
        <p:nvPr/>
      </p:nvGrpSpPr>
      <p:grpSpPr>
        <a:xfrm>
          <a:off x="0" y="0"/>
          <a:ext cx="0" cy="0"/>
          <a:chOff x="0" y="0"/>
          <a:chExt cx="0" cy="0"/>
        </a:xfrm>
      </p:grpSpPr>
      <p:sp>
        <p:nvSpPr>
          <p:cNvPr id="56" name="Google Shape;56;p3"/>
          <p:cNvSpPr txBox="1">
            <a:spLocks noGrp="1"/>
          </p:cNvSpPr>
          <p:nvPr>
            <p:ph type="title"/>
          </p:nvPr>
        </p:nvSpPr>
        <p:spPr>
          <a:xfrm>
            <a:off x="450209" y="282374"/>
            <a:ext cx="5440680" cy="530321"/>
          </a:xfrm>
          <a:prstGeom prst="rect">
            <a:avLst/>
          </a:prstGeom>
          <a:noFill/>
          <a:ln>
            <a:noFill/>
          </a:ln>
        </p:spPr>
        <p:txBody>
          <a:bodyPr spcFirstLastPara="1" wrap="square" lIns="91425" tIns="91425" rIns="91425" bIns="91425" anchor="b" anchorCtr="0"/>
          <a:lstStyle>
            <a:lvl1pPr marL="0" marR="0" lvl="0" indent="0" algn="l" rtl="0">
              <a:lnSpc>
                <a:spcPct val="100000"/>
              </a:lnSpc>
              <a:spcBef>
                <a:spcPts val="0"/>
              </a:spcBef>
              <a:spcAft>
                <a:spcPts val="0"/>
              </a:spcAft>
              <a:buClr>
                <a:srgbClr val="004165"/>
              </a:buClr>
              <a:buSzPts val="1500"/>
              <a:buFont typeface="Cambria"/>
              <a:buNone/>
              <a:defRPr sz="1500" b="1" i="0" u="none" strike="noStrike" cap="none">
                <a:solidFill>
                  <a:srgbClr val="004165"/>
                </a:solidFill>
                <a:latin typeface="Cambria"/>
                <a:ea typeface="Cambria"/>
                <a:cs typeface="Cambria"/>
                <a:sym typeface="Cambria"/>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dirty="0"/>
          </a:p>
        </p:txBody>
      </p:sp>
      <p:sp>
        <p:nvSpPr>
          <p:cNvPr id="57" name="Google Shape;57;p3"/>
          <p:cNvSpPr txBox="1">
            <a:spLocks noGrp="1"/>
          </p:cNvSpPr>
          <p:nvPr>
            <p:ph type="body" idx="1"/>
          </p:nvPr>
        </p:nvSpPr>
        <p:spPr>
          <a:xfrm>
            <a:off x="450209" y="1515269"/>
            <a:ext cx="5429251" cy="577081"/>
          </a:xfrm>
          <a:prstGeom prst="rect">
            <a:avLst/>
          </a:prstGeom>
          <a:noFill/>
          <a:ln>
            <a:noFill/>
          </a:ln>
        </p:spPr>
        <p:txBody>
          <a:bodyPr spcFirstLastPara="1" wrap="square" lIns="91425" tIns="91425" rIns="91425" bIns="91425" anchor="t" anchorCtr="0"/>
          <a:lstStyle>
            <a:lvl1pPr marL="457200" marR="0" lvl="0" indent="-292100" algn="l" rtl="0">
              <a:lnSpc>
                <a:spcPct val="100000"/>
              </a:lnSpc>
              <a:spcBef>
                <a:spcPts val="1200"/>
              </a:spcBef>
              <a:spcAft>
                <a:spcPts val="0"/>
              </a:spcAft>
              <a:buClr>
                <a:srgbClr val="000000"/>
              </a:buClr>
              <a:buSzPts val="1000"/>
              <a:buFont typeface="Noto Sans Symbols"/>
              <a:buChar char="•"/>
              <a:defRPr sz="1000" b="0" i="0" u="none" strike="noStrike" cap="none">
                <a:solidFill>
                  <a:srgbClr val="000000"/>
                </a:solidFill>
                <a:latin typeface="Cambria"/>
                <a:ea typeface="Cambria"/>
                <a:cs typeface="Cambria"/>
                <a:sym typeface="Cambria"/>
              </a:defRPr>
            </a:lvl1pPr>
            <a:lvl2pPr marL="914400" marR="0" lvl="1" indent="-292100" algn="l" rtl="0">
              <a:lnSpc>
                <a:spcPct val="100000"/>
              </a:lnSpc>
              <a:spcBef>
                <a:spcPts val="600"/>
              </a:spcBef>
              <a:spcAft>
                <a:spcPts val="0"/>
              </a:spcAft>
              <a:buClr>
                <a:srgbClr val="000000"/>
              </a:buClr>
              <a:buSzPts val="1000"/>
              <a:buFont typeface="Cambria"/>
              <a:buChar char="–"/>
              <a:defRPr sz="1000" b="0" i="0" u="none" strike="noStrike" cap="none">
                <a:solidFill>
                  <a:srgbClr val="000000"/>
                </a:solidFill>
                <a:latin typeface="Cambria"/>
                <a:ea typeface="Cambria"/>
                <a:cs typeface="Cambria"/>
                <a:sym typeface="Cambria"/>
              </a:defRPr>
            </a:lvl2pPr>
            <a:lvl3pPr marL="1371600" marR="0" lvl="2" indent="-292100" algn="l" rtl="0">
              <a:lnSpc>
                <a:spcPct val="100000"/>
              </a:lnSpc>
              <a:spcBef>
                <a:spcPts val="300"/>
              </a:spcBef>
              <a:spcAft>
                <a:spcPts val="0"/>
              </a:spcAft>
              <a:buClr>
                <a:srgbClr val="000000"/>
              </a:buClr>
              <a:buSzPts val="1000"/>
              <a:buFont typeface="Noto Sans Symbols"/>
              <a:buChar char="▪"/>
              <a:defRPr sz="1000" b="0" i="0" u="none" strike="noStrike" cap="none">
                <a:solidFill>
                  <a:srgbClr val="000000"/>
                </a:solidFill>
                <a:latin typeface="Cambria"/>
                <a:ea typeface="Cambria"/>
                <a:cs typeface="Cambria"/>
                <a:sym typeface="Cambria"/>
              </a:defRPr>
            </a:lvl3pPr>
            <a:lvl4pPr marL="1828800" marR="0" lvl="3" indent="-298450" algn="l" rtl="0">
              <a:lnSpc>
                <a:spcPct val="100000"/>
              </a:lnSpc>
              <a:spcBef>
                <a:spcPts val="400"/>
              </a:spcBef>
              <a:spcAft>
                <a:spcPts val="0"/>
              </a:spcAft>
              <a:buClr>
                <a:srgbClr val="000000"/>
              </a:buClr>
              <a:buSzPts val="1100"/>
              <a:buFont typeface="Noto Sans Symbols"/>
              <a:buChar char="▪"/>
              <a:defRPr sz="1100" b="0" i="0" u="none" strike="noStrike" cap="none">
                <a:solidFill>
                  <a:srgbClr val="000000"/>
                </a:solidFill>
                <a:latin typeface="Cambria"/>
                <a:ea typeface="Cambria"/>
                <a:cs typeface="Cambria"/>
                <a:sym typeface="Cambria"/>
              </a:defRPr>
            </a:lvl4pPr>
            <a:lvl5pPr marL="2286000" marR="0" lvl="4" indent="-311150" algn="l" rtl="0">
              <a:lnSpc>
                <a:spcPct val="100000"/>
              </a:lnSpc>
              <a:spcBef>
                <a:spcPts val="200"/>
              </a:spcBef>
              <a:spcAft>
                <a:spcPts val="0"/>
              </a:spcAft>
              <a:buClr>
                <a:srgbClr val="000000"/>
              </a:buClr>
              <a:buSzPts val="1300"/>
              <a:buFont typeface="Arial"/>
              <a:buChar char="•"/>
              <a:defRPr sz="1300" b="0" i="0" u="none" strike="noStrike" cap="none">
                <a:solidFill>
                  <a:srgbClr val="000000"/>
                </a:solidFill>
                <a:latin typeface="Cambria"/>
                <a:ea typeface="Cambria"/>
                <a:cs typeface="Cambria"/>
                <a:sym typeface="Cambria"/>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mbria"/>
                <a:ea typeface="Cambria"/>
                <a:cs typeface="Cambria"/>
                <a:sym typeface="Cambria"/>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mbria"/>
                <a:ea typeface="Cambria"/>
                <a:cs typeface="Cambria"/>
                <a:sym typeface="Cambria"/>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mbria"/>
                <a:ea typeface="Cambria"/>
                <a:cs typeface="Cambria"/>
                <a:sym typeface="Cambria"/>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mbria"/>
                <a:ea typeface="Cambria"/>
                <a:cs typeface="Cambria"/>
                <a:sym typeface="Cambria"/>
              </a:defRPr>
            </a:lvl9pPr>
          </a:lstStyle>
          <a:p>
            <a:endParaRPr dirty="0"/>
          </a:p>
        </p:txBody>
      </p:sp>
      <p:cxnSp>
        <p:nvCxnSpPr>
          <p:cNvPr id="4" name="Straight Connector 3"/>
          <p:cNvCxnSpPr/>
          <p:nvPr userDrawn="1"/>
        </p:nvCxnSpPr>
        <p:spPr>
          <a:xfrm flipV="1">
            <a:off x="450209" y="867507"/>
            <a:ext cx="8412437" cy="781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_WB 2011 Body page">
  <p:cSld name="1__WB 2011 Body page">
    <p:spTree>
      <p:nvGrpSpPr>
        <p:cNvPr id="1" name="Shape 58"/>
        <p:cNvGrpSpPr/>
        <p:nvPr/>
      </p:nvGrpSpPr>
      <p:grpSpPr>
        <a:xfrm>
          <a:off x="0" y="0"/>
          <a:ext cx="0" cy="0"/>
          <a:chOff x="0" y="0"/>
          <a:chExt cx="0" cy="0"/>
        </a:xfrm>
      </p:grpSpPr>
      <p:sp>
        <p:nvSpPr>
          <p:cNvPr id="59" name="Google Shape;59;p4"/>
          <p:cNvSpPr txBox="1">
            <a:spLocks noGrp="1"/>
          </p:cNvSpPr>
          <p:nvPr>
            <p:ph type="title"/>
          </p:nvPr>
        </p:nvSpPr>
        <p:spPr>
          <a:xfrm>
            <a:off x="512889" y="347599"/>
            <a:ext cx="7789863" cy="426021"/>
          </a:xfrm>
          <a:prstGeom prst="rect">
            <a:avLst/>
          </a:prstGeom>
          <a:noFill/>
          <a:ln>
            <a:noFill/>
          </a:ln>
        </p:spPr>
        <p:txBody>
          <a:bodyPr spcFirstLastPara="1" wrap="square" lIns="91425" tIns="91425" rIns="91425" bIns="91425" anchor="b" anchorCtr="0"/>
          <a:lstStyle>
            <a:lvl1pPr marL="0" marR="0" lvl="0" indent="0" algn="l" rtl="0">
              <a:lnSpc>
                <a:spcPct val="100000"/>
              </a:lnSpc>
              <a:spcBef>
                <a:spcPts val="0"/>
              </a:spcBef>
              <a:spcAft>
                <a:spcPts val="0"/>
              </a:spcAft>
              <a:buClr>
                <a:srgbClr val="004165"/>
              </a:buClr>
              <a:buSzPts val="1500"/>
              <a:buFont typeface="Cambria"/>
              <a:buNone/>
              <a:defRPr sz="1500" b="1" i="0" u="none" strike="noStrike" cap="none">
                <a:solidFill>
                  <a:srgbClr val="004165"/>
                </a:solidFill>
                <a:latin typeface="Cambria"/>
                <a:ea typeface="Cambria"/>
                <a:cs typeface="Cambria"/>
                <a:sym typeface="Cambria"/>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60" name="Google Shape;60;p4"/>
          <p:cNvSpPr txBox="1">
            <a:spLocks noGrp="1"/>
          </p:cNvSpPr>
          <p:nvPr>
            <p:ph type="body" idx="1"/>
          </p:nvPr>
        </p:nvSpPr>
        <p:spPr>
          <a:xfrm>
            <a:off x="521208" y="896112"/>
            <a:ext cx="7789355" cy="294513"/>
          </a:xfrm>
          <a:prstGeom prst="rect">
            <a:avLst/>
          </a:prstGeom>
          <a:noFill/>
          <a:ln>
            <a:noFill/>
          </a:ln>
        </p:spPr>
        <p:txBody>
          <a:bodyPr spcFirstLastPara="1" wrap="square" lIns="91425" tIns="91425" rIns="91425" bIns="91425" anchor="t" anchorCtr="0"/>
          <a:lstStyle>
            <a:lvl1pPr marL="457200" marR="0" lvl="0" indent="-228600" algn="l" rtl="0">
              <a:lnSpc>
                <a:spcPct val="100000"/>
              </a:lnSpc>
              <a:spcBef>
                <a:spcPts val="1200"/>
              </a:spcBef>
              <a:spcAft>
                <a:spcPts val="0"/>
              </a:spcAft>
              <a:buClr>
                <a:schemeClr val="accent2"/>
              </a:buClr>
              <a:buSzPts val="1600"/>
              <a:buFont typeface="Noto Sans Symbols"/>
              <a:buNone/>
              <a:defRPr sz="1600" b="1" i="1" u="none" strike="noStrike" cap="none">
                <a:solidFill>
                  <a:schemeClr val="accent2"/>
                </a:solidFill>
                <a:latin typeface="Cambria"/>
                <a:ea typeface="Cambria"/>
                <a:cs typeface="Cambria"/>
                <a:sym typeface="Cambria"/>
              </a:defRPr>
            </a:lvl1pPr>
            <a:lvl2pPr marL="914400" marR="0" lvl="1" indent="-228600" algn="l" rtl="0">
              <a:lnSpc>
                <a:spcPct val="100000"/>
              </a:lnSpc>
              <a:spcBef>
                <a:spcPts val="600"/>
              </a:spcBef>
              <a:spcAft>
                <a:spcPts val="0"/>
              </a:spcAft>
              <a:buClr>
                <a:srgbClr val="000000"/>
              </a:buClr>
              <a:buSzPts val="1000"/>
              <a:buFont typeface="Cambria"/>
              <a:buNone/>
              <a:defRPr sz="1000" b="0" i="0" u="none" strike="noStrike" cap="none">
                <a:solidFill>
                  <a:srgbClr val="000000"/>
                </a:solidFill>
                <a:latin typeface="Cambria"/>
                <a:ea typeface="Cambria"/>
                <a:cs typeface="Cambria"/>
                <a:sym typeface="Cambria"/>
              </a:defRPr>
            </a:lvl2pPr>
            <a:lvl3pPr marL="1371600" marR="0" lvl="2" indent="-228600" algn="l" rtl="0">
              <a:lnSpc>
                <a:spcPct val="100000"/>
              </a:lnSpc>
              <a:spcBef>
                <a:spcPts val="300"/>
              </a:spcBef>
              <a:spcAft>
                <a:spcPts val="0"/>
              </a:spcAft>
              <a:buClr>
                <a:srgbClr val="000000"/>
              </a:buClr>
              <a:buSzPts val="1000"/>
              <a:buFont typeface="Noto Sans Symbols"/>
              <a:buNone/>
              <a:defRPr sz="1000" b="0" i="0" u="none" strike="noStrike" cap="none">
                <a:solidFill>
                  <a:srgbClr val="000000"/>
                </a:solidFill>
                <a:latin typeface="Cambria"/>
                <a:ea typeface="Cambria"/>
                <a:cs typeface="Cambria"/>
                <a:sym typeface="Cambria"/>
              </a:defRPr>
            </a:lvl3pPr>
            <a:lvl4pPr marL="1828800" marR="0" lvl="3" indent="-228600" algn="l" rtl="0">
              <a:lnSpc>
                <a:spcPct val="100000"/>
              </a:lnSpc>
              <a:spcBef>
                <a:spcPts val="400"/>
              </a:spcBef>
              <a:spcAft>
                <a:spcPts val="0"/>
              </a:spcAft>
              <a:buClr>
                <a:srgbClr val="000000"/>
              </a:buClr>
              <a:buSzPts val="1100"/>
              <a:buFont typeface="Noto Sans Symbols"/>
              <a:buNone/>
              <a:defRPr sz="1100" b="0" i="0" u="none" strike="noStrike" cap="none">
                <a:solidFill>
                  <a:srgbClr val="000000"/>
                </a:solidFill>
                <a:latin typeface="Cambria"/>
                <a:ea typeface="Cambria"/>
                <a:cs typeface="Cambria"/>
                <a:sym typeface="Cambria"/>
              </a:defRPr>
            </a:lvl4pPr>
            <a:lvl5pPr marL="2286000" marR="0" lvl="4" indent="-228600" algn="l" rtl="0">
              <a:lnSpc>
                <a:spcPct val="100000"/>
              </a:lnSpc>
              <a:spcBef>
                <a:spcPts val="200"/>
              </a:spcBef>
              <a:spcAft>
                <a:spcPts val="0"/>
              </a:spcAft>
              <a:buClr>
                <a:srgbClr val="000000"/>
              </a:buClr>
              <a:buSzPts val="1300"/>
              <a:buFont typeface="Arial"/>
              <a:buNone/>
              <a:defRPr sz="1300" b="0" i="0" u="none" strike="noStrike" cap="none">
                <a:solidFill>
                  <a:srgbClr val="000000"/>
                </a:solidFill>
                <a:latin typeface="Cambria"/>
                <a:ea typeface="Cambria"/>
                <a:cs typeface="Cambria"/>
                <a:sym typeface="Cambria"/>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mbria"/>
                <a:ea typeface="Cambria"/>
                <a:cs typeface="Cambria"/>
                <a:sym typeface="Cambria"/>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mbria"/>
                <a:ea typeface="Cambria"/>
                <a:cs typeface="Cambria"/>
                <a:sym typeface="Cambria"/>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mbria"/>
                <a:ea typeface="Cambria"/>
                <a:cs typeface="Cambria"/>
                <a:sym typeface="Cambria"/>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mbria"/>
                <a:ea typeface="Cambria"/>
                <a:cs typeface="Cambria"/>
                <a:sym typeface="Cambria"/>
              </a:defRPr>
            </a:lvl9pPr>
          </a:lstStyle>
          <a:p>
            <a:endParaRPr/>
          </a:p>
        </p:txBody>
      </p:sp>
      <p:sp>
        <p:nvSpPr>
          <p:cNvPr id="61" name="Google Shape;61;p4"/>
          <p:cNvSpPr txBox="1">
            <a:spLocks noGrp="1"/>
          </p:cNvSpPr>
          <p:nvPr>
            <p:ph type="body" idx="2"/>
          </p:nvPr>
        </p:nvSpPr>
        <p:spPr>
          <a:xfrm>
            <a:off x="749808" y="1435608"/>
            <a:ext cx="7552944" cy="4736592"/>
          </a:xfrm>
          <a:prstGeom prst="rect">
            <a:avLst/>
          </a:prstGeom>
          <a:noFill/>
          <a:ln>
            <a:noFill/>
          </a:ln>
        </p:spPr>
        <p:txBody>
          <a:bodyPr spcFirstLastPara="1" wrap="square" lIns="91425" tIns="91425" rIns="91425" bIns="91425" anchor="t" anchorCtr="0"/>
          <a:lstStyle>
            <a:lvl1pPr marL="457200" marR="0" lvl="0" indent="-292100" algn="l" rtl="0">
              <a:lnSpc>
                <a:spcPct val="100000"/>
              </a:lnSpc>
              <a:spcBef>
                <a:spcPts val="1200"/>
              </a:spcBef>
              <a:spcAft>
                <a:spcPts val="0"/>
              </a:spcAft>
              <a:buClr>
                <a:srgbClr val="000000"/>
              </a:buClr>
              <a:buSzPts val="1000"/>
              <a:buFont typeface="Arial"/>
              <a:buChar char="•"/>
              <a:defRPr sz="1000" b="0" i="0" u="none" strike="noStrike" cap="none">
                <a:solidFill>
                  <a:srgbClr val="000000"/>
                </a:solidFill>
                <a:latin typeface="Cambria"/>
                <a:ea typeface="Cambria"/>
                <a:cs typeface="Cambria"/>
                <a:sym typeface="Cambria"/>
              </a:defRPr>
            </a:lvl1pPr>
            <a:lvl2pPr marL="914400" marR="0" lvl="1" indent="-292100" algn="l" rtl="0">
              <a:lnSpc>
                <a:spcPct val="100000"/>
              </a:lnSpc>
              <a:spcBef>
                <a:spcPts val="600"/>
              </a:spcBef>
              <a:spcAft>
                <a:spcPts val="0"/>
              </a:spcAft>
              <a:buClr>
                <a:srgbClr val="000000"/>
              </a:buClr>
              <a:buSzPts val="1000"/>
              <a:buFont typeface="Cambria"/>
              <a:buChar char="–"/>
              <a:defRPr sz="1000" b="0" i="0" u="none" strike="noStrike" cap="none">
                <a:solidFill>
                  <a:srgbClr val="000000"/>
                </a:solidFill>
                <a:latin typeface="Cambria"/>
                <a:ea typeface="Cambria"/>
                <a:cs typeface="Cambria"/>
                <a:sym typeface="Cambria"/>
              </a:defRPr>
            </a:lvl2pPr>
            <a:lvl3pPr marL="1371600" marR="0" lvl="2" indent="-292100" algn="l" rtl="0">
              <a:lnSpc>
                <a:spcPct val="100000"/>
              </a:lnSpc>
              <a:spcBef>
                <a:spcPts val="300"/>
              </a:spcBef>
              <a:spcAft>
                <a:spcPts val="0"/>
              </a:spcAft>
              <a:buClr>
                <a:srgbClr val="000000"/>
              </a:buClr>
              <a:buSzPts val="1000"/>
              <a:buFont typeface="Noto Sans Symbols"/>
              <a:buChar char="▪"/>
              <a:defRPr sz="1000" b="0" i="0" u="none" strike="noStrike" cap="none">
                <a:solidFill>
                  <a:srgbClr val="000000"/>
                </a:solidFill>
                <a:latin typeface="Cambria"/>
                <a:ea typeface="Cambria"/>
                <a:cs typeface="Cambria"/>
                <a:sym typeface="Cambria"/>
              </a:defRPr>
            </a:lvl3pPr>
            <a:lvl4pPr marL="1828800" marR="0" lvl="3" indent="-298450" algn="l" rtl="0">
              <a:lnSpc>
                <a:spcPct val="100000"/>
              </a:lnSpc>
              <a:spcBef>
                <a:spcPts val="400"/>
              </a:spcBef>
              <a:spcAft>
                <a:spcPts val="0"/>
              </a:spcAft>
              <a:buClr>
                <a:srgbClr val="000000"/>
              </a:buClr>
              <a:buSzPts val="1100"/>
              <a:buFont typeface="Noto Sans Symbols"/>
              <a:buChar char="▪"/>
              <a:defRPr sz="1100" b="0" i="0" u="none" strike="noStrike" cap="none">
                <a:solidFill>
                  <a:srgbClr val="000000"/>
                </a:solidFill>
                <a:latin typeface="Cambria"/>
                <a:ea typeface="Cambria"/>
                <a:cs typeface="Cambria"/>
                <a:sym typeface="Cambria"/>
              </a:defRPr>
            </a:lvl4pPr>
            <a:lvl5pPr marL="2286000" marR="0" lvl="4" indent="-311150" algn="l" rtl="0">
              <a:lnSpc>
                <a:spcPct val="100000"/>
              </a:lnSpc>
              <a:spcBef>
                <a:spcPts val="200"/>
              </a:spcBef>
              <a:spcAft>
                <a:spcPts val="0"/>
              </a:spcAft>
              <a:buClr>
                <a:srgbClr val="000000"/>
              </a:buClr>
              <a:buSzPts val="1300"/>
              <a:buFont typeface="Arial"/>
              <a:buChar char="•"/>
              <a:defRPr sz="1300" b="0" i="0" u="none" strike="noStrike" cap="none">
                <a:solidFill>
                  <a:srgbClr val="000000"/>
                </a:solidFill>
                <a:latin typeface="Cambria"/>
                <a:ea typeface="Cambria"/>
                <a:cs typeface="Cambria"/>
                <a:sym typeface="Cambria"/>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mbria"/>
                <a:ea typeface="Cambria"/>
                <a:cs typeface="Cambria"/>
                <a:sym typeface="Cambria"/>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mbria"/>
                <a:ea typeface="Cambria"/>
                <a:cs typeface="Cambria"/>
                <a:sym typeface="Cambria"/>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mbria"/>
                <a:ea typeface="Cambria"/>
                <a:cs typeface="Cambria"/>
                <a:sym typeface="Cambria"/>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mbria"/>
                <a:ea typeface="Cambria"/>
                <a:cs typeface="Cambria"/>
                <a:sym typeface="Cambria"/>
              </a:defRPr>
            </a:lvl9pPr>
          </a:lstStyle>
          <a:p>
            <a:endParaRPr/>
          </a:p>
        </p:txBody>
      </p:sp>
      <p:cxnSp>
        <p:nvCxnSpPr>
          <p:cNvPr id="5" name="Straight Connector 4"/>
          <p:cNvCxnSpPr/>
          <p:nvPr userDrawn="1"/>
        </p:nvCxnSpPr>
        <p:spPr>
          <a:xfrm flipV="1">
            <a:off x="450209" y="867507"/>
            <a:ext cx="8412437" cy="781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WB 2015 Title">
  <p:cSld name="WB 2015 Title">
    <p:spTree>
      <p:nvGrpSpPr>
        <p:cNvPr id="1" name="Shape 67"/>
        <p:cNvGrpSpPr/>
        <p:nvPr/>
      </p:nvGrpSpPr>
      <p:grpSpPr>
        <a:xfrm>
          <a:off x="0" y="0"/>
          <a:ext cx="0" cy="0"/>
          <a:chOff x="0" y="0"/>
          <a:chExt cx="0" cy="0"/>
        </a:xfrm>
      </p:grpSpPr>
      <p:sp>
        <p:nvSpPr>
          <p:cNvPr id="68" name="Google Shape;68;p6"/>
          <p:cNvSpPr txBox="1">
            <a:spLocks noGrp="1"/>
          </p:cNvSpPr>
          <p:nvPr>
            <p:ph type="title"/>
          </p:nvPr>
        </p:nvSpPr>
        <p:spPr>
          <a:xfrm>
            <a:off x="450209" y="337186"/>
            <a:ext cx="5436241" cy="530321"/>
          </a:xfrm>
          <a:prstGeom prst="rect">
            <a:avLst/>
          </a:prstGeom>
          <a:noFill/>
          <a:ln>
            <a:noFill/>
          </a:ln>
        </p:spPr>
        <p:txBody>
          <a:bodyPr spcFirstLastPara="1" wrap="square" lIns="91425" tIns="91425" rIns="91425" bIns="91425" anchor="b" anchorCtr="0"/>
          <a:lstStyle>
            <a:lvl1pPr marL="0" marR="0" lvl="0" indent="0" algn="l" rtl="0">
              <a:lnSpc>
                <a:spcPct val="100000"/>
              </a:lnSpc>
              <a:spcBef>
                <a:spcPts val="0"/>
              </a:spcBef>
              <a:spcAft>
                <a:spcPts val="0"/>
              </a:spcAft>
              <a:buClr>
                <a:srgbClr val="004165"/>
              </a:buClr>
              <a:buSzPts val="1500"/>
              <a:buFont typeface="Cambria"/>
              <a:buNone/>
              <a:defRPr sz="1500" b="1" i="0" u="none" strike="noStrike" cap="none">
                <a:solidFill>
                  <a:srgbClr val="004165"/>
                </a:solidFill>
                <a:latin typeface="Cambria"/>
                <a:ea typeface="Cambria"/>
                <a:cs typeface="Cambria"/>
                <a:sym typeface="Cambria"/>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cxnSp>
        <p:nvCxnSpPr>
          <p:cNvPr id="3" name="Straight Connector 2"/>
          <p:cNvCxnSpPr/>
          <p:nvPr userDrawn="1"/>
        </p:nvCxnSpPr>
        <p:spPr>
          <a:xfrm flipV="1">
            <a:off x="450209" y="867507"/>
            <a:ext cx="8412437" cy="781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WB 2015 Custom Cover">
  <p:cSld name="WB 2015 Custom Cover">
    <p:spTree>
      <p:nvGrpSpPr>
        <p:cNvPr id="1" name="Shape 69"/>
        <p:cNvGrpSpPr/>
        <p:nvPr/>
      </p:nvGrpSpPr>
      <p:grpSpPr>
        <a:xfrm>
          <a:off x="0" y="0"/>
          <a:ext cx="0" cy="0"/>
          <a:chOff x="0" y="0"/>
          <a:chExt cx="0" cy="0"/>
        </a:xfrm>
      </p:grpSpPr>
      <p:sp>
        <p:nvSpPr>
          <p:cNvPr id="70" name="Google Shape;70;p7"/>
          <p:cNvSpPr/>
          <p:nvPr/>
        </p:nvSpPr>
        <p:spPr>
          <a:xfrm>
            <a:off x="1" y="2511552"/>
            <a:ext cx="9143997" cy="4346447"/>
          </a:xfrm>
          <a:prstGeom prst="rect">
            <a:avLst/>
          </a:prstGeom>
          <a:solidFill>
            <a:srgbClr val="DADADB"/>
          </a:solidFill>
          <a:ln>
            <a:noFill/>
          </a:ln>
        </p:spPr>
        <p:txBody>
          <a:bodyPr spcFirstLastPara="1" wrap="square" lIns="0" tIns="0" rIns="1600200" bIns="0" anchor="ctr" anchorCtr="0">
            <a:noAutofit/>
          </a:bodyPr>
          <a:lstStyle/>
          <a:p>
            <a:pPr marL="0" marR="0" lvl="0" indent="0" algn="ctr" rtl="0">
              <a:spcBef>
                <a:spcPts val="0"/>
              </a:spcBef>
              <a:spcAft>
                <a:spcPts val="0"/>
              </a:spcAft>
              <a:buNone/>
            </a:pPr>
            <a:r>
              <a:rPr lang="en-US" sz="2400" b="0" dirty="0">
                <a:solidFill>
                  <a:schemeClr val="tx1"/>
                </a:solidFill>
                <a:latin typeface="Cambria"/>
                <a:ea typeface="Cambria"/>
                <a:cs typeface="Cambria"/>
                <a:sym typeface="Cambria"/>
              </a:rPr>
              <a:t>[Custom Imagery Placeholder]</a:t>
            </a:r>
            <a:endParaRPr sz="2400" b="0" dirty="0">
              <a:solidFill>
                <a:schemeClr val="tx1"/>
              </a:solidFill>
              <a:latin typeface="Cambria"/>
              <a:ea typeface="Cambria"/>
              <a:cs typeface="Cambria"/>
              <a:sym typeface="Cambria"/>
            </a:endParaRPr>
          </a:p>
        </p:txBody>
      </p:sp>
      <p:cxnSp>
        <p:nvCxnSpPr>
          <p:cNvPr id="71" name="Google Shape;71;p7"/>
          <p:cNvCxnSpPr/>
          <p:nvPr/>
        </p:nvCxnSpPr>
        <p:spPr>
          <a:xfrm>
            <a:off x="566739" y="1570036"/>
            <a:ext cx="0" cy="5287966"/>
          </a:xfrm>
          <a:prstGeom prst="straightConnector1">
            <a:avLst/>
          </a:prstGeom>
          <a:noFill/>
          <a:ln w="25400" cap="flat" cmpd="sng">
            <a:solidFill>
              <a:schemeClr val="tx1"/>
            </a:solidFill>
            <a:prstDash val="solid"/>
            <a:round/>
            <a:headEnd type="none" w="sm" len="sm"/>
            <a:tailEnd type="none" w="sm" len="sm"/>
          </a:ln>
        </p:spPr>
      </p:cxnSp>
      <p:cxnSp>
        <p:nvCxnSpPr>
          <p:cNvPr id="72" name="Google Shape;72;p7"/>
          <p:cNvCxnSpPr/>
          <p:nvPr/>
        </p:nvCxnSpPr>
        <p:spPr>
          <a:xfrm>
            <a:off x="7237732" y="1216717"/>
            <a:ext cx="0" cy="5641283"/>
          </a:xfrm>
          <a:prstGeom prst="straightConnector1">
            <a:avLst/>
          </a:prstGeom>
          <a:noFill/>
          <a:ln w="12700" cap="flat" cmpd="sng">
            <a:solidFill>
              <a:schemeClr val="tx1"/>
            </a:solidFill>
            <a:prstDash val="solid"/>
            <a:round/>
            <a:headEnd type="none" w="sm" len="sm"/>
            <a:tailEnd type="none" w="sm" len="sm"/>
          </a:ln>
        </p:spPr>
      </p:cxnSp>
      <p:sp>
        <p:nvSpPr>
          <p:cNvPr id="73" name="Google Shape;73;p7"/>
          <p:cNvSpPr txBox="1">
            <a:spLocks noGrp="1"/>
          </p:cNvSpPr>
          <p:nvPr>
            <p:ph type="ctrTitle"/>
          </p:nvPr>
        </p:nvSpPr>
        <p:spPr>
          <a:xfrm>
            <a:off x="552892" y="1460280"/>
            <a:ext cx="5771707" cy="492443"/>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chemeClr val="accent1"/>
              </a:buClr>
              <a:buSzPts val="3200"/>
              <a:buFont typeface="Cambria"/>
              <a:buNone/>
              <a:defRPr sz="3200" b="0" i="0" u="none" strike="noStrike" cap="none">
                <a:solidFill>
                  <a:schemeClr val="tx1"/>
                </a:solidFill>
                <a:latin typeface="Cambria"/>
                <a:ea typeface="Cambria"/>
                <a:cs typeface="Cambria"/>
                <a:sym typeface="Cambria"/>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dirty="0"/>
          </a:p>
        </p:txBody>
      </p:sp>
      <p:sp>
        <p:nvSpPr>
          <p:cNvPr id="74" name="Google Shape;74;p7"/>
          <p:cNvSpPr txBox="1">
            <a:spLocks noGrp="1"/>
          </p:cNvSpPr>
          <p:nvPr>
            <p:ph type="subTitle" idx="1"/>
          </p:nvPr>
        </p:nvSpPr>
        <p:spPr>
          <a:xfrm>
            <a:off x="7230139" y="1188144"/>
            <a:ext cx="1377803" cy="153888"/>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1200"/>
              </a:spcBef>
              <a:spcAft>
                <a:spcPts val="0"/>
              </a:spcAft>
              <a:buClr>
                <a:schemeClr val="accent1"/>
              </a:buClr>
              <a:buSzPts val="1000"/>
              <a:buFont typeface="Noto Sans Symbols"/>
              <a:buNone/>
              <a:defRPr sz="1000" b="0" i="0" u="none" strike="noStrike" cap="none">
                <a:solidFill>
                  <a:schemeClr val="accent1"/>
                </a:solidFill>
                <a:latin typeface="Cambria"/>
                <a:ea typeface="Cambria"/>
                <a:cs typeface="Cambria"/>
                <a:sym typeface="Cambria"/>
              </a:defRPr>
            </a:lvl1pPr>
            <a:lvl2pPr marL="457081" marR="0" lvl="1" indent="0" algn="ctr" rtl="0">
              <a:lnSpc>
                <a:spcPct val="100000"/>
              </a:lnSpc>
              <a:spcBef>
                <a:spcPts val="600"/>
              </a:spcBef>
              <a:spcAft>
                <a:spcPts val="0"/>
              </a:spcAft>
              <a:buClr>
                <a:srgbClr val="888888"/>
              </a:buClr>
              <a:buSzPts val="1000"/>
              <a:buFont typeface="Cambria"/>
              <a:buNone/>
              <a:defRPr sz="1000" b="0" i="0" u="none" strike="noStrike" cap="none">
                <a:solidFill>
                  <a:srgbClr val="888888"/>
                </a:solidFill>
                <a:latin typeface="Cambria"/>
                <a:ea typeface="Cambria"/>
                <a:cs typeface="Cambria"/>
                <a:sym typeface="Cambria"/>
              </a:defRPr>
            </a:lvl2pPr>
            <a:lvl3pPr marL="914163" marR="0" lvl="2" indent="0" algn="ctr" rtl="0">
              <a:lnSpc>
                <a:spcPct val="100000"/>
              </a:lnSpc>
              <a:spcBef>
                <a:spcPts val="300"/>
              </a:spcBef>
              <a:spcAft>
                <a:spcPts val="0"/>
              </a:spcAft>
              <a:buClr>
                <a:srgbClr val="888888"/>
              </a:buClr>
              <a:buSzPts val="1000"/>
              <a:buFont typeface="Noto Sans Symbols"/>
              <a:buNone/>
              <a:defRPr sz="1000" b="0" i="0" u="none" strike="noStrike" cap="none">
                <a:solidFill>
                  <a:srgbClr val="888888"/>
                </a:solidFill>
                <a:latin typeface="Cambria"/>
                <a:ea typeface="Cambria"/>
                <a:cs typeface="Cambria"/>
                <a:sym typeface="Cambria"/>
              </a:defRPr>
            </a:lvl3pPr>
            <a:lvl4pPr marL="1371247" marR="0" lvl="3" indent="0" algn="ctr" rtl="0">
              <a:lnSpc>
                <a:spcPct val="100000"/>
              </a:lnSpc>
              <a:spcBef>
                <a:spcPts val="400"/>
              </a:spcBef>
              <a:spcAft>
                <a:spcPts val="0"/>
              </a:spcAft>
              <a:buClr>
                <a:srgbClr val="888888"/>
              </a:buClr>
              <a:buSzPts val="1100"/>
              <a:buFont typeface="Noto Sans Symbols"/>
              <a:buNone/>
              <a:defRPr sz="1100" b="0" i="0" u="none" strike="noStrike" cap="none">
                <a:solidFill>
                  <a:srgbClr val="888888"/>
                </a:solidFill>
                <a:latin typeface="Cambria"/>
                <a:ea typeface="Cambria"/>
                <a:cs typeface="Cambria"/>
                <a:sym typeface="Cambria"/>
              </a:defRPr>
            </a:lvl4pPr>
            <a:lvl5pPr marL="1828330" marR="0" lvl="4" indent="0" algn="ctr" rtl="0">
              <a:lnSpc>
                <a:spcPct val="100000"/>
              </a:lnSpc>
              <a:spcBef>
                <a:spcPts val="200"/>
              </a:spcBef>
              <a:spcAft>
                <a:spcPts val="0"/>
              </a:spcAft>
              <a:buClr>
                <a:srgbClr val="888888"/>
              </a:buClr>
              <a:buSzPts val="1300"/>
              <a:buFont typeface="Arial"/>
              <a:buNone/>
              <a:defRPr sz="1300" b="0" i="0" u="none" strike="noStrike" cap="none">
                <a:solidFill>
                  <a:srgbClr val="888888"/>
                </a:solidFill>
                <a:latin typeface="Cambria"/>
                <a:ea typeface="Cambria"/>
                <a:cs typeface="Cambria"/>
                <a:sym typeface="Cambria"/>
              </a:defRPr>
            </a:lvl5pPr>
            <a:lvl6pPr marL="2285412" marR="0" lvl="5" indent="0" algn="ctr" rtl="0">
              <a:spcBef>
                <a:spcPts val="400"/>
              </a:spcBef>
              <a:spcAft>
                <a:spcPts val="0"/>
              </a:spcAft>
              <a:buClr>
                <a:srgbClr val="888888"/>
              </a:buClr>
              <a:buSzPts val="2000"/>
              <a:buFont typeface="Arial"/>
              <a:buNone/>
              <a:defRPr sz="2000" b="0" i="0" u="none" strike="noStrike" cap="none">
                <a:solidFill>
                  <a:srgbClr val="888888"/>
                </a:solidFill>
                <a:latin typeface="Cambria"/>
                <a:ea typeface="Cambria"/>
                <a:cs typeface="Cambria"/>
                <a:sym typeface="Cambria"/>
              </a:defRPr>
            </a:lvl6pPr>
            <a:lvl7pPr marL="2742493" marR="0" lvl="6" indent="0" algn="ctr" rtl="0">
              <a:spcBef>
                <a:spcPts val="400"/>
              </a:spcBef>
              <a:spcAft>
                <a:spcPts val="0"/>
              </a:spcAft>
              <a:buClr>
                <a:srgbClr val="888888"/>
              </a:buClr>
              <a:buSzPts val="2000"/>
              <a:buFont typeface="Arial"/>
              <a:buNone/>
              <a:defRPr sz="2000" b="0" i="0" u="none" strike="noStrike" cap="none">
                <a:solidFill>
                  <a:srgbClr val="888888"/>
                </a:solidFill>
                <a:latin typeface="Cambria"/>
                <a:ea typeface="Cambria"/>
                <a:cs typeface="Cambria"/>
                <a:sym typeface="Cambria"/>
              </a:defRPr>
            </a:lvl7pPr>
            <a:lvl8pPr marL="3199576" marR="0" lvl="7" indent="0" algn="ctr" rtl="0">
              <a:spcBef>
                <a:spcPts val="400"/>
              </a:spcBef>
              <a:spcAft>
                <a:spcPts val="0"/>
              </a:spcAft>
              <a:buClr>
                <a:srgbClr val="888888"/>
              </a:buClr>
              <a:buSzPts val="2000"/>
              <a:buFont typeface="Arial"/>
              <a:buNone/>
              <a:defRPr sz="2000" b="0" i="0" u="none" strike="noStrike" cap="none">
                <a:solidFill>
                  <a:srgbClr val="888888"/>
                </a:solidFill>
                <a:latin typeface="Cambria"/>
                <a:ea typeface="Cambria"/>
                <a:cs typeface="Cambria"/>
                <a:sym typeface="Cambria"/>
              </a:defRPr>
            </a:lvl8pPr>
            <a:lvl9pPr marL="3656657" marR="0" lvl="8" indent="0" algn="ctr" rtl="0">
              <a:spcBef>
                <a:spcPts val="400"/>
              </a:spcBef>
              <a:spcAft>
                <a:spcPts val="0"/>
              </a:spcAft>
              <a:buClr>
                <a:srgbClr val="888888"/>
              </a:buClr>
              <a:buSzPts val="2000"/>
              <a:buFont typeface="Arial"/>
              <a:buNone/>
              <a:defRPr sz="2000" b="0" i="0" u="none" strike="noStrike" cap="none">
                <a:solidFill>
                  <a:srgbClr val="888888"/>
                </a:solidFill>
                <a:latin typeface="Cambria"/>
                <a:ea typeface="Cambria"/>
                <a:cs typeface="Cambria"/>
                <a:sym typeface="Cambria"/>
              </a:defRPr>
            </a:lvl9pPr>
          </a:lstStyle>
          <a:p>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WB 2015 Subtitle Cover">
  <p:cSld name="WB 2015 Subtitle Cover">
    <p:spTree>
      <p:nvGrpSpPr>
        <p:cNvPr id="1" name="Shape 76"/>
        <p:cNvGrpSpPr/>
        <p:nvPr/>
      </p:nvGrpSpPr>
      <p:grpSpPr>
        <a:xfrm>
          <a:off x="0" y="0"/>
          <a:ext cx="0" cy="0"/>
          <a:chOff x="0" y="0"/>
          <a:chExt cx="0" cy="0"/>
        </a:xfrm>
      </p:grpSpPr>
      <p:sp>
        <p:nvSpPr>
          <p:cNvPr id="77" name="Google Shape;77;p8"/>
          <p:cNvSpPr txBox="1">
            <a:spLocks noGrp="1"/>
          </p:cNvSpPr>
          <p:nvPr>
            <p:ph type="ctrTitle"/>
          </p:nvPr>
        </p:nvSpPr>
        <p:spPr>
          <a:xfrm>
            <a:off x="552892" y="3475036"/>
            <a:ext cx="3918452" cy="492443"/>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chemeClr val="accent1"/>
              </a:buClr>
              <a:buSzPts val="3200"/>
              <a:buFont typeface="Cambria"/>
              <a:buNone/>
              <a:defRPr sz="3200" b="0" i="0" u="none" strike="noStrike" cap="none">
                <a:solidFill>
                  <a:schemeClr val="accent1"/>
                </a:solidFill>
                <a:latin typeface="Cambria"/>
                <a:ea typeface="Cambria"/>
                <a:cs typeface="Cambria"/>
                <a:sym typeface="Cambria"/>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78" name="Google Shape;78;p8"/>
          <p:cNvSpPr txBox="1">
            <a:spLocks noGrp="1"/>
          </p:cNvSpPr>
          <p:nvPr>
            <p:ph type="subTitle" idx="1"/>
          </p:nvPr>
        </p:nvSpPr>
        <p:spPr>
          <a:xfrm>
            <a:off x="7230139" y="2413002"/>
            <a:ext cx="1377803" cy="153888"/>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1200"/>
              </a:spcBef>
              <a:spcAft>
                <a:spcPts val="0"/>
              </a:spcAft>
              <a:buClr>
                <a:schemeClr val="accent1"/>
              </a:buClr>
              <a:buSzPts val="1000"/>
              <a:buFont typeface="Noto Sans Symbols"/>
              <a:buNone/>
              <a:defRPr sz="1000" b="0" i="0" u="none" strike="noStrike" cap="none">
                <a:solidFill>
                  <a:schemeClr val="accent1"/>
                </a:solidFill>
                <a:latin typeface="Cambria"/>
                <a:ea typeface="Cambria"/>
                <a:cs typeface="Cambria"/>
                <a:sym typeface="Cambria"/>
              </a:defRPr>
            </a:lvl1pPr>
            <a:lvl2pPr marL="457081" marR="0" lvl="1" indent="0" algn="ctr" rtl="0">
              <a:lnSpc>
                <a:spcPct val="100000"/>
              </a:lnSpc>
              <a:spcBef>
                <a:spcPts val="600"/>
              </a:spcBef>
              <a:spcAft>
                <a:spcPts val="0"/>
              </a:spcAft>
              <a:buClr>
                <a:srgbClr val="888888"/>
              </a:buClr>
              <a:buSzPts val="1000"/>
              <a:buFont typeface="Cambria"/>
              <a:buNone/>
              <a:defRPr sz="1000" b="0" i="0" u="none" strike="noStrike" cap="none">
                <a:solidFill>
                  <a:srgbClr val="888888"/>
                </a:solidFill>
                <a:latin typeface="Cambria"/>
                <a:ea typeface="Cambria"/>
                <a:cs typeface="Cambria"/>
                <a:sym typeface="Cambria"/>
              </a:defRPr>
            </a:lvl2pPr>
            <a:lvl3pPr marL="914163" marR="0" lvl="2" indent="0" algn="ctr" rtl="0">
              <a:lnSpc>
                <a:spcPct val="100000"/>
              </a:lnSpc>
              <a:spcBef>
                <a:spcPts val="300"/>
              </a:spcBef>
              <a:spcAft>
                <a:spcPts val="0"/>
              </a:spcAft>
              <a:buClr>
                <a:srgbClr val="888888"/>
              </a:buClr>
              <a:buSzPts val="1000"/>
              <a:buFont typeface="Noto Sans Symbols"/>
              <a:buNone/>
              <a:defRPr sz="1000" b="0" i="0" u="none" strike="noStrike" cap="none">
                <a:solidFill>
                  <a:srgbClr val="888888"/>
                </a:solidFill>
                <a:latin typeface="Cambria"/>
                <a:ea typeface="Cambria"/>
                <a:cs typeface="Cambria"/>
                <a:sym typeface="Cambria"/>
              </a:defRPr>
            </a:lvl3pPr>
            <a:lvl4pPr marL="1371247" marR="0" lvl="3" indent="0" algn="ctr" rtl="0">
              <a:lnSpc>
                <a:spcPct val="100000"/>
              </a:lnSpc>
              <a:spcBef>
                <a:spcPts val="400"/>
              </a:spcBef>
              <a:spcAft>
                <a:spcPts val="0"/>
              </a:spcAft>
              <a:buClr>
                <a:srgbClr val="888888"/>
              </a:buClr>
              <a:buSzPts val="1100"/>
              <a:buFont typeface="Noto Sans Symbols"/>
              <a:buNone/>
              <a:defRPr sz="1100" b="0" i="0" u="none" strike="noStrike" cap="none">
                <a:solidFill>
                  <a:srgbClr val="888888"/>
                </a:solidFill>
                <a:latin typeface="Cambria"/>
                <a:ea typeface="Cambria"/>
                <a:cs typeface="Cambria"/>
                <a:sym typeface="Cambria"/>
              </a:defRPr>
            </a:lvl4pPr>
            <a:lvl5pPr marL="1828330" marR="0" lvl="4" indent="0" algn="ctr" rtl="0">
              <a:lnSpc>
                <a:spcPct val="100000"/>
              </a:lnSpc>
              <a:spcBef>
                <a:spcPts val="200"/>
              </a:spcBef>
              <a:spcAft>
                <a:spcPts val="0"/>
              </a:spcAft>
              <a:buClr>
                <a:srgbClr val="888888"/>
              </a:buClr>
              <a:buSzPts val="1300"/>
              <a:buFont typeface="Arial"/>
              <a:buNone/>
              <a:defRPr sz="1300" b="0" i="0" u="none" strike="noStrike" cap="none">
                <a:solidFill>
                  <a:srgbClr val="888888"/>
                </a:solidFill>
                <a:latin typeface="Cambria"/>
                <a:ea typeface="Cambria"/>
                <a:cs typeface="Cambria"/>
                <a:sym typeface="Cambria"/>
              </a:defRPr>
            </a:lvl5pPr>
            <a:lvl6pPr marL="2285412" marR="0" lvl="5" indent="0" algn="ctr" rtl="0">
              <a:spcBef>
                <a:spcPts val="400"/>
              </a:spcBef>
              <a:spcAft>
                <a:spcPts val="0"/>
              </a:spcAft>
              <a:buClr>
                <a:srgbClr val="888888"/>
              </a:buClr>
              <a:buSzPts val="2000"/>
              <a:buFont typeface="Arial"/>
              <a:buNone/>
              <a:defRPr sz="2000" b="0" i="0" u="none" strike="noStrike" cap="none">
                <a:solidFill>
                  <a:srgbClr val="888888"/>
                </a:solidFill>
                <a:latin typeface="Cambria"/>
                <a:ea typeface="Cambria"/>
                <a:cs typeface="Cambria"/>
                <a:sym typeface="Cambria"/>
              </a:defRPr>
            </a:lvl6pPr>
            <a:lvl7pPr marL="2742493" marR="0" lvl="6" indent="0" algn="ctr" rtl="0">
              <a:spcBef>
                <a:spcPts val="400"/>
              </a:spcBef>
              <a:spcAft>
                <a:spcPts val="0"/>
              </a:spcAft>
              <a:buClr>
                <a:srgbClr val="888888"/>
              </a:buClr>
              <a:buSzPts val="2000"/>
              <a:buFont typeface="Arial"/>
              <a:buNone/>
              <a:defRPr sz="2000" b="0" i="0" u="none" strike="noStrike" cap="none">
                <a:solidFill>
                  <a:srgbClr val="888888"/>
                </a:solidFill>
                <a:latin typeface="Cambria"/>
                <a:ea typeface="Cambria"/>
                <a:cs typeface="Cambria"/>
                <a:sym typeface="Cambria"/>
              </a:defRPr>
            </a:lvl7pPr>
            <a:lvl8pPr marL="3199576" marR="0" lvl="7" indent="0" algn="ctr" rtl="0">
              <a:spcBef>
                <a:spcPts val="400"/>
              </a:spcBef>
              <a:spcAft>
                <a:spcPts val="0"/>
              </a:spcAft>
              <a:buClr>
                <a:srgbClr val="888888"/>
              </a:buClr>
              <a:buSzPts val="2000"/>
              <a:buFont typeface="Arial"/>
              <a:buNone/>
              <a:defRPr sz="2000" b="0" i="0" u="none" strike="noStrike" cap="none">
                <a:solidFill>
                  <a:srgbClr val="888888"/>
                </a:solidFill>
                <a:latin typeface="Cambria"/>
                <a:ea typeface="Cambria"/>
                <a:cs typeface="Cambria"/>
                <a:sym typeface="Cambria"/>
              </a:defRPr>
            </a:lvl8pPr>
            <a:lvl9pPr marL="3656657" marR="0" lvl="8" indent="0" algn="ctr" rtl="0">
              <a:spcBef>
                <a:spcPts val="400"/>
              </a:spcBef>
              <a:spcAft>
                <a:spcPts val="0"/>
              </a:spcAft>
              <a:buClr>
                <a:srgbClr val="888888"/>
              </a:buClr>
              <a:buSzPts val="2000"/>
              <a:buFont typeface="Arial"/>
              <a:buNone/>
              <a:defRPr sz="2000" b="0" i="0" u="none" strike="noStrike" cap="none">
                <a:solidFill>
                  <a:srgbClr val="888888"/>
                </a:solidFill>
                <a:latin typeface="Cambria"/>
                <a:ea typeface="Cambria"/>
                <a:cs typeface="Cambria"/>
                <a:sym typeface="Cambria"/>
              </a:defRPr>
            </a:lvl9pPr>
          </a:lstStyle>
          <a:p>
            <a:endParaRPr/>
          </a:p>
        </p:txBody>
      </p:sp>
      <p:sp>
        <p:nvSpPr>
          <p:cNvPr id="79" name="Google Shape;79;p8"/>
          <p:cNvSpPr txBox="1">
            <a:spLocks noGrp="1"/>
          </p:cNvSpPr>
          <p:nvPr>
            <p:ph type="body" idx="2"/>
          </p:nvPr>
        </p:nvSpPr>
        <p:spPr>
          <a:xfrm>
            <a:off x="4681606" y="2702719"/>
            <a:ext cx="2276389" cy="307777"/>
          </a:xfrm>
          <a:prstGeom prst="rect">
            <a:avLst/>
          </a:prstGeom>
          <a:noFill/>
          <a:ln>
            <a:noFill/>
          </a:ln>
        </p:spPr>
        <p:txBody>
          <a:bodyPr spcFirstLastPara="1" wrap="square" lIns="91425" tIns="91425" rIns="91425" bIns="91425" anchor="t" anchorCtr="0"/>
          <a:lstStyle>
            <a:lvl1pPr marL="457200" marR="0" lvl="0" indent="-228600" algn="l" rtl="0">
              <a:lnSpc>
                <a:spcPct val="100000"/>
              </a:lnSpc>
              <a:spcBef>
                <a:spcPts val="0"/>
              </a:spcBef>
              <a:spcAft>
                <a:spcPts val="0"/>
              </a:spcAft>
              <a:buClr>
                <a:schemeClr val="accent1"/>
              </a:buClr>
              <a:buSzPts val="2000"/>
              <a:buFont typeface="Noto Sans Symbols"/>
              <a:buNone/>
              <a:defRPr sz="2000" b="0" i="0" u="none" strike="noStrike" cap="none">
                <a:solidFill>
                  <a:schemeClr val="accent1"/>
                </a:solidFill>
                <a:latin typeface="Cambria"/>
                <a:ea typeface="Cambria"/>
                <a:cs typeface="Cambria"/>
                <a:sym typeface="Cambria"/>
              </a:defRPr>
            </a:lvl1pPr>
            <a:lvl2pPr marL="914400" marR="0" lvl="1" indent="-292100" algn="l" rtl="0">
              <a:lnSpc>
                <a:spcPct val="100000"/>
              </a:lnSpc>
              <a:spcBef>
                <a:spcPts val="600"/>
              </a:spcBef>
              <a:spcAft>
                <a:spcPts val="0"/>
              </a:spcAft>
              <a:buClr>
                <a:schemeClr val="lt1"/>
              </a:buClr>
              <a:buSzPts val="1000"/>
              <a:buFont typeface="Cambria"/>
              <a:buChar char="–"/>
              <a:defRPr sz="1000" b="0" i="0" u="none" strike="noStrike" cap="none">
                <a:solidFill>
                  <a:schemeClr val="lt1"/>
                </a:solidFill>
                <a:latin typeface="Cambria"/>
                <a:ea typeface="Cambria"/>
                <a:cs typeface="Cambria"/>
                <a:sym typeface="Cambria"/>
              </a:defRPr>
            </a:lvl2pPr>
            <a:lvl3pPr marL="1371600" marR="0" lvl="2" indent="-292100" algn="l" rtl="0">
              <a:lnSpc>
                <a:spcPct val="100000"/>
              </a:lnSpc>
              <a:spcBef>
                <a:spcPts val="300"/>
              </a:spcBef>
              <a:spcAft>
                <a:spcPts val="0"/>
              </a:spcAft>
              <a:buClr>
                <a:schemeClr val="lt1"/>
              </a:buClr>
              <a:buSzPts val="1000"/>
              <a:buFont typeface="Noto Sans Symbols"/>
              <a:buChar char="▪"/>
              <a:defRPr sz="1000" b="0" i="0" u="none" strike="noStrike" cap="none">
                <a:solidFill>
                  <a:schemeClr val="lt1"/>
                </a:solidFill>
                <a:latin typeface="Cambria"/>
                <a:ea typeface="Cambria"/>
                <a:cs typeface="Cambria"/>
                <a:sym typeface="Cambria"/>
              </a:defRPr>
            </a:lvl3pPr>
            <a:lvl4pPr marL="1828800" marR="0" lvl="3" indent="-298450" algn="l" rtl="0">
              <a:lnSpc>
                <a:spcPct val="100000"/>
              </a:lnSpc>
              <a:spcBef>
                <a:spcPts val="400"/>
              </a:spcBef>
              <a:spcAft>
                <a:spcPts val="0"/>
              </a:spcAft>
              <a:buClr>
                <a:schemeClr val="lt1"/>
              </a:buClr>
              <a:buSzPts val="1100"/>
              <a:buFont typeface="Noto Sans Symbols"/>
              <a:buChar char="▪"/>
              <a:defRPr sz="1100" b="0" i="0" u="none" strike="noStrike" cap="none">
                <a:solidFill>
                  <a:schemeClr val="lt1"/>
                </a:solidFill>
                <a:latin typeface="Cambria"/>
                <a:ea typeface="Cambria"/>
                <a:cs typeface="Cambria"/>
                <a:sym typeface="Cambria"/>
              </a:defRPr>
            </a:lvl4pPr>
            <a:lvl5pPr marL="2286000" marR="0" lvl="4" indent="-311150" algn="l" rtl="0">
              <a:lnSpc>
                <a:spcPct val="100000"/>
              </a:lnSpc>
              <a:spcBef>
                <a:spcPts val="200"/>
              </a:spcBef>
              <a:spcAft>
                <a:spcPts val="0"/>
              </a:spcAft>
              <a:buClr>
                <a:schemeClr val="lt1"/>
              </a:buClr>
              <a:buSzPts val="1300"/>
              <a:buFont typeface="Arial"/>
              <a:buChar char="•"/>
              <a:defRPr sz="1300" b="0" i="0" u="none" strike="noStrike" cap="none">
                <a:solidFill>
                  <a:schemeClr val="lt1"/>
                </a:solidFill>
                <a:latin typeface="Cambria"/>
                <a:ea typeface="Cambria"/>
                <a:cs typeface="Cambria"/>
                <a:sym typeface="Cambria"/>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mbria"/>
                <a:ea typeface="Cambria"/>
                <a:cs typeface="Cambria"/>
                <a:sym typeface="Cambria"/>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mbria"/>
                <a:ea typeface="Cambria"/>
                <a:cs typeface="Cambria"/>
                <a:sym typeface="Cambria"/>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mbria"/>
                <a:ea typeface="Cambria"/>
                <a:cs typeface="Cambria"/>
                <a:sym typeface="Cambria"/>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mbria"/>
                <a:ea typeface="Cambria"/>
                <a:cs typeface="Cambria"/>
                <a:sym typeface="Cambria"/>
              </a:defRPr>
            </a:lvl9pPr>
          </a:lstStyle>
          <a:p>
            <a:endParaRPr/>
          </a:p>
        </p:txBody>
      </p:sp>
      <p:cxnSp>
        <p:nvCxnSpPr>
          <p:cNvPr id="80" name="Google Shape;80;p8"/>
          <p:cNvCxnSpPr/>
          <p:nvPr/>
        </p:nvCxnSpPr>
        <p:spPr>
          <a:xfrm>
            <a:off x="7237732" y="2441575"/>
            <a:ext cx="0" cy="4416425"/>
          </a:xfrm>
          <a:prstGeom prst="straightConnector1">
            <a:avLst/>
          </a:prstGeom>
          <a:noFill/>
          <a:ln w="12700" cap="flat" cmpd="sng">
            <a:solidFill>
              <a:schemeClr val="accent1"/>
            </a:solidFill>
            <a:prstDash val="solid"/>
            <a:round/>
            <a:headEnd type="none" w="sm" len="sm"/>
            <a:tailEnd type="none" w="sm" len="sm"/>
          </a:ln>
        </p:spPr>
      </p:cxnSp>
      <p:cxnSp>
        <p:nvCxnSpPr>
          <p:cNvPr id="81" name="Google Shape;81;p8"/>
          <p:cNvCxnSpPr/>
          <p:nvPr/>
        </p:nvCxnSpPr>
        <p:spPr>
          <a:xfrm>
            <a:off x="566739" y="3569491"/>
            <a:ext cx="0" cy="3288509"/>
          </a:xfrm>
          <a:prstGeom prst="straightConnector1">
            <a:avLst/>
          </a:prstGeom>
          <a:noFill/>
          <a:ln w="25400" cap="flat" cmpd="sng">
            <a:solidFill>
              <a:schemeClr val="accent1"/>
            </a:solidFill>
            <a:prstDash val="solid"/>
            <a:round/>
            <a:headEnd type="none" w="sm" len="sm"/>
            <a:tailEnd type="none" w="sm" len="sm"/>
          </a:ln>
        </p:spPr>
      </p:cxnSp>
      <p:cxnSp>
        <p:nvCxnSpPr>
          <p:cNvPr id="82" name="Google Shape;82;p8"/>
          <p:cNvCxnSpPr/>
          <p:nvPr/>
        </p:nvCxnSpPr>
        <p:spPr>
          <a:xfrm>
            <a:off x="4681541" y="2740820"/>
            <a:ext cx="0" cy="4117180"/>
          </a:xfrm>
          <a:prstGeom prst="straightConnector1">
            <a:avLst/>
          </a:prstGeom>
          <a:noFill/>
          <a:ln w="19050" cap="flat" cmpd="sng">
            <a:solidFill>
              <a:schemeClr val="accent1"/>
            </a:solidFill>
            <a:prstDash val="solid"/>
            <a:round/>
            <a:headEnd type="none" w="sm" len="sm"/>
            <a:tailEnd type="none" w="sm" len="sm"/>
          </a:ln>
        </p:spPr>
      </p:cxnSp>
      <p:pic>
        <p:nvPicPr>
          <p:cNvPr id="83" name="Google Shape;83;p8" descr="WB_Final_approved.png"/>
          <p:cNvPicPr preferRelativeResize="0"/>
          <p:nvPr/>
        </p:nvPicPr>
        <p:blipFill rotWithShape="1">
          <a:blip r:embed="rId2">
            <a:alphaModFix/>
          </a:blip>
          <a:srcRect/>
          <a:stretch/>
        </p:blipFill>
        <p:spPr>
          <a:xfrm>
            <a:off x="548724" y="381000"/>
            <a:ext cx="1964093" cy="354682"/>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WB 2015 Custom Divider">
  <p:cSld name="WB 2015 Custom Divider">
    <p:spTree>
      <p:nvGrpSpPr>
        <p:cNvPr id="1" name="Shape 84"/>
        <p:cNvGrpSpPr/>
        <p:nvPr/>
      </p:nvGrpSpPr>
      <p:grpSpPr>
        <a:xfrm>
          <a:off x="0" y="0"/>
          <a:ext cx="0" cy="0"/>
          <a:chOff x="0" y="0"/>
          <a:chExt cx="0" cy="0"/>
        </a:xfrm>
      </p:grpSpPr>
      <p:sp>
        <p:nvSpPr>
          <p:cNvPr id="85" name="Google Shape;85;p9"/>
          <p:cNvSpPr/>
          <p:nvPr/>
        </p:nvSpPr>
        <p:spPr>
          <a:xfrm>
            <a:off x="1" y="2511552"/>
            <a:ext cx="9143997" cy="4346447"/>
          </a:xfrm>
          <a:prstGeom prst="rect">
            <a:avLst/>
          </a:prstGeom>
          <a:solidFill>
            <a:srgbClr val="DADADB"/>
          </a:solidFill>
          <a:ln>
            <a:noFill/>
          </a:ln>
        </p:spPr>
        <p:txBody>
          <a:bodyPr spcFirstLastPara="1" wrap="square" lIns="0" tIns="0" rIns="0" bIns="0" anchor="ctr" anchorCtr="0">
            <a:noAutofit/>
          </a:bodyPr>
          <a:lstStyle/>
          <a:p>
            <a:pPr marL="0" marR="0" lvl="0" indent="0" algn="ctr" rtl="0">
              <a:spcBef>
                <a:spcPts val="0"/>
              </a:spcBef>
              <a:spcAft>
                <a:spcPts val="0"/>
              </a:spcAft>
              <a:buNone/>
            </a:pPr>
            <a:r>
              <a:rPr lang="en-US" sz="2400" b="0">
                <a:solidFill>
                  <a:schemeClr val="accent1"/>
                </a:solidFill>
                <a:latin typeface="Cambria"/>
                <a:ea typeface="Cambria"/>
                <a:cs typeface="Cambria"/>
                <a:sym typeface="Cambria"/>
              </a:rPr>
              <a:t>[Custom Imagery Placeholder]</a:t>
            </a:r>
            <a:endParaRPr sz="2400" b="0">
              <a:solidFill>
                <a:schemeClr val="accent1"/>
              </a:solidFill>
              <a:latin typeface="Cambria"/>
              <a:ea typeface="Cambria"/>
              <a:cs typeface="Cambria"/>
              <a:sym typeface="Cambria"/>
            </a:endParaRPr>
          </a:p>
        </p:txBody>
      </p:sp>
      <p:sp>
        <p:nvSpPr>
          <p:cNvPr id="86" name="Google Shape;86;p9"/>
          <p:cNvSpPr txBox="1">
            <a:spLocks noGrp="1"/>
          </p:cNvSpPr>
          <p:nvPr>
            <p:ph type="subTitle" idx="1"/>
          </p:nvPr>
        </p:nvSpPr>
        <p:spPr>
          <a:xfrm>
            <a:off x="685801" y="1467713"/>
            <a:ext cx="0" cy="0"/>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1200"/>
              </a:spcBef>
              <a:spcAft>
                <a:spcPts val="0"/>
              </a:spcAft>
              <a:buClr>
                <a:schemeClr val="accent2"/>
              </a:buClr>
              <a:buSzPts val="1000"/>
              <a:buFont typeface="Noto Sans Symbols"/>
              <a:buNone/>
              <a:defRPr sz="1000" b="0" i="0" u="none" strike="noStrike" cap="none">
                <a:solidFill>
                  <a:schemeClr val="accent2"/>
                </a:solidFill>
                <a:latin typeface="Cambria"/>
                <a:ea typeface="Cambria"/>
                <a:cs typeface="Cambria"/>
                <a:sym typeface="Cambria"/>
              </a:defRPr>
            </a:lvl1pPr>
            <a:lvl2pPr marL="457081" marR="0" lvl="1" indent="0" algn="ctr" rtl="0">
              <a:lnSpc>
                <a:spcPct val="100000"/>
              </a:lnSpc>
              <a:spcBef>
                <a:spcPts val="600"/>
              </a:spcBef>
              <a:spcAft>
                <a:spcPts val="0"/>
              </a:spcAft>
              <a:buClr>
                <a:srgbClr val="888888"/>
              </a:buClr>
              <a:buSzPts val="1000"/>
              <a:buFont typeface="Cambria"/>
              <a:buNone/>
              <a:defRPr sz="1000" b="0" i="0" u="none" strike="noStrike" cap="none">
                <a:solidFill>
                  <a:srgbClr val="888888"/>
                </a:solidFill>
                <a:latin typeface="Cambria"/>
                <a:ea typeface="Cambria"/>
                <a:cs typeface="Cambria"/>
                <a:sym typeface="Cambria"/>
              </a:defRPr>
            </a:lvl2pPr>
            <a:lvl3pPr marL="914163" marR="0" lvl="2" indent="0" algn="ctr" rtl="0">
              <a:lnSpc>
                <a:spcPct val="100000"/>
              </a:lnSpc>
              <a:spcBef>
                <a:spcPts val="300"/>
              </a:spcBef>
              <a:spcAft>
                <a:spcPts val="0"/>
              </a:spcAft>
              <a:buClr>
                <a:srgbClr val="888888"/>
              </a:buClr>
              <a:buSzPts val="1000"/>
              <a:buFont typeface="Noto Sans Symbols"/>
              <a:buNone/>
              <a:defRPr sz="1000" b="0" i="0" u="none" strike="noStrike" cap="none">
                <a:solidFill>
                  <a:srgbClr val="888888"/>
                </a:solidFill>
                <a:latin typeface="Cambria"/>
                <a:ea typeface="Cambria"/>
                <a:cs typeface="Cambria"/>
                <a:sym typeface="Cambria"/>
              </a:defRPr>
            </a:lvl3pPr>
            <a:lvl4pPr marL="1371247" marR="0" lvl="3" indent="0" algn="ctr" rtl="0">
              <a:lnSpc>
                <a:spcPct val="100000"/>
              </a:lnSpc>
              <a:spcBef>
                <a:spcPts val="400"/>
              </a:spcBef>
              <a:spcAft>
                <a:spcPts val="0"/>
              </a:spcAft>
              <a:buClr>
                <a:srgbClr val="888888"/>
              </a:buClr>
              <a:buSzPts val="1100"/>
              <a:buFont typeface="Noto Sans Symbols"/>
              <a:buNone/>
              <a:defRPr sz="1100" b="0" i="0" u="none" strike="noStrike" cap="none">
                <a:solidFill>
                  <a:srgbClr val="888888"/>
                </a:solidFill>
                <a:latin typeface="Cambria"/>
                <a:ea typeface="Cambria"/>
                <a:cs typeface="Cambria"/>
                <a:sym typeface="Cambria"/>
              </a:defRPr>
            </a:lvl4pPr>
            <a:lvl5pPr marL="1828330" marR="0" lvl="4" indent="0" algn="ctr" rtl="0">
              <a:lnSpc>
                <a:spcPct val="100000"/>
              </a:lnSpc>
              <a:spcBef>
                <a:spcPts val="200"/>
              </a:spcBef>
              <a:spcAft>
                <a:spcPts val="0"/>
              </a:spcAft>
              <a:buClr>
                <a:srgbClr val="888888"/>
              </a:buClr>
              <a:buSzPts val="1300"/>
              <a:buFont typeface="Arial"/>
              <a:buNone/>
              <a:defRPr sz="1300" b="0" i="0" u="none" strike="noStrike" cap="none">
                <a:solidFill>
                  <a:srgbClr val="888888"/>
                </a:solidFill>
                <a:latin typeface="Cambria"/>
                <a:ea typeface="Cambria"/>
                <a:cs typeface="Cambria"/>
                <a:sym typeface="Cambria"/>
              </a:defRPr>
            </a:lvl5pPr>
            <a:lvl6pPr marL="2285412" marR="0" lvl="5" indent="0" algn="ctr" rtl="0">
              <a:spcBef>
                <a:spcPts val="400"/>
              </a:spcBef>
              <a:spcAft>
                <a:spcPts val="0"/>
              </a:spcAft>
              <a:buClr>
                <a:srgbClr val="888888"/>
              </a:buClr>
              <a:buSzPts val="2000"/>
              <a:buFont typeface="Arial"/>
              <a:buNone/>
              <a:defRPr sz="2000" b="0" i="0" u="none" strike="noStrike" cap="none">
                <a:solidFill>
                  <a:srgbClr val="888888"/>
                </a:solidFill>
                <a:latin typeface="Cambria"/>
                <a:ea typeface="Cambria"/>
                <a:cs typeface="Cambria"/>
                <a:sym typeface="Cambria"/>
              </a:defRPr>
            </a:lvl6pPr>
            <a:lvl7pPr marL="2742493" marR="0" lvl="6" indent="0" algn="ctr" rtl="0">
              <a:spcBef>
                <a:spcPts val="400"/>
              </a:spcBef>
              <a:spcAft>
                <a:spcPts val="0"/>
              </a:spcAft>
              <a:buClr>
                <a:srgbClr val="888888"/>
              </a:buClr>
              <a:buSzPts val="2000"/>
              <a:buFont typeface="Arial"/>
              <a:buNone/>
              <a:defRPr sz="2000" b="0" i="0" u="none" strike="noStrike" cap="none">
                <a:solidFill>
                  <a:srgbClr val="888888"/>
                </a:solidFill>
                <a:latin typeface="Cambria"/>
                <a:ea typeface="Cambria"/>
                <a:cs typeface="Cambria"/>
                <a:sym typeface="Cambria"/>
              </a:defRPr>
            </a:lvl7pPr>
            <a:lvl8pPr marL="3199576" marR="0" lvl="7" indent="0" algn="ctr" rtl="0">
              <a:spcBef>
                <a:spcPts val="400"/>
              </a:spcBef>
              <a:spcAft>
                <a:spcPts val="0"/>
              </a:spcAft>
              <a:buClr>
                <a:srgbClr val="888888"/>
              </a:buClr>
              <a:buSzPts val="2000"/>
              <a:buFont typeface="Arial"/>
              <a:buNone/>
              <a:defRPr sz="2000" b="0" i="0" u="none" strike="noStrike" cap="none">
                <a:solidFill>
                  <a:srgbClr val="888888"/>
                </a:solidFill>
                <a:latin typeface="Cambria"/>
                <a:ea typeface="Cambria"/>
                <a:cs typeface="Cambria"/>
                <a:sym typeface="Cambria"/>
              </a:defRPr>
            </a:lvl8pPr>
            <a:lvl9pPr marL="3656657" marR="0" lvl="8" indent="0" algn="ctr" rtl="0">
              <a:spcBef>
                <a:spcPts val="400"/>
              </a:spcBef>
              <a:spcAft>
                <a:spcPts val="0"/>
              </a:spcAft>
              <a:buClr>
                <a:srgbClr val="888888"/>
              </a:buClr>
              <a:buSzPts val="2000"/>
              <a:buFont typeface="Arial"/>
              <a:buNone/>
              <a:defRPr sz="2000" b="0" i="0" u="none" strike="noStrike" cap="none">
                <a:solidFill>
                  <a:srgbClr val="888888"/>
                </a:solidFill>
                <a:latin typeface="Cambria"/>
                <a:ea typeface="Cambria"/>
                <a:cs typeface="Cambria"/>
                <a:sym typeface="Cambria"/>
              </a:defRPr>
            </a:lvl9pPr>
          </a:lstStyle>
          <a:p>
            <a:endParaRPr/>
          </a:p>
        </p:txBody>
      </p:sp>
      <p:sp>
        <p:nvSpPr>
          <p:cNvPr id="87" name="Google Shape;87;p9"/>
          <p:cNvSpPr txBox="1">
            <a:spLocks noGrp="1"/>
          </p:cNvSpPr>
          <p:nvPr>
            <p:ph type="ctrTitle"/>
          </p:nvPr>
        </p:nvSpPr>
        <p:spPr>
          <a:xfrm>
            <a:off x="552892" y="1460280"/>
            <a:ext cx="8133908" cy="492443"/>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chemeClr val="accent1"/>
              </a:buClr>
              <a:buSzPts val="3200"/>
              <a:buFont typeface="Cambria"/>
              <a:buNone/>
              <a:defRPr sz="3200" b="0" i="0" u="none" strike="noStrike" cap="none">
                <a:solidFill>
                  <a:schemeClr val="accent1"/>
                </a:solidFill>
                <a:latin typeface="Cambria"/>
                <a:ea typeface="Cambria"/>
                <a:cs typeface="Cambria"/>
                <a:sym typeface="Cambria"/>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cxnSp>
        <p:nvCxnSpPr>
          <p:cNvPr id="88" name="Google Shape;88;p9"/>
          <p:cNvCxnSpPr/>
          <p:nvPr/>
        </p:nvCxnSpPr>
        <p:spPr>
          <a:xfrm>
            <a:off x="566739" y="1570036"/>
            <a:ext cx="0" cy="5287966"/>
          </a:xfrm>
          <a:prstGeom prst="straightConnector1">
            <a:avLst/>
          </a:prstGeom>
          <a:noFill/>
          <a:ln w="25400" cap="flat" cmpd="sng">
            <a:solidFill>
              <a:schemeClr val="accent1"/>
            </a:solidFill>
            <a:prstDash val="solid"/>
            <a:round/>
            <a:headEnd type="none" w="sm" len="sm"/>
            <a:tailEnd type="none" w="sm" len="sm"/>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Delete slide masters after this" type="blank">
  <p:cSld name="BLANK">
    <p:spTree>
      <p:nvGrpSpPr>
        <p:cNvPr id="1" name="Shape 89"/>
        <p:cNvGrpSpPr/>
        <p:nvPr/>
      </p:nvGrpSpPr>
      <p:grpSpPr>
        <a:xfrm>
          <a:off x="0" y="0"/>
          <a:ext cx="0" cy="0"/>
          <a:chOff x="0" y="0"/>
          <a:chExt cx="0" cy="0"/>
        </a:xfrm>
      </p:grpSpPr>
      <p:sp>
        <p:nvSpPr>
          <p:cNvPr id="90" name="Google Shape;90;p10"/>
          <p:cNvSpPr/>
          <p:nvPr/>
        </p:nvSpPr>
        <p:spPr>
          <a:xfrm>
            <a:off x="0" y="0"/>
            <a:ext cx="9144000" cy="6858000"/>
          </a:xfrm>
          <a:prstGeom prst="rect">
            <a:avLst/>
          </a:prstGeom>
          <a:solidFill>
            <a:schemeClr val="accent6"/>
          </a:solidFill>
          <a:ln>
            <a:noFill/>
          </a:ln>
        </p:spPr>
        <p:txBody>
          <a:bodyPr spcFirstLastPara="1" wrap="square" lIns="91400" tIns="45700" rIns="91400" bIns="45700" anchor="ctr" anchorCtr="0">
            <a:noAutofit/>
          </a:bodyPr>
          <a:lstStyle/>
          <a:p>
            <a:pPr marL="0" marR="0" lvl="0" indent="0" algn="ctr" rtl="0">
              <a:spcBef>
                <a:spcPts val="0"/>
              </a:spcBef>
              <a:spcAft>
                <a:spcPts val="0"/>
              </a:spcAft>
              <a:buNone/>
            </a:pPr>
            <a:r>
              <a:rPr lang="en-US" sz="6100">
                <a:solidFill>
                  <a:schemeClr val="lt1"/>
                </a:solidFill>
                <a:latin typeface="Cambria"/>
                <a:ea typeface="Cambria"/>
                <a:cs typeface="Cambria"/>
                <a:sym typeface="Cambria"/>
              </a:rPr>
              <a:t>Slide masters after this slide should be deleted</a:t>
            </a:r>
            <a:endParaRPr sz="6100">
              <a:solidFill>
                <a:schemeClr val="lt1"/>
              </a:solidFill>
              <a:latin typeface="Cambria"/>
              <a:ea typeface="Cambria"/>
              <a:cs typeface="Cambria"/>
              <a:sym typeface="Cambria"/>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91"/>
        <p:cNvGrpSpPr/>
        <p:nvPr/>
      </p:nvGrpSpPr>
      <p:grpSpPr>
        <a:xfrm>
          <a:off x="0" y="0"/>
          <a:ext cx="0" cy="0"/>
          <a:chOff x="0" y="0"/>
          <a:chExt cx="0" cy="0"/>
        </a:xfrm>
      </p:grpSpPr>
      <p:sp>
        <p:nvSpPr>
          <p:cNvPr id="92" name="Google Shape;92;p11"/>
          <p:cNvSpPr txBox="1"/>
          <p:nvPr/>
        </p:nvSpPr>
        <p:spPr>
          <a:xfrm>
            <a:off x="381000" y="386834"/>
            <a:ext cx="8305800" cy="369332"/>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Clr>
                <a:srgbClr val="004165"/>
              </a:buClr>
              <a:buSzPts val="1500"/>
              <a:buFont typeface="Cambria"/>
              <a:buNone/>
            </a:pPr>
            <a:endParaRPr sz="1500" b="1">
              <a:solidFill>
                <a:srgbClr val="004165"/>
              </a:solidFill>
              <a:latin typeface="Cambria"/>
              <a:ea typeface="Cambria"/>
              <a:cs typeface="Cambria"/>
              <a:sym typeface="Cambria"/>
            </a:endParaRPr>
          </a:p>
        </p:txBody>
      </p:sp>
      <p:sp>
        <p:nvSpPr>
          <p:cNvPr id="93" name="Google Shape;93;p11"/>
          <p:cNvSpPr txBox="1"/>
          <p:nvPr/>
        </p:nvSpPr>
        <p:spPr>
          <a:xfrm>
            <a:off x="2590800" y="6096000"/>
            <a:ext cx="4495800" cy="123111"/>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800">
                <a:solidFill>
                  <a:schemeClr val="dk1"/>
                </a:solidFill>
                <a:latin typeface="Cambria"/>
                <a:ea typeface="Cambria"/>
                <a:cs typeface="Cambria"/>
                <a:sym typeface="Cambria"/>
              </a:rPr>
              <a:t>(1) Financial data as of December 31st, 2015.</a:t>
            </a:r>
            <a:endParaRPr sz="800">
              <a:solidFill>
                <a:schemeClr val="dk1"/>
              </a:solidFill>
              <a:latin typeface="Cambria"/>
              <a:ea typeface="Cambria"/>
              <a:cs typeface="Cambria"/>
              <a:sym typeface="Cambria"/>
            </a:endParaRPr>
          </a:p>
        </p:txBody>
      </p:sp>
      <p:sp>
        <p:nvSpPr>
          <p:cNvPr id="94" name="Google Shape;94;p11"/>
          <p:cNvSpPr/>
          <p:nvPr/>
        </p:nvSpPr>
        <p:spPr>
          <a:xfrm>
            <a:off x="2590800" y="3159695"/>
            <a:ext cx="3810000" cy="246888"/>
          </a:xfrm>
          <a:prstGeom prst="rect">
            <a:avLst/>
          </a:prstGeom>
          <a:solidFill>
            <a:srgbClr val="113D6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200">
                <a:solidFill>
                  <a:schemeClr val="lt1"/>
                </a:solidFill>
                <a:latin typeface="Arial"/>
                <a:ea typeface="Arial"/>
                <a:cs typeface="Arial"/>
                <a:sym typeface="Arial"/>
              </a:rPr>
              <a:t>Business Segments and Product Lines</a:t>
            </a:r>
            <a:endParaRPr/>
          </a:p>
        </p:txBody>
      </p:sp>
      <p:sp>
        <p:nvSpPr>
          <p:cNvPr id="95" name="Google Shape;95;p11"/>
          <p:cNvSpPr/>
          <p:nvPr/>
        </p:nvSpPr>
        <p:spPr>
          <a:xfrm>
            <a:off x="2590800" y="1180504"/>
            <a:ext cx="3810000" cy="244008"/>
          </a:xfrm>
          <a:prstGeom prst="rect">
            <a:avLst/>
          </a:prstGeom>
          <a:solidFill>
            <a:srgbClr val="113D6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200">
                <a:solidFill>
                  <a:schemeClr val="lt1"/>
                </a:solidFill>
                <a:latin typeface="Arial"/>
                <a:ea typeface="Arial"/>
                <a:cs typeface="Arial"/>
                <a:sym typeface="Arial"/>
              </a:rPr>
              <a:t>Business Description</a:t>
            </a:r>
            <a:endParaRPr/>
          </a:p>
        </p:txBody>
      </p:sp>
      <p:sp>
        <p:nvSpPr>
          <p:cNvPr id="96" name="Google Shape;96;p11"/>
          <p:cNvSpPr/>
          <p:nvPr/>
        </p:nvSpPr>
        <p:spPr>
          <a:xfrm>
            <a:off x="6553200" y="1180504"/>
            <a:ext cx="2133600" cy="244008"/>
          </a:xfrm>
          <a:prstGeom prst="rect">
            <a:avLst/>
          </a:prstGeom>
          <a:solidFill>
            <a:srgbClr val="113D6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200">
                <a:solidFill>
                  <a:schemeClr val="lt1"/>
                </a:solidFill>
                <a:latin typeface="Arial"/>
                <a:ea typeface="Arial"/>
                <a:cs typeface="Arial"/>
                <a:sym typeface="Arial"/>
              </a:rPr>
              <a:t>Management Team</a:t>
            </a:r>
            <a:endParaRPr/>
          </a:p>
        </p:txBody>
      </p:sp>
      <p:sp>
        <p:nvSpPr>
          <p:cNvPr id="97" name="Google Shape;97;p11"/>
          <p:cNvSpPr/>
          <p:nvPr/>
        </p:nvSpPr>
        <p:spPr>
          <a:xfrm>
            <a:off x="381000" y="3159695"/>
            <a:ext cx="2057400" cy="244008"/>
          </a:xfrm>
          <a:prstGeom prst="rect">
            <a:avLst/>
          </a:prstGeom>
          <a:solidFill>
            <a:srgbClr val="113D6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200">
                <a:solidFill>
                  <a:schemeClr val="lt1"/>
                </a:solidFill>
                <a:latin typeface="Arial"/>
                <a:ea typeface="Arial"/>
                <a:cs typeface="Arial"/>
                <a:sym typeface="Arial"/>
              </a:rPr>
              <a:t>Financial Information</a:t>
            </a:r>
            <a:r>
              <a:rPr lang="en-US" sz="1200" baseline="30000">
                <a:solidFill>
                  <a:schemeClr val="lt1"/>
                </a:solidFill>
                <a:latin typeface="Arial"/>
                <a:ea typeface="Arial"/>
                <a:cs typeface="Arial"/>
                <a:sym typeface="Arial"/>
              </a:rPr>
              <a:t>(1)</a:t>
            </a:r>
            <a:endParaRPr/>
          </a:p>
        </p:txBody>
      </p:sp>
      <p:sp>
        <p:nvSpPr>
          <p:cNvPr id="98" name="Google Shape;98;p11"/>
          <p:cNvSpPr txBox="1"/>
          <p:nvPr/>
        </p:nvSpPr>
        <p:spPr>
          <a:xfrm>
            <a:off x="381000" y="914400"/>
            <a:ext cx="2057400" cy="153888"/>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1000">
                <a:solidFill>
                  <a:schemeClr val="dk1"/>
                </a:solidFill>
                <a:latin typeface="Cambria"/>
                <a:ea typeface="Cambria"/>
                <a:cs typeface="Cambria"/>
                <a:sym typeface="Cambria"/>
              </a:rPr>
              <a:t>($ USD in Billions)</a:t>
            </a:r>
            <a:endParaRPr sz="1000">
              <a:solidFill>
                <a:schemeClr val="dk1"/>
              </a:solidFill>
              <a:latin typeface="Cambria"/>
              <a:ea typeface="Cambria"/>
              <a:cs typeface="Cambria"/>
              <a:sym typeface="Cambria"/>
            </a:endParaRPr>
          </a:p>
        </p:txBody>
      </p:sp>
      <p:sp>
        <p:nvSpPr>
          <p:cNvPr id="99" name="Google Shape;99;p11"/>
          <p:cNvSpPr/>
          <p:nvPr/>
        </p:nvSpPr>
        <p:spPr>
          <a:xfrm>
            <a:off x="6553200" y="3144640"/>
            <a:ext cx="2133600" cy="276999"/>
          </a:xfrm>
          <a:prstGeom prst="rect">
            <a:avLst/>
          </a:prstGeom>
          <a:solidFill>
            <a:srgbClr val="113D6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200">
                <a:solidFill>
                  <a:schemeClr val="lt1"/>
                </a:solidFill>
                <a:latin typeface="Arial"/>
                <a:ea typeface="Arial"/>
                <a:cs typeface="Arial"/>
                <a:sym typeface="Arial"/>
              </a:rPr>
              <a:t>Strategic Rationale</a:t>
            </a:r>
            <a:endParaRPr/>
          </a:p>
        </p:txBody>
      </p:sp>
      <p:sp>
        <p:nvSpPr>
          <p:cNvPr id="100" name="Google Shape;100;p11"/>
          <p:cNvSpPr/>
          <p:nvPr/>
        </p:nvSpPr>
        <p:spPr>
          <a:xfrm>
            <a:off x="381000" y="4663440"/>
            <a:ext cx="2057400" cy="244008"/>
          </a:xfrm>
          <a:prstGeom prst="rect">
            <a:avLst/>
          </a:prstGeom>
          <a:solidFill>
            <a:srgbClr val="113D6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200">
                <a:solidFill>
                  <a:schemeClr val="lt1"/>
                </a:solidFill>
                <a:latin typeface="Arial"/>
                <a:ea typeface="Arial"/>
                <a:cs typeface="Arial"/>
                <a:sym typeface="Arial"/>
              </a:rPr>
              <a:t>Three-Year Price History</a:t>
            </a:r>
            <a:r>
              <a:rPr lang="en-US" sz="1200" baseline="30000">
                <a:solidFill>
                  <a:schemeClr val="lt1"/>
                </a:solidFill>
                <a:latin typeface="Arial"/>
                <a:ea typeface="Arial"/>
                <a:cs typeface="Arial"/>
                <a:sym typeface="Arial"/>
              </a:rPr>
              <a:t>(1)</a:t>
            </a:r>
            <a:endParaRPr sz="1200">
              <a:solidFill>
                <a:schemeClr val="lt1"/>
              </a:solidFill>
              <a:latin typeface="Arial"/>
              <a:ea typeface="Arial"/>
              <a:cs typeface="Arial"/>
              <a:sym typeface="Arial"/>
            </a:endParaRPr>
          </a:p>
        </p:txBody>
      </p:sp>
      <p:sp>
        <p:nvSpPr>
          <p:cNvPr id="101" name="Google Shape;101;p11"/>
          <p:cNvSpPr txBox="1">
            <a:spLocks noGrp="1"/>
          </p:cNvSpPr>
          <p:nvPr>
            <p:ph type="body" idx="1"/>
          </p:nvPr>
        </p:nvSpPr>
        <p:spPr>
          <a:xfrm>
            <a:off x="381000" y="2542153"/>
            <a:ext cx="2057400" cy="246221"/>
          </a:xfrm>
          <a:prstGeom prst="rect">
            <a:avLst/>
          </a:prstGeom>
          <a:noFill/>
          <a:ln>
            <a:noFill/>
          </a:ln>
        </p:spPr>
        <p:txBody>
          <a:bodyPr spcFirstLastPara="1" wrap="square" lIns="91425" tIns="91425" rIns="91425" bIns="91425" anchor="t" anchorCtr="0"/>
          <a:lstStyle>
            <a:lvl1pPr marL="457200" marR="0" lvl="0" indent="-228600" algn="l" rtl="0">
              <a:lnSpc>
                <a:spcPct val="100000"/>
              </a:lnSpc>
              <a:spcBef>
                <a:spcPts val="0"/>
              </a:spcBef>
              <a:spcAft>
                <a:spcPts val="0"/>
              </a:spcAft>
              <a:buClr>
                <a:srgbClr val="000000"/>
              </a:buClr>
              <a:buSzPts val="1000"/>
              <a:buFont typeface="Noto Sans Symbols"/>
              <a:buNone/>
              <a:defRPr sz="1000" b="0" i="0" u="none" strike="noStrike" cap="none">
                <a:solidFill>
                  <a:srgbClr val="000000"/>
                </a:solidFill>
                <a:latin typeface="Cambria"/>
                <a:ea typeface="Cambria"/>
                <a:cs typeface="Cambria"/>
                <a:sym typeface="Cambria"/>
              </a:defRPr>
            </a:lvl1pPr>
            <a:lvl2pPr marL="914400" marR="0" lvl="1" indent="-292100" algn="l" rtl="0">
              <a:lnSpc>
                <a:spcPct val="100000"/>
              </a:lnSpc>
              <a:spcBef>
                <a:spcPts val="600"/>
              </a:spcBef>
              <a:spcAft>
                <a:spcPts val="0"/>
              </a:spcAft>
              <a:buClr>
                <a:srgbClr val="000000"/>
              </a:buClr>
              <a:buSzPts val="1000"/>
              <a:buFont typeface="Cambria"/>
              <a:buChar char="–"/>
              <a:defRPr sz="1000" b="0" i="0" u="none" strike="noStrike" cap="none">
                <a:solidFill>
                  <a:srgbClr val="000000"/>
                </a:solidFill>
                <a:latin typeface="Cambria"/>
                <a:ea typeface="Cambria"/>
                <a:cs typeface="Cambria"/>
                <a:sym typeface="Cambria"/>
              </a:defRPr>
            </a:lvl2pPr>
            <a:lvl3pPr marL="1371600" marR="0" lvl="2" indent="-292100" algn="l" rtl="0">
              <a:lnSpc>
                <a:spcPct val="100000"/>
              </a:lnSpc>
              <a:spcBef>
                <a:spcPts val="300"/>
              </a:spcBef>
              <a:spcAft>
                <a:spcPts val="0"/>
              </a:spcAft>
              <a:buClr>
                <a:srgbClr val="000000"/>
              </a:buClr>
              <a:buSzPts val="1000"/>
              <a:buFont typeface="Noto Sans Symbols"/>
              <a:buChar char="▪"/>
              <a:defRPr sz="1000" b="0" i="0" u="none" strike="noStrike" cap="none">
                <a:solidFill>
                  <a:srgbClr val="000000"/>
                </a:solidFill>
                <a:latin typeface="Cambria"/>
                <a:ea typeface="Cambria"/>
                <a:cs typeface="Cambria"/>
                <a:sym typeface="Cambria"/>
              </a:defRPr>
            </a:lvl3pPr>
            <a:lvl4pPr marL="1828800" marR="0" lvl="3" indent="-298450" algn="l" rtl="0">
              <a:lnSpc>
                <a:spcPct val="100000"/>
              </a:lnSpc>
              <a:spcBef>
                <a:spcPts val="400"/>
              </a:spcBef>
              <a:spcAft>
                <a:spcPts val="0"/>
              </a:spcAft>
              <a:buClr>
                <a:srgbClr val="000000"/>
              </a:buClr>
              <a:buSzPts val="1100"/>
              <a:buFont typeface="Noto Sans Symbols"/>
              <a:buChar char="▪"/>
              <a:defRPr sz="1100" b="0" i="0" u="none" strike="noStrike" cap="none">
                <a:solidFill>
                  <a:srgbClr val="000000"/>
                </a:solidFill>
                <a:latin typeface="Cambria"/>
                <a:ea typeface="Cambria"/>
                <a:cs typeface="Cambria"/>
                <a:sym typeface="Cambria"/>
              </a:defRPr>
            </a:lvl4pPr>
            <a:lvl5pPr marL="2286000" marR="0" lvl="4" indent="-311150" algn="l" rtl="0">
              <a:lnSpc>
                <a:spcPct val="100000"/>
              </a:lnSpc>
              <a:spcBef>
                <a:spcPts val="200"/>
              </a:spcBef>
              <a:spcAft>
                <a:spcPts val="0"/>
              </a:spcAft>
              <a:buClr>
                <a:srgbClr val="000000"/>
              </a:buClr>
              <a:buSzPts val="1300"/>
              <a:buFont typeface="Arial"/>
              <a:buChar char="•"/>
              <a:defRPr sz="1300" b="0" i="0" u="none" strike="noStrike" cap="none">
                <a:solidFill>
                  <a:srgbClr val="000000"/>
                </a:solidFill>
                <a:latin typeface="Cambria"/>
                <a:ea typeface="Cambria"/>
                <a:cs typeface="Cambria"/>
                <a:sym typeface="Cambria"/>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mbria"/>
                <a:ea typeface="Cambria"/>
                <a:cs typeface="Cambria"/>
                <a:sym typeface="Cambria"/>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mbria"/>
                <a:ea typeface="Cambria"/>
                <a:cs typeface="Cambria"/>
                <a:sym typeface="Cambria"/>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mbria"/>
                <a:ea typeface="Cambria"/>
                <a:cs typeface="Cambria"/>
                <a:sym typeface="Cambria"/>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mbria"/>
                <a:ea typeface="Cambria"/>
                <a:cs typeface="Cambria"/>
                <a:sym typeface="Cambria"/>
              </a:defRPr>
            </a:lvl9pPr>
          </a:lstStyle>
          <a:p>
            <a:endParaRPr/>
          </a:p>
        </p:txBody>
      </p:sp>
      <p:sp>
        <p:nvSpPr>
          <p:cNvPr id="102" name="Google Shape;102;p11"/>
          <p:cNvSpPr txBox="1">
            <a:spLocks noGrp="1"/>
          </p:cNvSpPr>
          <p:nvPr>
            <p:ph type="body" idx="2"/>
          </p:nvPr>
        </p:nvSpPr>
        <p:spPr>
          <a:xfrm>
            <a:off x="381000" y="3411379"/>
            <a:ext cx="2057400" cy="246221"/>
          </a:xfrm>
          <a:prstGeom prst="rect">
            <a:avLst/>
          </a:prstGeom>
          <a:noFill/>
          <a:ln>
            <a:noFill/>
          </a:ln>
        </p:spPr>
        <p:txBody>
          <a:bodyPr spcFirstLastPara="1" wrap="square" lIns="91425" tIns="91425" rIns="91425" bIns="91425" anchor="t" anchorCtr="0"/>
          <a:lstStyle>
            <a:lvl1pPr marL="457200" marR="0" lvl="0" indent="-228600" algn="l" rtl="0">
              <a:lnSpc>
                <a:spcPct val="100000"/>
              </a:lnSpc>
              <a:spcBef>
                <a:spcPts val="0"/>
              </a:spcBef>
              <a:spcAft>
                <a:spcPts val="0"/>
              </a:spcAft>
              <a:buClr>
                <a:srgbClr val="000000"/>
              </a:buClr>
              <a:buSzPts val="1000"/>
              <a:buFont typeface="Noto Sans Symbols"/>
              <a:buNone/>
              <a:defRPr sz="1000" b="0" i="0" u="none" strike="noStrike" cap="none">
                <a:solidFill>
                  <a:srgbClr val="000000"/>
                </a:solidFill>
                <a:latin typeface="Cambria"/>
                <a:ea typeface="Cambria"/>
                <a:cs typeface="Cambria"/>
                <a:sym typeface="Cambria"/>
              </a:defRPr>
            </a:lvl1pPr>
            <a:lvl2pPr marL="914400" marR="0" lvl="1" indent="-292100" algn="l" rtl="0">
              <a:lnSpc>
                <a:spcPct val="100000"/>
              </a:lnSpc>
              <a:spcBef>
                <a:spcPts val="600"/>
              </a:spcBef>
              <a:spcAft>
                <a:spcPts val="0"/>
              </a:spcAft>
              <a:buClr>
                <a:srgbClr val="000000"/>
              </a:buClr>
              <a:buSzPts val="1000"/>
              <a:buFont typeface="Cambria"/>
              <a:buChar char="–"/>
              <a:defRPr sz="1000" b="0" i="0" u="none" strike="noStrike" cap="none">
                <a:solidFill>
                  <a:srgbClr val="000000"/>
                </a:solidFill>
                <a:latin typeface="Cambria"/>
                <a:ea typeface="Cambria"/>
                <a:cs typeface="Cambria"/>
                <a:sym typeface="Cambria"/>
              </a:defRPr>
            </a:lvl2pPr>
            <a:lvl3pPr marL="1371600" marR="0" lvl="2" indent="-292100" algn="l" rtl="0">
              <a:lnSpc>
                <a:spcPct val="100000"/>
              </a:lnSpc>
              <a:spcBef>
                <a:spcPts val="300"/>
              </a:spcBef>
              <a:spcAft>
                <a:spcPts val="0"/>
              </a:spcAft>
              <a:buClr>
                <a:srgbClr val="000000"/>
              </a:buClr>
              <a:buSzPts val="1000"/>
              <a:buFont typeface="Noto Sans Symbols"/>
              <a:buChar char="▪"/>
              <a:defRPr sz="1000" b="0" i="0" u="none" strike="noStrike" cap="none">
                <a:solidFill>
                  <a:srgbClr val="000000"/>
                </a:solidFill>
                <a:latin typeface="Cambria"/>
                <a:ea typeface="Cambria"/>
                <a:cs typeface="Cambria"/>
                <a:sym typeface="Cambria"/>
              </a:defRPr>
            </a:lvl3pPr>
            <a:lvl4pPr marL="1828800" marR="0" lvl="3" indent="-298450" algn="l" rtl="0">
              <a:lnSpc>
                <a:spcPct val="100000"/>
              </a:lnSpc>
              <a:spcBef>
                <a:spcPts val="400"/>
              </a:spcBef>
              <a:spcAft>
                <a:spcPts val="0"/>
              </a:spcAft>
              <a:buClr>
                <a:srgbClr val="000000"/>
              </a:buClr>
              <a:buSzPts val="1100"/>
              <a:buFont typeface="Noto Sans Symbols"/>
              <a:buChar char="▪"/>
              <a:defRPr sz="1100" b="0" i="0" u="none" strike="noStrike" cap="none">
                <a:solidFill>
                  <a:srgbClr val="000000"/>
                </a:solidFill>
                <a:latin typeface="Cambria"/>
                <a:ea typeface="Cambria"/>
                <a:cs typeface="Cambria"/>
                <a:sym typeface="Cambria"/>
              </a:defRPr>
            </a:lvl4pPr>
            <a:lvl5pPr marL="2286000" marR="0" lvl="4" indent="-311150" algn="l" rtl="0">
              <a:lnSpc>
                <a:spcPct val="100000"/>
              </a:lnSpc>
              <a:spcBef>
                <a:spcPts val="200"/>
              </a:spcBef>
              <a:spcAft>
                <a:spcPts val="0"/>
              </a:spcAft>
              <a:buClr>
                <a:srgbClr val="000000"/>
              </a:buClr>
              <a:buSzPts val="1300"/>
              <a:buFont typeface="Arial"/>
              <a:buChar char="•"/>
              <a:defRPr sz="1300" b="0" i="0" u="none" strike="noStrike" cap="none">
                <a:solidFill>
                  <a:srgbClr val="000000"/>
                </a:solidFill>
                <a:latin typeface="Cambria"/>
                <a:ea typeface="Cambria"/>
                <a:cs typeface="Cambria"/>
                <a:sym typeface="Cambria"/>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mbria"/>
                <a:ea typeface="Cambria"/>
                <a:cs typeface="Cambria"/>
                <a:sym typeface="Cambria"/>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mbria"/>
                <a:ea typeface="Cambria"/>
                <a:cs typeface="Cambria"/>
                <a:sym typeface="Cambria"/>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mbria"/>
                <a:ea typeface="Cambria"/>
                <a:cs typeface="Cambria"/>
                <a:sym typeface="Cambria"/>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mbria"/>
                <a:ea typeface="Cambria"/>
                <a:cs typeface="Cambria"/>
                <a:sym typeface="Cambria"/>
              </a:defRPr>
            </a:lvl9pPr>
          </a:lstStyle>
          <a:p>
            <a:endParaRPr/>
          </a:p>
        </p:txBody>
      </p:sp>
      <p:sp>
        <p:nvSpPr>
          <p:cNvPr id="103" name="Google Shape;103;p11"/>
          <p:cNvSpPr txBox="1">
            <a:spLocks noGrp="1"/>
          </p:cNvSpPr>
          <p:nvPr>
            <p:ph type="body" idx="3"/>
          </p:nvPr>
        </p:nvSpPr>
        <p:spPr>
          <a:xfrm>
            <a:off x="381000" y="2277710"/>
            <a:ext cx="2057400" cy="276999"/>
          </a:xfrm>
          <a:prstGeom prst="rect">
            <a:avLst/>
          </a:prstGeom>
          <a:solidFill>
            <a:srgbClr val="113D63"/>
          </a:solidFill>
          <a:ln>
            <a:noFill/>
          </a:ln>
        </p:spPr>
        <p:txBody>
          <a:bodyPr spcFirstLastPara="1" wrap="square" lIns="91425" tIns="91425" rIns="91425" bIns="91425" anchor="ctr" anchorCtr="0"/>
          <a:lstStyle>
            <a:lvl1pPr marL="457200" marR="0" lvl="0" indent="-228600" algn="ctr" rtl="0">
              <a:lnSpc>
                <a:spcPct val="100000"/>
              </a:lnSpc>
              <a:spcBef>
                <a:spcPts val="1200"/>
              </a:spcBef>
              <a:spcAft>
                <a:spcPts val="0"/>
              </a:spcAft>
              <a:buClr>
                <a:schemeClr val="lt1"/>
              </a:buClr>
              <a:buSzPts val="1200"/>
              <a:buFont typeface="Noto Sans Symbols"/>
              <a:buNone/>
              <a:defRPr sz="1200" b="0" i="0" u="none" strike="noStrike" cap="none">
                <a:solidFill>
                  <a:schemeClr val="lt1"/>
                </a:solidFill>
                <a:latin typeface="Cambria"/>
                <a:ea typeface="Cambria"/>
                <a:cs typeface="Cambria"/>
                <a:sym typeface="Cambria"/>
              </a:defRPr>
            </a:lvl1pPr>
            <a:lvl2pPr marL="914400" marR="0" lvl="1" indent="-292100" algn="l" rtl="0">
              <a:lnSpc>
                <a:spcPct val="100000"/>
              </a:lnSpc>
              <a:spcBef>
                <a:spcPts val="600"/>
              </a:spcBef>
              <a:spcAft>
                <a:spcPts val="0"/>
              </a:spcAft>
              <a:buClr>
                <a:srgbClr val="000000"/>
              </a:buClr>
              <a:buSzPts val="1000"/>
              <a:buFont typeface="Cambria"/>
              <a:buChar char="–"/>
              <a:defRPr sz="1000" b="0" i="0" u="none" strike="noStrike" cap="none">
                <a:solidFill>
                  <a:srgbClr val="000000"/>
                </a:solidFill>
                <a:latin typeface="Cambria"/>
                <a:ea typeface="Cambria"/>
                <a:cs typeface="Cambria"/>
                <a:sym typeface="Cambria"/>
              </a:defRPr>
            </a:lvl2pPr>
            <a:lvl3pPr marL="1371600" marR="0" lvl="2" indent="-292100" algn="l" rtl="0">
              <a:lnSpc>
                <a:spcPct val="100000"/>
              </a:lnSpc>
              <a:spcBef>
                <a:spcPts val="300"/>
              </a:spcBef>
              <a:spcAft>
                <a:spcPts val="0"/>
              </a:spcAft>
              <a:buClr>
                <a:srgbClr val="000000"/>
              </a:buClr>
              <a:buSzPts val="1000"/>
              <a:buFont typeface="Noto Sans Symbols"/>
              <a:buChar char="▪"/>
              <a:defRPr sz="1000" b="0" i="0" u="none" strike="noStrike" cap="none">
                <a:solidFill>
                  <a:srgbClr val="000000"/>
                </a:solidFill>
                <a:latin typeface="Cambria"/>
                <a:ea typeface="Cambria"/>
                <a:cs typeface="Cambria"/>
                <a:sym typeface="Cambria"/>
              </a:defRPr>
            </a:lvl3pPr>
            <a:lvl4pPr marL="1828800" marR="0" lvl="3" indent="-298450" algn="l" rtl="0">
              <a:lnSpc>
                <a:spcPct val="100000"/>
              </a:lnSpc>
              <a:spcBef>
                <a:spcPts val="400"/>
              </a:spcBef>
              <a:spcAft>
                <a:spcPts val="0"/>
              </a:spcAft>
              <a:buClr>
                <a:srgbClr val="000000"/>
              </a:buClr>
              <a:buSzPts val="1100"/>
              <a:buFont typeface="Noto Sans Symbols"/>
              <a:buChar char="▪"/>
              <a:defRPr sz="1100" b="0" i="0" u="none" strike="noStrike" cap="none">
                <a:solidFill>
                  <a:srgbClr val="000000"/>
                </a:solidFill>
                <a:latin typeface="Cambria"/>
                <a:ea typeface="Cambria"/>
                <a:cs typeface="Cambria"/>
                <a:sym typeface="Cambria"/>
              </a:defRPr>
            </a:lvl4pPr>
            <a:lvl5pPr marL="2286000" marR="0" lvl="4" indent="-311150" algn="l" rtl="0">
              <a:lnSpc>
                <a:spcPct val="100000"/>
              </a:lnSpc>
              <a:spcBef>
                <a:spcPts val="200"/>
              </a:spcBef>
              <a:spcAft>
                <a:spcPts val="0"/>
              </a:spcAft>
              <a:buClr>
                <a:srgbClr val="000000"/>
              </a:buClr>
              <a:buSzPts val="1300"/>
              <a:buFont typeface="Arial"/>
              <a:buChar char="•"/>
              <a:defRPr sz="1300" b="0" i="0" u="none" strike="noStrike" cap="none">
                <a:solidFill>
                  <a:srgbClr val="000000"/>
                </a:solidFill>
                <a:latin typeface="Cambria"/>
                <a:ea typeface="Cambria"/>
                <a:cs typeface="Cambria"/>
                <a:sym typeface="Cambria"/>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mbria"/>
                <a:ea typeface="Cambria"/>
                <a:cs typeface="Cambria"/>
                <a:sym typeface="Cambria"/>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mbria"/>
                <a:ea typeface="Cambria"/>
                <a:cs typeface="Cambria"/>
                <a:sym typeface="Cambria"/>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mbria"/>
                <a:ea typeface="Cambria"/>
                <a:cs typeface="Cambria"/>
                <a:sym typeface="Cambria"/>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mbria"/>
                <a:ea typeface="Cambria"/>
                <a:cs typeface="Cambria"/>
                <a:sym typeface="Cambria"/>
              </a:defRPr>
            </a:lvl9pPr>
          </a:lstStyle>
          <a:p>
            <a:endParaRPr/>
          </a:p>
        </p:txBody>
      </p:sp>
      <p:sp>
        <p:nvSpPr>
          <p:cNvPr id="104" name="Google Shape;104;p11"/>
          <p:cNvSpPr txBox="1">
            <a:spLocks noGrp="1"/>
          </p:cNvSpPr>
          <p:nvPr>
            <p:ph type="body" idx="4"/>
          </p:nvPr>
        </p:nvSpPr>
        <p:spPr>
          <a:xfrm>
            <a:off x="6553200" y="1422376"/>
            <a:ext cx="2133600" cy="246221"/>
          </a:xfrm>
          <a:prstGeom prst="rect">
            <a:avLst/>
          </a:prstGeom>
          <a:noFill/>
          <a:ln>
            <a:noFill/>
          </a:ln>
        </p:spPr>
        <p:txBody>
          <a:bodyPr spcFirstLastPara="1" wrap="square" lIns="91425" tIns="91425" rIns="91425" bIns="91425" anchor="t" anchorCtr="0"/>
          <a:lstStyle>
            <a:lvl1pPr marL="457200" marR="0" lvl="0" indent="-228600" algn="l" rtl="0">
              <a:lnSpc>
                <a:spcPct val="100000"/>
              </a:lnSpc>
              <a:spcBef>
                <a:spcPts val="0"/>
              </a:spcBef>
              <a:spcAft>
                <a:spcPts val="0"/>
              </a:spcAft>
              <a:buClr>
                <a:srgbClr val="000000"/>
              </a:buClr>
              <a:buSzPts val="1000"/>
              <a:buFont typeface="Noto Sans Symbols"/>
              <a:buNone/>
              <a:defRPr sz="1000" b="0" i="0" u="none" strike="noStrike" cap="none">
                <a:solidFill>
                  <a:srgbClr val="000000"/>
                </a:solidFill>
                <a:latin typeface="Cambria"/>
                <a:ea typeface="Cambria"/>
                <a:cs typeface="Cambria"/>
                <a:sym typeface="Cambria"/>
              </a:defRPr>
            </a:lvl1pPr>
            <a:lvl2pPr marL="914400" marR="0" lvl="1" indent="-292100" algn="l" rtl="0">
              <a:lnSpc>
                <a:spcPct val="100000"/>
              </a:lnSpc>
              <a:spcBef>
                <a:spcPts val="600"/>
              </a:spcBef>
              <a:spcAft>
                <a:spcPts val="0"/>
              </a:spcAft>
              <a:buClr>
                <a:srgbClr val="000000"/>
              </a:buClr>
              <a:buSzPts val="1000"/>
              <a:buFont typeface="Cambria"/>
              <a:buChar char="–"/>
              <a:defRPr sz="1000" b="0" i="0" u="none" strike="noStrike" cap="none">
                <a:solidFill>
                  <a:srgbClr val="000000"/>
                </a:solidFill>
                <a:latin typeface="Cambria"/>
                <a:ea typeface="Cambria"/>
                <a:cs typeface="Cambria"/>
                <a:sym typeface="Cambria"/>
              </a:defRPr>
            </a:lvl2pPr>
            <a:lvl3pPr marL="1371600" marR="0" lvl="2" indent="-292100" algn="l" rtl="0">
              <a:lnSpc>
                <a:spcPct val="100000"/>
              </a:lnSpc>
              <a:spcBef>
                <a:spcPts val="300"/>
              </a:spcBef>
              <a:spcAft>
                <a:spcPts val="0"/>
              </a:spcAft>
              <a:buClr>
                <a:srgbClr val="000000"/>
              </a:buClr>
              <a:buSzPts val="1000"/>
              <a:buFont typeface="Noto Sans Symbols"/>
              <a:buChar char="▪"/>
              <a:defRPr sz="1000" b="0" i="0" u="none" strike="noStrike" cap="none">
                <a:solidFill>
                  <a:srgbClr val="000000"/>
                </a:solidFill>
                <a:latin typeface="Cambria"/>
                <a:ea typeface="Cambria"/>
                <a:cs typeface="Cambria"/>
                <a:sym typeface="Cambria"/>
              </a:defRPr>
            </a:lvl3pPr>
            <a:lvl4pPr marL="1828800" marR="0" lvl="3" indent="-298450" algn="l" rtl="0">
              <a:lnSpc>
                <a:spcPct val="100000"/>
              </a:lnSpc>
              <a:spcBef>
                <a:spcPts val="400"/>
              </a:spcBef>
              <a:spcAft>
                <a:spcPts val="0"/>
              </a:spcAft>
              <a:buClr>
                <a:srgbClr val="000000"/>
              </a:buClr>
              <a:buSzPts val="1100"/>
              <a:buFont typeface="Noto Sans Symbols"/>
              <a:buChar char="▪"/>
              <a:defRPr sz="1100" b="0" i="0" u="none" strike="noStrike" cap="none">
                <a:solidFill>
                  <a:srgbClr val="000000"/>
                </a:solidFill>
                <a:latin typeface="Cambria"/>
                <a:ea typeface="Cambria"/>
                <a:cs typeface="Cambria"/>
                <a:sym typeface="Cambria"/>
              </a:defRPr>
            </a:lvl4pPr>
            <a:lvl5pPr marL="2286000" marR="0" lvl="4" indent="-311150" algn="l" rtl="0">
              <a:lnSpc>
                <a:spcPct val="100000"/>
              </a:lnSpc>
              <a:spcBef>
                <a:spcPts val="200"/>
              </a:spcBef>
              <a:spcAft>
                <a:spcPts val="0"/>
              </a:spcAft>
              <a:buClr>
                <a:srgbClr val="000000"/>
              </a:buClr>
              <a:buSzPts val="1300"/>
              <a:buFont typeface="Arial"/>
              <a:buChar char="•"/>
              <a:defRPr sz="1300" b="0" i="0" u="none" strike="noStrike" cap="none">
                <a:solidFill>
                  <a:srgbClr val="000000"/>
                </a:solidFill>
                <a:latin typeface="Cambria"/>
                <a:ea typeface="Cambria"/>
                <a:cs typeface="Cambria"/>
                <a:sym typeface="Cambria"/>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mbria"/>
                <a:ea typeface="Cambria"/>
                <a:cs typeface="Cambria"/>
                <a:sym typeface="Cambria"/>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mbria"/>
                <a:ea typeface="Cambria"/>
                <a:cs typeface="Cambria"/>
                <a:sym typeface="Cambria"/>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mbria"/>
                <a:ea typeface="Cambria"/>
                <a:cs typeface="Cambria"/>
                <a:sym typeface="Cambria"/>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mbria"/>
                <a:ea typeface="Cambria"/>
                <a:cs typeface="Cambria"/>
                <a:sym typeface="Cambria"/>
              </a:defRPr>
            </a:lvl9pPr>
          </a:lstStyle>
          <a:p>
            <a:endParaRPr/>
          </a:p>
        </p:txBody>
      </p:sp>
      <p:sp>
        <p:nvSpPr>
          <p:cNvPr id="105" name="Google Shape;105;p11"/>
          <p:cNvSpPr txBox="1">
            <a:spLocks noGrp="1"/>
          </p:cNvSpPr>
          <p:nvPr>
            <p:ph type="body" idx="5"/>
          </p:nvPr>
        </p:nvSpPr>
        <p:spPr>
          <a:xfrm>
            <a:off x="2590800" y="1422378"/>
            <a:ext cx="3810000" cy="246220"/>
          </a:xfrm>
          <a:prstGeom prst="rect">
            <a:avLst/>
          </a:prstGeom>
          <a:noFill/>
          <a:ln>
            <a:noFill/>
          </a:ln>
        </p:spPr>
        <p:txBody>
          <a:bodyPr spcFirstLastPara="1" wrap="square" lIns="91425" tIns="91425" rIns="91425" bIns="91425" anchor="t" anchorCtr="0"/>
          <a:lstStyle>
            <a:lvl1pPr marL="457200" marR="0" lvl="0" indent="-228600" algn="l" rtl="0">
              <a:lnSpc>
                <a:spcPct val="100000"/>
              </a:lnSpc>
              <a:spcBef>
                <a:spcPts val="0"/>
              </a:spcBef>
              <a:spcAft>
                <a:spcPts val="0"/>
              </a:spcAft>
              <a:buClr>
                <a:srgbClr val="000000"/>
              </a:buClr>
              <a:buSzPts val="1000"/>
              <a:buFont typeface="Noto Sans Symbols"/>
              <a:buNone/>
              <a:defRPr sz="1000" b="0" i="0" u="none" strike="noStrike" cap="none">
                <a:solidFill>
                  <a:srgbClr val="000000"/>
                </a:solidFill>
                <a:latin typeface="Cambria"/>
                <a:ea typeface="Cambria"/>
                <a:cs typeface="Cambria"/>
                <a:sym typeface="Cambria"/>
              </a:defRPr>
            </a:lvl1pPr>
            <a:lvl2pPr marL="914400" marR="0" lvl="1" indent="-292100" algn="l" rtl="0">
              <a:lnSpc>
                <a:spcPct val="100000"/>
              </a:lnSpc>
              <a:spcBef>
                <a:spcPts val="600"/>
              </a:spcBef>
              <a:spcAft>
                <a:spcPts val="0"/>
              </a:spcAft>
              <a:buClr>
                <a:srgbClr val="000000"/>
              </a:buClr>
              <a:buSzPts val="1000"/>
              <a:buFont typeface="Cambria"/>
              <a:buChar char="–"/>
              <a:defRPr sz="1000" b="0" i="0" u="none" strike="noStrike" cap="none">
                <a:solidFill>
                  <a:srgbClr val="000000"/>
                </a:solidFill>
                <a:latin typeface="Cambria"/>
                <a:ea typeface="Cambria"/>
                <a:cs typeface="Cambria"/>
                <a:sym typeface="Cambria"/>
              </a:defRPr>
            </a:lvl2pPr>
            <a:lvl3pPr marL="1371600" marR="0" lvl="2" indent="-292100" algn="l" rtl="0">
              <a:lnSpc>
                <a:spcPct val="100000"/>
              </a:lnSpc>
              <a:spcBef>
                <a:spcPts val="300"/>
              </a:spcBef>
              <a:spcAft>
                <a:spcPts val="0"/>
              </a:spcAft>
              <a:buClr>
                <a:srgbClr val="000000"/>
              </a:buClr>
              <a:buSzPts val="1000"/>
              <a:buFont typeface="Noto Sans Symbols"/>
              <a:buChar char="▪"/>
              <a:defRPr sz="1000" b="0" i="0" u="none" strike="noStrike" cap="none">
                <a:solidFill>
                  <a:srgbClr val="000000"/>
                </a:solidFill>
                <a:latin typeface="Cambria"/>
                <a:ea typeface="Cambria"/>
                <a:cs typeface="Cambria"/>
                <a:sym typeface="Cambria"/>
              </a:defRPr>
            </a:lvl3pPr>
            <a:lvl4pPr marL="1828800" marR="0" lvl="3" indent="-298450" algn="l" rtl="0">
              <a:lnSpc>
                <a:spcPct val="100000"/>
              </a:lnSpc>
              <a:spcBef>
                <a:spcPts val="400"/>
              </a:spcBef>
              <a:spcAft>
                <a:spcPts val="0"/>
              </a:spcAft>
              <a:buClr>
                <a:srgbClr val="000000"/>
              </a:buClr>
              <a:buSzPts val="1100"/>
              <a:buFont typeface="Noto Sans Symbols"/>
              <a:buChar char="▪"/>
              <a:defRPr sz="1100" b="0" i="0" u="none" strike="noStrike" cap="none">
                <a:solidFill>
                  <a:srgbClr val="000000"/>
                </a:solidFill>
                <a:latin typeface="Cambria"/>
                <a:ea typeface="Cambria"/>
                <a:cs typeface="Cambria"/>
                <a:sym typeface="Cambria"/>
              </a:defRPr>
            </a:lvl4pPr>
            <a:lvl5pPr marL="2286000" marR="0" lvl="4" indent="-311150" algn="l" rtl="0">
              <a:lnSpc>
                <a:spcPct val="100000"/>
              </a:lnSpc>
              <a:spcBef>
                <a:spcPts val="200"/>
              </a:spcBef>
              <a:spcAft>
                <a:spcPts val="0"/>
              </a:spcAft>
              <a:buClr>
                <a:srgbClr val="000000"/>
              </a:buClr>
              <a:buSzPts val="1300"/>
              <a:buFont typeface="Arial"/>
              <a:buChar char="•"/>
              <a:defRPr sz="1300" b="0" i="0" u="none" strike="noStrike" cap="none">
                <a:solidFill>
                  <a:srgbClr val="000000"/>
                </a:solidFill>
                <a:latin typeface="Cambria"/>
                <a:ea typeface="Cambria"/>
                <a:cs typeface="Cambria"/>
                <a:sym typeface="Cambria"/>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mbria"/>
                <a:ea typeface="Cambria"/>
                <a:cs typeface="Cambria"/>
                <a:sym typeface="Cambria"/>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mbria"/>
                <a:ea typeface="Cambria"/>
                <a:cs typeface="Cambria"/>
                <a:sym typeface="Cambria"/>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mbria"/>
                <a:ea typeface="Cambria"/>
                <a:cs typeface="Cambria"/>
                <a:sym typeface="Cambria"/>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mbria"/>
                <a:ea typeface="Cambria"/>
                <a:cs typeface="Cambria"/>
                <a:sym typeface="Cambria"/>
              </a:defRPr>
            </a:lvl9pPr>
          </a:lstStyle>
          <a:p>
            <a:endParaRPr/>
          </a:p>
        </p:txBody>
      </p:sp>
      <p:sp>
        <p:nvSpPr>
          <p:cNvPr id="106" name="Google Shape;106;p11"/>
          <p:cNvSpPr txBox="1">
            <a:spLocks noGrp="1"/>
          </p:cNvSpPr>
          <p:nvPr>
            <p:ph type="body" idx="6"/>
          </p:nvPr>
        </p:nvSpPr>
        <p:spPr>
          <a:xfrm>
            <a:off x="2590800" y="3411379"/>
            <a:ext cx="3810000" cy="246220"/>
          </a:xfrm>
          <a:prstGeom prst="rect">
            <a:avLst/>
          </a:prstGeom>
          <a:noFill/>
          <a:ln>
            <a:noFill/>
          </a:ln>
        </p:spPr>
        <p:txBody>
          <a:bodyPr spcFirstLastPara="1" wrap="square" lIns="91425" tIns="91425" rIns="91425" bIns="91425" anchor="t" anchorCtr="0"/>
          <a:lstStyle>
            <a:lvl1pPr marL="457200" marR="0" lvl="0" indent="-292100" algn="l" rtl="0">
              <a:lnSpc>
                <a:spcPct val="100000"/>
              </a:lnSpc>
              <a:spcBef>
                <a:spcPts val="0"/>
              </a:spcBef>
              <a:spcAft>
                <a:spcPts val="0"/>
              </a:spcAft>
              <a:buClr>
                <a:srgbClr val="000000"/>
              </a:buClr>
              <a:buSzPts val="1000"/>
              <a:buFont typeface="Noto Sans Symbols"/>
              <a:buChar char="▪"/>
              <a:defRPr sz="1000" b="0" i="0" u="none" strike="noStrike" cap="none">
                <a:solidFill>
                  <a:srgbClr val="000000"/>
                </a:solidFill>
                <a:latin typeface="Cambria"/>
                <a:ea typeface="Cambria"/>
                <a:cs typeface="Cambria"/>
                <a:sym typeface="Cambria"/>
              </a:defRPr>
            </a:lvl1pPr>
            <a:lvl2pPr marL="914400" marR="0" lvl="1" indent="-292100" algn="l" rtl="0">
              <a:lnSpc>
                <a:spcPct val="100000"/>
              </a:lnSpc>
              <a:spcBef>
                <a:spcPts val="600"/>
              </a:spcBef>
              <a:spcAft>
                <a:spcPts val="0"/>
              </a:spcAft>
              <a:buClr>
                <a:srgbClr val="000000"/>
              </a:buClr>
              <a:buSzPts val="1000"/>
              <a:buFont typeface="Cambria"/>
              <a:buChar char="–"/>
              <a:defRPr sz="1000" b="0" i="0" u="none" strike="noStrike" cap="none">
                <a:solidFill>
                  <a:srgbClr val="000000"/>
                </a:solidFill>
                <a:latin typeface="Cambria"/>
                <a:ea typeface="Cambria"/>
                <a:cs typeface="Cambria"/>
                <a:sym typeface="Cambria"/>
              </a:defRPr>
            </a:lvl2pPr>
            <a:lvl3pPr marL="1371600" marR="0" lvl="2" indent="-292100" algn="l" rtl="0">
              <a:lnSpc>
                <a:spcPct val="100000"/>
              </a:lnSpc>
              <a:spcBef>
                <a:spcPts val="300"/>
              </a:spcBef>
              <a:spcAft>
                <a:spcPts val="0"/>
              </a:spcAft>
              <a:buClr>
                <a:srgbClr val="000000"/>
              </a:buClr>
              <a:buSzPts val="1000"/>
              <a:buFont typeface="Noto Sans Symbols"/>
              <a:buChar char="▪"/>
              <a:defRPr sz="1000" b="0" i="0" u="none" strike="noStrike" cap="none">
                <a:solidFill>
                  <a:srgbClr val="000000"/>
                </a:solidFill>
                <a:latin typeface="Cambria"/>
                <a:ea typeface="Cambria"/>
                <a:cs typeface="Cambria"/>
                <a:sym typeface="Cambria"/>
              </a:defRPr>
            </a:lvl3pPr>
            <a:lvl4pPr marL="1828800" marR="0" lvl="3" indent="-298450" algn="l" rtl="0">
              <a:lnSpc>
                <a:spcPct val="100000"/>
              </a:lnSpc>
              <a:spcBef>
                <a:spcPts val="400"/>
              </a:spcBef>
              <a:spcAft>
                <a:spcPts val="0"/>
              </a:spcAft>
              <a:buClr>
                <a:srgbClr val="000000"/>
              </a:buClr>
              <a:buSzPts val="1100"/>
              <a:buFont typeface="Noto Sans Symbols"/>
              <a:buChar char="▪"/>
              <a:defRPr sz="1100" b="0" i="0" u="none" strike="noStrike" cap="none">
                <a:solidFill>
                  <a:srgbClr val="000000"/>
                </a:solidFill>
                <a:latin typeface="Cambria"/>
                <a:ea typeface="Cambria"/>
                <a:cs typeface="Cambria"/>
                <a:sym typeface="Cambria"/>
              </a:defRPr>
            </a:lvl4pPr>
            <a:lvl5pPr marL="2286000" marR="0" lvl="4" indent="-311150" algn="l" rtl="0">
              <a:lnSpc>
                <a:spcPct val="100000"/>
              </a:lnSpc>
              <a:spcBef>
                <a:spcPts val="200"/>
              </a:spcBef>
              <a:spcAft>
                <a:spcPts val="0"/>
              </a:spcAft>
              <a:buClr>
                <a:srgbClr val="000000"/>
              </a:buClr>
              <a:buSzPts val="1300"/>
              <a:buFont typeface="Arial"/>
              <a:buChar char="•"/>
              <a:defRPr sz="1300" b="0" i="0" u="none" strike="noStrike" cap="none">
                <a:solidFill>
                  <a:srgbClr val="000000"/>
                </a:solidFill>
                <a:latin typeface="Cambria"/>
                <a:ea typeface="Cambria"/>
                <a:cs typeface="Cambria"/>
                <a:sym typeface="Cambria"/>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mbria"/>
                <a:ea typeface="Cambria"/>
                <a:cs typeface="Cambria"/>
                <a:sym typeface="Cambria"/>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mbria"/>
                <a:ea typeface="Cambria"/>
                <a:cs typeface="Cambria"/>
                <a:sym typeface="Cambria"/>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mbria"/>
                <a:ea typeface="Cambria"/>
                <a:cs typeface="Cambria"/>
                <a:sym typeface="Cambria"/>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mbria"/>
                <a:ea typeface="Cambria"/>
                <a:cs typeface="Cambria"/>
                <a:sym typeface="Cambria"/>
              </a:defRPr>
            </a:lvl9pPr>
          </a:lstStyle>
          <a:p>
            <a:endParaRPr/>
          </a:p>
        </p:txBody>
      </p:sp>
      <p:sp>
        <p:nvSpPr>
          <p:cNvPr id="107" name="Google Shape;107;p11"/>
          <p:cNvSpPr txBox="1">
            <a:spLocks noGrp="1"/>
          </p:cNvSpPr>
          <p:nvPr>
            <p:ph type="body" idx="7"/>
          </p:nvPr>
        </p:nvSpPr>
        <p:spPr>
          <a:xfrm>
            <a:off x="6553200" y="3411379"/>
            <a:ext cx="2133600" cy="246220"/>
          </a:xfrm>
          <a:prstGeom prst="rect">
            <a:avLst/>
          </a:prstGeom>
          <a:noFill/>
          <a:ln>
            <a:noFill/>
          </a:ln>
        </p:spPr>
        <p:txBody>
          <a:bodyPr spcFirstLastPara="1" wrap="square" lIns="91425" tIns="91425" rIns="91425" bIns="91425" anchor="t" anchorCtr="0"/>
          <a:lstStyle>
            <a:lvl1pPr marL="457200" marR="0" lvl="0" indent="-292100" algn="l" rtl="0">
              <a:lnSpc>
                <a:spcPct val="100000"/>
              </a:lnSpc>
              <a:spcBef>
                <a:spcPts val="0"/>
              </a:spcBef>
              <a:spcAft>
                <a:spcPts val="0"/>
              </a:spcAft>
              <a:buClr>
                <a:srgbClr val="000000"/>
              </a:buClr>
              <a:buSzPts val="1000"/>
              <a:buFont typeface="Noto Sans Symbols"/>
              <a:buChar char="▪"/>
              <a:defRPr sz="1000" b="0" i="0" u="none" strike="noStrike" cap="none">
                <a:solidFill>
                  <a:srgbClr val="000000"/>
                </a:solidFill>
                <a:latin typeface="Cambria"/>
                <a:ea typeface="Cambria"/>
                <a:cs typeface="Cambria"/>
                <a:sym typeface="Cambria"/>
              </a:defRPr>
            </a:lvl1pPr>
            <a:lvl2pPr marL="914400" marR="0" lvl="1" indent="-292100" algn="l" rtl="0">
              <a:lnSpc>
                <a:spcPct val="100000"/>
              </a:lnSpc>
              <a:spcBef>
                <a:spcPts val="600"/>
              </a:spcBef>
              <a:spcAft>
                <a:spcPts val="0"/>
              </a:spcAft>
              <a:buClr>
                <a:srgbClr val="000000"/>
              </a:buClr>
              <a:buSzPts val="1000"/>
              <a:buFont typeface="Cambria"/>
              <a:buChar char="–"/>
              <a:defRPr sz="1000" b="0" i="0" u="none" strike="noStrike" cap="none">
                <a:solidFill>
                  <a:srgbClr val="000000"/>
                </a:solidFill>
                <a:latin typeface="Cambria"/>
                <a:ea typeface="Cambria"/>
                <a:cs typeface="Cambria"/>
                <a:sym typeface="Cambria"/>
              </a:defRPr>
            </a:lvl2pPr>
            <a:lvl3pPr marL="1371600" marR="0" lvl="2" indent="-292100" algn="l" rtl="0">
              <a:lnSpc>
                <a:spcPct val="100000"/>
              </a:lnSpc>
              <a:spcBef>
                <a:spcPts val="300"/>
              </a:spcBef>
              <a:spcAft>
                <a:spcPts val="0"/>
              </a:spcAft>
              <a:buClr>
                <a:srgbClr val="000000"/>
              </a:buClr>
              <a:buSzPts val="1000"/>
              <a:buFont typeface="Noto Sans Symbols"/>
              <a:buChar char="▪"/>
              <a:defRPr sz="1000" b="0" i="0" u="none" strike="noStrike" cap="none">
                <a:solidFill>
                  <a:srgbClr val="000000"/>
                </a:solidFill>
                <a:latin typeface="Cambria"/>
                <a:ea typeface="Cambria"/>
                <a:cs typeface="Cambria"/>
                <a:sym typeface="Cambria"/>
              </a:defRPr>
            </a:lvl3pPr>
            <a:lvl4pPr marL="1828800" marR="0" lvl="3" indent="-298450" algn="l" rtl="0">
              <a:lnSpc>
                <a:spcPct val="100000"/>
              </a:lnSpc>
              <a:spcBef>
                <a:spcPts val="400"/>
              </a:spcBef>
              <a:spcAft>
                <a:spcPts val="0"/>
              </a:spcAft>
              <a:buClr>
                <a:srgbClr val="000000"/>
              </a:buClr>
              <a:buSzPts val="1100"/>
              <a:buFont typeface="Noto Sans Symbols"/>
              <a:buChar char="▪"/>
              <a:defRPr sz="1100" b="0" i="0" u="none" strike="noStrike" cap="none">
                <a:solidFill>
                  <a:srgbClr val="000000"/>
                </a:solidFill>
                <a:latin typeface="Cambria"/>
                <a:ea typeface="Cambria"/>
                <a:cs typeface="Cambria"/>
                <a:sym typeface="Cambria"/>
              </a:defRPr>
            </a:lvl4pPr>
            <a:lvl5pPr marL="2286000" marR="0" lvl="4" indent="-311150" algn="l" rtl="0">
              <a:lnSpc>
                <a:spcPct val="100000"/>
              </a:lnSpc>
              <a:spcBef>
                <a:spcPts val="200"/>
              </a:spcBef>
              <a:spcAft>
                <a:spcPts val="0"/>
              </a:spcAft>
              <a:buClr>
                <a:srgbClr val="000000"/>
              </a:buClr>
              <a:buSzPts val="1300"/>
              <a:buFont typeface="Arial"/>
              <a:buChar char="•"/>
              <a:defRPr sz="1300" b="0" i="0" u="none" strike="noStrike" cap="none">
                <a:solidFill>
                  <a:srgbClr val="000000"/>
                </a:solidFill>
                <a:latin typeface="Cambria"/>
                <a:ea typeface="Cambria"/>
                <a:cs typeface="Cambria"/>
                <a:sym typeface="Cambria"/>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mbria"/>
                <a:ea typeface="Cambria"/>
                <a:cs typeface="Cambria"/>
                <a:sym typeface="Cambria"/>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mbria"/>
                <a:ea typeface="Cambria"/>
                <a:cs typeface="Cambria"/>
                <a:sym typeface="Cambria"/>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mbria"/>
                <a:ea typeface="Cambria"/>
                <a:cs typeface="Cambria"/>
                <a:sym typeface="Cambria"/>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mbria"/>
                <a:ea typeface="Cambria"/>
                <a:cs typeface="Cambria"/>
                <a:sym typeface="Cambria"/>
              </a:defRPr>
            </a:lvl9pPr>
          </a:lstStyle>
          <a:p>
            <a:endParaRPr/>
          </a:p>
        </p:txBody>
      </p:sp>
      <p:sp>
        <p:nvSpPr>
          <p:cNvPr id="108" name="Google Shape;108;p11"/>
          <p:cNvSpPr txBox="1">
            <a:spLocks noGrp="1"/>
          </p:cNvSpPr>
          <p:nvPr>
            <p:ph type="title"/>
          </p:nvPr>
        </p:nvSpPr>
        <p:spPr>
          <a:xfrm>
            <a:off x="450209" y="381000"/>
            <a:ext cx="5436241" cy="530321"/>
          </a:xfrm>
          <a:prstGeom prst="rect">
            <a:avLst/>
          </a:prstGeom>
          <a:noFill/>
          <a:ln>
            <a:noFill/>
          </a:ln>
        </p:spPr>
        <p:txBody>
          <a:bodyPr spcFirstLastPara="1" wrap="square" lIns="91425" tIns="91425" rIns="91425" bIns="91425" anchor="b" anchorCtr="0"/>
          <a:lstStyle>
            <a:lvl1pPr marL="0" marR="0" lvl="0" indent="0" algn="l" rtl="0">
              <a:lnSpc>
                <a:spcPct val="100000"/>
              </a:lnSpc>
              <a:spcBef>
                <a:spcPts val="0"/>
              </a:spcBef>
              <a:spcAft>
                <a:spcPts val="0"/>
              </a:spcAft>
              <a:buClr>
                <a:srgbClr val="004165"/>
              </a:buClr>
              <a:buSzPts val="1500"/>
              <a:buFont typeface="Cambria"/>
              <a:buNone/>
              <a:defRPr sz="1500" b="1" i="0" u="none" strike="noStrike" cap="none">
                <a:solidFill>
                  <a:srgbClr val="004165"/>
                </a:solidFill>
                <a:latin typeface="Cambria"/>
                <a:ea typeface="Cambria"/>
                <a:cs typeface="Cambria"/>
                <a:sym typeface="Cambria"/>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50209" y="381000"/>
            <a:ext cx="5436241" cy="530321"/>
          </a:xfrm>
          <a:prstGeom prst="rect">
            <a:avLst/>
          </a:prstGeom>
          <a:noFill/>
          <a:ln>
            <a:noFill/>
          </a:ln>
        </p:spPr>
        <p:txBody>
          <a:bodyPr spcFirstLastPara="1" wrap="square" lIns="91425" tIns="91425" rIns="91425" bIns="91425" anchor="b" anchorCtr="0"/>
          <a:lstStyle>
            <a:lvl1pPr marL="0" marR="0" lvl="0" indent="0" algn="l" rtl="0">
              <a:lnSpc>
                <a:spcPct val="100000"/>
              </a:lnSpc>
              <a:spcBef>
                <a:spcPts val="0"/>
              </a:spcBef>
              <a:spcAft>
                <a:spcPts val="0"/>
              </a:spcAft>
              <a:buClr>
                <a:srgbClr val="004165"/>
              </a:buClr>
              <a:buSzPts val="1500"/>
              <a:buFont typeface="Cambria"/>
              <a:buNone/>
              <a:defRPr sz="1500" b="1" i="0" u="none" strike="noStrike" cap="none">
                <a:solidFill>
                  <a:srgbClr val="004165"/>
                </a:solidFill>
                <a:latin typeface="Cambria"/>
                <a:ea typeface="Cambria"/>
                <a:cs typeface="Cambria"/>
                <a:sym typeface="Cambria"/>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cxnSp>
        <p:nvCxnSpPr>
          <p:cNvPr id="11" name="Google Shape;11;p1"/>
          <p:cNvCxnSpPr/>
          <p:nvPr/>
        </p:nvCxnSpPr>
        <p:spPr>
          <a:xfrm>
            <a:off x="392109" y="255588"/>
            <a:ext cx="0" cy="612775"/>
          </a:xfrm>
          <a:prstGeom prst="straightConnector1">
            <a:avLst/>
          </a:prstGeom>
          <a:noFill/>
          <a:ln w="9525" cap="flat" cmpd="sng">
            <a:solidFill>
              <a:schemeClr val="dk1"/>
            </a:solidFill>
            <a:prstDash val="solid"/>
            <a:round/>
            <a:headEnd type="none" w="sm" len="sm"/>
            <a:tailEnd type="none" w="sm" len="sm"/>
          </a:ln>
        </p:spPr>
      </p:cxnSp>
      <p:sp>
        <p:nvSpPr>
          <p:cNvPr id="12" name="Google Shape;12;p1"/>
          <p:cNvSpPr txBox="1">
            <a:spLocks noGrp="1"/>
          </p:cNvSpPr>
          <p:nvPr>
            <p:ph type="body" idx="1"/>
          </p:nvPr>
        </p:nvSpPr>
        <p:spPr>
          <a:xfrm>
            <a:off x="457199" y="1906101"/>
            <a:ext cx="5429251" cy="577081"/>
          </a:xfrm>
          <a:prstGeom prst="rect">
            <a:avLst/>
          </a:prstGeom>
          <a:noFill/>
          <a:ln>
            <a:noFill/>
          </a:ln>
        </p:spPr>
        <p:txBody>
          <a:bodyPr spcFirstLastPara="1" wrap="square" lIns="91425" tIns="91425" rIns="91425" bIns="91425" anchor="t" anchorCtr="0"/>
          <a:lstStyle>
            <a:lvl1pPr marL="457200" marR="0" lvl="0" indent="-292100" algn="l" rtl="0">
              <a:lnSpc>
                <a:spcPct val="100000"/>
              </a:lnSpc>
              <a:spcBef>
                <a:spcPts val="1200"/>
              </a:spcBef>
              <a:spcAft>
                <a:spcPts val="0"/>
              </a:spcAft>
              <a:buClr>
                <a:srgbClr val="000000"/>
              </a:buClr>
              <a:buSzPts val="1000"/>
              <a:buFont typeface="Noto Sans Symbols"/>
              <a:buChar char="•"/>
              <a:defRPr sz="1000" b="0" i="0" u="none" strike="noStrike" cap="none">
                <a:solidFill>
                  <a:srgbClr val="000000"/>
                </a:solidFill>
                <a:latin typeface="Cambria"/>
                <a:ea typeface="Cambria"/>
                <a:cs typeface="Cambria"/>
                <a:sym typeface="Cambria"/>
              </a:defRPr>
            </a:lvl1pPr>
            <a:lvl2pPr marL="914400" marR="0" lvl="1" indent="-292100" algn="l" rtl="0">
              <a:lnSpc>
                <a:spcPct val="100000"/>
              </a:lnSpc>
              <a:spcBef>
                <a:spcPts val="600"/>
              </a:spcBef>
              <a:spcAft>
                <a:spcPts val="0"/>
              </a:spcAft>
              <a:buClr>
                <a:srgbClr val="000000"/>
              </a:buClr>
              <a:buSzPts val="1000"/>
              <a:buFont typeface="Cambria"/>
              <a:buChar char="–"/>
              <a:defRPr sz="1000" b="0" i="0" u="none" strike="noStrike" cap="none">
                <a:solidFill>
                  <a:srgbClr val="000000"/>
                </a:solidFill>
                <a:latin typeface="Cambria"/>
                <a:ea typeface="Cambria"/>
                <a:cs typeface="Cambria"/>
                <a:sym typeface="Cambria"/>
              </a:defRPr>
            </a:lvl2pPr>
            <a:lvl3pPr marL="1371600" marR="0" lvl="2" indent="-292100" algn="l" rtl="0">
              <a:lnSpc>
                <a:spcPct val="100000"/>
              </a:lnSpc>
              <a:spcBef>
                <a:spcPts val="300"/>
              </a:spcBef>
              <a:spcAft>
                <a:spcPts val="0"/>
              </a:spcAft>
              <a:buClr>
                <a:srgbClr val="000000"/>
              </a:buClr>
              <a:buSzPts val="1000"/>
              <a:buFont typeface="Noto Sans Symbols"/>
              <a:buChar char="▪"/>
              <a:defRPr sz="1000" b="0" i="0" u="none" strike="noStrike" cap="none">
                <a:solidFill>
                  <a:srgbClr val="000000"/>
                </a:solidFill>
                <a:latin typeface="Cambria"/>
                <a:ea typeface="Cambria"/>
                <a:cs typeface="Cambria"/>
                <a:sym typeface="Cambria"/>
              </a:defRPr>
            </a:lvl3pPr>
            <a:lvl4pPr marL="1828800" marR="0" lvl="3" indent="-298450" algn="l" rtl="0">
              <a:lnSpc>
                <a:spcPct val="100000"/>
              </a:lnSpc>
              <a:spcBef>
                <a:spcPts val="400"/>
              </a:spcBef>
              <a:spcAft>
                <a:spcPts val="0"/>
              </a:spcAft>
              <a:buClr>
                <a:srgbClr val="000000"/>
              </a:buClr>
              <a:buSzPts val="1100"/>
              <a:buFont typeface="Noto Sans Symbols"/>
              <a:buChar char="▪"/>
              <a:defRPr sz="1100" b="0" i="0" u="none" strike="noStrike" cap="none">
                <a:solidFill>
                  <a:srgbClr val="000000"/>
                </a:solidFill>
                <a:latin typeface="Cambria"/>
                <a:ea typeface="Cambria"/>
                <a:cs typeface="Cambria"/>
                <a:sym typeface="Cambria"/>
              </a:defRPr>
            </a:lvl4pPr>
            <a:lvl5pPr marL="2286000" marR="0" lvl="4" indent="-311150" algn="l" rtl="0">
              <a:lnSpc>
                <a:spcPct val="100000"/>
              </a:lnSpc>
              <a:spcBef>
                <a:spcPts val="200"/>
              </a:spcBef>
              <a:spcAft>
                <a:spcPts val="0"/>
              </a:spcAft>
              <a:buClr>
                <a:srgbClr val="000000"/>
              </a:buClr>
              <a:buSzPts val="1300"/>
              <a:buFont typeface="Arial"/>
              <a:buChar char="•"/>
              <a:defRPr sz="1300" b="0" i="0" u="none" strike="noStrike" cap="none">
                <a:solidFill>
                  <a:srgbClr val="000000"/>
                </a:solidFill>
                <a:latin typeface="Cambria"/>
                <a:ea typeface="Cambria"/>
                <a:cs typeface="Cambria"/>
                <a:sym typeface="Cambria"/>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mbria"/>
                <a:ea typeface="Cambria"/>
                <a:cs typeface="Cambria"/>
                <a:sym typeface="Cambria"/>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mbria"/>
                <a:ea typeface="Cambria"/>
                <a:cs typeface="Cambria"/>
                <a:sym typeface="Cambria"/>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mbria"/>
                <a:ea typeface="Cambria"/>
                <a:cs typeface="Cambria"/>
                <a:sym typeface="Cambria"/>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mbria"/>
                <a:ea typeface="Cambria"/>
                <a:cs typeface="Cambria"/>
                <a:sym typeface="Cambria"/>
              </a:defRPr>
            </a:lvl9pPr>
          </a:lstStyle>
          <a:p>
            <a:endParaRPr/>
          </a:p>
        </p:txBody>
      </p:sp>
      <p:grpSp>
        <p:nvGrpSpPr>
          <p:cNvPr id="13" name="Google Shape;13;p1"/>
          <p:cNvGrpSpPr/>
          <p:nvPr/>
        </p:nvGrpSpPr>
        <p:grpSpPr>
          <a:xfrm>
            <a:off x="-1646905" y="82011"/>
            <a:ext cx="1265905" cy="6671214"/>
            <a:chOff x="-1646905" y="0"/>
            <a:chExt cx="1265905" cy="6671214"/>
          </a:xfrm>
        </p:grpSpPr>
        <p:sp>
          <p:nvSpPr>
            <p:cNvPr id="14" name="Google Shape;14;p1"/>
            <p:cNvSpPr/>
            <p:nvPr/>
          </p:nvSpPr>
          <p:spPr>
            <a:xfrm>
              <a:off x="-1646905" y="0"/>
              <a:ext cx="1265905" cy="506873"/>
            </a:xfrm>
            <a:prstGeom prst="rect">
              <a:avLst/>
            </a:prstGeom>
            <a:solidFill>
              <a:srgbClr val="004165"/>
            </a:solidFill>
            <a:ln>
              <a:noFill/>
            </a:ln>
          </p:spPr>
          <p:txBody>
            <a:bodyPr spcFirstLastPara="1" wrap="square" lIns="45700" tIns="42100" rIns="45700" bIns="42100" anchor="ctr" anchorCtr="0">
              <a:noAutofit/>
            </a:bodyPr>
            <a:lstStyle/>
            <a:p>
              <a:pPr marL="0" marR="0" lvl="0" indent="0" algn="l" rtl="0">
                <a:spcBef>
                  <a:spcPts val="0"/>
                </a:spcBef>
                <a:spcAft>
                  <a:spcPts val="0"/>
                </a:spcAft>
                <a:buNone/>
              </a:pPr>
              <a:r>
                <a:rPr lang="en-US" sz="900" b="1" i="0" u="none" strike="noStrike" cap="none">
                  <a:solidFill>
                    <a:schemeClr val="lt1"/>
                  </a:solidFill>
                  <a:latin typeface="Cambria"/>
                  <a:ea typeface="Cambria"/>
                  <a:cs typeface="Cambria"/>
                  <a:sym typeface="Cambria"/>
                </a:rPr>
                <a:t>Pantone: </a:t>
              </a:r>
              <a:r>
                <a:rPr lang="en-US" sz="900" b="0" i="0" u="none" strike="noStrike" cap="none">
                  <a:solidFill>
                    <a:schemeClr val="lt1"/>
                  </a:solidFill>
                  <a:latin typeface="Cambria"/>
                  <a:ea typeface="Cambria"/>
                  <a:cs typeface="Cambria"/>
                  <a:sym typeface="Cambria"/>
                </a:rPr>
                <a:t>302</a:t>
              </a:r>
              <a:endParaRPr/>
            </a:p>
            <a:p>
              <a:pPr marL="0" marR="0" lvl="0" indent="0" algn="l" rtl="0">
                <a:spcBef>
                  <a:spcPts val="0"/>
                </a:spcBef>
                <a:spcAft>
                  <a:spcPts val="0"/>
                </a:spcAft>
                <a:buNone/>
              </a:pPr>
              <a:endParaRPr sz="900">
                <a:solidFill>
                  <a:schemeClr val="lt1"/>
                </a:solidFill>
                <a:latin typeface="Cambria"/>
                <a:ea typeface="Cambria"/>
                <a:cs typeface="Cambria"/>
                <a:sym typeface="Cambria"/>
              </a:endParaRPr>
            </a:p>
            <a:p>
              <a:pPr marL="0" marR="0" lvl="0" indent="0" algn="l" rtl="0">
                <a:spcBef>
                  <a:spcPts val="0"/>
                </a:spcBef>
                <a:spcAft>
                  <a:spcPts val="0"/>
                </a:spcAft>
                <a:buNone/>
              </a:pPr>
              <a:r>
                <a:rPr lang="en-US" sz="900" b="1">
                  <a:solidFill>
                    <a:schemeClr val="lt1"/>
                  </a:solidFill>
                  <a:latin typeface="Cambria"/>
                  <a:ea typeface="Cambria"/>
                  <a:cs typeface="Cambria"/>
                  <a:sym typeface="Cambria"/>
                </a:rPr>
                <a:t>RGB: </a:t>
              </a:r>
              <a:r>
                <a:rPr lang="en-US" sz="900">
                  <a:solidFill>
                    <a:schemeClr val="lt1"/>
                  </a:solidFill>
                  <a:latin typeface="Cambria"/>
                  <a:ea typeface="Cambria"/>
                  <a:cs typeface="Cambria"/>
                  <a:sym typeface="Cambria"/>
                </a:rPr>
                <a:t>R0 G65 B101</a:t>
              </a:r>
              <a:endParaRPr/>
            </a:p>
          </p:txBody>
        </p:sp>
        <p:sp>
          <p:nvSpPr>
            <p:cNvPr id="15" name="Google Shape;15;p1"/>
            <p:cNvSpPr/>
            <p:nvPr/>
          </p:nvSpPr>
          <p:spPr>
            <a:xfrm>
              <a:off x="-1646905" y="1681182"/>
              <a:ext cx="1265905" cy="506873"/>
            </a:xfrm>
            <a:prstGeom prst="rect">
              <a:avLst/>
            </a:prstGeom>
            <a:solidFill>
              <a:srgbClr val="007AC9"/>
            </a:solidFill>
            <a:ln>
              <a:noFill/>
            </a:ln>
          </p:spPr>
          <p:txBody>
            <a:bodyPr spcFirstLastPara="1" wrap="square" lIns="45700" tIns="42100" rIns="45700" bIns="42100" anchor="ctr" anchorCtr="0">
              <a:noAutofit/>
            </a:bodyPr>
            <a:lstStyle/>
            <a:p>
              <a:pPr marL="0" marR="0" lvl="0" indent="0" algn="l" rtl="0">
                <a:spcBef>
                  <a:spcPts val="0"/>
                </a:spcBef>
                <a:spcAft>
                  <a:spcPts val="0"/>
                </a:spcAft>
                <a:buNone/>
              </a:pPr>
              <a:r>
                <a:rPr lang="en-US" sz="900" b="1">
                  <a:solidFill>
                    <a:srgbClr val="FFFFFF"/>
                  </a:solidFill>
                  <a:latin typeface="Cambria"/>
                  <a:ea typeface="Cambria"/>
                  <a:cs typeface="Cambria"/>
                  <a:sym typeface="Cambria"/>
                </a:rPr>
                <a:t>Pantone: </a:t>
              </a:r>
              <a:r>
                <a:rPr lang="en-US" sz="900">
                  <a:solidFill>
                    <a:schemeClr val="lt1"/>
                  </a:solidFill>
                  <a:latin typeface="Cambria"/>
                  <a:ea typeface="Cambria"/>
                  <a:cs typeface="Cambria"/>
                  <a:sym typeface="Cambria"/>
                </a:rPr>
                <a:t>3005</a:t>
              </a:r>
              <a:endParaRPr/>
            </a:p>
            <a:p>
              <a:pPr marL="0" marR="0" lvl="0" indent="0" algn="l" rtl="0">
                <a:spcBef>
                  <a:spcPts val="0"/>
                </a:spcBef>
                <a:spcAft>
                  <a:spcPts val="0"/>
                </a:spcAft>
                <a:buNone/>
              </a:pPr>
              <a:endParaRPr sz="900">
                <a:solidFill>
                  <a:schemeClr val="lt1"/>
                </a:solidFill>
                <a:latin typeface="Cambria"/>
                <a:ea typeface="Cambria"/>
                <a:cs typeface="Cambria"/>
                <a:sym typeface="Cambria"/>
              </a:endParaRPr>
            </a:p>
            <a:p>
              <a:pPr marL="0" marR="0" lvl="0" indent="0" algn="l" rtl="0">
                <a:spcBef>
                  <a:spcPts val="0"/>
                </a:spcBef>
                <a:spcAft>
                  <a:spcPts val="0"/>
                </a:spcAft>
                <a:buNone/>
              </a:pPr>
              <a:r>
                <a:rPr lang="en-US" sz="900" b="1">
                  <a:solidFill>
                    <a:schemeClr val="lt1"/>
                  </a:solidFill>
                  <a:latin typeface="Cambria"/>
                  <a:ea typeface="Cambria"/>
                  <a:cs typeface="Cambria"/>
                  <a:sym typeface="Cambria"/>
                </a:rPr>
                <a:t>RGB: </a:t>
              </a:r>
              <a:r>
                <a:rPr lang="en-US" sz="900">
                  <a:solidFill>
                    <a:schemeClr val="lt1"/>
                  </a:solidFill>
                  <a:latin typeface="Cambria"/>
                  <a:ea typeface="Cambria"/>
                  <a:cs typeface="Cambria"/>
                  <a:sym typeface="Cambria"/>
                </a:rPr>
                <a:t>R0 G122 B201</a:t>
              </a:r>
              <a:endParaRPr/>
            </a:p>
          </p:txBody>
        </p:sp>
        <p:sp>
          <p:nvSpPr>
            <p:cNvPr id="16" name="Google Shape;16;p1"/>
            <p:cNvSpPr/>
            <p:nvPr/>
          </p:nvSpPr>
          <p:spPr>
            <a:xfrm>
              <a:off x="-1646905" y="4483153"/>
              <a:ext cx="1265905" cy="506873"/>
            </a:xfrm>
            <a:prstGeom prst="rect">
              <a:avLst/>
            </a:prstGeom>
            <a:solidFill>
              <a:srgbClr val="57068C"/>
            </a:solidFill>
            <a:ln>
              <a:noFill/>
            </a:ln>
          </p:spPr>
          <p:txBody>
            <a:bodyPr spcFirstLastPara="1" wrap="square" lIns="45700" tIns="42100" rIns="45700" bIns="42100" anchor="ctr" anchorCtr="0">
              <a:noAutofit/>
            </a:bodyPr>
            <a:lstStyle/>
            <a:p>
              <a:pPr marL="0" marR="0" lvl="0" indent="0" algn="l" rtl="0">
                <a:spcBef>
                  <a:spcPts val="0"/>
                </a:spcBef>
                <a:spcAft>
                  <a:spcPts val="0"/>
                </a:spcAft>
                <a:buNone/>
              </a:pPr>
              <a:r>
                <a:rPr lang="en-US" sz="900" b="1">
                  <a:solidFill>
                    <a:srgbClr val="FFFFFF"/>
                  </a:solidFill>
                  <a:latin typeface="Cambria"/>
                  <a:ea typeface="Cambria"/>
                  <a:cs typeface="Cambria"/>
                  <a:sym typeface="Cambria"/>
                </a:rPr>
                <a:t>Pantone: </a:t>
              </a:r>
              <a:r>
                <a:rPr lang="en-US" sz="900">
                  <a:solidFill>
                    <a:schemeClr val="lt1"/>
                  </a:solidFill>
                  <a:latin typeface="Cambria"/>
                  <a:ea typeface="Cambria"/>
                  <a:cs typeface="Cambria"/>
                  <a:sym typeface="Cambria"/>
                </a:rPr>
                <a:t>2597</a:t>
              </a:r>
              <a:endParaRPr/>
            </a:p>
            <a:p>
              <a:pPr marL="0" marR="0" lvl="0" indent="0" algn="l" rtl="0">
                <a:spcBef>
                  <a:spcPts val="0"/>
                </a:spcBef>
                <a:spcAft>
                  <a:spcPts val="0"/>
                </a:spcAft>
                <a:buNone/>
              </a:pPr>
              <a:endParaRPr sz="900" b="1">
                <a:solidFill>
                  <a:schemeClr val="lt1"/>
                </a:solidFill>
                <a:latin typeface="Cambria"/>
                <a:ea typeface="Cambria"/>
                <a:cs typeface="Cambria"/>
                <a:sym typeface="Cambria"/>
              </a:endParaRPr>
            </a:p>
            <a:p>
              <a:pPr marL="0" marR="0" lvl="0" indent="0" algn="l" rtl="0">
                <a:spcBef>
                  <a:spcPts val="0"/>
                </a:spcBef>
                <a:spcAft>
                  <a:spcPts val="0"/>
                </a:spcAft>
                <a:buNone/>
              </a:pPr>
              <a:r>
                <a:rPr lang="en-US" sz="900" b="1">
                  <a:solidFill>
                    <a:schemeClr val="lt1"/>
                  </a:solidFill>
                  <a:latin typeface="Cambria"/>
                  <a:ea typeface="Cambria"/>
                  <a:cs typeface="Cambria"/>
                  <a:sym typeface="Cambria"/>
                </a:rPr>
                <a:t>RGB: </a:t>
              </a:r>
              <a:r>
                <a:rPr lang="en-US" sz="900">
                  <a:solidFill>
                    <a:schemeClr val="lt1"/>
                  </a:solidFill>
                  <a:latin typeface="Cambria"/>
                  <a:ea typeface="Cambria"/>
                  <a:cs typeface="Cambria"/>
                  <a:sym typeface="Cambria"/>
                </a:rPr>
                <a:t>R87 G6 B140</a:t>
              </a:r>
              <a:endParaRPr/>
            </a:p>
          </p:txBody>
        </p:sp>
        <p:sp>
          <p:nvSpPr>
            <p:cNvPr id="17" name="Google Shape;17;p1"/>
            <p:cNvSpPr/>
            <p:nvPr/>
          </p:nvSpPr>
          <p:spPr>
            <a:xfrm>
              <a:off x="-1646905" y="3362364"/>
              <a:ext cx="1265905" cy="506873"/>
            </a:xfrm>
            <a:prstGeom prst="rect">
              <a:avLst/>
            </a:prstGeom>
            <a:solidFill>
              <a:srgbClr val="3DB7E4"/>
            </a:solidFill>
            <a:ln>
              <a:noFill/>
            </a:ln>
          </p:spPr>
          <p:txBody>
            <a:bodyPr spcFirstLastPara="1" wrap="square" lIns="45700" tIns="42100" rIns="45700" bIns="42100" anchor="ctr" anchorCtr="0">
              <a:noAutofit/>
            </a:bodyPr>
            <a:lstStyle/>
            <a:p>
              <a:pPr marL="0" marR="0" lvl="0" indent="0" algn="l" rtl="0">
                <a:spcBef>
                  <a:spcPts val="0"/>
                </a:spcBef>
                <a:spcAft>
                  <a:spcPts val="0"/>
                </a:spcAft>
                <a:buNone/>
              </a:pPr>
              <a:r>
                <a:rPr lang="en-US" sz="900" b="1">
                  <a:solidFill>
                    <a:srgbClr val="FFFFFF"/>
                  </a:solidFill>
                  <a:latin typeface="Cambria"/>
                  <a:ea typeface="Cambria"/>
                  <a:cs typeface="Cambria"/>
                  <a:sym typeface="Cambria"/>
                </a:rPr>
                <a:t>Pantone: </a:t>
              </a:r>
              <a:r>
                <a:rPr lang="en-US" sz="900">
                  <a:solidFill>
                    <a:schemeClr val="lt1"/>
                  </a:solidFill>
                  <a:latin typeface="Cambria"/>
                  <a:ea typeface="Cambria"/>
                  <a:cs typeface="Cambria"/>
                  <a:sym typeface="Cambria"/>
                </a:rPr>
                <a:t>298</a:t>
              </a:r>
              <a:endParaRPr/>
            </a:p>
            <a:p>
              <a:pPr marL="0" marR="0" lvl="0" indent="0" algn="l" rtl="0">
                <a:spcBef>
                  <a:spcPts val="0"/>
                </a:spcBef>
                <a:spcAft>
                  <a:spcPts val="0"/>
                </a:spcAft>
                <a:buNone/>
              </a:pPr>
              <a:endParaRPr sz="900">
                <a:solidFill>
                  <a:schemeClr val="lt1"/>
                </a:solidFill>
                <a:latin typeface="Cambria"/>
                <a:ea typeface="Cambria"/>
                <a:cs typeface="Cambria"/>
                <a:sym typeface="Cambria"/>
              </a:endParaRPr>
            </a:p>
            <a:p>
              <a:pPr marL="0" marR="0" lvl="0" indent="0" algn="l" rtl="0">
                <a:spcBef>
                  <a:spcPts val="0"/>
                </a:spcBef>
                <a:spcAft>
                  <a:spcPts val="0"/>
                </a:spcAft>
                <a:buNone/>
              </a:pPr>
              <a:r>
                <a:rPr lang="en-US" sz="900" b="1">
                  <a:solidFill>
                    <a:schemeClr val="lt1"/>
                  </a:solidFill>
                  <a:latin typeface="Cambria"/>
                  <a:ea typeface="Cambria"/>
                  <a:cs typeface="Cambria"/>
                  <a:sym typeface="Cambria"/>
                </a:rPr>
                <a:t>RGB: </a:t>
              </a:r>
              <a:r>
                <a:rPr lang="en-US" sz="900">
                  <a:solidFill>
                    <a:schemeClr val="lt1"/>
                  </a:solidFill>
                  <a:latin typeface="Cambria"/>
                  <a:ea typeface="Cambria"/>
                  <a:cs typeface="Cambria"/>
                  <a:sym typeface="Cambria"/>
                </a:rPr>
                <a:t>R61 G183 B228</a:t>
              </a:r>
              <a:endParaRPr/>
            </a:p>
          </p:txBody>
        </p:sp>
        <p:sp>
          <p:nvSpPr>
            <p:cNvPr id="18" name="Google Shape;18;p1"/>
            <p:cNvSpPr/>
            <p:nvPr/>
          </p:nvSpPr>
          <p:spPr>
            <a:xfrm>
              <a:off x="-1646905" y="3922758"/>
              <a:ext cx="1265905" cy="506874"/>
            </a:xfrm>
            <a:prstGeom prst="rect">
              <a:avLst/>
            </a:prstGeom>
            <a:solidFill>
              <a:srgbClr val="C2DEEA"/>
            </a:solidFill>
            <a:ln>
              <a:noFill/>
            </a:ln>
          </p:spPr>
          <p:txBody>
            <a:bodyPr spcFirstLastPara="1" wrap="square" lIns="45700" tIns="42100" rIns="45700" bIns="42100" anchor="ctr" anchorCtr="0">
              <a:noAutofit/>
            </a:bodyPr>
            <a:lstStyle/>
            <a:p>
              <a:pPr marL="0" marR="0" lvl="0" indent="0" algn="l" rtl="0">
                <a:spcBef>
                  <a:spcPts val="0"/>
                </a:spcBef>
                <a:spcAft>
                  <a:spcPts val="0"/>
                </a:spcAft>
                <a:buNone/>
              </a:pPr>
              <a:r>
                <a:rPr lang="en-US" sz="900" b="1">
                  <a:solidFill>
                    <a:schemeClr val="dk1"/>
                  </a:solidFill>
                  <a:latin typeface="Cambria"/>
                  <a:ea typeface="Cambria"/>
                  <a:cs typeface="Cambria"/>
                  <a:sym typeface="Cambria"/>
                </a:rPr>
                <a:t>Pantone: </a:t>
              </a:r>
              <a:r>
                <a:rPr lang="en-US" sz="900">
                  <a:solidFill>
                    <a:schemeClr val="dk1"/>
                  </a:solidFill>
                  <a:latin typeface="Cambria"/>
                  <a:ea typeface="Cambria"/>
                  <a:cs typeface="Cambria"/>
                  <a:sym typeface="Cambria"/>
                </a:rPr>
                <a:t>290</a:t>
              </a:r>
              <a:endParaRPr/>
            </a:p>
            <a:p>
              <a:pPr marL="0" marR="0" lvl="0" indent="0" algn="l" rtl="0">
                <a:spcBef>
                  <a:spcPts val="0"/>
                </a:spcBef>
                <a:spcAft>
                  <a:spcPts val="0"/>
                </a:spcAft>
                <a:buNone/>
              </a:pPr>
              <a:endParaRPr sz="900">
                <a:solidFill>
                  <a:schemeClr val="dk1"/>
                </a:solidFill>
                <a:latin typeface="Cambria"/>
                <a:ea typeface="Cambria"/>
                <a:cs typeface="Cambria"/>
                <a:sym typeface="Cambria"/>
              </a:endParaRPr>
            </a:p>
            <a:p>
              <a:pPr marL="0" marR="0" lvl="0" indent="0" algn="l" rtl="0">
                <a:spcBef>
                  <a:spcPts val="0"/>
                </a:spcBef>
                <a:spcAft>
                  <a:spcPts val="0"/>
                </a:spcAft>
                <a:buNone/>
              </a:pPr>
              <a:r>
                <a:rPr lang="en-US" sz="900" b="1">
                  <a:solidFill>
                    <a:schemeClr val="dk1"/>
                  </a:solidFill>
                  <a:latin typeface="Cambria"/>
                  <a:ea typeface="Cambria"/>
                  <a:cs typeface="Cambria"/>
                  <a:sym typeface="Cambria"/>
                </a:rPr>
                <a:t>RGB: </a:t>
              </a:r>
              <a:r>
                <a:rPr lang="en-US" sz="900">
                  <a:solidFill>
                    <a:schemeClr val="dk1"/>
                  </a:solidFill>
                  <a:latin typeface="Cambria"/>
                  <a:ea typeface="Cambria"/>
                  <a:cs typeface="Cambria"/>
                  <a:sym typeface="Cambria"/>
                </a:rPr>
                <a:t>R194 G222 B234</a:t>
              </a:r>
              <a:endParaRPr/>
            </a:p>
          </p:txBody>
        </p:sp>
        <p:sp>
          <p:nvSpPr>
            <p:cNvPr id="19" name="Google Shape;19;p1"/>
            <p:cNvSpPr/>
            <p:nvPr/>
          </p:nvSpPr>
          <p:spPr>
            <a:xfrm>
              <a:off x="-1646905" y="5603941"/>
              <a:ext cx="1265905" cy="506874"/>
            </a:xfrm>
            <a:prstGeom prst="rect">
              <a:avLst/>
            </a:prstGeom>
            <a:solidFill>
              <a:srgbClr val="8193DB"/>
            </a:solidFill>
            <a:ln>
              <a:noFill/>
            </a:ln>
          </p:spPr>
          <p:txBody>
            <a:bodyPr spcFirstLastPara="1" wrap="square" lIns="45700" tIns="42100" rIns="45700" bIns="42100" anchor="ctr" anchorCtr="0">
              <a:noAutofit/>
            </a:bodyPr>
            <a:lstStyle/>
            <a:p>
              <a:pPr marL="0" marR="0" lvl="0" indent="0" algn="l" rtl="0">
                <a:spcBef>
                  <a:spcPts val="0"/>
                </a:spcBef>
                <a:spcAft>
                  <a:spcPts val="0"/>
                </a:spcAft>
                <a:buNone/>
              </a:pPr>
              <a:r>
                <a:rPr lang="en-US" sz="900" b="1">
                  <a:solidFill>
                    <a:srgbClr val="FFFFFF"/>
                  </a:solidFill>
                  <a:latin typeface="Cambria"/>
                  <a:ea typeface="Cambria"/>
                  <a:cs typeface="Cambria"/>
                  <a:sym typeface="Cambria"/>
                </a:rPr>
                <a:t>Pantone: </a:t>
              </a:r>
              <a:r>
                <a:rPr lang="en-US" sz="900">
                  <a:solidFill>
                    <a:schemeClr val="lt1"/>
                  </a:solidFill>
                  <a:latin typeface="Cambria"/>
                  <a:ea typeface="Cambria"/>
                  <a:cs typeface="Cambria"/>
                  <a:sym typeface="Cambria"/>
                </a:rPr>
                <a:t>7452</a:t>
              </a:r>
              <a:endParaRPr/>
            </a:p>
            <a:p>
              <a:pPr marL="0" marR="0" lvl="0" indent="0" algn="l" rtl="0">
                <a:spcBef>
                  <a:spcPts val="0"/>
                </a:spcBef>
                <a:spcAft>
                  <a:spcPts val="0"/>
                </a:spcAft>
                <a:buNone/>
              </a:pPr>
              <a:endParaRPr sz="900">
                <a:solidFill>
                  <a:schemeClr val="lt1"/>
                </a:solidFill>
                <a:latin typeface="Cambria"/>
                <a:ea typeface="Cambria"/>
                <a:cs typeface="Cambria"/>
                <a:sym typeface="Cambria"/>
              </a:endParaRPr>
            </a:p>
            <a:p>
              <a:pPr marL="0" marR="0" lvl="0" indent="0" algn="l" rtl="0">
                <a:spcBef>
                  <a:spcPts val="0"/>
                </a:spcBef>
                <a:spcAft>
                  <a:spcPts val="0"/>
                </a:spcAft>
                <a:buNone/>
              </a:pPr>
              <a:r>
                <a:rPr lang="en-US" sz="900" b="1">
                  <a:solidFill>
                    <a:schemeClr val="lt1"/>
                  </a:solidFill>
                  <a:latin typeface="Cambria"/>
                  <a:ea typeface="Cambria"/>
                  <a:cs typeface="Cambria"/>
                  <a:sym typeface="Cambria"/>
                </a:rPr>
                <a:t>RGB: </a:t>
              </a:r>
              <a:r>
                <a:rPr lang="en-US" sz="900">
                  <a:solidFill>
                    <a:schemeClr val="lt1"/>
                  </a:solidFill>
                  <a:latin typeface="Cambria"/>
                  <a:ea typeface="Cambria"/>
                  <a:cs typeface="Cambria"/>
                  <a:sym typeface="Cambria"/>
                </a:rPr>
                <a:t>R129 G147 B219</a:t>
              </a:r>
              <a:endParaRPr/>
            </a:p>
          </p:txBody>
        </p:sp>
        <p:sp>
          <p:nvSpPr>
            <p:cNvPr id="20" name="Google Shape;20;p1"/>
            <p:cNvSpPr/>
            <p:nvPr/>
          </p:nvSpPr>
          <p:spPr>
            <a:xfrm>
              <a:off x="-1646905" y="6164340"/>
              <a:ext cx="1265905" cy="506874"/>
            </a:xfrm>
            <a:prstGeom prst="rect">
              <a:avLst/>
            </a:prstGeom>
            <a:solidFill>
              <a:srgbClr val="D5D6D2"/>
            </a:solidFill>
            <a:ln>
              <a:noFill/>
            </a:ln>
          </p:spPr>
          <p:txBody>
            <a:bodyPr spcFirstLastPara="1" wrap="square" lIns="45700" tIns="42100" rIns="45700" bIns="42100" anchor="ctr" anchorCtr="0">
              <a:noAutofit/>
            </a:bodyPr>
            <a:lstStyle/>
            <a:p>
              <a:pPr marL="0" marR="0" lvl="0" indent="0" algn="l" rtl="0">
                <a:spcBef>
                  <a:spcPts val="0"/>
                </a:spcBef>
                <a:spcAft>
                  <a:spcPts val="0"/>
                </a:spcAft>
                <a:buNone/>
              </a:pPr>
              <a:r>
                <a:rPr lang="en-US" sz="900" b="1">
                  <a:solidFill>
                    <a:schemeClr val="dk1"/>
                  </a:solidFill>
                  <a:latin typeface="Cambria"/>
                  <a:ea typeface="Cambria"/>
                  <a:cs typeface="Cambria"/>
                  <a:sym typeface="Cambria"/>
                </a:rPr>
                <a:t>Pantone: </a:t>
              </a:r>
              <a:r>
                <a:rPr lang="en-US" sz="900">
                  <a:solidFill>
                    <a:schemeClr val="dk1"/>
                  </a:solidFill>
                  <a:latin typeface="Cambria"/>
                  <a:ea typeface="Cambria"/>
                  <a:cs typeface="Cambria"/>
                  <a:sym typeface="Cambria"/>
                </a:rPr>
                <a:t>CG2</a:t>
              </a:r>
              <a:endParaRPr/>
            </a:p>
            <a:p>
              <a:pPr marL="0" marR="0" lvl="0" indent="0" algn="l" rtl="0">
                <a:spcBef>
                  <a:spcPts val="0"/>
                </a:spcBef>
                <a:spcAft>
                  <a:spcPts val="0"/>
                </a:spcAft>
                <a:buNone/>
              </a:pPr>
              <a:endParaRPr sz="900">
                <a:solidFill>
                  <a:schemeClr val="dk1"/>
                </a:solidFill>
                <a:latin typeface="Cambria"/>
                <a:ea typeface="Cambria"/>
                <a:cs typeface="Cambria"/>
                <a:sym typeface="Cambria"/>
              </a:endParaRPr>
            </a:p>
            <a:p>
              <a:pPr marL="0" marR="0" lvl="0" indent="0" algn="l" rtl="0">
                <a:spcBef>
                  <a:spcPts val="0"/>
                </a:spcBef>
                <a:spcAft>
                  <a:spcPts val="0"/>
                </a:spcAft>
                <a:buNone/>
              </a:pPr>
              <a:r>
                <a:rPr lang="en-US" sz="900" b="1">
                  <a:solidFill>
                    <a:schemeClr val="dk1"/>
                  </a:solidFill>
                  <a:latin typeface="Cambria"/>
                  <a:ea typeface="Cambria"/>
                  <a:cs typeface="Cambria"/>
                  <a:sym typeface="Cambria"/>
                </a:rPr>
                <a:t>RGB: </a:t>
              </a:r>
              <a:r>
                <a:rPr lang="en-US" sz="900">
                  <a:solidFill>
                    <a:schemeClr val="dk1"/>
                  </a:solidFill>
                  <a:latin typeface="Cambria"/>
                  <a:ea typeface="Cambria"/>
                  <a:cs typeface="Cambria"/>
                  <a:sym typeface="Cambria"/>
                </a:rPr>
                <a:t>R213 G214 B210</a:t>
              </a:r>
              <a:endParaRPr/>
            </a:p>
          </p:txBody>
        </p:sp>
        <p:sp>
          <p:nvSpPr>
            <p:cNvPr id="21" name="Google Shape;21;p1"/>
            <p:cNvSpPr/>
            <p:nvPr/>
          </p:nvSpPr>
          <p:spPr>
            <a:xfrm>
              <a:off x="-1646905" y="560394"/>
              <a:ext cx="1265905" cy="506873"/>
            </a:xfrm>
            <a:prstGeom prst="rect">
              <a:avLst/>
            </a:prstGeom>
            <a:solidFill>
              <a:srgbClr val="3F859E"/>
            </a:solidFill>
            <a:ln>
              <a:noFill/>
            </a:ln>
          </p:spPr>
          <p:txBody>
            <a:bodyPr spcFirstLastPara="1" wrap="square" lIns="45700" tIns="42100" rIns="45700" bIns="42100" anchor="ctr" anchorCtr="0">
              <a:noAutofit/>
            </a:bodyPr>
            <a:lstStyle/>
            <a:p>
              <a:pPr marL="0" marR="0" lvl="0" indent="0" algn="l" rtl="0">
                <a:spcBef>
                  <a:spcPts val="0"/>
                </a:spcBef>
                <a:spcAft>
                  <a:spcPts val="0"/>
                </a:spcAft>
                <a:buNone/>
              </a:pPr>
              <a:r>
                <a:rPr lang="en-US" sz="900" b="1">
                  <a:solidFill>
                    <a:srgbClr val="FFFFFF"/>
                  </a:solidFill>
                  <a:latin typeface="Cambria"/>
                  <a:ea typeface="Cambria"/>
                  <a:cs typeface="Cambria"/>
                  <a:sym typeface="Cambria"/>
                </a:rPr>
                <a:t>Pantone: </a:t>
              </a:r>
              <a:r>
                <a:rPr lang="en-US" sz="900">
                  <a:solidFill>
                    <a:schemeClr val="lt1"/>
                  </a:solidFill>
                  <a:latin typeface="Cambria"/>
                  <a:ea typeface="Cambria"/>
                  <a:cs typeface="Cambria"/>
                  <a:sym typeface="Cambria"/>
                </a:rPr>
                <a:t>7458</a:t>
              </a:r>
              <a:endParaRPr/>
            </a:p>
            <a:p>
              <a:pPr marL="0" marR="0" lvl="0" indent="0" algn="l" rtl="0">
                <a:spcBef>
                  <a:spcPts val="0"/>
                </a:spcBef>
                <a:spcAft>
                  <a:spcPts val="0"/>
                </a:spcAft>
                <a:buNone/>
              </a:pPr>
              <a:endParaRPr sz="900">
                <a:solidFill>
                  <a:schemeClr val="lt1"/>
                </a:solidFill>
                <a:latin typeface="Cambria"/>
                <a:ea typeface="Cambria"/>
                <a:cs typeface="Cambria"/>
                <a:sym typeface="Cambria"/>
              </a:endParaRPr>
            </a:p>
            <a:p>
              <a:pPr marL="0" marR="0" lvl="0" indent="0" algn="l" rtl="0">
                <a:spcBef>
                  <a:spcPts val="0"/>
                </a:spcBef>
                <a:spcAft>
                  <a:spcPts val="0"/>
                </a:spcAft>
                <a:buNone/>
              </a:pPr>
              <a:r>
                <a:rPr lang="en-US" sz="900" b="1">
                  <a:solidFill>
                    <a:schemeClr val="lt1"/>
                  </a:solidFill>
                  <a:latin typeface="Cambria"/>
                  <a:ea typeface="Cambria"/>
                  <a:cs typeface="Cambria"/>
                  <a:sym typeface="Cambria"/>
                </a:rPr>
                <a:t>RGB: </a:t>
              </a:r>
              <a:r>
                <a:rPr lang="en-US" sz="900">
                  <a:solidFill>
                    <a:schemeClr val="lt1"/>
                  </a:solidFill>
                  <a:latin typeface="Cambria"/>
                  <a:ea typeface="Cambria"/>
                  <a:cs typeface="Cambria"/>
                  <a:sym typeface="Cambria"/>
                </a:rPr>
                <a:t>R63 G133 B158</a:t>
              </a:r>
              <a:endParaRPr/>
            </a:p>
          </p:txBody>
        </p:sp>
        <p:sp>
          <p:nvSpPr>
            <p:cNvPr id="22" name="Google Shape;22;p1"/>
            <p:cNvSpPr/>
            <p:nvPr/>
          </p:nvSpPr>
          <p:spPr>
            <a:xfrm>
              <a:off x="-1646905" y="2241576"/>
              <a:ext cx="1265905" cy="506873"/>
            </a:xfrm>
            <a:prstGeom prst="rect">
              <a:avLst/>
            </a:prstGeom>
            <a:solidFill>
              <a:srgbClr val="008566"/>
            </a:solidFill>
            <a:ln>
              <a:noFill/>
            </a:ln>
          </p:spPr>
          <p:txBody>
            <a:bodyPr spcFirstLastPara="1" wrap="square" lIns="45700" tIns="42100" rIns="45700" bIns="42100" anchor="ctr" anchorCtr="0">
              <a:noAutofit/>
            </a:bodyPr>
            <a:lstStyle/>
            <a:p>
              <a:pPr marL="0" marR="0" lvl="0" indent="0" algn="l" rtl="0">
                <a:spcBef>
                  <a:spcPts val="0"/>
                </a:spcBef>
                <a:spcAft>
                  <a:spcPts val="0"/>
                </a:spcAft>
                <a:buNone/>
              </a:pPr>
              <a:r>
                <a:rPr lang="en-US" sz="900" b="1">
                  <a:solidFill>
                    <a:srgbClr val="FFFFFF"/>
                  </a:solidFill>
                  <a:latin typeface="Cambria"/>
                  <a:ea typeface="Cambria"/>
                  <a:cs typeface="Cambria"/>
                  <a:sym typeface="Cambria"/>
                </a:rPr>
                <a:t>Pantone: </a:t>
              </a:r>
              <a:r>
                <a:rPr lang="en-US" sz="900">
                  <a:solidFill>
                    <a:schemeClr val="lt1"/>
                  </a:solidFill>
                  <a:latin typeface="Cambria"/>
                  <a:ea typeface="Cambria"/>
                  <a:cs typeface="Cambria"/>
                  <a:sym typeface="Cambria"/>
                </a:rPr>
                <a:t>3288</a:t>
              </a:r>
              <a:endParaRPr/>
            </a:p>
            <a:p>
              <a:pPr marL="0" marR="0" lvl="0" indent="0" algn="l" rtl="0">
                <a:spcBef>
                  <a:spcPts val="0"/>
                </a:spcBef>
                <a:spcAft>
                  <a:spcPts val="0"/>
                </a:spcAft>
                <a:buNone/>
              </a:pPr>
              <a:endParaRPr sz="900">
                <a:solidFill>
                  <a:schemeClr val="lt1"/>
                </a:solidFill>
                <a:latin typeface="Cambria"/>
                <a:ea typeface="Cambria"/>
                <a:cs typeface="Cambria"/>
                <a:sym typeface="Cambria"/>
              </a:endParaRPr>
            </a:p>
            <a:p>
              <a:pPr marL="0" marR="0" lvl="0" indent="0" algn="l" rtl="0">
                <a:spcBef>
                  <a:spcPts val="0"/>
                </a:spcBef>
                <a:spcAft>
                  <a:spcPts val="0"/>
                </a:spcAft>
                <a:buNone/>
              </a:pPr>
              <a:r>
                <a:rPr lang="en-US" sz="900" b="1">
                  <a:solidFill>
                    <a:schemeClr val="lt1"/>
                  </a:solidFill>
                  <a:latin typeface="Cambria"/>
                  <a:ea typeface="Cambria"/>
                  <a:cs typeface="Cambria"/>
                  <a:sym typeface="Cambria"/>
                </a:rPr>
                <a:t>RGB: </a:t>
              </a:r>
              <a:r>
                <a:rPr lang="en-US" sz="900">
                  <a:solidFill>
                    <a:schemeClr val="lt1"/>
                  </a:solidFill>
                  <a:latin typeface="Cambria"/>
                  <a:ea typeface="Cambria"/>
                  <a:cs typeface="Cambria"/>
                  <a:sym typeface="Cambria"/>
                </a:rPr>
                <a:t>R0 G133 B102</a:t>
              </a:r>
              <a:endParaRPr/>
            </a:p>
          </p:txBody>
        </p:sp>
        <p:sp>
          <p:nvSpPr>
            <p:cNvPr id="23" name="Google Shape;23;p1"/>
            <p:cNvSpPr/>
            <p:nvPr/>
          </p:nvSpPr>
          <p:spPr>
            <a:xfrm>
              <a:off x="-1646905" y="2801970"/>
              <a:ext cx="1265905" cy="506873"/>
            </a:xfrm>
            <a:prstGeom prst="rect">
              <a:avLst/>
            </a:prstGeom>
            <a:solidFill>
              <a:srgbClr val="4D4F53"/>
            </a:solidFill>
            <a:ln>
              <a:noFill/>
            </a:ln>
          </p:spPr>
          <p:txBody>
            <a:bodyPr spcFirstLastPara="1" wrap="square" lIns="45700" tIns="42100" rIns="45700" bIns="42100" anchor="ctr" anchorCtr="0">
              <a:noAutofit/>
            </a:bodyPr>
            <a:lstStyle/>
            <a:p>
              <a:pPr marL="0" marR="0" lvl="0" indent="0" algn="l" rtl="0">
                <a:spcBef>
                  <a:spcPts val="0"/>
                </a:spcBef>
                <a:spcAft>
                  <a:spcPts val="0"/>
                </a:spcAft>
                <a:buNone/>
              </a:pPr>
              <a:r>
                <a:rPr lang="en-US" sz="900" b="1">
                  <a:solidFill>
                    <a:schemeClr val="lt1"/>
                  </a:solidFill>
                  <a:latin typeface="Cambria"/>
                  <a:ea typeface="Cambria"/>
                  <a:cs typeface="Cambria"/>
                  <a:sym typeface="Cambria"/>
                </a:rPr>
                <a:t>Pantone: </a:t>
              </a:r>
              <a:r>
                <a:rPr lang="en-US" sz="900">
                  <a:solidFill>
                    <a:schemeClr val="lt1"/>
                  </a:solidFill>
                  <a:latin typeface="Cambria"/>
                  <a:ea typeface="Cambria"/>
                  <a:cs typeface="Cambria"/>
                  <a:sym typeface="Cambria"/>
                </a:rPr>
                <a:t>CG 11</a:t>
              </a:r>
              <a:endParaRPr/>
            </a:p>
            <a:p>
              <a:pPr marL="0" marR="0" lvl="0" indent="0" algn="l" rtl="0">
                <a:spcBef>
                  <a:spcPts val="0"/>
                </a:spcBef>
                <a:spcAft>
                  <a:spcPts val="0"/>
                </a:spcAft>
                <a:buNone/>
              </a:pPr>
              <a:endParaRPr sz="900">
                <a:solidFill>
                  <a:schemeClr val="lt1"/>
                </a:solidFill>
                <a:latin typeface="Cambria"/>
                <a:ea typeface="Cambria"/>
                <a:cs typeface="Cambria"/>
                <a:sym typeface="Cambria"/>
              </a:endParaRPr>
            </a:p>
            <a:p>
              <a:pPr marL="0" marR="0" lvl="0" indent="0" algn="l" rtl="0">
                <a:spcBef>
                  <a:spcPts val="0"/>
                </a:spcBef>
                <a:spcAft>
                  <a:spcPts val="0"/>
                </a:spcAft>
                <a:buNone/>
              </a:pPr>
              <a:r>
                <a:rPr lang="en-US" sz="900" b="1">
                  <a:solidFill>
                    <a:schemeClr val="lt1"/>
                  </a:solidFill>
                  <a:latin typeface="Cambria"/>
                  <a:ea typeface="Cambria"/>
                  <a:cs typeface="Cambria"/>
                  <a:sym typeface="Cambria"/>
                </a:rPr>
                <a:t>RGB: </a:t>
              </a:r>
              <a:r>
                <a:rPr lang="en-US" sz="900">
                  <a:solidFill>
                    <a:schemeClr val="lt1"/>
                  </a:solidFill>
                  <a:latin typeface="Cambria"/>
                  <a:ea typeface="Cambria"/>
                  <a:cs typeface="Cambria"/>
                  <a:sym typeface="Cambria"/>
                </a:rPr>
                <a:t>R72 G72 B74</a:t>
              </a:r>
              <a:endParaRPr/>
            </a:p>
          </p:txBody>
        </p:sp>
        <p:sp>
          <p:nvSpPr>
            <p:cNvPr id="24" name="Google Shape;24;p1"/>
            <p:cNvSpPr/>
            <p:nvPr/>
          </p:nvSpPr>
          <p:spPr>
            <a:xfrm>
              <a:off x="-1646905" y="1120788"/>
              <a:ext cx="1265905" cy="506873"/>
            </a:xfrm>
            <a:prstGeom prst="rect">
              <a:avLst/>
            </a:prstGeom>
            <a:solidFill>
              <a:srgbClr val="9A9B9C"/>
            </a:solidFill>
            <a:ln>
              <a:noFill/>
            </a:ln>
          </p:spPr>
          <p:txBody>
            <a:bodyPr spcFirstLastPara="1" wrap="square" lIns="45700" tIns="42100" rIns="45700" bIns="42100" anchor="ctr" anchorCtr="0">
              <a:noAutofit/>
            </a:bodyPr>
            <a:lstStyle/>
            <a:p>
              <a:pPr marL="0" marR="0" lvl="0" indent="0" algn="l" rtl="0">
                <a:spcBef>
                  <a:spcPts val="0"/>
                </a:spcBef>
                <a:spcAft>
                  <a:spcPts val="0"/>
                </a:spcAft>
                <a:buNone/>
              </a:pPr>
              <a:r>
                <a:rPr lang="en-US" sz="900" b="1">
                  <a:solidFill>
                    <a:srgbClr val="FFFFFF"/>
                  </a:solidFill>
                  <a:latin typeface="Cambria"/>
                  <a:ea typeface="Cambria"/>
                  <a:cs typeface="Cambria"/>
                  <a:sym typeface="Cambria"/>
                </a:rPr>
                <a:t>Pantone: </a:t>
              </a:r>
              <a:r>
                <a:rPr lang="en-US" sz="900">
                  <a:solidFill>
                    <a:schemeClr val="lt1"/>
                  </a:solidFill>
                  <a:latin typeface="Cambria"/>
                  <a:ea typeface="Cambria"/>
                  <a:cs typeface="Cambria"/>
                  <a:sym typeface="Cambria"/>
                </a:rPr>
                <a:t>CG 7</a:t>
              </a:r>
              <a:endParaRPr/>
            </a:p>
            <a:p>
              <a:pPr marL="0" marR="0" lvl="0" indent="0" algn="l" rtl="0">
                <a:spcBef>
                  <a:spcPts val="0"/>
                </a:spcBef>
                <a:spcAft>
                  <a:spcPts val="0"/>
                </a:spcAft>
                <a:buNone/>
              </a:pPr>
              <a:endParaRPr sz="900">
                <a:solidFill>
                  <a:schemeClr val="lt1"/>
                </a:solidFill>
                <a:latin typeface="Cambria"/>
                <a:ea typeface="Cambria"/>
                <a:cs typeface="Cambria"/>
                <a:sym typeface="Cambria"/>
              </a:endParaRPr>
            </a:p>
            <a:p>
              <a:pPr marL="0" marR="0" lvl="0" indent="0" algn="l" rtl="0">
                <a:spcBef>
                  <a:spcPts val="0"/>
                </a:spcBef>
                <a:spcAft>
                  <a:spcPts val="0"/>
                </a:spcAft>
                <a:buNone/>
              </a:pPr>
              <a:r>
                <a:rPr lang="en-US" sz="900" b="1">
                  <a:solidFill>
                    <a:schemeClr val="lt1"/>
                  </a:solidFill>
                  <a:latin typeface="Cambria"/>
                  <a:ea typeface="Cambria"/>
                  <a:cs typeface="Cambria"/>
                  <a:sym typeface="Cambria"/>
                </a:rPr>
                <a:t>RGB: </a:t>
              </a:r>
              <a:r>
                <a:rPr lang="en-US" sz="900">
                  <a:solidFill>
                    <a:schemeClr val="lt1"/>
                  </a:solidFill>
                  <a:latin typeface="Cambria"/>
                  <a:ea typeface="Cambria"/>
                  <a:cs typeface="Cambria"/>
                  <a:sym typeface="Cambria"/>
                </a:rPr>
                <a:t>R154 G155 B156</a:t>
              </a:r>
              <a:endParaRPr/>
            </a:p>
          </p:txBody>
        </p:sp>
        <p:sp>
          <p:nvSpPr>
            <p:cNvPr id="25" name="Google Shape;25;p1"/>
            <p:cNvSpPr/>
            <p:nvPr/>
          </p:nvSpPr>
          <p:spPr>
            <a:xfrm>
              <a:off x="-1646905" y="5043547"/>
              <a:ext cx="1265905" cy="506873"/>
            </a:xfrm>
            <a:prstGeom prst="rect">
              <a:avLst/>
            </a:prstGeom>
            <a:solidFill>
              <a:srgbClr val="7AB800"/>
            </a:solidFill>
            <a:ln>
              <a:noFill/>
            </a:ln>
          </p:spPr>
          <p:txBody>
            <a:bodyPr spcFirstLastPara="1" wrap="square" lIns="45700" tIns="42100" rIns="45700" bIns="42100" anchor="ctr" anchorCtr="0">
              <a:noAutofit/>
            </a:bodyPr>
            <a:lstStyle/>
            <a:p>
              <a:pPr marL="0" marR="0" lvl="0" indent="0" algn="l" rtl="0">
                <a:spcBef>
                  <a:spcPts val="0"/>
                </a:spcBef>
                <a:spcAft>
                  <a:spcPts val="0"/>
                </a:spcAft>
                <a:buNone/>
              </a:pPr>
              <a:r>
                <a:rPr lang="en-US" sz="900" b="1">
                  <a:solidFill>
                    <a:schemeClr val="lt1"/>
                  </a:solidFill>
                  <a:latin typeface="Cambria"/>
                  <a:ea typeface="Cambria"/>
                  <a:cs typeface="Cambria"/>
                  <a:sym typeface="Cambria"/>
                </a:rPr>
                <a:t>Pantone: </a:t>
              </a:r>
              <a:r>
                <a:rPr lang="en-US" sz="900">
                  <a:solidFill>
                    <a:schemeClr val="lt1"/>
                  </a:solidFill>
                  <a:latin typeface="Cambria"/>
                  <a:ea typeface="Cambria"/>
                  <a:cs typeface="Cambria"/>
                  <a:sym typeface="Cambria"/>
                </a:rPr>
                <a:t>376</a:t>
              </a:r>
              <a:endParaRPr/>
            </a:p>
            <a:p>
              <a:pPr marL="0" marR="0" lvl="0" indent="0" algn="l" rtl="0">
                <a:spcBef>
                  <a:spcPts val="0"/>
                </a:spcBef>
                <a:spcAft>
                  <a:spcPts val="0"/>
                </a:spcAft>
                <a:buNone/>
              </a:pPr>
              <a:endParaRPr sz="900">
                <a:solidFill>
                  <a:schemeClr val="lt1"/>
                </a:solidFill>
                <a:latin typeface="Cambria"/>
                <a:ea typeface="Cambria"/>
                <a:cs typeface="Cambria"/>
                <a:sym typeface="Cambria"/>
              </a:endParaRPr>
            </a:p>
            <a:p>
              <a:pPr marL="0" marR="0" lvl="0" indent="0" algn="l" rtl="0">
                <a:spcBef>
                  <a:spcPts val="0"/>
                </a:spcBef>
                <a:spcAft>
                  <a:spcPts val="0"/>
                </a:spcAft>
                <a:buNone/>
              </a:pPr>
              <a:r>
                <a:rPr lang="en-US" sz="900" b="1">
                  <a:solidFill>
                    <a:schemeClr val="lt1"/>
                  </a:solidFill>
                  <a:latin typeface="Cambria"/>
                  <a:ea typeface="Cambria"/>
                  <a:cs typeface="Cambria"/>
                  <a:sym typeface="Cambria"/>
                </a:rPr>
                <a:t>RGB: </a:t>
              </a:r>
              <a:r>
                <a:rPr lang="en-US" sz="900">
                  <a:solidFill>
                    <a:schemeClr val="lt1"/>
                  </a:solidFill>
                  <a:latin typeface="Cambria"/>
                  <a:ea typeface="Cambria"/>
                  <a:cs typeface="Cambria"/>
                  <a:sym typeface="Cambria"/>
                </a:rPr>
                <a:t>R122 G184 B0</a:t>
              </a:r>
              <a:endParaRPr/>
            </a:p>
          </p:txBody>
        </p:sp>
      </p:grpSp>
      <p:cxnSp>
        <p:nvCxnSpPr>
          <p:cNvPr id="26" name="Google Shape;26;p1"/>
          <p:cNvCxnSpPr/>
          <p:nvPr/>
        </p:nvCxnSpPr>
        <p:spPr>
          <a:xfrm>
            <a:off x="8517732" y="6583425"/>
            <a:ext cx="0" cy="82296"/>
          </a:xfrm>
          <a:prstGeom prst="straightConnector1">
            <a:avLst/>
          </a:prstGeom>
          <a:noFill/>
          <a:ln w="9525" cap="flat" cmpd="sng">
            <a:solidFill>
              <a:schemeClr val="dk1"/>
            </a:solidFill>
            <a:prstDash val="solid"/>
            <a:round/>
            <a:headEnd type="none" w="sm" len="sm"/>
            <a:tailEnd type="none" w="sm" len="sm"/>
          </a:ln>
        </p:spPr>
      </p:cxnSp>
      <p:sp>
        <p:nvSpPr>
          <p:cNvPr id="27" name="Google Shape;27;p1"/>
          <p:cNvSpPr txBox="1"/>
          <p:nvPr/>
        </p:nvSpPr>
        <p:spPr>
          <a:xfrm>
            <a:off x="8220956" y="6563018"/>
            <a:ext cx="237244" cy="123111"/>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Clr>
                <a:schemeClr val="dk1"/>
              </a:buClr>
              <a:buSzPts val="800"/>
              <a:buFont typeface="Arial"/>
              <a:buNone/>
            </a:pPr>
            <a:r>
              <a:rPr lang="en-US" sz="800">
                <a:solidFill>
                  <a:schemeClr val="dk1"/>
                </a:solidFill>
                <a:latin typeface="Cambria"/>
                <a:ea typeface="Cambria"/>
                <a:cs typeface="Cambria"/>
                <a:sym typeface="Cambria"/>
              </a:rPr>
              <a:t>MIBC</a:t>
            </a:r>
            <a:endParaRPr sz="800">
              <a:solidFill>
                <a:schemeClr val="dk1"/>
              </a:solidFill>
              <a:latin typeface="Cambria"/>
              <a:ea typeface="Cambria"/>
              <a:cs typeface="Cambria"/>
              <a:sym typeface="Cambria"/>
            </a:endParaRPr>
          </a:p>
        </p:txBody>
      </p:sp>
      <p:cxnSp>
        <p:nvCxnSpPr>
          <p:cNvPr id="28" name="Google Shape;28;p1"/>
          <p:cNvCxnSpPr/>
          <p:nvPr/>
        </p:nvCxnSpPr>
        <p:spPr>
          <a:xfrm>
            <a:off x="9228667" y="1896532"/>
            <a:ext cx="228600" cy="0"/>
          </a:xfrm>
          <a:prstGeom prst="straightConnector1">
            <a:avLst/>
          </a:prstGeom>
          <a:noFill/>
          <a:ln w="12700" cap="flat" cmpd="sng">
            <a:solidFill>
              <a:schemeClr val="dk1"/>
            </a:solidFill>
            <a:prstDash val="solid"/>
            <a:miter lim="800000"/>
            <a:headEnd type="none" w="sm" len="sm"/>
            <a:tailEnd type="none" w="sm" len="sm"/>
          </a:ln>
        </p:spPr>
      </p:cxnSp>
      <p:cxnSp>
        <p:nvCxnSpPr>
          <p:cNvPr id="29" name="Google Shape;29;p1"/>
          <p:cNvCxnSpPr/>
          <p:nvPr/>
        </p:nvCxnSpPr>
        <p:spPr>
          <a:xfrm>
            <a:off x="-321734" y="1896532"/>
            <a:ext cx="228600" cy="0"/>
          </a:xfrm>
          <a:prstGeom prst="straightConnector1">
            <a:avLst/>
          </a:prstGeom>
          <a:noFill/>
          <a:ln w="12700" cap="flat" cmpd="sng">
            <a:solidFill>
              <a:schemeClr val="dk1"/>
            </a:solidFill>
            <a:prstDash val="solid"/>
            <a:miter lim="800000"/>
            <a:headEnd type="none" w="sm" len="sm"/>
            <a:tailEnd type="none" w="sm" len="sm"/>
          </a:ln>
        </p:spPr>
      </p:cxnSp>
      <p:cxnSp>
        <p:nvCxnSpPr>
          <p:cNvPr id="30" name="Google Shape;30;p1"/>
          <p:cNvCxnSpPr/>
          <p:nvPr/>
        </p:nvCxnSpPr>
        <p:spPr>
          <a:xfrm rot="5400000">
            <a:off x="8562974" y="7096125"/>
            <a:ext cx="228600" cy="0"/>
          </a:xfrm>
          <a:prstGeom prst="straightConnector1">
            <a:avLst/>
          </a:prstGeom>
          <a:noFill/>
          <a:ln w="12700" cap="flat" cmpd="sng">
            <a:solidFill>
              <a:schemeClr val="dk1"/>
            </a:solidFill>
            <a:prstDash val="solid"/>
            <a:miter lim="800000"/>
            <a:headEnd type="none" w="sm" len="sm"/>
            <a:tailEnd type="none" w="sm" len="sm"/>
          </a:ln>
        </p:spPr>
      </p:cxnSp>
      <p:cxnSp>
        <p:nvCxnSpPr>
          <p:cNvPr id="31" name="Google Shape;31;p1"/>
          <p:cNvCxnSpPr/>
          <p:nvPr/>
        </p:nvCxnSpPr>
        <p:spPr>
          <a:xfrm rot="5400000">
            <a:off x="333374" y="7096125"/>
            <a:ext cx="228600" cy="0"/>
          </a:xfrm>
          <a:prstGeom prst="straightConnector1">
            <a:avLst/>
          </a:prstGeom>
          <a:noFill/>
          <a:ln w="12700" cap="flat" cmpd="sng">
            <a:solidFill>
              <a:schemeClr val="dk1"/>
            </a:solidFill>
            <a:prstDash val="solid"/>
            <a:miter lim="800000"/>
            <a:headEnd type="none" w="sm" len="sm"/>
            <a:tailEnd type="none" w="sm" len="sm"/>
          </a:ln>
        </p:spPr>
      </p:cxnSp>
      <p:cxnSp>
        <p:nvCxnSpPr>
          <p:cNvPr id="32" name="Google Shape;32;p1"/>
          <p:cNvCxnSpPr/>
          <p:nvPr/>
        </p:nvCxnSpPr>
        <p:spPr>
          <a:xfrm rot="5400000">
            <a:off x="8562974" y="-190500"/>
            <a:ext cx="228600" cy="0"/>
          </a:xfrm>
          <a:prstGeom prst="straightConnector1">
            <a:avLst/>
          </a:prstGeom>
          <a:noFill/>
          <a:ln w="12700" cap="flat" cmpd="sng">
            <a:solidFill>
              <a:schemeClr val="dk1"/>
            </a:solidFill>
            <a:prstDash val="solid"/>
            <a:miter lim="800000"/>
            <a:headEnd type="none" w="sm" len="sm"/>
            <a:tailEnd type="none" w="sm" len="sm"/>
          </a:ln>
        </p:spPr>
      </p:cxnSp>
      <p:cxnSp>
        <p:nvCxnSpPr>
          <p:cNvPr id="33" name="Google Shape;33;p1"/>
          <p:cNvCxnSpPr/>
          <p:nvPr/>
        </p:nvCxnSpPr>
        <p:spPr>
          <a:xfrm rot="5400000">
            <a:off x="333374" y="-190500"/>
            <a:ext cx="228600" cy="0"/>
          </a:xfrm>
          <a:prstGeom prst="straightConnector1">
            <a:avLst/>
          </a:prstGeom>
          <a:noFill/>
          <a:ln w="12700" cap="flat" cmpd="sng">
            <a:solidFill>
              <a:schemeClr val="dk1"/>
            </a:solidFill>
            <a:prstDash val="solid"/>
            <a:miter lim="800000"/>
            <a:headEnd type="none" w="sm" len="sm"/>
            <a:tailEnd type="none" w="sm" len="sm"/>
          </a:ln>
        </p:spPr>
      </p:cxnSp>
      <p:cxnSp>
        <p:nvCxnSpPr>
          <p:cNvPr id="34" name="Google Shape;34;p1"/>
          <p:cNvCxnSpPr/>
          <p:nvPr/>
        </p:nvCxnSpPr>
        <p:spPr>
          <a:xfrm>
            <a:off x="9228667" y="6391274"/>
            <a:ext cx="228600" cy="0"/>
          </a:xfrm>
          <a:prstGeom prst="straightConnector1">
            <a:avLst/>
          </a:prstGeom>
          <a:noFill/>
          <a:ln w="12700" cap="flat" cmpd="sng">
            <a:solidFill>
              <a:schemeClr val="dk1"/>
            </a:solidFill>
            <a:prstDash val="solid"/>
            <a:miter lim="800000"/>
            <a:headEnd type="none" w="sm" len="sm"/>
            <a:tailEnd type="none" w="sm" len="sm"/>
          </a:ln>
        </p:spPr>
      </p:cxnSp>
      <p:cxnSp>
        <p:nvCxnSpPr>
          <p:cNvPr id="35" name="Google Shape;35;p1"/>
          <p:cNvCxnSpPr/>
          <p:nvPr/>
        </p:nvCxnSpPr>
        <p:spPr>
          <a:xfrm>
            <a:off x="-321734" y="6391274"/>
            <a:ext cx="228600" cy="0"/>
          </a:xfrm>
          <a:prstGeom prst="straightConnector1">
            <a:avLst/>
          </a:prstGeom>
          <a:noFill/>
          <a:ln w="12700" cap="flat" cmpd="sng">
            <a:solidFill>
              <a:schemeClr val="dk1"/>
            </a:solidFill>
            <a:prstDash val="solid"/>
            <a:miter lim="800000"/>
            <a:headEnd type="none" w="sm" len="sm"/>
            <a:tailEnd type="none" w="sm" len="sm"/>
          </a:ln>
        </p:spPr>
      </p:cxnSp>
      <p:cxnSp>
        <p:nvCxnSpPr>
          <p:cNvPr id="36" name="Google Shape;36;p1"/>
          <p:cNvCxnSpPr/>
          <p:nvPr/>
        </p:nvCxnSpPr>
        <p:spPr>
          <a:xfrm rot="5400000">
            <a:off x="2948558" y="-190500"/>
            <a:ext cx="228600" cy="0"/>
          </a:xfrm>
          <a:prstGeom prst="straightConnector1">
            <a:avLst/>
          </a:prstGeom>
          <a:noFill/>
          <a:ln w="12700" cap="flat" cmpd="sng">
            <a:solidFill>
              <a:schemeClr val="dk1"/>
            </a:solidFill>
            <a:prstDash val="solid"/>
            <a:miter lim="800000"/>
            <a:headEnd type="none" w="sm" len="sm"/>
            <a:tailEnd type="none" w="sm" len="sm"/>
          </a:ln>
        </p:spPr>
      </p:cxnSp>
      <p:cxnSp>
        <p:nvCxnSpPr>
          <p:cNvPr id="37" name="Google Shape;37;p1"/>
          <p:cNvCxnSpPr/>
          <p:nvPr/>
        </p:nvCxnSpPr>
        <p:spPr>
          <a:xfrm rot="5400000">
            <a:off x="3140582" y="-190500"/>
            <a:ext cx="228600" cy="0"/>
          </a:xfrm>
          <a:prstGeom prst="straightConnector1">
            <a:avLst/>
          </a:prstGeom>
          <a:noFill/>
          <a:ln w="12700" cap="flat" cmpd="sng">
            <a:solidFill>
              <a:schemeClr val="dk1"/>
            </a:solidFill>
            <a:prstDash val="solid"/>
            <a:miter lim="800000"/>
            <a:headEnd type="none" w="sm" len="sm"/>
            <a:tailEnd type="none" w="sm" len="sm"/>
          </a:ln>
        </p:spPr>
      </p:cxnSp>
      <p:cxnSp>
        <p:nvCxnSpPr>
          <p:cNvPr id="38" name="Google Shape;38;p1"/>
          <p:cNvCxnSpPr/>
          <p:nvPr/>
        </p:nvCxnSpPr>
        <p:spPr>
          <a:xfrm rot="5400000">
            <a:off x="5765291" y="-190500"/>
            <a:ext cx="228600" cy="0"/>
          </a:xfrm>
          <a:prstGeom prst="straightConnector1">
            <a:avLst/>
          </a:prstGeom>
          <a:noFill/>
          <a:ln w="12700" cap="flat" cmpd="sng">
            <a:solidFill>
              <a:schemeClr val="dk1"/>
            </a:solidFill>
            <a:prstDash val="solid"/>
            <a:miter lim="800000"/>
            <a:headEnd type="none" w="sm" len="sm"/>
            <a:tailEnd type="none" w="sm" len="sm"/>
          </a:ln>
        </p:spPr>
      </p:cxnSp>
      <p:cxnSp>
        <p:nvCxnSpPr>
          <p:cNvPr id="39" name="Google Shape;39;p1"/>
          <p:cNvCxnSpPr/>
          <p:nvPr/>
        </p:nvCxnSpPr>
        <p:spPr>
          <a:xfrm rot="5400000">
            <a:off x="5957316" y="-190500"/>
            <a:ext cx="228600" cy="0"/>
          </a:xfrm>
          <a:prstGeom prst="straightConnector1">
            <a:avLst/>
          </a:prstGeom>
          <a:noFill/>
          <a:ln w="12700" cap="flat" cmpd="sng">
            <a:solidFill>
              <a:schemeClr val="dk1"/>
            </a:solidFill>
            <a:prstDash val="solid"/>
            <a:miter lim="800000"/>
            <a:headEnd type="none" w="sm" len="sm"/>
            <a:tailEnd type="none" w="sm" len="sm"/>
          </a:ln>
        </p:spPr>
      </p:cxnSp>
      <p:cxnSp>
        <p:nvCxnSpPr>
          <p:cNvPr id="40" name="Google Shape;40;p1"/>
          <p:cNvCxnSpPr/>
          <p:nvPr/>
        </p:nvCxnSpPr>
        <p:spPr>
          <a:xfrm rot="5400000">
            <a:off x="2948558" y="7096125"/>
            <a:ext cx="228600" cy="0"/>
          </a:xfrm>
          <a:prstGeom prst="straightConnector1">
            <a:avLst/>
          </a:prstGeom>
          <a:noFill/>
          <a:ln w="12700" cap="flat" cmpd="sng">
            <a:solidFill>
              <a:schemeClr val="dk1"/>
            </a:solidFill>
            <a:prstDash val="solid"/>
            <a:miter lim="800000"/>
            <a:headEnd type="none" w="sm" len="sm"/>
            <a:tailEnd type="none" w="sm" len="sm"/>
          </a:ln>
        </p:spPr>
      </p:cxnSp>
      <p:cxnSp>
        <p:nvCxnSpPr>
          <p:cNvPr id="41" name="Google Shape;41;p1"/>
          <p:cNvCxnSpPr/>
          <p:nvPr/>
        </p:nvCxnSpPr>
        <p:spPr>
          <a:xfrm rot="5400000">
            <a:off x="3140582" y="7096125"/>
            <a:ext cx="228600" cy="0"/>
          </a:xfrm>
          <a:prstGeom prst="straightConnector1">
            <a:avLst/>
          </a:prstGeom>
          <a:noFill/>
          <a:ln w="12700" cap="flat" cmpd="sng">
            <a:solidFill>
              <a:schemeClr val="dk1"/>
            </a:solidFill>
            <a:prstDash val="solid"/>
            <a:miter lim="800000"/>
            <a:headEnd type="none" w="sm" len="sm"/>
            <a:tailEnd type="none" w="sm" len="sm"/>
          </a:ln>
        </p:spPr>
      </p:cxnSp>
      <p:cxnSp>
        <p:nvCxnSpPr>
          <p:cNvPr id="42" name="Google Shape;42;p1"/>
          <p:cNvCxnSpPr/>
          <p:nvPr/>
        </p:nvCxnSpPr>
        <p:spPr>
          <a:xfrm rot="5400000">
            <a:off x="5765291" y="7096125"/>
            <a:ext cx="228600" cy="0"/>
          </a:xfrm>
          <a:prstGeom prst="straightConnector1">
            <a:avLst/>
          </a:prstGeom>
          <a:noFill/>
          <a:ln w="12700" cap="flat" cmpd="sng">
            <a:solidFill>
              <a:schemeClr val="dk1"/>
            </a:solidFill>
            <a:prstDash val="solid"/>
            <a:miter lim="800000"/>
            <a:headEnd type="none" w="sm" len="sm"/>
            <a:tailEnd type="none" w="sm" len="sm"/>
          </a:ln>
        </p:spPr>
      </p:cxnSp>
      <p:cxnSp>
        <p:nvCxnSpPr>
          <p:cNvPr id="43" name="Google Shape;43;p1"/>
          <p:cNvCxnSpPr/>
          <p:nvPr/>
        </p:nvCxnSpPr>
        <p:spPr>
          <a:xfrm rot="5400000">
            <a:off x="5957316" y="7096125"/>
            <a:ext cx="228600" cy="0"/>
          </a:xfrm>
          <a:prstGeom prst="straightConnector1">
            <a:avLst/>
          </a:prstGeom>
          <a:noFill/>
          <a:ln w="12700" cap="flat" cmpd="sng">
            <a:solidFill>
              <a:schemeClr val="dk1"/>
            </a:solidFill>
            <a:prstDash val="solid"/>
            <a:miter lim="800000"/>
            <a:headEnd type="none" w="sm" len="sm"/>
            <a:tailEnd type="none" w="sm" len="sm"/>
          </a:ln>
        </p:spPr>
      </p:cxnSp>
      <p:cxnSp>
        <p:nvCxnSpPr>
          <p:cNvPr id="44" name="Google Shape;44;p1"/>
          <p:cNvCxnSpPr/>
          <p:nvPr/>
        </p:nvCxnSpPr>
        <p:spPr>
          <a:xfrm>
            <a:off x="-321734" y="4063660"/>
            <a:ext cx="228600" cy="0"/>
          </a:xfrm>
          <a:prstGeom prst="straightConnector1">
            <a:avLst/>
          </a:prstGeom>
          <a:noFill/>
          <a:ln w="12700" cap="flat" cmpd="sng">
            <a:solidFill>
              <a:schemeClr val="dk1"/>
            </a:solidFill>
            <a:prstDash val="solid"/>
            <a:miter lim="800000"/>
            <a:headEnd type="none" w="sm" len="sm"/>
            <a:tailEnd type="none" w="sm" len="sm"/>
          </a:ln>
        </p:spPr>
      </p:cxnSp>
      <p:cxnSp>
        <p:nvCxnSpPr>
          <p:cNvPr id="45" name="Google Shape;45;p1"/>
          <p:cNvCxnSpPr/>
          <p:nvPr/>
        </p:nvCxnSpPr>
        <p:spPr>
          <a:xfrm>
            <a:off x="-321734" y="4216113"/>
            <a:ext cx="228600" cy="0"/>
          </a:xfrm>
          <a:prstGeom prst="straightConnector1">
            <a:avLst/>
          </a:prstGeom>
          <a:noFill/>
          <a:ln w="12700" cap="flat" cmpd="sng">
            <a:solidFill>
              <a:schemeClr val="dk1"/>
            </a:solidFill>
            <a:prstDash val="solid"/>
            <a:miter lim="800000"/>
            <a:headEnd type="none" w="sm" len="sm"/>
            <a:tailEnd type="none" w="sm" len="sm"/>
          </a:ln>
        </p:spPr>
      </p:cxnSp>
      <p:cxnSp>
        <p:nvCxnSpPr>
          <p:cNvPr id="46" name="Google Shape;46;p1"/>
          <p:cNvCxnSpPr/>
          <p:nvPr/>
        </p:nvCxnSpPr>
        <p:spPr>
          <a:xfrm>
            <a:off x="9228667" y="4063660"/>
            <a:ext cx="228600" cy="0"/>
          </a:xfrm>
          <a:prstGeom prst="straightConnector1">
            <a:avLst/>
          </a:prstGeom>
          <a:noFill/>
          <a:ln w="12700" cap="flat" cmpd="sng">
            <a:solidFill>
              <a:schemeClr val="dk1"/>
            </a:solidFill>
            <a:prstDash val="solid"/>
            <a:miter lim="800000"/>
            <a:headEnd type="none" w="sm" len="sm"/>
            <a:tailEnd type="none" w="sm" len="sm"/>
          </a:ln>
        </p:spPr>
      </p:cxnSp>
      <p:cxnSp>
        <p:nvCxnSpPr>
          <p:cNvPr id="47" name="Google Shape;47;p1"/>
          <p:cNvCxnSpPr/>
          <p:nvPr/>
        </p:nvCxnSpPr>
        <p:spPr>
          <a:xfrm>
            <a:off x="9228667" y="4216113"/>
            <a:ext cx="228600" cy="0"/>
          </a:xfrm>
          <a:prstGeom prst="straightConnector1">
            <a:avLst/>
          </a:prstGeom>
          <a:noFill/>
          <a:ln w="12700" cap="flat" cmpd="sng">
            <a:solidFill>
              <a:schemeClr val="dk1"/>
            </a:solidFill>
            <a:prstDash val="solid"/>
            <a:miter lim="800000"/>
            <a:headEnd type="none" w="sm" len="sm"/>
            <a:tailEnd type="none" w="sm" len="sm"/>
          </a:ln>
        </p:spPr>
      </p:cxnSp>
      <p:pic>
        <p:nvPicPr>
          <p:cNvPr id="1026" name="Picture 2" descr="Image result for dollar general logo"/>
          <p:cNvPicPr>
            <a:picLocks noChangeAspect="1" noChangeArrowheads="1"/>
          </p:cNvPicPr>
          <p:nvPr userDrawn="1"/>
        </p:nvPicPr>
        <p:blipFill>
          <a:blip r:embed="rId11">
            <a:extLst>
              <a:ext uri="{28A0092B-C50C-407E-A947-70E740481C1C}">
                <a14:useLocalDpi xmlns:a14="http://schemas.microsoft.com/office/drawing/2010/main" val="0"/>
              </a:ext>
            </a:extLst>
          </a:blip>
          <a:srcRect/>
          <a:stretch>
            <a:fillRect/>
          </a:stretch>
        </p:blipFill>
        <p:spPr bwMode="auto">
          <a:xfrm>
            <a:off x="8048230" y="0"/>
            <a:ext cx="939003" cy="939003"/>
          </a:xfrm>
          <a:prstGeom prst="rect">
            <a:avLst/>
          </a:prstGeom>
          <a:noFill/>
        </p:spPr>
      </p:pic>
      <p:sp>
        <p:nvSpPr>
          <p:cNvPr id="4" name="Footer Placeholder 3"/>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3" r:id="rId5"/>
    <p:sldLayoutId id="2147483654" r:id="rId6"/>
    <p:sldLayoutId id="2147483655" r:id="rId7"/>
    <p:sldLayoutId id="2147483656" r:id="rId8"/>
    <p:sldLayoutId id="2147483657"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20.emf"/><Relationship Id="rId4" Type="http://schemas.openxmlformats.org/officeDocument/2006/relationships/oleObject" Target="../embeddings/oleObject6.bin"/></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9.bin"/><Relationship Id="rId3" Type="http://schemas.openxmlformats.org/officeDocument/2006/relationships/notesSlide" Target="../notesSlides/notesSlide13.xml"/><Relationship Id="rId7" Type="http://schemas.openxmlformats.org/officeDocument/2006/relationships/image" Target="../media/image22.emf"/><Relationship Id="rId2" Type="http://schemas.openxmlformats.org/officeDocument/2006/relationships/slideLayout" Target="../slideLayouts/slideLayout4.xml"/><Relationship Id="rId1" Type="http://schemas.openxmlformats.org/officeDocument/2006/relationships/vmlDrawing" Target="../drawings/vmlDrawing5.vml"/><Relationship Id="rId6" Type="http://schemas.openxmlformats.org/officeDocument/2006/relationships/oleObject" Target="../embeddings/oleObject8.bin"/><Relationship Id="rId5" Type="http://schemas.openxmlformats.org/officeDocument/2006/relationships/image" Target="../media/image21.emf"/><Relationship Id="rId4" Type="http://schemas.openxmlformats.org/officeDocument/2006/relationships/oleObject" Target="../embeddings/oleObject7.bin"/><Relationship Id="rId9" Type="http://schemas.openxmlformats.org/officeDocument/2006/relationships/image" Target="../media/image23.e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4.xml"/><Relationship Id="rId1" Type="http://schemas.openxmlformats.org/officeDocument/2006/relationships/vmlDrawing" Target="../drawings/vmlDrawing6.vml"/><Relationship Id="rId4" Type="http://schemas.openxmlformats.org/officeDocument/2006/relationships/image" Target="../media/image24.e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7" Type="http://schemas.openxmlformats.org/officeDocument/2006/relationships/image" Target="../media/image5.png"/><Relationship Id="rId2" Type="http://schemas.openxmlformats.org/officeDocument/2006/relationships/slideLayout" Target="../slideLayouts/slideLayout3.xml"/><Relationship Id="rId1" Type="http://schemas.openxmlformats.org/officeDocument/2006/relationships/vmlDrawing" Target="../drawings/vmlDrawing1.vml"/><Relationship Id="rId6" Type="http://schemas.openxmlformats.org/officeDocument/2006/relationships/chart" Target="../charts/chart1.xml"/><Relationship Id="rId5" Type="http://schemas.openxmlformats.org/officeDocument/2006/relationships/image" Target="../media/image4.emf"/><Relationship Id="rId4" Type="http://schemas.openxmlformats.org/officeDocument/2006/relationships/oleObject" Target="../embeddings/oleObject1.bin"/></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jpg"/><Relationship Id="rId7"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jpeg"/><Relationship Id="rId4" Type="http://schemas.openxmlformats.org/officeDocument/2006/relationships/image" Target="../media/image7.jp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7" Type="http://schemas.openxmlformats.org/officeDocument/2006/relationships/image" Target="../media/image13.emf"/><Relationship Id="rId2" Type="http://schemas.openxmlformats.org/officeDocument/2006/relationships/slideLayout" Target="../slideLayouts/slideLayout3.xml"/><Relationship Id="rId1" Type="http://schemas.openxmlformats.org/officeDocument/2006/relationships/vmlDrawing" Target="../drawings/vmlDrawing2.vml"/><Relationship Id="rId6" Type="http://schemas.openxmlformats.org/officeDocument/2006/relationships/oleObject" Target="../embeddings/oleObject4.bin"/><Relationship Id="rId5" Type="http://schemas.openxmlformats.org/officeDocument/2006/relationships/image" Target="../media/image12.emf"/><Relationship Id="rId4" Type="http://schemas.openxmlformats.org/officeDocument/2006/relationships/oleObject" Target="../embeddings/oleObject3.bin"/></Relationships>
</file>

<file path=ppt/slides/_rels/slide8.xml.rels><?xml version="1.0" encoding="UTF-8" standalone="yes"?>
<Relationships xmlns="http://schemas.openxmlformats.org/package/2006/relationships"><Relationship Id="rId3" Type="http://schemas.openxmlformats.org/officeDocument/2006/relationships/image" Target="../media/image14.jpeg"/><Relationship Id="rId7"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jpe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19.emf"/><Relationship Id="rId4" Type="http://schemas.openxmlformats.org/officeDocument/2006/relationships/oleObject" Target="../embeddings/oleObject5.bin"/></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2"/>
        <p:cNvGrpSpPr/>
        <p:nvPr/>
      </p:nvGrpSpPr>
      <p:grpSpPr>
        <a:xfrm>
          <a:off x="0" y="0"/>
          <a:ext cx="0" cy="0"/>
          <a:chOff x="0" y="0"/>
          <a:chExt cx="0" cy="0"/>
        </a:xfrm>
      </p:grpSpPr>
      <p:sp>
        <p:nvSpPr>
          <p:cNvPr id="2" name="Rectangle 1"/>
          <p:cNvSpPr/>
          <p:nvPr/>
        </p:nvSpPr>
        <p:spPr>
          <a:xfrm>
            <a:off x="0" y="3419395"/>
            <a:ext cx="9144000" cy="204395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Google Shape;214;p23"/>
          <p:cNvSpPr txBox="1">
            <a:spLocks noGrp="1"/>
          </p:cNvSpPr>
          <p:nvPr>
            <p:ph type="subTitle" idx="1"/>
          </p:nvPr>
        </p:nvSpPr>
        <p:spPr>
          <a:xfrm>
            <a:off x="631228" y="4752128"/>
            <a:ext cx="6504218" cy="153888"/>
          </a:xfrm>
          <a:prstGeom prst="rect">
            <a:avLst/>
          </a:prstGeom>
          <a:noFill/>
          <a:ln>
            <a:noFill/>
          </a:ln>
        </p:spPr>
        <p:txBody>
          <a:bodyPr spcFirstLastPara="1" wrap="square" lIns="91400" tIns="0" rIns="0" bIns="0" anchor="t" anchorCtr="0">
            <a:noAutofit/>
          </a:bodyPr>
          <a:lstStyle/>
          <a:p>
            <a:pPr marL="0" marR="0" lvl="0" indent="0" rtl="0">
              <a:lnSpc>
                <a:spcPct val="100000"/>
              </a:lnSpc>
              <a:spcBef>
                <a:spcPts val="0"/>
              </a:spcBef>
              <a:spcAft>
                <a:spcPts val="0"/>
              </a:spcAft>
              <a:buClr>
                <a:schemeClr val="accent1"/>
              </a:buClr>
              <a:buSzPts val="1000"/>
              <a:buFont typeface="Noto Sans Symbols"/>
              <a:buNone/>
            </a:pPr>
            <a:r>
              <a:rPr lang="en-US" sz="1600" dirty="0">
                <a:solidFill>
                  <a:schemeClr val="accent6"/>
                </a:solidFill>
                <a:latin typeface="Garamond" panose="02020404030301010803" pitchFamily="18" charset="0"/>
                <a:ea typeface="Cambria" charset="0"/>
                <a:cs typeface="Cambria" charset="0"/>
              </a:rPr>
              <a:t>Team 4: Linda Chiu, Brian O’Connor, </a:t>
            </a:r>
            <a:r>
              <a:rPr lang="en-US" sz="1600" dirty="0" err="1">
                <a:solidFill>
                  <a:schemeClr val="accent6"/>
                </a:solidFill>
                <a:latin typeface="Garamond" panose="02020404030301010803" pitchFamily="18" charset="0"/>
                <a:ea typeface="Cambria" charset="0"/>
                <a:cs typeface="Cambria" charset="0"/>
              </a:rPr>
              <a:t>Anshul</a:t>
            </a:r>
            <a:r>
              <a:rPr lang="en-US" sz="1600" dirty="0">
                <a:solidFill>
                  <a:schemeClr val="accent6"/>
                </a:solidFill>
                <a:latin typeface="Garamond" panose="02020404030301010803" pitchFamily="18" charset="0"/>
                <a:ea typeface="Cambria" charset="0"/>
                <a:cs typeface="Cambria" charset="0"/>
              </a:rPr>
              <a:t> Rana</a:t>
            </a:r>
          </a:p>
          <a:p>
            <a:pPr marL="0" marR="0" lvl="0" indent="0" rtl="0">
              <a:lnSpc>
                <a:spcPct val="100000"/>
              </a:lnSpc>
              <a:spcBef>
                <a:spcPts val="0"/>
              </a:spcBef>
              <a:spcAft>
                <a:spcPts val="0"/>
              </a:spcAft>
              <a:buClr>
                <a:schemeClr val="accent1"/>
              </a:buClr>
              <a:buSzPts val="1000"/>
              <a:buFont typeface="Noto Sans Symbols"/>
              <a:buNone/>
            </a:pPr>
            <a:r>
              <a:rPr lang="en-US" dirty="0">
                <a:solidFill>
                  <a:schemeClr val="accent6"/>
                </a:solidFill>
                <a:latin typeface="Garamond" panose="02020404030301010803" pitchFamily="18" charset="0"/>
                <a:ea typeface="Cambria" charset="0"/>
                <a:cs typeface="Cambria" charset="0"/>
              </a:rPr>
              <a:t>December 11</a:t>
            </a:r>
            <a:r>
              <a:rPr lang="en-US" baseline="30000" dirty="0">
                <a:solidFill>
                  <a:schemeClr val="accent6"/>
                </a:solidFill>
                <a:latin typeface="Garamond" panose="02020404030301010803" pitchFamily="18" charset="0"/>
                <a:ea typeface="Cambria" charset="0"/>
                <a:cs typeface="Cambria" charset="0"/>
              </a:rPr>
              <a:t>th</a:t>
            </a:r>
            <a:r>
              <a:rPr lang="en-US" dirty="0">
                <a:solidFill>
                  <a:schemeClr val="accent6"/>
                </a:solidFill>
                <a:latin typeface="Garamond" panose="02020404030301010803" pitchFamily="18" charset="0"/>
                <a:ea typeface="Cambria" charset="0"/>
                <a:cs typeface="Cambria" charset="0"/>
              </a:rPr>
              <a:t> 2019</a:t>
            </a:r>
            <a:endParaRPr sz="1000" b="0" i="0" u="none" strike="noStrike" cap="none" dirty="0">
              <a:solidFill>
                <a:schemeClr val="accent6"/>
              </a:solidFill>
              <a:latin typeface="Garamond" panose="02020404030301010803" pitchFamily="18" charset="0"/>
              <a:ea typeface="Cambria" charset="0"/>
              <a:cs typeface="Cambria" charset="0"/>
              <a:sym typeface="Cambria"/>
            </a:endParaRPr>
          </a:p>
        </p:txBody>
      </p:sp>
      <p:sp>
        <p:nvSpPr>
          <p:cNvPr id="4" name="TextBox 3"/>
          <p:cNvSpPr txBox="1"/>
          <p:nvPr/>
        </p:nvSpPr>
        <p:spPr>
          <a:xfrm>
            <a:off x="631228" y="3605922"/>
            <a:ext cx="5666399" cy="954107"/>
          </a:xfrm>
          <a:prstGeom prst="rect">
            <a:avLst/>
          </a:prstGeom>
          <a:noFill/>
        </p:spPr>
        <p:txBody>
          <a:bodyPr wrap="square" rtlCol="0" anchor="t">
            <a:spAutoFit/>
          </a:bodyPr>
          <a:lstStyle/>
          <a:p>
            <a:pPr lvl="0"/>
            <a:r>
              <a:rPr lang="en-US" sz="2800" b="1" dirty="0">
                <a:solidFill>
                  <a:schemeClr val="accent6"/>
                </a:solidFill>
                <a:latin typeface="Garamond" panose="02020404030301010803" pitchFamily="18" charset="0"/>
                <a:ea typeface="Cambria" charset="0"/>
                <a:cs typeface="Cambria" charset="0"/>
                <a:sym typeface="Cambria"/>
              </a:rPr>
              <a:t>Michigan Investment Banking Club Valuation of Dollar General</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31"/>
          <p:cNvSpPr txBox="1">
            <a:spLocks noGrp="1"/>
          </p:cNvSpPr>
          <p:nvPr>
            <p:ph type="title"/>
          </p:nvPr>
        </p:nvSpPr>
        <p:spPr>
          <a:xfrm>
            <a:off x="433989" y="428296"/>
            <a:ext cx="7789800" cy="4260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Clr>
                <a:srgbClr val="004165"/>
              </a:buClr>
              <a:buSzPts val="1500"/>
              <a:buFont typeface="Cambria"/>
              <a:buNone/>
            </a:pPr>
            <a:r>
              <a:rPr lang="en-US" sz="2000" dirty="0" smtClean="0">
                <a:solidFill>
                  <a:schemeClr val="bg2"/>
                </a:solidFill>
                <a:latin typeface="Garamond" panose="02020404030301010803" pitchFamily="18" charset="0"/>
              </a:rPr>
              <a:t>DCF </a:t>
            </a:r>
            <a:r>
              <a:rPr lang="en-US" sz="2000" dirty="0">
                <a:solidFill>
                  <a:schemeClr val="bg2"/>
                </a:solidFill>
                <a:latin typeface="Garamond" panose="02020404030301010803" pitchFamily="18" charset="0"/>
              </a:rPr>
              <a:t>Assumptions</a:t>
            </a:r>
            <a:endParaRPr sz="2000" b="1" i="0" u="none" strike="noStrike" cap="none" dirty="0">
              <a:solidFill>
                <a:schemeClr val="bg2"/>
              </a:solidFill>
              <a:latin typeface="Garamond" panose="02020404030301010803" pitchFamily="18" charset="0"/>
              <a:sym typeface="Cambria"/>
            </a:endParaRPr>
          </a:p>
        </p:txBody>
      </p:sp>
      <p:sp>
        <p:nvSpPr>
          <p:cNvPr id="319" name="Google Shape;319;p31"/>
          <p:cNvSpPr txBox="1">
            <a:spLocks noGrp="1"/>
          </p:cNvSpPr>
          <p:nvPr>
            <p:ph type="body" idx="2"/>
          </p:nvPr>
        </p:nvSpPr>
        <p:spPr>
          <a:xfrm>
            <a:off x="795600" y="1275000"/>
            <a:ext cx="7552800" cy="4308000"/>
          </a:xfrm>
          <a:prstGeom prst="rect">
            <a:avLst/>
          </a:prstGeom>
          <a:noFill/>
          <a:ln>
            <a:noFill/>
          </a:ln>
        </p:spPr>
        <p:txBody>
          <a:bodyPr spcFirstLastPara="1" wrap="square" lIns="0" tIns="0" rIns="0" bIns="0" anchor="t" anchorCtr="0">
            <a:noAutofit/>
          </a:bodyPr>
          <a:lstStyle/>
          <a:p>
            <a:pPr marL="228600" marR="0" lvl="0" indent="-247650" algn="l" rtl="0">
              <a:lnSpc>
                <a:spcPct val="100000"/>
              </a:lnSpc>
              <a:spcBef>
                <a:spcPts val="0"/>
              </a:spcBef>
              <a:spcAft>
                <a:spcPts val="0"/>
              </a:spcAft>
              <a:buClr>
                <a:srgbClr val="000000"/>
              </a:buClr>
              <a:buSzPts val="1400"/>
              <a:buFont typeface="Cambria"/>
              <a:buChar char="•"/>
            </a:pPr>
            <a:endParaRPr sz="1400" dirty="0"/>
          </a:p>
          <a:p>
            <a:pPr marL="0" marR="0" lvl="0" indent="0" algn="l" rtl="0">
              <a:lnSpc>
                <a:spcPct val="100000"/>
              </a:lnSpc>
              <a:spcBef>
                <a:spcPts val="0"/>
              </a:spcBef>
              <a:spcAft>
                <a:spcPts val="0"/>
              </a:spcAft>
              <a:buNone/>
            </a:pPr>
            <a:endParaRPr sz="1400" dirty="0"/>
          </a:p>
          <a:p>
            <a:pPr marL="228600" marR="0" lvl="0" indent="-247650" algn="l" rtl="0">
              <a:lnSpc>
                <a:spcPct val="100000"/>
              </a:lnSpc>
              <a:spcBef>
                <a:spcPts val="0"/>
              </a:spcBef>
              <a:spcAft>
                <a:spcPts val="0"/>
              </a:spcAft>
              <a:buClr>
                <a:srgbClr val="000000"/>
              </a:buClr>
              <a:buSzPts val="1400"/>
              <a:buFont typeface="Arial"/>
              <a:buChar char="•"/>
            </a:pPr>
            <a:r>
              <a:rPr lang="en-US" sz="1400" dirty="0"/>
              <a:t>Average EBITDA multiple of 14.24x, weighted according to comps’ enterprise values </a:t>
            </a:r>
            <a:endParaRPr sz="1400" dirty="0"/>
          </a:p>
          <a:p>
            <a:pPr marL="0" marR="0" lvl="0" indent="0" algn="l" rtl="0">
              <a:lnSpc>
                <a:spcPct val="100000"/>
              </a:lnSpc>
              <a:spcBef>
                <a:spcPts val="0"/>
              </a:spcBef>
              <a:spcAft>
                <a:spcPts val="0"/>
              </a:spcAft>
              <a:buNone/>
            </a:pPr>
            <a:endParaRPr sz="1400" dirty="0"/>
          </a:p>
          <a:p>
            <a:pPr marL="0" marR="0" lvl="0" indent="0" algn="l" rtl="0">
              <a:lnSpc>
                <a:spcPct val="100000"/>
              </a:lnSpc>
              <a:spcBef>
                <a:spcPts val="0"/>
              </a:spcBef>
              <a:spcAft>
                <a:spcPts val="0"/>
              </a:spcAft>
              <a:buNone/>
            </a:pPr>
            <a:endParaRPr sz="1400" dirty="0"/>
          </a:p>
          <a:p>
            <a:pPr marL="228600" marR="0" lvl="0" indent="-247650" algn="l" rtl="0">
              <a:lnSpc>
                <a:spcPct val="100000"/>
              </a:lnSpc>
              <a:spcBef>
                <a:spcPts val="0"/>
              </a:spcBef>
              <a:spcAft>
                <a:spcPts val="0"/>
              </a:spcAft>
              <a:buClr>
                <a:srgbClr val="000000"/>
              </a:buClr>
              <a:buSzPts val="1400"/>
              <a:buFont typeface="Arial"/>
              <a:buChar char="•"/>
            </a:pPr>
            <a:r>
              <a:rPr lang="en-US" sz="1400" dirty="0"/>
              <a:t>More and more people moving into the low income class until 2021,</a:t>
            </a:r>
            <a:endParaRPr sz="1400" dirty="0"/>
          </a:p>
          <a:p>
            <a:pPr marL="0" marR="0" lvl="0" indent="0" algn="l" rtl="0">
              <a:lnSpc>
                <a:spcPct val="100000"/>
              </a:lnSpc>
              <a:spcBef>
                <a:spcPts val="0"/>
              </a:spcBef>
              <a:spcAft>
                <a:spcPts val="0"/>
              </a:spcAft>
              <a:buNone/>
            </a:pPr>
            <a:endParaRPr sz="1400" dirty="0"/>
          </a:p>
          <a:p>
            <a:pPr marL="0" marR="0" lvl="0" indent="0" algn="l" rtl="0">
              <a:lnSpc>
                <a:spcPct val="100000"/>
              </a:lnSpc>
              <a:spcBef>
                <a:spcPts val="0"/>
              </a:spcBef>
              <a:spcAft>
                <a:spcPts val="0"/>
              </a:spcAft>
              <a:buNone/>
            </a:pPr>
            <a:endParaRPr sz="1400" dirty="0"/>
          </a:p>
          <a:p>
            <a:pPr marL="228600" marR="0" lvl="0" indent="-247650" algn="l" rtl="0">
              <a:lnSpc>
                <a:spcPct val="100000"/>
              </a:lnSpc>
              <a:spcBef>
                <a:spcPts val="0"/>
              </a:spcBef>
              <a:spcAft>
                <a:spcPts val="0"/>
              </a:spcAft>
              <a:buClr>
                <a:srgbClr val="000000"/>
              </a:buClr>
              <a:buSzPts val="1400"/>
              <a:buFont typeface="Cambria"/>
              <a:buChar char="•"/>
            </a:pPr>
            <a:r>
              <a:rPr lang="en-US" sz="1400" dirty="0"/>
              <a:t>Dollar General keeps up store growth, but at a slowing rate</a:t>
            </a:r>
            <a:endParaRPr sz="1400" dirty="0"/>
          </a:p>
          <a:p>
            <a:pPr marL="0" marR="0" lvl="0" indent="0" algn="l" rtl="0">
              <a:lnSpc>
                <a:spcPct val="100000"/>
              </a:lnSpc>
              <a:spcBef>
                <a:spcPts val="0"/>
              </a:spcBef>
              <a:spcAft>
                <a:spcPts val="0"/>
              </a:spcAft>
              <a:buNone/>
            </a:pPr>
            <a:endParaRPr sz="1400" dirty="0"/>
          </a:p>
          <a:p>
            <a:pPr marL="0" marR="0" lvl="0" indent="0" algn="l" rtl="0">
              <a:lnSpc>
                <a:spcPct val="100000"/>
              </a:lnSpc>
              <a:spcBef>
                <a:spcPts val="0"/>
              </a:spcBef>
              <a:spcAft>
                <a:spcPts val="0"/>
              </a:spcAft>
              <a:buNone/>
            </a:pPr>
            <a:endParaRPr sz="1400" dirty="0"/>
          </a:p>
          <a:p>
            <a:pPr marL="228600" marR="0" lvl="0" indent="-247650" algn="l" rtl="0">
              <a:lnSpc>
                <a:spcPct val="100000"/>
              </a:lnSpc>
              <a:spcBef>
                <a:spcPts val="0"/>
              </a:spcBef>
              <a:spcAft>
                <a:spcPts val="0"/>
              </a:spcAft>
              <a:buClr>
                <a:srgbClr val="000000"/>
              </a:buClr>
              <a:buSzPts val="1400"/>
              <a:buFont typeface="Cambria"/>
              <a:buChar char="•"/>
            </a:pPr>
            <a:r>
              <a:rPr lang="en-US" sz="1400" dirty="0"/>
              <a:t>Effective tax rate of 21% </a:t>
            </a:r>
            <a:endParaRPr sz="1400" dirty="0"/>
          </a:p>
          <a:p>
            <a:pPr marL="684213" marR="0" lvl="3" indent="-246062" algn="l" rtl="0">
              <a:lnSpc>
                <a:spcPct val="100000"/>
              </a:lnSpc>
              <a:spcBef>
                <a:spcPts val="0"/>
              </a:spcBef>
              <a:spcAft>
                <a:spcPts val="0"/>
              </a:spcAft>
              <a:buClr>
                <a:srgbClr val="000000"/>
              </a:buClr>
              <a:buSzPts val="1400"/>
              <a:buFont typeface="Cambria"/>
              <a:buChar char="▪"/>
            </a:pPr>
            <a:r>
              <a:rPr lang="en-US" sz="1400" dirty="0"/>
              <a:t>New federal tax rate</a:t>
            </a:r>
            <a:endParaRPr sz="1400" dirty="0"/>
          </a:p>
          <a:p>
            <a:pPr marL="0" marR="0" lvl="0" indent="0" algn="l" rtl="0">
              <a:lnSpc>
                <a:spcPct val="100000"/>
              </a:lnSpc>
              <a:spcBef>
                <a:spcPts val="0"/>
              </a:spcBef>
              <a:spcAft>
                <a:spcPts val="0"/>
              </a:spcAft>
              <a:buNone/>
            </a:pPr>
            <a:endParaRPr sz="1400" dirty="0"/>
          </a:p>
          <a:p>
            <a:pPr marL="0" marR="0" lvl="0" indent="0" algn="l" rtl="0">
              <a:lnSpc>
                <a:spcPct val="100000"/>
              </a:lnSpc>
              <a:spcBef>
                <a:spcPts val="0"/>
              </a:spcBef>
              <a:spcAft>
                <a:spcPts val="0"/>
              </a:spcAft>
              <a:buNone/>
            </a:pPr>
            <a:endParaRPr sz="1400" dirty="0"/>
          </a:p>
          <a:p>
            <a:pPr marL="228600" marR="0" lvl="0" indent="-247650" algn="l" rtl="0">
              <a:lnSpc>
                <a:spcPct val="100000"/>
              </a:lnSpc>
              <a:spcBef>
                <a:spcPts val="0"/>
              </a:spcBef>
              <a:spcAft>
                <a:spcPts val="0"/>
              </a:spcAft>
              <a:buClr>
                <a:srgbClr val="000000"/>
              </a:buClr>
              <a:buSzPts val="1400"/>
              <a:buFont typeface="Cambria"/>
              <a:buChar char="•"/>
            </a:pPr>
            <a:r>
              <a:rPr lang="en-US" sz="1400" dirty="0"/>
              <a:t>Steady Depreciation and Amortization for the next five years</a:t>
            </a:r>
            <a:endParaRPr sz="1400" dirty="0"/>
          </a:p>
          <a:p>
            <a:pPr marL="684213" marR="0" lvl="3" indent="-246062" algn="l" rtl="0">
              <a:lnSpc>
                <a:spcPct val="100000"/>
              </a:lnSpc>
              <a:spcBef>
                <a:spcPts val="0"/>
              </a:spcBef>
              <a:spcAft>
                <a:spcPts val="0"/>
              </a:spcAft>
              <a:buSzPts val="1400"/>
              <a:buFont typeface="Cambria"/>
              <a:buChar char="▪"/>
            </a:pPr>
            <a:r>
              <a:rPr lang="en-US" sz="1400" dirty="0"/>
              <a:t>Percentage of average percentage of Revenue has stayed relatively constant</a:t>
            </a:r>
            <a:endParaRPr sz="1400" dirty="0"/>
          </a:p>
          <a:p>
            <a:pPr marL="1371600" marR="0" lvl="0" indent="0" algn="l" rtl="0">
              <a:lnSpc>
                <a:spcPct val="100000"/>
              </a:lnSpc>
              <a:spcBef>
                <a:spcPts val="0"/>
              </a:spcBef>
              <a:spcAft>
                <a:spcPts val="0"/>
              </a:spcAft>
              <a:buNone/>
            </a:pPr>
            <a:endParaRPr sz="1400" dirty="0"/>
          </a:p>
          <a:p>
            <a:pPr marL="0" marR="0" lvl="0" indent="0" algn="l" rtl="0">
              <a:lnSpc>
                <a:spcPct val="100000"/>
              </a:lnSpc>
              <a:spcBef>
                <a:spcPts val="0"/>
              </a:spcBef>
              <a:spcAft>
                <a:spcPts val="0"/>
              </a:spcAft>
              <a:buNone/>
            </a:pPr>
            <a:endParaRPr sz="1400" dirty="0"/>
          </a:p>
          <a:p>
            <a:pPr marL="228600" marR="0" lvl="0" indent="-247650" algn="l" rtl="0">
              <a:lnSpc>
                <a:spcPct val="100000"/>
              </a:lnSpc>
              <a:spcBef>
                <a:spcPts val="0"/>
              </a:spcBef>
              <a:spcAft>
                <a:spcPts val="0"/>
              </a:spcAft>
              <a:buClr>
                <a:srgbClr val="000000"/>
              </a:buClr>
              <a:buSzPts val="1400"/>
              <a:buFont typeface="Cambria"/>
              <a:buChar char="•"/>
            </a:pPr>
            <a:r>
              <a:rPr lang="en-US" sz="1400" dirty="0"/>
              <a:t>Rising Capital Expenditures over the next 5 years due to store expansion, until 2021</a:t>
            </a:r>
            <a:endParaRPr sz="1400" dirty="0"/>
          </a:p>
          <a:p>
            <a:pPr marL="228600" marR="0" lvl="0" indent="-158750" algn="l" rtl="0">
              <a:lnSpc>
                <a:spcPct val="100000"/>
              </a:lnSpc>
              <a:spcBef>
                <a:spcPts val="2200"/>
              </a:spcBef>
              <a:spcAft>
                <a:spcPts val="0"/>
              </a:spcAft>
              <a:buClr>
                <a:srgbClr val="000000"/>
              </a:buClr>
              <a:buSzPts val="1100"/>
              <a:buFont typeface="Arial"/>
              <a:buNone/>
            </a:pPr>
            <a:endParaRPr sz="1400" i="0" u="none" strike="noStrike" cap="none" dirty="0">
              <a:solidFill>
                <a:srgbClr val="000000"/>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5" name="Google Shape;325;p32"/>
          <p:cNvSpPr txBox="1">
            <a:spLocks noGrp="1"/>
          </p:cNvSpPr>
          <p:nvPr>
            <p:ph type="title"/>
          </p:nvPr>
        </p:nvSpPr>
        <p:spPr>
          <a:xfrm>
            <a:off x="450209" y="323331"/>
            <a:ext cx="5440680" cy="530321"/>
          </a:xfrm>
          <a:prstGeom prst="rect">
            <a:avLst/>
          </a:prstGeom>
          <a:noFill/>
          <a:ln>
            <a:noFill/>
          </a:ln>
        </p:spPr>
        <p:txBody>
          <a:bodyPr spcFirstLastPara="1" wrap="square" lIns="0" tIns="0" rIns="0" bIns="0" anchor="b" anchorCtr="0">
            <a:noAutofit/>
          </a:bodyPr>
          <a:lstStyle/>
          <a:p>
            <a:pPr marL="228600" marR="0" lvl="0" indent="-228600" algn="l" rtl="0">
              <a:lnSpc>
                <a:spcPct val="100000"/>
              </a:lnSpc>
              <a:spcBef>
                <a:spcPts val="0"/>
              </a:spcBef>
              <a:spcAft>
                <a:spcPts val="0"/>
              </a:spcAft>
              <a:buClr>
                <a:srgbClr val="004165"/>
              </a:buClr>
              <a:buSzPts val="1600"/>
              <a:buFont typeface="Cambria"/>
              <a:buNone/>
            </a:pPr>
            <a:r>
              <a:rPr lang="en-US" sz="2000" b="1" i="0" u="none" strike="noStrike" cap="none" dirty="0" smtClean="0">
                <a:solidFill>
                  <a:schemeClr val="bg2"/>
                </a:solidFill>
                <a:latin typeface="Garamond" panose="02020404030301010803" pitchFamily="18" charset="0"/>
                <a:sym typeface="Cambria"/>
              </a:rPr>
              <a:t>Valuation</a:t>
            </a:r>
            <a:endParaRPr sz="2000" dirty="0">
              <a:solidFill>
                <a:schemeClr val="bg2"/>
              </a:solidFill>
              <a:latin typeface="Garamond" panose="02020404030301010803" pitchFamily="18" charset="0"/>
            </a:endParaRPr>
          </a:p>
        </p:txBody>
      </p:sp>
      <p:graphicFrame>
        <p:nvGraphicFramePr>
          <p:cNvPr id="326" name="Google Shape;326;p32"/>
          <p:cNvGraphicFramePr/>
          <p:nvPr>
            <p:extLst>
              <p:ext uri="{D42A27DB-BD31-4B8C-83A1-F6EECF244321}">
                <p14:modId xmlns:p14="http://schemas.microsoft.com/office/powerpoint/2010/main" val="2613934459"/>
              </p:ext>
            </p:extLst>
          </p:nvPr>
        </p:nvGraphicFramePr>
        <p:xfrm>
          <a:off x="450209" y="1006930"/>
          <a:ext cx="8312800" cy="2319060"/>
        </p:xfrm>
        <a:graphic>
          <a:graphicData uri="http://schemas.openxmlformats.org/drawingml/2006/table">
            <a:tbl>
              <a:tblPr bandRow="1">
                <a:noFill/>
                <a:tableStyleId>{A5CA653C-D371-4804-A030-A9662EF3C4FB}</a:tableStyleId>
              </a:tblPr>
              <a:tblGrid>
                <a:gridCol w="2210825">
                  <a:extLst>
                    <a:ext uri="{9D8B030D-6E8A-4147-A177-3AD203B41FA5}">
                      <a16:colId xmlns:a16="http://schemas.microsoft.com/office/drawing/2014/main" val="20000"/>
                    </a:ext>
                  </a:extLst>
                </a:gridCol>
                <a:gridCol w="6101975">
                  <a:extLst>
                    <a:ext uri="{9D8B030D-6E8A-4147-A177-3AD203B41FA5}">
                      <a16:colId xmlns:a16="http://schemas.microsoft.com/office/drawing/2014/main" val="20001"/>
                    </a:ext>
                  </a:extLst>
                </a:gridCol>
              </a:tblGrid>
              <a:tr h="252475">
                <a:tc>
                  <a:txBody>
                    <a:bodyPr/>
                    <a:lstStyle/>
                    <a:p>
                      <a:pPr marL="0" marR="0" lvl="0" indent="0" algn="ctr" rtl="0">
                        <a:spcBef>
                          <a:spcPts val="0"/>
                        </a:spcBef>
                        <a:spcAft>
                          <a:spcPts val="0"/>
                        </a:spcAft>
                        <a:buNone/>
                      </a:pPr>
                      <a:r>
                        <a:rPr lang="en-US" sz="1200" b="1" u="none" strike="noStrike" cap="none" dirty="0">
                          <a:solidFill>
                            <a:schemeClr val="bg2"/>
                          </a:solidFill>
                          <a:latin typeface="Garamond" panose="02020404030301010803" pitchFamily="18" charset="0"/>
                          <a:ea typeface="Arial"/>
                          <a:cs typeface="Arial"/>
                          <a:sym typeface="Arial"/>
                        </a:rPr>
                        <a:t>Valuation Method</a:t>
                      </a:r>
                      <a:endParaRPr sz="1200" b="1" u="none" strike="noStrike" cap="none" dirty="0">
                        <a:solidFill>
                          <a:schemeClr val="bg2"/>
                        </a:solidFill>
                        <a:latin typeface="Garamond" panose="02020404030301010803" pitchFamily="18" charset="0"/>
                        <a:ea typeface="Arial"/>
                        <a:cs typeface="Arial"/>
                        <a:sym typeface="Arial"/>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solidFill>
                      <a:schemeClr val="accent1"/>
                    </a:solidFill>
                  </a:tcPr>
                </a:tc>
                <a:tc>
                  <a:txBody>
                    <a:bodyPr/>
                    <a:lstStyle/>
                    <a:p>
                      <a:pPr marL="0" marR="0" lvl="0" indent="0" algn="ctr" rtl="0">
                        <a:spcBef>
                          <a:spcPts val="0"/>
                        </a:spcBef>
                        <a:spcAft>
                          <a:spcPts val="0"/>
                        </a:spcAft>
                        <a:buNone/>
                      </a:pPr>
                      <a:r>
                        <a:rPr lang="en-US" sz="1200" b="1" u="none" strike="noStrike" cap="none" dirty="0">
                          <a:solidFill>
                            <a:schemeClr val="bg2"/>
                          </a:solidFill>
                          <a:latin typeface="Garamond" panose="02020404030301010803" pitchFamily="18" charset="0"/>
                          <a:ea typeface="Arial"/>
                          <a:cs typeface="Arial"/>
                          <a:sym typeface="Arial"/>
                        </a:rPr>
                        <a:t>Assumptions Overview</a:t>
                      </a:r>
                      <a:endParaRPr sz="1200" dirty="0">
                        <a:solidFill>
                          <a:schemeClr val="bg2"/>
                        </a:solidFill>
                        <a:latin typeface="Garamond" panose="02020404030301010803" pitchFamily="18" charset="0"/>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solidFill>
                      <a:schemeClr val="accent1"/>
                    </a:solidFill>
                  </a:tcPr>
                </a:tc>
                <a:extLst>
                  <a:ext uri="{0D108BD9-81ED-4DB2-BD59-A6C34878D82A}">
                    <a16:rowId xmlns:a16="http://schemas.microsoft.com/office/drawing/2014/main" val="10000"/>
                  </a:ext>
                </a:extLst>
              </a:tr>
              <a:tr h="698475">
                <a:tc>
                  <a:txBody>
                    <a:bodyPr/>
                    <a:lstStyle/>
                    <a:p>
                      <a:pPr marL="0" marR="0" lvl="0" indent="0" algn="ctr" rtl="0">
                        <a:spcBef>
                          <a:spcPts val="0"/>
                        </a:spcBef>
                        <a:spcAft>
                          <a:spcPts val="0"/>
                        </a:spcAft>
                        <a:buNone/>
                      </a:pPr>
                      <a:r>
                        <a:rPr lang="en-US" sz="1100" b="1" u="none" strike="noStrike" cap="none" dirty="0">
                          <a:solidFill>
                            <a:schemeClr val="tx1"/>
                          </a:solidFill>
                          <a:latin typeface="Garamond" panose="02020404030301010803" pitchFamily="18" charset="0"/>
                        </a:rPr>
                        <a:t>Comparable Company Analysis</a:t>
                      </a:r>
                      <a:endParaRPr sz="1100" b="1" u="none" strike="noStrike" cap="none" dirty="0">
                        <a:solidFill>
                          <a:schemeClr val="tx1"/>
                        </a:solidFill>
                        <a:latin typeface="Garamond" panose="02020404030301010803" pitchFamily="18" charset="0"/>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117475" marR="0" lvl="0" indent="-117475" algn="l" rtl="0">
                        <a:lnSpc>
                          <a:spcPct val="114000"/>
                        </a:lnSpc>
                        <a:spcBef>
                          <a:spcPts val="0"/>
                        </a:spcBef>
                        <a:spcAft>
                          <a:spcPts val="0"/>
                        </a:spcAft>
                        <a:buClr>
                          <a:srgbClr val="004232"/>
                        </a:buClr>
                        <a:buSzPts val="900"/>
                        <a:buFont typeface="Arial"/>
                        <a:buChar char="•"/>
                      </a:pPr>
                      <a:r>
                        <a:rPr lang="en-US" sz="1100" u="none" strike="noStrike" cap="none" dirty="0">
                          <a:solidFill>
                            <a:schemeClr val="tx1"/>
                          </a:solidFill>
                          <a:latin typeface="Garamond" panose="02020404030301010803" pitchFamily="18" charset="0"/>
                        </a:rPr>
                        <a:t>Range of enterprise value is calculated through min/max of EV/EBITDA</a:t>
                      </a:r>
                      <a:r>
                        <a:rPr lang="en-US" sz="1100" dirty="0">
                          <a:solidFill>
                            <a:schemeClr val="tx1"/>
                          </a:solidFill>
                          <a:latin typeface="Garamond" panose="02020404030301010803" pitchFamily="18" charset="0"/>
                        </a:rPr>
                        <a:t> and</a:t>
                      </a:r>
                      <a:r>
                        <a:rPr lang="en-US" sz="1100" u="none" strike="noStrike" cap="none" dirty="0">
                          <a:solidFill>
                            <a:schemeClr val="tx1"/>
                          </a:solidFill>
                          <a:latin typeface="Garamond" panose="02020404030301010803" pitchFamily="18" charset="0"/>
                        </a:rPr>
                        <a:t> EV/Sal</a:t>
                      </a:r>
                      <a:r>
                        <a:rPr lang="en-US" sz="1100" dirty="0">
                          <a:solidFill>
                            <a:schemeClr val="tx1"/>
                          </a:solidFill>
                          <a:latin typeface="Garamond" panose="02020404030301010803" pitchFamily="18" charset="0"/>
                        </a:rPr>
                        <a:t>es</a:t>
                      </a:r>
                      <a:r>
                        <a:rPr lang="en-US" sz="1100" u="none" strike="noStrike" cap="none" dirty="0">
                          <a:solidFill>
                            <a:schemeClr val="tx1"/>
                          </a:solidFill>
                          <a:latin typeface="Garamond" panose="02020404030301010803" pitchFamily="18" charset="0"/>
                        </a:rPr>
                        <a:t> multiples from comparable companies</a:t>
                      </a:r>
                      <a:endParaRPr sz="1100" dirty="0">
                        <a:solidFill>
                          <a:schemeClr val="tx1"/>
                        </a:solidFill>
                        <a:latin typeface="Garamond" panose="02020404030301010803" pitchFamily="18" charset="0"/>
                      </a:endParaRPr>
                    </a:p>
                    <a:p>
                      <a:pPr marL="117475" marR="0" lvl="0" indent="-117475" algn="l" rtl="0">
                        <a:lnSpc>
                          <a:spcPct val="114000"/>
                        </a:lnSpc>
                        <a:spcBef>
                          <a:spcPts val="0"/>
                        </a:spcBef>
                        <a:spcAft>
                          <a:spcPts val="0"/>
                        </a:spcAft>
                        <a:buClr>
                          <a:srgbClr val="004232"/>
                        </a:buClr>
                        <a:buSzPts val="900"/>
                        <a:buFont typeface="Arial"/>
                        <a:buChar char="•"/>
                      </a:pPr>
                      <a:r>
                        <a:rPr lang="en-US" sz="1100" dirty="0">
                          <a:solidFill>
                            <a:schemeClr val="tx1"/>
                          </a:solidFill>
                          <a:latin typeface="Garamond" panose="02020404030301010803" pitchFamily="18" charset="0"/>
                        </a:rPr>
                        <a:t>Used P/E ratio of comparable companies and diluted EPS of </a:t>
                      </a:r>
                      <a:r>
                        <a:rPr lang="en-US" sz="1100" dirty="0" smtClean="0">
                          <a:solidFill>
                            <a:schemeClr val="tx1"/>
                          </a:solidFill>
                          <a:latin typeface="Garamond" panose="02020404030301010803" pitchFamily="18" charset="0"/>
                        </a:rPr>
                        <a:t>Dollar General.  </a:t>
                      </a:r>
                      <a:r>
                        <a:rPr lang="en-US" sz="1100" dirty="0">
                          <a:solidFill>
                            <a:schemeClr val="tx1"/>
                          </a:solidFill>
                          <a:latin typeface="Garamond" panose="02020404030301010803" pitchFamily="18" charset="0"/>
                        </a:rPr>
                        <a:t>to estimate share price </a:t>
                      </a:r>
                      <a:endParaRPr sz="1100" dirty="0">
                        <a:solidFill>
                          <a:schemeClr val="tx1"/>
                        </a:solidFill>
                        <a:latin typeface="Garamond" panose="02020404030301010803" pitchFamily="18" charset="0"/>
                      </a:endParaRPr>
                    </a:p>
                    <a:p>
                      <a:pPr marL="117475" marR="0" lvl="0" indent="-117475" algn="l" rtl="0">
                        <a:lnSpc>
                          <a:spcPct val="114000"/>
                        </a:lnSpc>
                        <a:spcBef>
                          <a:spcPts val="0"/>
                        </a:spcBef>
                        <a:spcAft>
                          <a:spcPts val="0"/>
                        </a:spcAft>
                        <a:buClr>
                          <a:srgbClr val="004232"/>
                        </a:buClr>
                        <a:buSzPts val="900"/>
                        <a:buFont typeface="Arial"/>
                        <a:buChar char="•"/>
                      </a:pPr>
                      <a:r>
                        <a:rPr lang="en-US" sz="1100" u="none" strike="noStrike" cap="none" dirty="0">
                          <a:solidFill>
                            <a:schemeClr val="tx1"/>
                          </a:solidFill>
                          <a:latin typeface="Garamond" panose="02020404030301010803" pitchFamily="18" charset="0"/>
                        </a:rPr>
                        <a:t>Comparable Companies include </a:t>
                      </a:r>
                      <a:r>
                        <a:rPr lang="en-US" sz="1100" dirty="0" smtClean="0">
                          <a:solidFill>
                            <a:schemeClr val="tx1"/>
                          </a:solidFill>
                          <a:latin typeface="Garamond" panose="02020404030301010803" pitchFamily="18" charset="0"/>
                        </a:rPr>
                        <a:t>Dollar Tree, </a:t>
                      </a:r>
                      <a:endParaRPr sz="1100" dirty="0">
                        <a:solidFill>
                          <a:schemeClr val="tx1"/>
                        </a:solidFill>
                        <a:latin typeface="Garamond" panose="02020404030301010803" pitchFamily="18" charset="0"/>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490075">
                <a:tc>
                  <a:txBody>
                    <a:bodyPr/>
                    <a:lstStyle/>
                    <a:p>
                      <a:pPr marL="0" marR="0" lvl="0" indent="0" algn="ctr" rtl="0">
                        <a:spcBef>
                          <a:spcPts val="0"/>
                        </a:spcBef>
                        <a:spcAft>
                          <a:spcPts val="0"/>
                        </a:spcAft>
                        <a:buNone/>
                      </a:pPr>
                      <a:r>
                        <a:rPr lang="en-US" sz="1100" b="1" u="none" strike="noStrike" cap="none" dirty="0">
                          <a:solidFill>
                            <a:schemeClr val="tx1"/>
                          </a:solidFill>
                          <a:latin typeface="Garamond" panose="02020404030301010803" pitchFamily="18" charset="0"/>
                        </a:rPr>
                        <a:t>Precedent Transactions</a:t>
                      </a:r>
                      <a:endParaRPr sz="1100" b="1" u="none" strike="noStrike" cap="none" dirty="0">
                        <a:solidFill>
                          <a:schemeClr val="tx1"/>
                        </a:solidFill>
                        <a:latin typeface="Garamond" panose="02020404030301010803" pitchFamily="18" charset="0"/>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117475" marR="0" lvl="0" indent="-117475" algn="l" rtl="0">
                        <a:spcBef>
                          <a:spcPts val="0"/>
                        </a:spcBef>
                        <a:spcAft>
                          <a:spcPts val="0"/>
                        </a:spcAft>
                        <a:buClr>
                          <a:srgbClr val="004232"/>
                        </a:buClr>
                        <a:buSzPts val="900"/>
                        <a:buFont typeface="Arial"/>
                        <a:buChar char="•"/>
                      </a:pPr>
                      <a:r>
                        <a:rPr lang="en-US" sz="1100" u="none" strike="noStrike" cap="none" dirty="0">
                          <a:solidFill>
                            <a:schemeClr val="tx1"/>
                          </a:solidFill>
                          <a:latin typeface="Garamond" panose="02020404030301010803" pitchFamily="18" charset="0"/>
                          <a:ea typeface="Cambria"/>
                          <a:cs typeface="Cambria"/>
                          <a:sym typeface="Cambria"/>
                        </a:rPr>
                        <a:t>We used EV/EBITDA to generate enterprise value </a:t>
                      </a:r>
                      <a:endParaRPr sz="1100" dirty="0">
                        <a:solidFill>
                          <a:schemeClr val="tx1"/>
                        </a:solidFill>
                        <a:latin typeface="Garamond" panose="02020404030301010803" pitchFamily="18" charset="0"/>
                      </a:endParaRPr>
                    </a:p>
                    <a:p>
                      <a:pPr marL="117475" marR="0" lvl="0" indent="-117475" algn="l" rtl="0">
                        <a:spcBef>
                          <a:spcPts val="0"/>
                        </a:spcBef>
                        <a:spcAft>
                          <a:spcPts val="0"/>
                        </a:spcAft>
                        <a:buClr>
                          <a:srgbClr val="004232"/>
                        </a:buClr>
                        <a:buSzPts val="900"/>
                        <a:buFont typeface="Arial"/>
                        <a:buChar char="•"/>
                      </a:pPr>
                      <a:r>
                        <a:rPr lang="en-US" sz="1100" u="none" strike="noStrike" cap="none" dirty="0">
                          <a:solidFill>
                            <a:schemeClr val="tx1"/>
                          </a:solidFill>
                          <a:latin typeface="Garamond" panose="02020404030301010803" pitchFamily="18" charset="0"/>
                          <a:ea typeface="Cambria"/>
                          <a:cs typeface="Cambria"/>
                          <a:sym typeface="Cambria"/>
                        </a:rPr>
                        <a:t>Comparable precedent transactions were gathered based on </a:t>
                      </a:r>
                      <a:r>
                        <a:rPr lang="en-US" sz="1100" u="none" strike="noStrike" cap="none" dirty="0" smtClean="0">
                          <a:solidFill>
                            <a:schemeClr val="tx1"/>
                          </a:solidFill>
                          <a:latin typeface="Garamond" panose="02020404030301010803" pitchFamily="18" charset="0"/>
                          <a:ea typeface="Cambria"/>
                          <a:cs typeface="Cambria"/>
                          <a:sym typeface="Cambria"/>
                        </a:rPr>
                        <a:t>a</a:t>
                      </a:r>
                      <a:r>
                        <a:rPr lang="en-US" sz="1100" dirty="0" smtClean="0">
                          <a:solidFill>
                            <a:schemeClr val="tx1"/>
                          </a:solidFill>
                          <a:latin typeface="Garamond" panose="02020404030301010803" pitchFamily="18" charset="0"/>
                        </a:rPr>
                        <a:t>cquisitions </a:t>
                      </a:r>
                      <a:r>
                        <a:rPr lang="en-US" sz="1100" dirty="0">
                          <a:solidFill>
                            <a:schemeClr val="tx1"/>
                          </a:solidFill>
                          <a:latin typeface="Garamond" panose="02020404030301010803" pitchFamily="18" charset="0"/>
                        </a:rPr>
                        <a:t>in the </a:t>
                      </a:r>
                      <a:r>
                        <a:rPr lang="en-US" sz="1100" dirty="0" smtClean="0">
                          <a:solidFill>
                            <a:schemeClr val="tx1"/>
                          </a:solidFill>
                          <a:latin typeface="Garamond" panose="02020404030301010803" pitchFamily="18" charset="0"/>
                        </a:rPr>
                        <a:t>retail industry</a:t>
                      </a:r>
                      <a:endParaRPr sz="1100" u="none" strike="noStrike" cap="none" dirty="0">
                        <a:solidFill>
                          <a:schemeClr val="tx1"/>
                        </a:solidFill>
                        <a:latin typeface="Garamond" panose="02020404030301010803" pitchFamily="18" charset="0"/>
                        <a:ea typeface="Cambria"/>
                        <a:cs typeface="Cambria"/>
                        <a:sym typeface="Cambria"/>
                      </a:endParaRPr>
                    </a:p>
                    <a:p>
                      <a:pPr marL="117475" marR="0" lvl="0" indent="-117475" algn="l" rtl="0">
                        <a:spcBef>
                          <a:spcPts val="0"/>
                        </a:spcBef>
                        <a:spcAft>
                          <a:spcPts val="0"/>
                        </a:spcAft>
                        <a:buClr>
                          <a:srgbClr val="004232"/>
                        </a:buClr>
                        <a:buSzPts val="900"/>
                        <a:buFont typeface="Arial"/>
                        <a:buChar char="•"/>
                      </a:pPr>
                      <a:r>
                        <a:rPr lang="en-US" sz="1100" u="none" strike="noStrike" cap="none" dirty="0">
                          <a:solidFill>
                            <a:schemeClr val="tx1"/>
                          </a:solidFill>
                          <a:latin typeface="Garamond" panose="02020404030301010803" pitchFamily="18" charset="0"/>
                          <a:ea typeface="Cambria"/>
                          <a:cs typeface="Cambria"/>
                          <a:sym typeface="Cambria"/>
                        </a:rPr>
                        <a:t>Transactions </a:t>
                      </a:r>
                      <a:r>
                        <a:rPr lang="en-US" sz="1100" u="none" strike="noStrike" cap="none" dirty="0" smtClean="0">
                          <a:solidFill>
                            <a:schemeClr val="tx1"/>
                          </a:solidFill>
                          <a:latin typeface="Garamond" panose="02020404030301010803" pitchFamily="18" charset="0"/>
                          <a:ea typeface="Cambria"/>
                          <a:cs typeface="Cambria"/>
                          <a:sym typeface="Cambria"/>
                        </a:rPr>
                        <a:t>include</a:t>
                      </a:r>
                      <a:endParaRPr sz="1100" u="none" strike="noStrike" cap="none" dirty="0">
                        <a:solidFill>
                          <a:schemeClr val="tx1"/>
                        </a:solidFill>
                        <a:latin typeface="Garamond" panose="02020404030301010803" pitchFamily="18" charset="0"/>
                        <a:ea typeface="Cambria"/>
                        <a:cs typeface="Cambria"/>
                        <a:sym typeface="Cambria"/>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463975">
                <a:tc>
                  <a:txBody>
                    <a:bodyPr/>
                    <a:lstStyle/>
                    <a:p>
                      <a:pPr marL="0" marR="0" lvl="0" indent="0" algn="ctr" rtl="0">
                        <a:spcBef>
                          <a:spcPts val="0"/>
                        </a:spcBef>
                        <a:spcAft>
                          <a:spcPts val="0"/>
                        </a:spcAft>
                        <a:buNone/>
                      </a:pPr>
                      <a:r>
                        <a:rPr lang="en-US" sz="1100" b="1" u="none" strike="noStrike" cap="none">
                          <a:solidFill>
                            <a:schemeClr val="tx1"/>
                          </a:solidFill>
                          <a:latin typeface="Garamond" panose="02020404030301010803" pitchFamily="18" charset="0"/>
                        </a:rPr>
                        <a:t>Discounted Cash Flow Analysis</a:t>
                      </a:r>
                      <a:endParaRPr sz="1100" b="1" u="none" strike="noStrike" cap="none">
                        <a:solidFill>
                          <a:schemeClr val="tx1"/>
                        </a:solidFill>
                        <a:latin typeface="Garamond" panose="02020404030301010803" pitchFamily="18" charset="0"/>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chemeClr val="dk1"/>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171450" marR="0" lvl="0" indent="-171450" algn="l" rtl="0">
                        <a:spcBef>
                          <a:spcPts val="0"/>
                        </a:spcBef>
                        <a:spcAft>
                          <a:spcPts val="0"/>
                        </a:spcAft>
                        <a:buClr>
                          <a:srgbClr val="004232"/>
                        </a:buClr>
                        <a:buSzPts val="900"/>
                        <a:buFont typeface="Arial"/>
                        <a:buChar char="•"/>
                      </a:pPr>
                      <a:r>
                        <a:rPr lang="en-US" sz="1100" u="none" strike="noStrike" cap="none" dirty="0">
                          <a:solidFill>
                            <a:schemeClr val="tx1"/>
                          </a:solidFill>
                          <a:latin typeface="Garamond" panose="02020404030301010803" pitchFamily="18" charset="0"/>
                        </a:rPr>
                        <a:t>Using perpetuity growth method we had a long term growth rate of </a:t>
                      </a:r>
                      <a:r>
                        <a:rPr lang="en-US" sz="1100" dirty="0" smtClean="0">
                          <a:solidFill>
                            <a:schemeClr val="tx1"/>
                          </a:solidFill>
                          <a:latin typeface="Garamond" panose="02020404030301010803" pitchFamily="18" charset="0"/>
                        </a:rPr>
                        <a:t>1.5</a:t>
                      </a:r>
                      <a:r>
                        <a:rPr lang="en-US" sz="1100" u="none" strike="noStrike" cap="none" dirty="0" smtClean="0">
                          <a:solidFill>
                            <a:schemeClr val="tx1"/>
                          </a:solidFill>
                          <a:latin typeface="Garamond" panose="02020404030301010803" pitchFamily="18" charset="0"/>
                        </a:rPr>
                        <a:t>% </a:t>
                      </a:r>
                      <a:r>
                        <a:rPr lang="en-US" sz="1100" u="none" strike="noStrike" cap="none" dirty="0">
                          <a:solidFill>
                            <a:schemeClr val="tx1"/>
                          </a:solidFill>
                          <a:latin typeface="Garamond" panose="02020404030301010803" pitchFamily="18" charset="0"/>
                        </a:rPr>
                        <a:t>and a WACC of </a:t>
                      </a:r>
                      <a:r>
                        <a:rPr lang="en-US" sz="1100" u="none" strike="noStrike" cap="none" dirty="0" smtClean="0">
                          <a:solidFill>
                            <a:schemeClr val="tx1"/>
                          </a:solidFill>
                          <a:latin typeface="Garamond" panose="02020404030301010803" pitchFamily="18" charset="0"/>
                        </a:rPr>
                        <a:t>5.39%</a:t>
                      </a:r>
                      <a:endParaRPr sz="1100" u="none" strike="noStrike" cap="none" dirty="0">
                        <a:solidFill>
                          <a:schemeClr val="tx1"/>
                        </a:solidFill>
                        <a:latin typeface="Garamond" panose="02020404030301010803" pitchFamily="18" charset="0"/>
                      </a:endParaRPr>
                    </a:p>
                    <a:p>
                      <a:pPr marL="171450" marR="0" lvl="0" indent="-171450" algn="l" rtl="0">
                        <a:spcBef>
                          <a:spcPts val="0"/>
                        </a:spcBef>
                        <a:spcAft>
                          <a:spcPts val="0"/>
                        </a:spcAft>
                        <a:buClr>
                          <a:srgbClr val="004232"/>
                        </a:buClr>
                        <a:buSzPts val="900"/>
                        <a:buFont typeface="Arial"/>
                        <a:buChar char="•"/>
                      </a:pPr>
                      <a:r>
                        <a:rPr lang="en-US" sz="1100" u="none" strike="noStrike" cap="none" dirty="0">
                          <a:solidFill>
                            <a:schemeClr val="tx1"/>
                          </a:solidFill>
                          <a:latin typeface="Garamond" panose="02020404030301010803" pitchFamily="18" charset="0"/>
                        </a:rPr>
                        <a:t>Revenues were taken from SEC </a:t>
                      </a:r>
                      <a:r>
                        <a:rPr lang="en-US" sz="1100" dirty="0">
                          <a:solidFill>
                            <a:schemeClr val="tx1"/>
                          </a:solidFill>
                          <a:latin typeface="Garamond" panose="02020404030301010803" pitchFamily="18" charset="0"/>
                        </a:rPr>
                        <a:t>filings and </a:t>
                      </a:r>
                      <a:r>
                        <a:rPr lang="en-US" sz="1100" dirty="0" smtClean="0">
                          <a:solidFill>
                            <a:schemeClr val="tx1"/>
                          </a:solidFill>
                          <a:latin typeface="Garamond" panose="02020404030301010803" pitchFamily="18" charset="0"/>
                        </a:rPr>
                        <a:t>quarterly earnings reports,</a:t>
                      </a:r>
                      <a:r>
                        <a:rPr lang="en-US" sz="1100" u="none" strike="noStrike" cap="none" dirty="0" smtClean="0">
                          <a:solidFill>
                            <a:schemeClr val="tx1"/>
                          </a:solidFill>
                          <a:latin typeface="Garamond" panose="02020404030301010803" pitchFamily="18" charset="0"/>
                        </a:rPr>
                        <a:t> </a:t>
                      </a:r>
                      <a:r>
                        <a:rPr lang="en-US" sz="1100" u="none" strike="noStrike" cap="none" dirty="0">
                          <a:solidFill>
                            <a:schemeClr val="tx1"/>
                          </a:solidFill>
                          <a:latin typeface="Garamond" panose="02020404030301010803" pitchFamily="18" charset="0"/>
                        </a:rPr>
                        <a:t>and projections were based on company 10k’s and industry trends</a:t>
                      </a:r>
                      <a:endParaRPr sz="1100" u="none" strike="noStrike" cap="none" dirty="0">
                        <a:solidFill>
                          <a:schemeClr val="tx1"/>
                        </a:solidFill>
                        <a:latin typeface="Garamond" panose="02020404030301010803" pitchFamily="18" charset="0"/>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chemeClr val="dk1"/>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graphicFrame>
        <p:nvGraphicFramePr>
          <p:cNvPr id="2" name="Object 1"/>
          <p:cNvGraphicFramePr>
            <a:graphicFrameLocks noChangeAspect="1"/>
          </p:cNvGraphicFramePr>
          <p:nvPr>
            <p:extLst>
              <p:ext uri="{D42A27DB-BD31-4B8C-83A1-F6EECF244321}">
                <p14:modId xmlns:p14="http://schemas.microsoft.com/office/powerpoint/2010/main" val="1489960678"/>
              </p:ext>
            </p:extLst>
          </p:nvPr>
        </p:nvGraphicFramePr>
        <p:xfrm>
          <a:off x="349704" y="3654198"/>
          <a:ext cx="8020050" cy="2390775"/>
        </p:xfrm>
        <a:graphic>
          <a:graphicData uri="http://schemas.openxmlformats.org/presentationml/2006/ole">
            <mc:AlternateContent xmlns:mc="http://schemas.openxmlformats.org/markup-compatibility/2006">
              <mc:Choice xmlns:v="urn:schemas-microsoft-com:vml" Requires="v">
                <p:oleObj spid="_x0000_s5126" name="Worksheet" r:id="rId4" imgW="8019888" imgH="2390775" progId="Excel.Sheet.8">
                  <p:embed/>
                </p:oleObj>
              </mc:Choice>
              <mc:Fallback>
                <p:oleObj name="Worksheet" r:id="rId4" imgW="8019888" imgH="2390775" progId="Excel.Sheet.8">
                  <p:embed/>
                  <p:pic>
                    <p:nvPicPr>
                      <p:cNvPr id="0" name=""/>
                      <p:cNvPicPr/>
                      <p:nvPr/>
                    </p:nvPicPr>
                    <p:blipFill>
                      <a:blip r:embed="rId5"/>
                      <a:stretch>
                        <a:fillRect/>
                      </a:stretch>
                    </p:blipFill>
                    <p:spPr>
                      <a:xfrm>
                        <a:off x="349704" y="3654198"/>
                        <a:ext cx="8020050" cy="2390775"/>
                      </a:xfrm>
                      <a:prstGeom prst="rect">
                        <a:avLst/>
                      </a:prstGeom>
                    </p:spPr>
                  </p:pic>
                </p:oleObj>
              </mc:Fallback>
            </mc:AlternateContent>
          </a:graphicData>
        </a:graphic>
      </p:graphicFrame>
      <p:cxnSp>
        <p:nvCxnSpPr>
          <p:cNvPr id="9" name="Straight Connector 8">
            <a:extLst>
              <a:ext uri="{FF2B5EF4-FFF2-40B4-BE49-F238E27FC236}">
                <a16:creationId xmlns:a16="http://schemas.microsoft.com/office/drawing/2014/main" id="{F9949188-1086-A84C-AECA-BE835F0ED869}"/>
              </a:ext>
            </a:extLst>
          </p:cNvPr>
          <p:cNvCxnSpPr/>
          <p:nvPr/>
        </p:nvCxnSpPr>
        <p:spPr bwMode="auto">
          <a:xfrm flipH="1" flipV="1">
            <a:off x="4932997" y="3593057"/>
            <a:ext cx="9525" cy="2301876"/>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0" name="TextBox 13">
            <a:extLst>
              <a:ext uri="{FF2B5EF4-FFF2-40B4-BE49-F238E27FC236}">
                <a16:creationId xmlns:a16="http://schemas.microsoft.com/office/drawing/2014/main" id="{0AB69796-3619-784C-B44C-F2B50A53312A}"/>
              </a:ext>
            </a:extLst>
          </p:cNvPr>
          <p:cNvSpPr txBox="1"/>
          <p:nvPr/>
        </p:nvSpPr>
        <p:spPr>
          <a:xfrm>
            <a:off x="4236783" y="5927396"/>
            <a:ext cx="1409360" cy="26161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en-US" sz="1100" dirty="0">
                <a:latin typeface="Garamond" panose="02020404030301010803" pitchFamily="18" charset="0"/>
              </a:rPr>
              <a:t>Current Price: $</a:t>
            </a:r>
            <a:r>
              <a:rPr lang="en-US" sz="1100" dirty="0" smtClean="0">
                <a:latin typeface="Garamond" panose="02020404030301010803" pitchFamily="18" charset="0"/>
              </a:rPr>
              <a:t>153.55</a:t>
            </a:r>
            <a:endParaRPr lang="en-US" sz="1100" dirty="0">
              <a:latin typeface="Garamond" panose="02020404030301010803"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33"/>
          <p:cNvSpPr txBox="1">
            <a:spLocks noGrp="1"/>
          </p:cNvSpPr>
          <p:nvPr>
            <p:ph type="title"/>
          </p:nvPr>
        </p:nvSpPr>
        <p:spPr>
          <a:xfrm>
            <a:off x="474421" y="430924"/>
            <a:ext cx="7789863" cy="426021"/>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Clr>
                <a:srgbClr val="004165"/>
              </a:buClr>
              <a:buSzPts val="1500"/>
              <a:buFont typeface="Cambria"/>
              <a:buNone/>
            </a:pPr>
            <a:r>
              <a:rPr lang="en-US" sz="2000" dirty="0" smtClean="0">
                <a:solidFill>
                  <a:schemeClr val="bg2"/>
                </a:solidFill>
                <a:latin typeface="Garamond" panose="02020404030301010803" pitchFamily="18" charset="0"/>
              </a:rPr>
              <a:t>Conclusion</a:t>
            </a:r>
            <a:endParaRPr sz="2000" b="1" i="0" u="none" strike="noStrike" cap="none" dirty="0">
              <a:solidFill>
                <a:schemeClr val="bg2"/>
              </a:solidFill>
              <a:latin typeface="Garamond" panose="02020404030301010803" pitchFamily="18" charset="0"/>
              <a:sym typeface="Cambria"/>
            </a:endParaRPr>
          </a:p>
        </p:txBody>
      </p:sp>
      <p:sp>
        <p:nvSpPr>
          <p:cNvPr id="2" name="Text Placeholder 1"/>
          <p:cNvSpPr>
            <a:spLocks noGrp="1"/>
          </p:cNvSpPr>
          <p:nvPr>
            <p:ph type="body" idx="2"/>
          </p:nvPr>
        </p:nvSpPr>
        <p:spPr>
          <a:xfrm>
            <a:off x="474421" y="1156934"/>
            <a:ext cx="8042562" cy="4736592"/>
          </a:xfrm>
        </p:spPr>
        <p:txBody>
          <a:bodyPr/>
          <a:lstStyle/>
          <a:p>
            <a:r>
              <a:rPr lang="en-US" sz="1600" dirty="0" smtClean="0">
                <a:latin typeface="Garamond" panose="02020404030301010803" pitchFamily="18" charset="0"/>
              </a:rPr>
              <a:t>Based on our model and market projects, Dollar General has an upside of 20.89%</a:t>
            </a:r>
          </a:p>
          <a:p>
            <a:pPr lvl="1"/>
            <a:r>
              <a:rPr lang="en-US" sz="1600" dirty="0" smtClean="0">
                <a:latin typeface="Garamond" panose="02020404030301010803" pitchFamily="18" charset="0"/>
              </a:rPr>
              <a:t>Our current price is $153.55, and our target price is $185.63</a:t>
            </a:r>
          </a:p>
          <a:p>
            <a:r>
              <a:rPr lang="en-US" sz="1600" dirty="0" smtClean="0">
                <a:latin typeface="Garamond" panose="02020404030301010803" pitchFamily="18" charset="0"/>
              </a:rPr>
              <a:t>The discount retail industry is poised for growth in future years due to the probable impeding recession</a:t>
            </a:r>
          </a:p>
          <a:p>
            <a:r>
              <a:rPr lang="en-US" sz="1600" dirty="0" smtClean="0">
                <a:latin typeface="Garamond" panose="02020404030301010803" pitchFamily="18" charset="0"/>
              </a:rPr>
              <a:t>Dollar General’s simple business model of focusing on store growth allows them to drive profitable sales growth, capture growth opportunities, enhance their position as a low-cost operator, and invest in people as a competitive advantage</a:t>
            </a:r>
          </a:p>
          <a:p>
            <a:r>
              <a:rPr lang="en-US" sz="1600" dirty="0" smtClean="0">
                <a:latin typeface="Garamond" panose="02020404030301010803" pitchFamily="18" charset="0"/>
              </a:rPr>
              <a:t>A possible acquirer for Dollar General is Target</a:t>
            </a:r>
          </a:p>
          <a:p>
            <a:pPr lvl="1"/>
            <a:r>
              <a:rPr lang="en-US" sz="1600" dirty="0" smtClean="0">
                <a:latin typeface="Garamond" panose="02020404030301010803" pitchFamily="18" charset="0"/>
              </a:rPr>
              <a:t>Target is currently competing against traditional brick-and-mortar stores such as Walmart, as well as new online giants such as Amazon</a:t>
            </a:r>
          </a:p>
          <a:p>
            <a:pPr lvl="1"/>
            <a:r>
              <a:rPr lang="en-US" sz="1600" dirty="0" smtClean="0">
                <a:latin typeface="Garamond" panose="02020404030301010803" pitchFamily="18" charset="0"/>
              </a:rPr>
              <a:t>Acquiring a discount store with a customer segment separate from Target’s current customer base will help hedge against a coming recession</a:t>
            </a:r>
          </a:p>
          <a:p>
            <a:endParaRPr lang="en-US" dirty="0">
              <a:latin typeface="Garamond" panose="02020404030301010803"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Google Shape;346;p35"/>
          <p:cNvSpPr txBox="1">
            <a:spLocks noGrp="1"/>
          </p:cNvSpPr>
          <p:nvPr>
            <p:ph type="title"/>
          </p:nvPr>
        </p:nvSpPr>
        <p:spPr>
          <a:xfrm>
            <a:off x="450209" y="294464"/>
            <a:ext cx="5436300" cy="530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Clr>
                <a:srgbClr val="004165"/>
              </a:buClr>
              <a:buSzPts val="1500"/>
              <a:buFont typeface="Cambria"/>
              <a:buNone/>
            </a:pPr>
            <a:r>
              <a:rPr lang="en-US" sz="2000" b="1" i="0" u="none" strike="noStrike" cap="none" dirty="0">
                <a:solidFill>
                  <a:schemeClr val="bg2"/>
                </a:solidFill>
                <a:latin typeface="Garamond" panose="02020404030301010803" pitchFamily="18" charset="0"/>
                <a:sym typeface="Cambria"/>
              </a:rPr>
              <a:t>Appendix</a:t>
            </a:r>
            <a:endParaRPr sz="2000" b="1" i="0" u="none" strike="noStrike" cap="none" dirty="0">
              <a:solidFill>
                <a:schemeClr val="bg2"/>
              </a:solidFill>
              <a:latin typeface="Garamond" panose="02020404030301010803" pitchFamily="18" charset="0"/>
              <a:sym typeface="Cambria"/>
            </a:endParaRPr>
          </a:p>
        </p:txBody>
      </p:sp>
      <p:sp>
        <p:nvSpPr>
          <p:cNvPr id="348" name="Google Shape;348;p35"/>
          <p:cNvSpPr/>
          <p:nvPr/>
        </p:nvSpPr>
        <p:spPr>
          <a:xfrm>
            <a:off x="5705749" y="2375585"/>
            <a:ext cx="891479" cy="1389336"/>
          </a:xfrm>
          <a:custGeom>
            <a:avLst/>
            <a:gdLst/>
            <a:ahLst/>
            <a:cxnLst/>
            <a:rect l="l" t="t" r="r" b="b"/>
            <a:pathLst>
              <a:path w="120000" h="120000" extrusionOk="0">
                <a:moveTo>
                  <a:pt x="0" y="15298"/>
                </a:moveTo>
                <a:cubicBezTo>
                  <a:pt x="12752" y="9154"/>
                  <a:pt x="26652" y="4041"/>
                  <a:pt x="41317" y="0"/>
                </a:cubicBezTo>
                <a:lnTo>
                  <a:pt x="120000" y="120000"/>
                </a:lnTo>
                <a:lnTo>
                  <a:pt x="0" y="15298"/>
                </a:lnTo>
                <a:close/>
              </a:path>
            </a:pathLst>
          </a:custGeom>
          <a:noFill/>
          <a:ln w="26975" cap="flat" cmpd="sng">
            <a:solidFill>
              <a:srgbClr val="FFFFF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mbria"/>
              <a:ea typeface="Cambria"/>
              <a:cs typeface="Cambria"/>
              <a:sym typeface="Cambria"/>
            </a:endParaRPr>
          </a:p>
        </p:txBody>
      </p:sp>
      <p:sp>
        <p:nvSpPr>
          <p:cNvPr id="349" name="Google Shape;349;p35"/>
          <p:cNvSpPr/>
          <p:nvPr/>
        </p:nvSpPr>
        <p:spPr>
          <a:xfrm>
            <a:off x="6012966" y="2274094"/>
            <a:ext cx="584262" cy="1490827"/>
          </a:xfrm>
          <a:custGeom>
            <a:avLst/>
            <a:gdLst/>
            <a:ahLst/>
            <a:cxnLst/>
            <a:rect l="l" t="t" r="r" b="b"/>
            <a:pathLst>
              <a:path w="120000" h="120000" extrusionOk="0">
                <a:moveTo>
                  <a:pt x="0" y="8184"/>
                </a:moveTo>
                <a:cubicBezTo>
                  <a:pt x="23338" y="4265"/>
                  <a:pt x="47747" y="1536"/>
                  <a:pt x="72739" y="0"/>
                </a:cubicBezTo>
                <a:lnTo>
                  <a:pt x="120000" y="120000"/>
                </a:lnTo>
                <a:lnTo>
                  <a:pt x="0" y="8184"/>
                </a:lnTo>
                <a:close/>
              </a:path>
            </a:pathLst>
          </a:custGeom>
          <a:noFill/>
          <a:ln w="26975" cap="flat" cmpd="sng">
            <a:solidFill>
              <a:srgbClr val="FFFFF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mbria"/>
              <a:ea typeface="Cambria"/>
              <a:cs typeface="Cambria"/>
              <a:sym typeface="Cambria"/>
            </a:endParaRPr>
          </a:p>
        </p:txBody>
      </p:sp>
      <p:sp>
        <p:nvSpPr>
          <p:cNvPr id="350" name="Google Shape;350;p35"/>
          <p:cNvSpPr/>
          <p:nvPr/>
        </p:nvSpPr>
        <p:spPr>
          <a:xfrm>
            <a:off x="6366815" y="2256265"/>
            <a:ext cx="230413" cy="1508657"/>
          </a:xfrm>
          <a:custGeom>
            <a:avLst/>
            <a:gdLst/>
            <a:ahLst/>
            <a:cxnLst/>
            <a:rect l="l" t="t" r="r" b="b"/>
            <a:pathLst>
              <a:path w="120000" h="120000" extrusionOk="0">
                <a:moveTo>
                  <a:pt x="0" y="1442"/>
                </a:moveTo>
                <a:cubicBezTo>
                  <a:pt x="39753" y="493"/>
                  <a:pt x="79753" y="0"/>
                  <a:pt x="120000" y="0"/>
                </a:cubicBezTo>
                <a:lnTo>
                  <a:pt x="120000" y="119999"/>
                </a:lnTo>
                <a:lnTo>
                  <a:pt x="0" y="1442"/>
                </a:lnTo>
                <a:close/>
              </a:path>
            </a:pathLst>
          </a:custGeom>
          <a:noFill/>
          <a:ln w="26975" cap="flat" cmpd="sng">
            <a:solidFill>
              <a:srgbClr val="FFFFF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mbria"/>
              <a:ea typeface="Cambria"/>
              <a:cs typeface="Cambria"/>
              <a:sym typeface="Cambria"/>
            </a:endParaRPr>
          </a:p>
        </p:txBody>
      </p:sp>
      <p:sp>
        <p:nvSpPr>
          <p:cNvPr id="351" name="Google Shape;351;p35"/>
          <p:cNvSpPr txBox="1"/>
          <p:nvPr/>
        </p:nvSpPr>
        <p:spPr>
          <a:xfrm>
            <a:off x="6553200" y="6567587"/>
            <a:ext cx="2133600" cy="15388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mbria"/>
              <a:ea typeface="Cambria"/>
              <a:cs typeface="Cambria"/>
              <a:sym typeface="Cambria"/>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157851976"/>
              </p:ext>
            </p:extLst>
          </p:nvPr>
        </p:nvGraphicFramePr>
        <p:xfrm>
          <a:off x="736827" y="1232127"/>
          <a:ext cx="2657475" cy="4524375"/>
        </p:xfrm>
        <a:graphic>
          <a:graphicData uri="http://schemas.openxmlformats.org/presentationml/2006/ole">
            <mc:AlternateContent xmlns:mc="http://schemas.openxmlformats.org/markup-compatibility/2006">
              <mc:Choice xmlns:v="urn:schemas-microsoft-com:vml" Requires="v">
                <p:oleObj spid="_x0000_s6149" name="Worksheet" r:id="rId4" imgW="2657409" imgH="4524375" progId="Excel.Sheet.8">
                  <p:embed/>
                </p:oleObj>
              </mc:Choice>
              <mc:Fallback>
                <p:oleObj name="Worksheet" r:id="rId4" imgW="2657409" imgH="4524375" progId="Excel.Sheet.8">
                  <p:embed/>
                  <p:pic>
                    <p:nvPicPr>
                      <p:cNvPr id="0" name=""/>
                      <p:cNvPicPr/>
                      <p:nvPr/>
                    </p:nvPicPr>
                    <p:blipFill>
                      <a:blip r:embed="rId5"/>
                      <a:stretch>
                        <a:fillRect/>
                      </a:stretch>
                    </p:blipFill>
                    <p:spPr>
                      <a:xfrm>
                        <a:off x="736827" y="1232127"/>
                        <a:ext cx="2657475" cy="4524375"/>
                      </a:xfrm>
                      <a:prstGeom prst="rect">
                        <a:avLst/>
                      </a:prstGeom>
                    </p:spPr>
                  </p:pic>
                </p:oleObj>
              </mc:Fallback>
            </mc:AlternateContent>
          </a:graphicData>
        </a:graphic>
      </p:graphicFrame>
      <p:graphicFrame>
        <p:nvGraphicFramePr>
          <p:cNvPr id="3" name="Object 2"/>
          <p:cNvGraphicFramePr>
            <a:graphicFrameLocks noChangeAspect="1"/>
          </p:cNvGraphicFramePr>
          <p:nvPr>
            <p:extLst>
              <p:ext uri="{D42A27DB-BD31-4B8C-83A1-F6EECF244321}">
                <p14:modId xmlns:p14="http://schemas.microsoft.com/office/powerpoint/2010/main" val="1136293035"/>
              </p:ext>
            </p:extLst>
          </p:nvPr>
        </p:nvGraphicFramePr>
        <p:xfrm>
          <a:off x="3646564" y="1243694"/>
          <a:ext cx="2124075" cy="2867025"/>
        </p:xfrm>
        <a:graphic>
          <a:graphicData uri="http://schemas.openxmlformats.org/presentationml/2006/ole">
            <mc:AlternateContent xmlns:mc="http://schemas.openxmlformats.org/markup-compatibility/2006">
              <mc:Choice xmlns:v="urn:schemas-microsoft-com:vml" Requires="v">
                <p:oleObj spid="_x0000_s6150" name="Worksheet" r:id="rId6" imgW="2123950" imgH="2867025" progId="Excel.Sheet.8">
                  <p:embed/>
                </p:oleObj>
              </mc:Choice>
              <mc:Fallback>
                <p:oleObj name="Worksheet" r:id="rId6" imgW="2123950" imgH="2867025" progId="Excel.Sheet.8">
                  <p:embed/>
                  <p:pic>
                    <p:nvPicPr>
                      <p:cNvPr id="0" name=""/>
                      <p:cNvPicPr/>
                      <p:nvPr/>
                    </p:nvPicPr>
                    <p:blipFill>
                      <a:blip r:embed="rId7"/>
                      <a:stretch>
                        <a:fillRect/>
                      </a:stretch>
                    </p:blipFill>
                    <p:spPr>
                      <a:xfrm>
                        <a:off x="3646564" y="1243694"/>
                        <a:ext cx="2124075" cy="2867025"/>
                      </a:xfrm>
                      <a:prstGeom prst="rect">
                        <a:avLst/>
                      </a:prstGeom>
                    </p:spPr>
                  </p:pic>
                </p:oleObj>
              </mc:Fallback>
            </mc:AlternateContent>
          </a:graphicData>
        </a:graphic>
      </p:graphicFrame>
      <p:graphicFrame>
        <p:nvGraphicFramePr>
          <p:cNvPr id="4" name="Object 3"/>
          <p:cNvGraphicFramePr>
            <a:graphicFrameLocks noChangeAspect="1"/>
          </p:cNvGraphicFramePr>
          <p:nvPr>
            <p:extLst>
              <p:ext uri="{D42A27DB-BD31-4B8C-83A1-F6EECF244321}">
                <p14:modId xmlns:p14="http://schemas.microsoft.com/office/powerpoint/2010/main" val="2225474724"/>
              </p:ext>
            </p:extLst>
          </p:nvPr>
        </p:nvGraphicFramePr>
        <p:xfrm>
          <a:off x="6036147" y="1247096"/>
          <a:ext cx="2124075" cy="2867025"/>
        </p:xfrm>
        <a:graphic>
          <a:graphicData uri="http://schemas.openxmlformats.org/presentationml/2006/ole">
            <mc:AlternateContent xmlns:mc="http://schemas.openxmlformats.org/markup-compatibility/2006">
              <mc:Choice xmlns:v="urn:schemas-microsoft-com:vml" Requires="v">
                <p:oleObj spid="_x0000_s6151" name="Worksheet" r:id="rId8" imgW="2123950" imgH="2867025" progId="Excel.Sheet.8">
                  <p:embed/>
                </p:oleObj>
              </mc:Choice>
              <mc:Fallback>
                <p:oleObj name="Worksheet" r:id="rId8" imgW="2123950" imgH="2867025" progId="Excel.Sheet.8">
                  <p:embed/>
                  <p:pic>
                    <p:nvPicPr>
                      <p:cNvPr id="0" name=""/>
                      <p:cNvPicPr/>
                      <p:nvPr/>
                    </p:nvPicPr>
                    <p:blipFill>
                      <a:blip r:embed="rId9"/>
                      <a:stretch>
                        <a:fillRect/>
                      </a:stretch>
                    </p:blipFill>
                    <p:spPr>
                      <a:xfrm>
                        <a:off x="6036147" y="1247096"/>
                        <a:ext cx="2124075" cy="2867025"/>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dirty="0" smtClean="0">
                <a:solidFill>
                  <a:schemeClr val="bg2"/>
                </a:solidFill>
                <a:latin typeface="Garamond" panose="02020404030301010803" pitchFamily="18" charset="0"/>
              </a:rPr>
              <a:t>Appendix</a:t>
            </a:r>
            <a:endParaRPr lang="en-US" sz="2000" dirty="0">
              <a:solidFill>
                <a:schemeClr val="bg2"/>
              </a:solidFill>
              <a:latin typeface="Garamond" panose="02020404030301010803" pitchFamily="18" charset="0"/>
            </a:endParaRPr>
          </a:p>
        </p:txBody>
      </p:sp>
      <p:graphicFrame>
        <p:nvGraphicFramePr>
          <p:cNvPr id="3" name="Object 2"/>
          <p:cNvGraphicFramePr>
            <a:graphicFrameLocks noChangeAspect="1"/>
          </p:cNvGraphicFramePr>
          <p:nvPr>
            <p:extLst>
              <p:ext uri="{D42A27DB-BD31-4B8C-83A1-F6EECF244321}">
                <p14:modId xmlns:p14="http://schemas.microsoft.com/office/powerpoint/2010/main" val="1055173082"/>
              </p:ext>
            </p:extLst>
          </p:nvPr>
        </p:nvGraphicFramePr>
        <p:xfrm>
          <a:off x="450209" y="1681844"/>
          <a:ext cx="8287380" cy="3498396"/>
        </p:xfrm>
        <a:graphic>
          <a:graphicData uri="http://schemas.openxmlformats.org/presentationml/2006/ole">
            <mc:AlternateContent xmlns:mc="http://schemas.openxmlformats.org/markup-compatibility/2006">
              <mc:Choice xmlns:v="urn:schemas-microsoft-com:vml" Requires="v">
                <p:oleObj spid="_x0000_s7171" name="Worksheet" r:id="rId3" imgW="11639712" imgH="4914900" progId="Excel.Sheet.8">
                  <p:embed/>
                </p:oleObj>
              </mc:Choice>
              <mc:Fallback>
                <p:oleObj name="Worksheet" r:id="rId3" imgW="11639712" imgH="4914900" progId="Excel.Sheet.8">
                  <p:embed/>
                  <p:pic>
                    <p:nvPicPr>
                      <p:cNvPr id="0" name=""/>
                      <p:cNvPicPr/>
                      <p:nvPr/>
                    </p:nvPicPr>
                    <p:blipFill>
                      <a:blip r:embed="rId4"/>
                      <a:stretch>
                        <a:fillRect/>
                      </a:stretch>
                    </p:blipFill>
                    <p:spPr>
                      <a:xfrm>
                        <a:off x="450209" y="1681844"/>
                        <a:ext cx="8287380" cy="3498396"/>
                      </a:xfrm>
                      <a:prstGeom prst="rect">
                        <a:avLst/>
                      </a:prstGeom>
                    </p:spPr>
                  </p:pic>
                </p:oleObj>
              </mc:Fallback>
            </mc:AlternateContent>
          </a:graphicData>
        </a:graphic>
      </p:graphicFrame>
    </p:spTree>
    <p:extLst>
      <p:ext uri="{BB962C8B-B14F-4D97-AF65-F5344CB8AC3E}">
        <p14:creationId xmlns:p14="http://schemas.microsoft.com/office/powerpoint/2010/main" val="36578889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24"/>
          <p:cNvSpPr txBox="1">
            <a:spLocks noGrp="1"/>
          </p:cNvSpPr>
          <p:nvPr>
            <p:ph type="title"/>
          </p:nvPr>
        </p:nvSpPr>
        <p:spPr>
          <a:xfrm>
            <a:off x="450209" y="298179"/>
            <a:ext cx="5440680" cy="530321"/>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Clr>
                <a:srgbClr val="004165"/>
              </a:buClr>
              <a:buSzPts val="1500"/>
              <a:buFont typeface="Cambria"/>
              <a:buNone/>
            </a:pPr>
            <a:r>
              <a:rPr lang="en-US" sz="2000" b="1" i="0" u="none" strike="noStrike" cap="none" dirty="0" smtClean="0">
                <a:solidFill>
                  <a:schemeClr val="bg2"/>
                </a:solidFill>
                <a:latin typeface="Garamond" panose="02020404030301010803" pitchFamily="18" charset="0"/>
                <a:sym typeface="Cambria"/>
              </a:rPr>
              <a:t>Agenda</a:t>
            </a:r>
            <a:endParaRPr sz="2000" b="1" i="0" u="none" strike="noStrike" cap="none" dirty="0">
              <a:solidFill>
                <a:schemeClr val="bg2"/>
              </a:solidFill>
              <a:latin typeface="Garamond" panose="02020404030301010803" pitchFamily="18" charset="0"/>
              <a:sym typeface="Cambria"/>
            </a:endParaRPr>
          </a:p>
        </p:txBody>
      </p:sp>
      <p:sp>
        <p:nvSpPr>
          <p:cNvPr id="223" name="Google Shape;223;p24"/>
          <p:cNvSpPr txBox="1">
            <a:spLocks noGrp="1"/>
          </p:cNvSpPr>
          <p:nvPr>
            <p:ph type="body" idx="1"/>
          </p:nvPr>
        </p:nvSpPr>
        <p:spPr>
          <a:xfrm>
            <a:off x="450209" y="1374095"/>
            <a:ext cx="5429400" cy="4327457"/>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dirty="0"/>
          </a:p>
          <a:p>
            <a:pPr marL="228600" marR="0" lvl="0" indent="-228600" algn="l" rtl="0">
              <a:lnSpc>
                <a:spcPct val="100000"/>
              </a:lnSpc>
              <a:spcBef>
                <a:spcPts val="1200"/>
              </a:spcBef>
              <a:spcAft>
                <a:spcPts val="0"/>
              </a:spcAft>
              <a:buClr>
                <a:srgbClr val="000000"/>
              </a:buClr>
              <a:buSzPts val="1400"/>
              <a:buFont typeface="Cambria"/>
              <a:buAutoNum type="arabicPeriod"/>
            </a:pPr>
            <a:r>
              <a:rPr lang="en-US" sz="1400" dirty="0">
                <a:latin typeface="Garamond" panose="02020404030301010803" pitchFamily="18" charset="0"/>
              </a:rPr>
              <a:t>Executive Summary</a:t>
            </a:r>
          </a:p>
          <a:p>
            <a:pPr marL="228600" marR="0" lvl="0" indent="-228600" algn="l" rtl="0">
              <a:lnSpc>
                <a:spcPct val="100000"/>
              </a:lnSpc>
              <a:spcBef>
                <a:spcPts val="1200"/>
              </a:spcBef>
              <a:spcAft>
                <a:spcPts val="0"/>
              </a:spcAft>
              <a:buClr>
                <a:srgbClr val="000000"/>
              </a:buClr>
              <a:buSzPts val="1400"/>
              <a:buFont typeface="Cambria"/>
              <a:buAutoNum type="arabicPeriod"/>
            </a:pPr>
            <a:r>
              <a:rPr lang="en-US" sz="1400" dirty="0">
                <a:latin typeface="Garamond" panose="02020404030301010803" pitchFamily="18" charset="0"/>
              </a:rPr>
              <a:t>Company</a:t>
            </a:r>
            <a:r>
              <a:rPr lang="en-US" sz="1400" b="0" i="0" u="none" strike="noStrike" cap="none" dirty="0">
                <a:solidFill>
                  <a:srgbClr val="000000"/>
                </a:solidFill>
                <a:latin typeface="Garamond" panose="02020404030301010803" pitchFamily="18" charset="0"/>
                <a:sym typeface="Cambria"/>
              </a:rPr>
              <a:t> Overview</a:t>
            </a:r>
            <a:endParaRPr dirty="0">
              <a:latin typeface="Garamond" panose="02020404030301010803" pitchFamily="18" charset="0"/>
            </a:endParaRPr>
          </a:p>
          <a:p>
            <a:pPr marL="228600" marR="0" lvl="0" indent="-228600" algn="l" rtl="0">
              <a:lnSpc>
                <a:spcPct val="100000"/>
              </a:lnSpc>
              <a:spcBef>
                <a:spcPts val="1200"/>
              </a:spcBef>
              <a:spcAft>
                <a:spcPts val="0"/>
              </a:spcAft>
              <a:buClr>
                <a:srgbClr val="000000"/>
              </a:buClr>
              <a:buSzPts val="1400"/>
              <a:buFont typeface="Cambria"/>
              <a:buAutoNum type="arabicPeriod"/>
            </a:pPr>
            <a:r>
              <a:rPr lang="en-US" sz="1400" dirty="0">
                <a:latin typeface="Garamond" panose="02020404030301010803" pitchFamily="18" charset="0"/>
              </a:rPr>
              <a:t>Industry </a:t>
            </a:r>
            <a:r>
              <a:rPr lang="en-US" sz="1400" b="0" i="0" u="none" strike="noStrike" cap="none" dirty="0">
                <a:solidFill>
                  <a:srgbClr val="000000"/>
                </a:solidFill>
                <a:latin typeface="Garamond" panose="02020404030301010803" pitchFamily="18" charset="0"/>
                <a:sym typeface="Cambria"/>
              </a:rPr>
              <a:t>Overview</a:t>
            </a:r>
            <a:endParaRPr lang="en-US" dirty="0">
              <a:latin typeface="Garamond" panose="02020404030301010803" pitchFamily="18" charset="0"/>
            </a:endParaRPr>
          </a:p>
          <a:p>
            <a:pPr marL="228600" marR="0" lvl="0" indent="-228600" algn="l" rtl="0">
              <a:lnSpc>
                <a:spcPct val="100000"/>
              </a:lnSpc>
              <a:spcBef>
                <a:spcPts val="1200"/>
              </a:spcBef>
              <a:spcAft>
                <a:spcPts val="0"/>
              </a:spcAft>
              <a:buClr>
                <a:srgbClr val="000000"/>
              </a:buClr>
              <a:buSzPts val="1400"/>
              <a:buFont typeface="Cambria"/>
              <a:buAutoNum type="arabicPeriod"/>
            </a:pPr>
            <a:r>
              <a:rPr lang="en-US" sz="1400" b="0" i="0" u="none" strike="noStrike" cap="none" dirty="0" smtClean="0">
                <a:solidFill>
                  <a:srgbClr val="000000"/>
                </a:solidFill>
                <a:latin typeface="Garamond" panose="02020404030301010803" pitchFamily="18" charset="0"/>
                <a:sym typeface="Cambria"/>
              </a:rPr>
              <a:t>Risks and Mitigants</a:t>
            </a:r>
            <a:endParaRPr sz="1400" b="0" i="0" u="none" strike="noStrike" cap="none" dirty="0">
              <a:solidFill>
                <a:srgbClr val="000000"/>
              </a:solidFill>
              <a:latin typeface="Garamond" panose="02020404030301010803" pitchFamily="18" charset="0"/>
              <a:sym typeface="Cambria"/>
            </a:endParaRPr>
          </a:p>
          <a:p>
            <a:pPr marL="228600" marR="0" lvl="0" indent="-228600" algn="l" rtl="0">
              <a:lnSpc>
                <a:spcPct val="100000"/>
              </a:lnSpc>
              <a:spcBef>
                <a:spcPts val="1200"/>
              </a:spcBef>
              <a:spcAft>
                <a:spcPts val="0"/>
              </a:spcAft>
              <a:buClr>
                <a:srgbClr val="000000"/>
              </a:buClr>
              <a:buSzPts val="1400"/>
              <a:buFont typeface="Cambria"/>
              <a:buAutoNum type="arabicPeriod"/>
            </a:pPr>
            <a:r>
              <a:rPr lang="en-US" sz="1400" dirty="0">
                <a:latin typeface="Garamond" panose="02020404030301010803" pitchFamily="18" charset="0"/>
              </a:rPr>
              <a:t>Public Comparables</a:t>
            </a:r>
            <a:endParaRPr sz="1400" dirty="0">
              <a:latin typeface="Garamond" panose="02020404030301010803" pitchFamily="18" charset="0"/>
            </a:endParaRPr>
          </a:p>
          <a:p>
            <a:pPr marL="228600" marR="0" lvl="0" indent="-228600" algn="l" rtl="0">
              <a:lnSpc>
                <a:spcPct val="100000"/>
              </a:lnSpc>
              <a:spcBef>
                <a:spcPts val="1200"/>
              </a:spcBef>
              <a:spcAft>
                <a:spcPts val="0"/>
              </a:spcAft>
              <a:buClr>
                <a:srgbClr val="000000"/>
              </a:buClr>
              <a:buSzPts val="1400"/>
              <a:buFont typeface="Cambria"/>
              <a:buAutoNum type="arabicPeriod"/>
            </a:pPr>
            <a:r>
              <a:rPr lang="en-US" sz="1400" dirty="0">
                <a:latin typeface="Garamond" panose="02020404030301010803" pitchFamily="18" charset="0"/>
              </a:rPr>
              <a:t>Precedent Transactions</a:t>
            </a:r>
            <a:endParaRPr sz="1400" dirty="0">
              <a:latin typeface="Garamond" panose="02020404030301010803" pitchFamily="18" charset="0"/>
            </a:endParaRPr>
          </a:p>
          <a:p>
            <a:pPr marL="228600" marR="0" lvl="0" indent="-228600" algn="l" rtl="0">
              <a:lnSpc>
                <a:spcPct val="100000"/>
              </a:lnSpc>
              <a:spcBef>
                <a:spcPts val="1200"/>
              </a:spcBef>
              <a:spcAft>
                <a:spcPts val="0"/>
              </a:spcAft>
              <a:buClr>
                <a:srgbClr val="000000"/>
              </a:buClr>
              <a:buSzPts val="1400"/>
              <a:buFont typeface="Cambria"/>
              <a:buAutoNum type="arabicPeriod"/>
            </a:pPr>
            <a:r>
              <a:rPr lang="en-US" sz="1400" dirty="0">
                <a:latin typeface="Garamond" panose="02020404030301010803" pitchFamily="18" charset="0"/>
              </a:rPr>
              <a:t>Revenue Build</a:t>
            </a:r>
            <a:endParaRPr sz="1400" dirty="0">
              <a:latin typeface="Garamond" panose="02020404030301010803" pitchFamily="18" charset="0"/>
            </a:endParaRPr>
          </a:p>
          <a:p>
            <a:pPr marL="228600" marR="0" lvl="0" indent="-228600" algn="l" rtl="0">
              <a:lnSpc>
                <a:spcPct val="100000"/>
              </a:lnSpc>
              <a:spcBef>
                <a:spcPts val="1200"/>
              </a:spcBef>
              <a:spcAft>
                <a:spcPts val="0"/>
              </a:spcAft>
              <a:buClr>
                <a:srgbClr val="000000"/>
              </a:buClr>
              <a:buSzPts val="1400"/>
              <a:buFont typeface="Cambria"/>
              <a:buAutoNum type="arabicPeriod"/>
            </a:pPr>
            <a:r>
              <a:rPr lang="en-US" sz="1400" dirty="0" smtClean="0">
                <a:latin typeface="Garamond" panose="02020404030301010803" pitchFamily="18" charset="0"/>
              </a:rPr>
              <a:t>DCF Assumptions</a:t>
            </a:r>
            <a:endParaRPr sz="1400" dirty="0">
              <a:latin typeface="Garamond" panose="02020404030301010803" pitchFamily="18" charset="0"/>
            </a:endParaRPr>
          </a:p>
          <a:p>
            <a:pPr marL="228600" marR="0" lvl="0" indent="-228600" algn="l" rtl="0">
              <a:lnSpc>
                <a:spcPct val="100000"/>
              </a:lnSpc>
              <a:spcBef>
                <a:spcPts val="1200"/>
              </a:spcBef>
              <a:spcAft>
                <a:spcPts val="0"/>
              </a:spcAft>
              <a:buClr>
                <a:srgbClr val="000000"/>
              </a:buClr>
              <a:buSzPts val="1400"/>
              <a:buFont typeface="Cambria"/>
              <a:buAutoNum type="arabicPeriod"/>
            </a:pPr>
            <a:r>
              <a:rPr lang="en-US" sz="1400" b="0" i="0" u="none" strike="noStrike" cap="none" dirty="0" smtClean="0">
                <a:solidFill>
                  <a:srgbClr val="000000"/>
                </a:solidFill>
                <a:latin typeface="Garamond" panose="02020404030301010803" pitchFamily="18" charset="0"/>
                <a:sym typeface="Cambria"/>
              </a:rPr>
              <a:t>Valuation</a:t>
            </a:r>
          </a:p>
          <a:p>
            <a:pPr marL="228600" marR="0" lvl="0" indent="-228600" algn="l" rtl="0">
              <a:lnSpc>
                <a:spcPct val="100000"/>
              </a:lnSpc>
              <a:spcBef>
                <a:spcPts val="1200"/>
              </a:spcBef>
              <a:spcAft>
                <a:spcPts val="0"/>
              </a:spcAft>
              <a:buClr>
                <a:srgbClr val="000000"/>
              </a:buClr>
              <a:buSzPts val="1400"/>
              <a:buFont typeface="Cambria"/>
              <a:buAutoNum type="arabicPeriod"/>
            </a:pPr>
            <a:r>
              <a:rPr lang="en-US" sz="1400" b="0" i="0" u="none" strike="noStrike" cap="none" dirty="0" smtClean="0">
                <a:solidFill>
                  <a:srgbClr val="000000"/>
                </a:solidFill>
                <a:latin typeface="Garamond" panose="02020404030301010803" pitchFamily="18" charset="0"/>
                <a:sym typeface="Cambria"/>
              </a:rPr>
              <a:t>Conclusion</a:t>
            </a:r>
            <a:endParaRPr dirty="0">
              <a:latin typeface="Garamond" panose="02020404030301010803" pitchFamily="18" charset="0"/>
            </a:endParaRPr>
          </a:p>
          <a:p>
            <a:pPr marL="228600" marR="0" lvl="0" indent="-228600" algn="l" rtl="0">
              <a:lnSpc>
                <a:spcPct val="100000"/>
              </a:lnSpc>
              <a:spcBef>
                <a:spcPts val="1200"/>
              </a:spcBef>
              <a:spcAft>
                <a:spcPts val="0"/>
              </a:spcAft>
              <a:buClr>
                <a:srgbClr val="000000"/>
              </a:buClr>
              <a:buSzPts val="1400"/>
              <a:buFont typeface="Cambria"/>
              <a:buAutoNum type="arabicPeriod"/>
            </a:pPr>
            <a:r>
              <a:rPr lang="en-US" sz="1400" b="0" i="0" u="none" strike="noStrike" cap="none" dirty="0">
                <a:solidFill>
                  <a:srgbClr val="000000"/>
                </a:solidFill>
                <a:latin typeface="Garamond" panose="02020404030301010803" pitchFamily="18" charset="0"/>
                <a:sym typeface="Cambria"/>
              </a:rPr>
              <a:t> Appendix </a:t>
            </a:r>
            <a:endParaRPr dirty="0">
              <a:latin typeface="Garamond" panose="02020404030301010803"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0767" y="401065"/>
            <a:ext cx="5440680" cy="530321"/>
          </a:xfrm>
        </p:spPr>
        <p:txBody>
          <a:bodyPr/>
          <a:lstStyle/>
          <a:p>
            <a:r>
              <a:rPr lang="en-US" sz="1800" dirty="0">
                <a:solidFill>
                  <a:schemeClr val="bg2"/>
                </a:solidFill>
                <a:latin typeface="Garamond" panose="02020404030301010803" pitchFamily="18" charset="0"/>
              </a:rPr>
              <a:t>Executive Summary</a:t>
            </a:r>
          </a:p>
        </p:txBody>
      </p:sp>
      <p:graphicFrame>
        <p:nvGraphicFramePr>
          <p:cNvPr id="6" name="Table 5"/>
          <p:cNvGraphicFramePr>
            <a:graphicFrameLocks noGrp="1"/>
          </p:cNvGraphicFramePr>
          <p:nvPr>
            <p:extLst>
              <p:ext uri="{D42A27DB-BD31-4B8C-83A1-F6EECF244321}">
                <p14:modId xmlns:p14="http://schemas.microsoft.com/office/powerpoint/2010/main" val="1493224995"/>
              </p:ext>
            </p:extLst>
          </p:nvPr>
        </p:nvGraphicFramePr>
        <p:xfrm>
          <a:off x="930731" y="1396092"/>
          <a:ext cx="7298868" cy="1412421"/>
        </p:xfrm>
        <a:graphic>
          <a:graphicData uri="http://schemas.openxmlformats.org/drawingml/2006/table">
            <a:tbl>
              <a:tblPr firstRow="1" bandRow="1">
                <a:tableStyleId>{3C2FFA5D-87B4-456A-9821-1D502468CF0F}</a:tableStyleId>
              </a:tblPr>
              <a:tblGrid>
                <a:gridCol w="1824717">
                  <a:extLst>
                    <a:ext uri="{9D8B030D-6E8A-4147-A177-3AD203B41FA5}">
                      <a16:colId xmlns:a16="http://schemas.microsoft.com/office/drawing/2014/main" val="1226207023"/>
                    </a:ext>
                  </a:extLst>
                </a:gridCol>
                <a:gridCol w="1824717">
                  <a:extLst>
                    <a:ext uri="{9D8B030D-6E8A-4147-A177-3AD203B41FA5}">
                      <a16:colId xmlns:a16="http://schemas.microsoft.com/office/drawing/2014/main" val="2990534283"/>
                    </a:ext>
                  </a:extLst>
                </a:gridCol>
                <a:gridCol w="1824717">
                  <a:extLst>
                    <a:ext uri="{9D8B030D-6E8A-4147-A177-3AD203B41FA5}">
                      <a16:colId xmlns:a16="http://schemas.microsoft.com/office/drawing/2014/main" val="1381989881"/>
                    </a:ext>
                  </a:extLst>
                </a:gridCol>
                <a:gridCol w="1824717">
                  <a:extLst>
                    <a:ext uri="{9D8B030D-6E8A-4147-A177-3AD203B41FA5}">
                      <a16:colId xmlns:a16="http://schemas.microsoft.com/office/drawing/2014/main" val="2325551412"/>
                    </a:ext>
                  </a:extLst>
                </a:gridCol>
              </a:tblGrid>
              <a:tr h="1412421">
                <a:tc>
                  <a:txBody>
                    <a:bodyPr/>
                    <a:lstStyle/>
                    <a:p>
                      <a:pPr algn="ctr"/>
                      <a:endParaRPr lang="en-US" sz="1800" dirty="0" smtClean="0">
                        <a:solidFill>
                          <a:schemeClr val="bg2"/>
                        </a:solidFill>
                        <a:latin typeface="Garamond" panose="02020404030301010803" pitchFamily="18" charset="0"/>
                      </a:endParaRPr>
                    </a:p>
                    <a:p>
                      <a:pPr algn="ctr"/>
                      <a:r>
                        <a:rPr lang="en-US" sz="1800" dirty="0" smtClean="0">
                          <a:solidFill>
                            <a:schemeClr val="bg2"/>
                          </a:solidFill>
                          <a:latin typeface="Garamond" panose="02020404030301010803" pitchFamily="18" charset="0"/>
                        </a:rPr>
                        <a:t>Share</a:t>
                      </a:r>
                      <a:r>
                        <a:rPr lang="en-US" sz="1800" baseline="0" dirty="0" smtClean="0">
                          <a:solidFill>
                            <a:schemeClr val="bg2"/>
                          </a:solidFill>
                          <a:latin typeface="Garamond" panose="02020404030301010803" pitchFamily="18" charset="0"/>
                        </a:rPr>
                        <a:t> Price</a:t>
                      </a:r>
                      <a:endParaRPr lang="en-US" sz="1800" dirty="0">
                        <a:solidFill>
                          <a:schemeClr val="bg2"/>
                        </a:solidFill>
                        <a:latin typeface="Garamond" panose="02020404030301010803" pitchFamily="18" charset="0"/>
                      </a:endParaRPr>
                    </a:p>
                  </a:txBody>
                  <a:tcPr/>
                </a:tc>
                <a:tc>
                  <a:txBody>
                    <a:bodyPr/>
                    <a:lstStyle/>
                    <a:p>
                      <a:pPr algn="ctr"/>
                      <a:endParaRPr lang="en-US" sz="1800" dirty="0" smtClean="0">
                        <a:solidFill>
                          <a:schemeClr val="bg2"/>
                        </a:solidFill>
                        <a:latin typeface="Garamond" panose="02020404030301010803" pitchFamily="18" charset="0"/>
                      </a:endParaRPr>
                    </a:p>
                    <a:p>
                      <a:pPr algn="ctr"/>
                      <a:r>
                        <a:rPr lang="en-US" sz="1800" dirty="0" smtClean="0">
                          <a:solidFill>
                            <a:schemeClr val="bg2"/>
                          </a:solidFill>
                          <a:latin typeface="Garamond" panose="02020404030301010803" pitchFamily="18" charset="0"/>
                        </a:rPr>
                        <a:t>Multiples</a:t>
                      </a:r>
                      <a:endParaRPr lang="en-US" sz="1800" dirty="0">
                        <a:solidFill>
                          <a:schemeClr val="bg2"/>
                        </a:solidFill>
                        <a:latin typeface="Garamond" panose="02020404030301010803" pitchFamily="18" charset="0"/>
                      </a:endParaRPr>
                    </a:p>
                  </a:txBody>
                  <a:tcPr/>
                </a:tc>
                <a:tc>
                  <a:txBody>
                    <a:bodyPr/>
                    <a:lstStyle/>
                    <a:p>
                      <a:pPr algn="ctr"/>
                      <a:endParaRPr lang="en-US" sz="1800" dirty="0" smtClean="0">
                        <a:solidFill>
                          <a:schemeClr val="bg2"/>
                        </a:solidFill>
                        <a:latin typeface="Garamond" panose="02020404030301010803" pitchFamily="18" charset="0"/>
                      </a:endParaRPr>
                    </a:p>
                    <a:p>
                      <a:pPr algn="ctr"/>
                      <a:r>
                        <a:rPr lang="en-US" sz="1800" dirty="0" smtClean="0">
                          <a:solidFill>
                            <a:schemeClr val="bg2"/>
                          </a:solidFill>
                          <a:latin typeface="Garamond" panose="02020404030301010803" pitchFamily="18" charset="0"/>
                        </a:rPr>
                        <a:t>Value and Convenience Proposition</a:t>
                      </a:r>
                    </a:p>
                  </a:txBody>
                  <a:tcPr/>
                </a:tc>
                <a:tc>
                  <a:txBody>
                    <a:bodyPr/>
                    <a:lstStyle/>
                    <a:p>
                      <a:pPr algn="ctr"/>
                      <a:endParaRPr lang="en-US" sz="1800" dirty="0" smtClean="0">
                        <a:solidFill>
                          <a:schemeClr val="bg2"/>
                        </a:solidFill>
                        <a:latin typeface="Garamond" panose="02020404030301010803" pitchFamily="18" charset="0"/>
                      </a:endParaRPr>
                    </a:p>
                    <a:p>
                      <a:pPr algn="ctr"/>
                      <a:r>
                        <a:rPr lang="en-US" sz="1800" dirty="0" smtClean="0">
                          <a:solidFill>
                            <a:schemeClr val="bg2"/>
                          </a:solidFill>
                          <a:latin typeface="Garamond" panose="02020404030301010803" pitchFamily="18" charset="0"/>
                        </a:rPr>
                        <a:t>Business Model</a:t>
                      </a:r>
                      <a:endParaRPr lang="en-US" sz="1800" dirty="0">
                        <a:solidFill>
                          <a:schemeClr val="bg2"/>
                        </a:solidFill>
                        <a:latin typeface="Garamond" panose="02020404030301010803" pitchFamily="18" charset="0"/>
                      </a:endParaRPr>
                    </a:p>
                  </a:txBody>
                  <a:tcPr/>
                </a:tc>
                <a:extLst>
                  <a:ext uri="{0D108BD9-81ED-4DB2-BD59-A6C34878D82A}">
                    <a16:rowId xmlns:a16="http://schemas.microsoft.com/office/drawing/2014/main" val="1853459500"/>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882276664"/>
              </p:ext>
            </p:extLst>
          </p:nvPr>
        </p:nvGraphicFramePr>
        <p:xfrm>
          <a:off x="930731" y="2808514"/>
          <a:ext cx="7298872" cy="2922816"/>
        </p:xfrm>
        <a:graphic>
          <a:graphicData uri="http://schemas.openxmlformats.org/drawingml/2006/table">
            <a:tbl>
              <a:tblPr firstRow="1" bandRow="1">
                <a:tableStyleId>{69C7853C-536D-4A76-A0AE-DD22124D55A5}</a:tableStyleId>
              </a:tblPr>
              <a:tblGrid>
                <a:gridCol w="1824718">
                  <a:extLst>
                    <a:ext uri="{9D8B030D-6E8A-4147-A177-3AD203B41FA5}">
                      <a16:colId xmlns:a16="http://schemas.microsoft.com/office/drawing/2014/main" val="2748957532"/>
                    </a:ext>
                  </a:extLst>
                </a:gridCol>
                <a:gridCol w="1824718">
                  <a:extLst>
                    <a:ext uri="{9D8B030D-6E8A-4147-A177-3AD203B41FA5}">
                      <a16:colId xmlns:a16="http://schemas.microsoft.com/office/drawing/2014/main" val="467902385"/>
                    </a:ext>
                  </a:extLst>
                </a:gridCol>
                <a:gridCol w="1824718">
                  <a:extLst>
                    <a:ext uri="{9D8B030D-6E8A-4147-A177-3AD203B41FA5}">
                      <a16:colId xmlns:a16="http://schemas.microsoft.com/office/drawing/2014/main" val="311700649"/>
                    </a:ext>
                  </a:extLst>
                </a:gridCol>
                <a:gridCol w="1824718">
                  <a:extLst>
                    <a:ext uri="{9D8B030D-6E8A-4147-A177-3AD203B41FA5}">
                      <a16:colId xmlns:a16="http://schemas.microsoft.com/office/drawing/2014/main" val="404851547"/>
                    </a:ext>
                  </a:extLst>
                </a:gridCol>
              </a:tblGrid>
              <a:tr h="2922816">
                <a:tc>
                  <a:txBody>
                    <a:bodyPr/>
                    <a:lstStyle/>
                    <a:p>
                      <a:pPr algn="ctr"/>
                      <a:endParaRPr lang="en-US" sz="1600" dirty="0" smtClean="0">
                        <a:solidFill>
                          <a:schemeClr val="bg1"/>
                        </a:solidFill>
                        <a:latin typeface="Garamond" panose="02020404030301010803" pitchFamily="18" charset="0"/>
                      </a:endParaRPr>
                    </a:p>
                    <a:p>
                      <a:pPr algn="ctr"/>
                      <a:r>
                        <a:rPr lang="en-US" sz="1600" dirty="0" smtClean="0">
                          <a:solidFill>
                            <a:schemeClr val="bg1"/>
                          </a:solidFill>
                          <a:latin typeface="Garamond" panose="02020404030301010803" pitchFamily="18" charset="0"/>
                        </a:rPr>
                        <a:t>$153.55</a:t>
                      </a:r>
                    </a:p>
                    <a:p>
                      <a:pPr algn="ctr"/>
                      <a:r>
                        <a:rPr lang="en-US" sz="1600" dirty="0" smtClean="0">
                          <a:solidFill>
                            <a:schemeClr val="bg1"/>
                          </a:solidFill>
                          <a:latin typeface="Garamond" panose="02020404030301010803" pitchFamily="18" charset="0"/>
                        </a:rPr>
                        <a:t>Representing</a:t>
                      </a:r>
                      <a:r>
                        <a:rPr lang="en-US" sz="1600" baseline="0" dirty="0" smtClean="0">
                          <a:solidFill>
                            <a:schemeClr val="bg1"/>
                          </a:solidFill>
                          <a:latin typeface="Garamond" panose="02020404030301010803" pitchFamily="18" charset="0"/>
                        </a:rPr>
                        <a:t> a     1-year increase of 47.5%</a:t>
                      </a:r>
                      <a:endParaRPr lang="en-US" sz="1600" dirty="0" smtClean="0">
                        <a:solidFill>
                          <a:schemeClr val="bg1"/>
                        </a:solidFill>
                        <a:latin typeface="Garamond" panose="02020404030301010803" pitchFamily="18" charset="0"/>
                      </a:endParaRPr>
                    </a:p>
                  </a:txBody>
                  <a:tcPr/>
                </a:tc>
                <a:tc>
                  <a:txBody>
                    <a:bodyPr/>
                    <a:lstStyle/>
                    <a:p>
                      <a:pPr algn="ctr"/>
                      <a:endParaRPr lang="en-US" sz="1600" dirty="0" smtClean="0">
                        <a:solidFill>
                          <a:schemeClr val="bg1"/>
                        </a:solidFill>
                        <a:latin typeface="Garamond" panose="02020404030301010803" pitchFamily="18" charset="0"/>
                      </a:endParaRPr>
                    </a:p>
                    <a:p>
                      <a:pPr algn="ctr"/>
                      <a:r>
                        <a:rPr lang="en-US" sz="1600" dirty="0" smtClean="0">
                          <a:solidFill>
                            <a:schemeClr val="bg1"/>
                          </a:solidFill>
                          <a:latin typeface="Garamond" panose="02020404030301010803" pitchFamily="18" charset="0"/>
                        </a:rPr>
                        <a:t>EV/EBITDA: 19.43x</a:t>
                      </a:r>
                    </a:p>
                    <a:p>
                      <a:pPr algn="ctr"/>
                      <a:r>
                        <a:rPr lang="en-US" sz="1600" dirty="0" smtClean="0">
                          <a:solidFill>
                            <a:schemeClr val="bg1"/>
                          </a:solidFill>
                          <a:latin typeface="Garamond" panose="02020404030301010803" pitchFamily="18" charset="0"/>
                        </a:rPr>
                        <a:t>Price/EPS: </a:t>
                      </a:r>
                    </a:p>
                    <a:p>
                      <a:pPr algn="ctr"/>
                      <a:r>
                        <a:rPr lang="en-US" sz="1600" dirty="0" smtClean="0">
                          <a:solidFill>
                            <a:schemeClr val="bg1"/>
                          </a:solidFill>
                          <a:latin typeface="Garamond" panose="02020404030301010803" pitchFamily="18" charset="0"/>
                        </a:rPr>
                        <a:t>25.72x</a:t>
                      </a:r>
                      <a:endParaRPr lang="en-US" sz="1600" dirty="0">
                        <a:solidFill>
                          <a:schemeClr val="bg1"/>
                        </a:solidFill>
                        <a:latin typeface="Garamond" panose="02020404030301010803" pitchFamily="18" charset="0"/>
                      </a:endParaRPr>
                    </a:p>
                  </a:txBody>
                  <a:tcPr/>
                </a:tc>
                <a:tc>
                  <a:txBody>
                    <a:bodyPr/>
                    <a:lstStyle/>
                    <a:p>
                      <a:pPr algn="ctr"/>
                      <a:endParaRPr lang="en-US" sz="1600" dirty="0" smtClean="0">
                        <a:solidFill>
                          <a:schemeClr val="bg1"/>
                        </a:solidFill>
                        <a:latin typeface="Garamond" panose="02020404030301010803" pitchFamily="18" charset="0"/>
                      </a:endParaRPr>
                    </a:p>
                    <a:p>
                      <a:pPr algn="ctr"/>
                      <a:r>
                        <a:rPr lang="en-US" sz="1600" dirty="0" smtClean="0">
                          <a:solidFill>
                            <a:schemeClr val="bg1"/>
                          </a:solidFill>
                          <a:latin typeface="Garamond" panose="02020404030301010803" pitchFamily="18" charset="0"/>
                        </a:rPr>
                        <a:t>Dollar General strives</a:t>
                      </a:r>
                      <a:r>
                        <a:rPr lang="en-US" sz="1600" baseline="0" dirty="0" smtClean="0">
                          <a:solidFill>
                            <a:schemeClr val="bg1"/>
                          </a:solidFill>
                          <a:latin typeface="Garamond" panose="02020404030301010803" pitchFamily="18" charset="0"/>
                        </a:rPr>
                        <a:t> to deliver highly competitive prices on national and private-label products at convenient store locations</a:t>
                      </a:r>
                      <a:endParaRPr lang="en-US" sz="1600" dirty="0">
                        <a:solidFill>
                          <a:schemeClr val="bg1"/>
                        </a:solidFill>
                        <a:latin typeface="Garamond" panose="02020404030301010803" pitchFamily="18" charset="0"/>
                      </a:endParaRPr>
                    </a:p>
                  </a:txBody>
                  <a:tcPr/>
                </a:tc>
                <a:tc>
                  <a:txBody>
                    <a:bodyPr/>
                    <a:lstStyle/>
                    <a:p>
                      <a:pPr algn="ctr"/>
                      <a:endParaRPr lang="en-US" sz="1600" dirty="0" smtClean="0">
                        <a:solidFill>
                          <a:schemeClr val="bg1"/>
                        </a:solidFill>
                        <a:latin typeface="Garamond" panose="02020404030301010803" pitchFamily="18" charset="0"/>
                      </a:endParaRPr>
                    </a:p>
                    <a:p>
                      <a:pPr algn="ctr"/>
                      <a:r>
                        <a:rPr lang="en-US" sz="1600" dirty="0" smtClean="0">
                          <a:solidFill>
                            <a:schemeClr val="bg1"/>
                          </a:solidFill>
                          <a:latin typeface="Garamond" panose="02020404030301010803" pitchFamily="18" charset="0"/>
                        </a:rPr>
                        <a:t>Dollar General utilizes</a:t>
                      </a:r>
                      <a:r>
                        <a:rPr lang="en-US" sz="1600" baseline="0" dirty="0" smtClean="0">
                          <a:solidFill>
                            <a:schemeClr val="bg1"/>
                          </a:solidFill>
                          <a:latin typeface="Garamond" panose="02020404030301010803" pitchFamily="18" charset="0"/>
                        </a:rPr>
                        <a:t> </a:t>
                      </a:r>
                      <a:r>
                        <a:rPr lang="en-US" sz="1600" dirty="0" smtClean="0">
                          <a:solidFill>
                            <a:schemeClr val="bg1"/>
                          </a:solidFill>
                          <a:latin typeface="Garamond" panose="02020404030301010803" pitchFamily="18" charset="0"/>
                        </a:rPr>
                        <a:t>a low-cost operating model that focuses on growing a store base and continuing a profitable store growth strategy</a:t>
                      </a:r>
                    </a:p>
                    <a:p>
                      <a:pPr algn="ctr"/>
                      <a:endParaRPr lang="en-US" sz="1600" dirty="0">
                        <a:solidFill>
                          <a:schemeClr val="bg1"/>
                        </a:solidFill>
                        <a:latin typeface="Garamond" panose="02020404030301010803" pitchFamily="18" charset="0"/>
                      </a:endParaRPr>
                    </a:p>
                  </a:txBody>
                  <a:tcPr/>
                </a:tc>
                <a:extLst>
                  <a:ext uri="{0D108BD9-81ED-4DB2-BD59-A6C34878D82A}">
                    <a16:rowId xmlns:a16="http://schemas.microsoft.com/office/drawing/2014/main" val="787759756"/>
                  </a:ext>
                </a:extLst>
              </a:tr>
            </a:tbl>
          </a:graphicData>
        </a:graphic>
      </p:graphicFrame>
    </p:spTree>
    <p:extLst>
      <p:ext uri="{BB962C8B-B14F-4D97-AF65-F5344CB8AC3E}">
        <p14:creationId xmlns:p14="http://schemas.microsoft.com/office/powerpoint/2010/main" val="12706046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25"/>
          <p:cNvSpPr txBox="1">
            <a:spLocks noGrp="1"/>
          </p:cNvSpPr>
          <p:nvPr>
            <p:ph type="title"/>
          </p:nvPr>
        </p:nvSpPr>
        <p:spPr>
          <a:xfrm>
            <a:off x="432287" y="433404"/>
            <a:ext cx="7789863" cy="426021"/>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Clr>
                <a:srgbClr val="004165"/>
              </a:buClr>
              <a:buSzPts val="1500"/>
              <a:buFont typeface="Cambria"/>
              <a:buNone/>
            </a:pPr>
            <a:r>
              <a:rPr lang="en-US" sz="2000" dirty="0">
                <a:solidFill>
                  <a:schemeClr val="bg2"/>
                </a:solidFill>
                <a:latin typeface="Garamond" panose="02020404030301010803" pitchFamily="18" charset="0"/>
              </a:rPr>
              <a:t>Dollar General</a:t>
            </a:r>
            <a:endParaRPr sz="2000" b="1" u="none" strike="noStrike" cap="none" dirty="0">
              <a:solidFill>
                <a:schemeClr val="bg2"/>
              </a:solidFill>
              <a:latin typeface="Garamond" panose="02020404030301010803" pitchFamily="18" charset="0"/>
              <a:sym typeface="Cambria"/>
            </a:endParaRPr>
          </a:p>
        </p:txBody>
      </p:sp>
      <p:sp>
        <p:nvSpPr>
          <p:cNvPr id="229" name="Google Shape;229;p25"/>
          <p:cNvSpPr txBox="1">
            <a:spLocks noGrp="1"/>
          </p:cNvSpPr>
          <p:nvPr>
            <p:ph type="body" idx="1"/>
          </p:nvPr>
        </p:nvSpPr>
        <p:spPr>
          <a:xfrm>
            <a:off x="432287" y="914386"/>
            <a:ext cx="7789355" cy="294513"/>
          </a:xfrm>
          <a:prstGeom prst="rect">
            <a:avLst/>
          </a:prstGeom>
          <a:noFill/>
          <a:ln>
            <a:noFill/>
          </a:ln>
        </p:spPr>
        <p:txBody>
          <a:bodyPr spcFirstLastPara="1" wrap="square" lIns="0" tIns="0" rIns="0" bIns="0" anchor="t" anchorCtr="0">
            <a:noAutofit/>
          </a:bodyPr>
          <a:lstStyle/>
          <a:p>
            <a:pPr marL="114300" marR="0" lvl="0" indent="-114300" algn="l" rtl="0">
              <a:lnSpc>
                <a:spcPct val="100000"/>
              </a:lnSpc>
              <a:spcBef>
                <a:spcPts val="0"/>
              </a:spcBef>
              <a:spcAft>
                <a:spcPts val="0"/>
              </a:spcAft>
              <a:buClr>
                <a:schemeClr val="accent2"/>
              </a:buClr>
              <a:buSzPts val="1400"/>
              <a:buFont typeface="Noto Sans Symbols"/>
              <a:buNone/>
            </a:pPr>
            <a:r>
              <a:rPr lang="en-US" sz="1400" b="0" i="0" dirty="0">
                <a:latin typeface="Garamond" panose="02020404030301010803" pitchFamily="18" charset="0"/>
              </a:rPr>
              <a:t>Company Overview</a:t>
            </a:r>
            <a:endParaRPr sz="1400" b="0" i="0" u="none" strike="noStrike" cap="none" dirty="0">
              <a:latin typeface="Garamond" panose="02020404030301010803" pitchFamily="18" charset="0"/>
              <a:sym typeface="Cambria"/>
            </a:endParaRPr>
          </a:p>
        </p:txBody>
      </p:sp>
      <p:sp>
        <p:nvSpPr>
          <p:cNvPr id="230" name="Google Shape;230;p25"/>
          <p:cNvSpPr/>
          <p:nvPr/>
        </p:nvSpPr>
        <p:spPr>
          <a:xfrm>
            <a:off x="5479410" y="1371600"/>
            <a:ext cx="3515292" cy="304800"/>
          </a:xfrm>
          <a:prstGeom prst="rect">
            <a:avLst/>
          </a:prstGeom>
          <a:solidFill>
            <a:schemeClr val="accent1"/>
          </a:solidFill>
          <a:ln>
            <a:noFill/>
          </a:ln>
        </p:spPr>
        <p:txBody>
          <a:bodyPr spcFirstLastPara="1" wrap="square" lIns="0" tIns="0" rIns="0" bIns="0" anchor="ctr" anchorCtr="0">
            <a:noAutofit/>
          </a:bodyPr>
          <a:lstStyle/>
          <a:p>
            <a:pPr marL="0" marR="0" lvl="0" indent="0" algn="ctr" rtl="0">
              <a:spcBef>
                <a:spcPts val="0"/>
              </a:spcBef>
              <a:spcAft>
                <a:spcPts val="0"/>
              </a:spcAft>
              <a:buNone/>
            </a:pPr>
            <a:r>
              <a:rPr lang="en-US" sz="1050" b="1" dirty="0">
                <a:solidFill>
                  <a:schemeClr val="bg2"/>
                </a:solidFill>
                <a:latin typeface="Cambria"/>
                <a:ea typeface="Cambria"/>
                <a:cs typeface="Cambria"/>
                <a:sym typeface="Cambria"/>
              </a:rPr>
              <a:t>Historical Stock Price (1 Year)</a:t>
            </a:r>
            <a:endParaRPr dirty="0">
              <a:solidFill>
                <a:schemeClr val="bg2"/>
              </a:solidFill>
            </a:endParaRPr>
          </a:p>
        </p:txBody>
      </p:sp>
      <p:sp>
        <p:nvSpPr>
          <p:cNvPr id="231" name="Google Shape;231;p25"/>
          <p:cNvSpPr/>
          <p:nvPr/>
        </p:nvSpPr>
        <p:spPr>
          <a:xfrm>
            <a:off x="5493146" y="3818051"/>
            <a:ext cx="3501600" cy="263400"/>
          </a:xfrm>
          <a:prstGeom prst="rect">
            <a:avLst/>
          </a:prstGeom>
          <a:solidFill>
            <a:schemeClr val="accent1"/>
          </a:solidFill>
          <a:ln>
            <a:noFill/>
          </a:ln>
        </p:spPr>
        <p:txBody>
          <a:bodyPr spcFirstLastPara="1" wrap="square" lIns="0" tIns="0" rIns="0" bIns="0" anchor="ctr" anchorCtr="0">
            <a:noAutofit/>
          </a:bodyPr>
          <a:lstStyle/>
          <a:p>
            <a:pPr marL="0" marR="0" lvl="0" indent="0" algn="ctr" rtl="0">
              <a:spcBef>
                <a:spcPts val="0"/>
              </a:spcBef>
              <a:spcAft>
                <a:spcPts val="0"/>
              </a:spcAft>
              <a:buNone/>
            </a:pPr>
            <a:r>
              <a:rPr lang="en-US" sz="1100" b="1" dirty="0" smtClean="0">
                <a:solidFill>
                  <a:schemeClr val="bg2"/>
                </a:solidFill>
                <a:latin typeface="Cambria"/>
                <a:ea typeface="Cambria"/>
                <a:cs typeface="Cambria"/>
                <a:sym typeface="Cambria"/>
              </a:rPr>
              <a:t>Store Locations</a:t>
            </a:r>
            <a:endParaRPr sz="1100" b="1" dirty="0">
              <a:solidFill>
                <a:schemeClr val="bg2"/>
              </a:solidFill>
              <a:latin typeface="Cambria"/>
              <a:ea typeface="Cambria"/>
              <a:cs typeface="Cambria"/>
              <a:sym typeface="Cambria"/>
            </a:endParaRPr>
          </a:p>
        </p:txBody>
      </p:sp>
      <p:sp>
        <p:nvSpPr>
          <p:cNvPr id="232" name="Google Shape;232;p25"/>
          <p:cNvSpPr/>
          <p:nvPr/>
        </p:nvSpPr>
        <p:spPr>
          <a:xfrm>
            <a:off x="2427610" y="3818051"/>
            <a:ext cx="2910422" cy="265176"/>
          </a:xfrm>
          <a:prstGeom prst="rect">
            <a:avLst/>
          </a:prstGeom>
          <a:solidFill>
            <a:schemeClr val="accent1"/>
          </a:solidFill>
          <a:ln>
            <a:noFill/>
          </a:ln>
        </p:spPr>
        <p:txBody>
          <a:bodyPr spcFirstLastPara="1" wrap="square" lIns="0" tIns="0" rIns="0" bIns="0" anchor="ctr" anchorCtr="0">
            <a:noAutofit/>
          </a:bodyPr>
          <a:lstStyle/>
          <a:p>
            <a:pPr marL="0" marR="0" lvl="0" indent="0" algn="ctr" rtl="0">
              <a:spcBef>
                <a:spcPts val="0"/>
              </a:spcBef>
              <a:spcAft>
                <a:spcPts val="0"/>
              </a:spcAft>
              <a:buNone/>
            </a:pPr>
            <a:r>
              <a:rPr lang="en-US" sz="1050" b="1" dirty="0">
                <a:solidFill>
                  <a:schemeClr val="bg2"/>
                </a:solidFill>
                <a:latin typeface="Cambria"/>
                <a:ea typeface="Cambria"/>
                <a:cs typeface="Cambria"/>
                <a:sym typeface="Cambria"/>
              </a:rPr>
              <a:t>Firm Overview</a:t>
            </a:r>
            <a:endParaRPr dirty="0">
              <a:solidFill>
                <a:schemeClr val="bg2"/>
              </a:solidFill>
            </a:endParaRPr>
          </a:p>
        </p:txBody>
      </p:sp>
      <p:sp>
        <p:nvSpPr>
          <p:cNvPr id="233" name="Google Shape;233;p25"/>
          <p:cNvSpPr/>
          <p:nvPr/>
        </p:nvSpPr>
        <p:spPr>
          <a:xfrm>
            <a:off x="2437226" y="1381422"/>
            <a:ext cx="2906622" cy="285156"/>
          </a:xfrm>
          <a:prstGeom prst="rect">
            <a:avLst/>
          </a:prstGeom>
          <a:solidFill>
            <a:schemeClr val="accent1"/>
          </a:solidFill>
          <a:ln>
            <a:noFill/>
          </a:ln>
        </p:spPr>
        <p:txBody>
          <a:bodyPr spcFirstLastPara="1" wrap="square" lIns="0" tIns="0" rIns="0" bIns="0" anchor="ctr" anchorCtr="0">
            <a:noAutofit/>
          </a:bodyPr>
          <a:lstStyle/>
          <a:p>
            <a:pPr marL="0" marR="0" lvl="0" indent="0" algn="ctr" rtl="0">
              <a:spcBef>
                <a:spcPts val="0"/>
              </a:spcBef>
              <a:spcAft>
                <a:spcPts val="0"/>
              </a:spcAft>
              <a:buNone/>
            </a:pPr>
            <a:r>
              <a:rPr lang="en-US" sz="1050" b="1" dirty="0">
                <a:solidFill>
                  <a:schemeClr val="bg2"/>
                </a:solidFill>
                <a:latin typeface="Cambria"/>
                <a:ea typeface="Cambria"/>
                <a:cs typeface="Cambria"/>
                <a:sym typeface="Cambria"/>
              </a:rPr>
              <a:t>Key Financials</a:t>
            </a:r>
            <a:endParaRPr dirty="0">
              <a:solidFill>
                <a:schemeClr val="bg2"/>
              </a:solidFill>
            </a:endParaRPr>
          </a:p>
        </p:txBody>
      </p:sp>
      <p:sp>
        <p:nvSpPr>
          <p:cNvPr id="234" name="Google Shape;234;p25"/>
          <p:cNvSpPr/>
          <p:nvPr/>
        </p:nvSpPr>
        <p:spPr>
          <a:xfrm>
            <a:off x="459335" y="1371600"/>
            <a:ext cx="1835700" cy="4591800"/>
          </a:xfrm>
          <a:prstGeom prst="rect">
            <a:avLst/>
          </a:prstGeom>
          <a:solidFill>
            <a:srgbClr val="D8D8D8"/>
          </a:solidFill>
          <a:ln>
            <a:noFill/>
          </a:ln>
        </p:spPr>
        <p:txBody>
          <a:bodyPr spcFirstLastPara="1" wrap="square" lIns="0" tIns="0" rIns="0" bIns="0" anchor="t" anchorCtr="0">
            <a:noAutofit/>
          </a:bodyPr>
          <a:lstStyle/>
          <a:p>
            <a:pPr lvl="4"/>
            <a:r>
              <a:rPr lang="en-US" sz="1200" b="1" dirty="0">
                <a:solidFill>
                  <a:schemeClr val="accent2"/>
                </a:solidFill>
                <a:latin typeface="Garamond" panose="02020404030301010803" pitchFamily="18" charset="0"/>
                <a:ea typeface="Cambria"/>
                <a:cs typeface="Cambria"/>
                <a:sym typeface="Cambria"/>
              </a:rPr>
              <a:t>Key Facts</a:t>
            </a:r>
            <a:endParaRPr sz="1200" b="1" dirty="0">
              <a:solidFill>
                <a:schemeClr val="accent2"/>
              </a:solidFill>
              <a:latin typeface="Garamond" panose="02020404030301010803" pitchFamily="18" charset="0"/>
              <a:ea typeface="Cambria"/>
              <a:cs typeface="Cambria"/>
              <a:sym typeface="Cambria"/>
            </a:endParaRPr>
          </a:p>
          <a:p>
            <a:pPr marL="0" marR="0" lvl="0" indent="0" algn="l" rtl="0">
              <a:spcBef>
                <a:spcPts val="0"/>
              </a:spcBef>
              <a:spcAft>
                <a:spcPts val="0"/>
              </a:spcAft>
              <a:buNone/>
            </a:pPr>
            <a:endParaRPr sz="1200" dirty="0">
              <a:solidFill>
                <a:schemeClr val="accent2"/>
              </a:solidFill>
              <a:latin typeface="Garamond" panose="02020404030301010803" pitchFamily="18" charset="0"/>
              <a:ea typeface="Cambria"/>
              <a:cs typeface="Cambria"/>
              <a:sym typeface="Cambria"/>
            </a:endParaRPr>
          </a:p>
          <a:p>
            <a:pPr marL="0" marR="0" lvl="0" indent="0" algn="l" rtl="0">
              <a:spcBef>
                <a:spcPts val="0"/>
              </a:spcBef>
              <a:spcAft>
                <a:spcPts val="0"/>
              </a:spcAft>
              <a:buNone/>
            </a:pPr>
            <a:r>
              <a:rPr lang="en-US" sz="1200" dirty="0">
                <a:solidFill>
                  <a:schemeClr val="accent2"/>
                </a:solidFill>
                <a:latin typeface="Garamond" panose="02020404030301010803" pitchFamily="18" charset="0"/>
                <a:ea typeface="Cambria"/>
                <a:cs typeface="Cambria"/>
                <a:sym typeface="Cambria"/>
              </a:rPr>
              <a:t>Share Price (12/04/2019):  $</a:t>
            </a:r>
            <a:r>
              <a:rPr lang="en-US" sz="1200" dirty="0" smtClean="0">
                <a:solidFill>
                  <a:schemeClr val="accent2"/>
                </a:solidFill>
                <a:latin typeface="Garamond" panose="02020404030301010803" pitchFamily="18" charset="0"/>
                <a:ea typeface="Cambria"/>
                <a:cs typeface="Cambria"/>
                <a:sym typeface="Cambria"/>
              </a:rPr>
              <a:t>153.55</a:t>
            </a:r>
            <a:endParaRPr sz="1200" dirty="0">
              <a:solidFill>
                <a:schemeClr val="accent2"/>
              </a:solidFill>
              <a:latin typeface="Garamond" panose="02020404030301010803" pitchFamily="18" charset="0"/>
              <a:ea typeface="Cambria"/>
              <a:cs typeface="Cambria"/>
              <a:sym typeface="Cambria"/>
            </a:endParaRPr>
          </a:p>
          <a:p>
            <a:pPr marL="0" marR="0" lvl="0" indent="0" algn="l" rtl="0">
              <a:spcBef>
                <a:spcPts val="0"/>
              </a:spcBef>
              <a:spcAft>
                <a:spcPts val="0"/>
              </a:spcAft>
              <a:buNone/>
            </a:pPr>
            <a:endParaRPr sz="1200" dirty="0">
              <a:solidFill>
                <a:schemeClr val="accent2"/>
              </a:solidFill>
              <a:latin typeface="Garamond" panose="02020404030301010803" pitchFamily="18" charset="0"/>
              <a:ea typeface="Cambria"/>
              <a:cs typeface="Cambria"/>
              <a:sym typeface="Cambria"/>
            </a:endParaRPr>
          </a:p>
          <a:p>
            <a:pPr lvl="0"/>
            <a:r>
              <a:rPr lang="en-US" sz="1200" dirty="0">
                <a:solidFill>
                  <a:schemeClr val="accent2"/>
                </a:solidFill>
                <a:latin typeface="Garamond" panose="02020404030301010803" pitchFamily="18" charset="0"/>
                <a:ea typeface="Cambria"/>
                <a:cs typeface="Cambria"/>
                <a:sym typeface="Cambria"/>
              </a:rPr>
              <a:t>Shares Outstanding: 259,518,801 (as of March 2019)</a:t>
            </a:r>
          </a:p>
          <a:p>
            <a:pPr lvl="0"/>
            <a:endParaRPr sz="1200" dirty="0">
              <a:solidFill>
                <a:schemeClr val="accent2"/>
              </a:solidFill>
              <a:latin typeface="Garamond" panose="02020404030301010803" pitchFamily="18" charset="0"/>
              <a:ea typeface="Cambria"/>
              <a:cs typeface="Cambria"/>
              <a:sym typeface="Cambria"/>
            </a:endParaRPr>
          </a:p>
          <a:p>
            <a:pPr marL="0" marR="0" lvl="0" indent="0" algn="l" rtl="0">
              <a:spcBef>
                <a:spcPts val="0"/>
              </a:spcBef>
              <a:spcAft>
                <a:spcPts val="0"/>
              </a:spcAft>
              <a:buNone/>
            </a:pPr>
            <a:r>
              <a:rPr lang="en-US" sz="1200" dirty="0">
                <a:solidFill>
                  <a:schemeClr val="accent2"/>
                </a:solidFill>
                <a:latin typeface="Garamond" panose="02020404030301010803" pitchFamily="18" charset="0"/>
                <a:ea typeface="Cambria"/>
                <a:cs typeface="Cambria"/>
                <a:sym typeface="Cambria"/>
              </a:rPr>
              <a:t>Founded: 1939</a:t>
            </a:r>
            <a:endParaRPr sz="1200" dirty="0">
              <a:solidFill>
                <a:schemeClr val="accent2"/>
              </a:solidFill>
              <a:latin typeface="Garamond" panose="02020404030301010803" pitchFamily="18" charset="0"/>
              <a:ea typeface="Cambria"/>
              <a:cs typeface="Cambria"/>
              <a:sym typeface="Cambria"/>
            </a:endParaRPr>
          </a:p>
          <a:p>
            <a:pPr marL="0" marR="0" lvl="0" indent="0" algn="l" rtl="0">
              <a:spcBef>
                <a:spcPts val="0"/>
              </a:spcBef>
              <a:spcAft>
                <a:spcPts val="0"/>
              </a:spcAft>
              <a:buNone/>
            </a:pPr>
            <a:endParaRPr sz="1200" dirty="0">
              <a:solidFill>
                <a:schemeClr val="accent2"/>
              </a:solidFill>
              <a:latin typeface="Garamond" panose="02020404030301010803" pitchFamily="18" charset="0"/>
              <a:ea typeface="Cambria"/>
              <a:cs typeface="Cambria"/>
              <a:sym typeface="Cambria"/>
            </a:endParaRPr>
          </a:p>
          <a:p>
            <a:pPr marL="0" marR="0" lvl="0" indent="0" algn="l" rtl="0">
              <a:spcBef>
                <a:spcPts val="0"/>
              </a:spcBef>
              <a:spcAft>
                <a:spcPts val="0"/>
              </a:spcAft>
              <a:buNone/>
            </a:pPr>
            <a:r>
              <a:rPr lang="en-US" sz="1200" dirty="0">
                <a:solidFill>
                  <a:schemeClr val="accent2"/>
                </a:solidFill>
                <a:latin typeface="Garamond" panose="02020404030301010803" pitchFamily="18" charset="0"/>
                <a:ea typeface="Cambria"/>
                <a:cs typeface="Cambria"/>
                <a:sym typeface="Cambria"/>
              </a:rPr>
              <a:t>Headquarters: Goodlettsville, Tennessee</a:t>
            </a:r>
            <a:endParaRPr sz="1200" dirty="0">
              <a:solidFill>
                <a:schemeClr val="accent2"/>
              </a:solidFill>
              <a:latin typeface="Garamond" panose="02020404030301010803" pitchFamily="18" charset="0"/>
            </a:endParaRPr>
          </a:p>
          <a:p>
            <a:pPr marL="0" marR="0" lvl="0" indent="0" algn="l" rtl="0">
              <a:spcBef>
                <a:spcPts val="0"/>
              </a:spcBef>
              <a:spcAft>
                <a:spcPts val="0"/>
              </a:spcAft>
              <a:buNone/>
            </a:pPr>
            <a:endParaRPr sz="1200" dirty="0">
              <a:solidFill>
                <a:schemeClr val="accent2"/>
              </a:solidFill>
              <a:latin typeface="Garamond" panose="02020404030301010803" pitchFamily="18" charset="0"/>
              <a:ea typeface="Cambria"/>
              <a:cs typeface="Cambria"/>
              <a:sym typeface="Cambria"/>
            </a:endParaRPr>
          </a:p>
          <a:p>
            <a:pPr marL="0" marR="0" lvl="0" indent="0" algn="l" rtl="0">
              <a:spcBef>
                <a:spcPts val="0"/>
              </a:spcBef>
              <a:spcAft>
                <a:spcPts val="0"/>
              </a:spcAft>
              <a:buNone/>
            </a:pPr>
            <a:r>
              <a:rPr lang="en-US" sz="1200" dirty="0">
                <a:solidFill>
                  <a:schemeClr val="accent2"/>
                </a:solidFill>
                <a:latin typeface="Garamond" panose="02020404030301010803" pitchFamily="18" charset="0"/>
                <a:ea typeface="Cambria"/>
                <a:cs typeface="Cambria"/>
                <a:sym typeface="Cambria"/>
              </a:rPr>
              <a:t>CEO: Todd J. </a:t>
            </a:r>
            <a:r>
              <a:rPr lang="en-US" sz="1200" dirty="0" err="1">
                <a:solidFill>
                  <a:schemeClr val="accent2"/>
                </a:solidFill>
                <a:latin typeface="Garamond" panose="02020404030301010803" pitchFamily="18" charset="0"/>
                <a:ea typeface="Cambria"/>
                <a:cs typeface="Cambria"/>
                <a:sym typeface="Cambria"/>
              </a:rPr>
              <a:t>Vasos</a:t>
            </a:r>
            <a:endParaRPr sz="1200" dirty="0">
              <a:solidFill>
                <a:schemeClr val="accent2"/>
              </a:solidFill>
              <a:latin typeface="Garamond" panose="02020404030301010803" pitchFamily="18" charset="0"/>
              <a:ea typeface="Cambria"/>
              <a:cs typeface="Cambria"/>
              <a:sym typeface="Cambria"/>
            </a:endParaRPr>
          </a:p>
          <a:p>
            <a:pPr marL="0" marR="0" lvl="0" indent="0" algn="l" rtl="0">
              <a:spcBef>
                <a:spcPts val="0"/>
              </a:spcBef>
              <a:spcAft>
                <a:spcPts val="0"/>
              </a:spcAft>
              <a:buNone/>
            </a:pPr>
            <a:endParaRPr sz="1200" dirty="0">
              <a:solidFill>
                <a:schemeClr val="accent2"/>
              </a:solidFill>
              <a:latin typeface="Garamond" panose="02020404030301010803" pitchFamily="18" charset="0"/>
              <a:ea typeface="Cambria"/>
              <a:cs typeface="Cambria"/>
              <a:sym typeface="Cambria"/>
            </a:endParaRPr>
          </a:p>
          <a:p>
            <a:pPr marL="0" marR="0" lvl="0" indent="0" algn="l" rtl="0">
              <a:spcBef>
                <a:spcPts val="0"/>
              </a:spcBef>
              <a:spcAft>
                <a:spcPts val="0"/>
              </a:spcAft>
              <a:buNone/>
            </a:pPr>
            <a:r>
              <a:rPr lang="en-US" sz="1200" dirty="0">
                <a:solidFill>
                  <a:schemeClr val="accent2"/>
                </a:solidFill>
                <a:latin typeface="Garamond" panose="02020404030301010803" pitchFamily="18" charset="0"/>
                <a:ea typeface="Cambria"/>
                <a:cs typeface="Cambria"/>
                <a:sym typeface="Cambria"/>
              </a:rPr>
              <a:t>Industry: Discount Retailer</a:t>
            </a:r>
            <a:endParaRPr sz="1200" dirty="0">
              <a:solidFill>
                <a:schemeClr val="accent2"/>
              </a:solidFill>
              <a:latin typeface="Garamond" panose="02020404030301010803" pitchFamily="18" charset="0"/>
            </a:endParaRPr>
          </a:p>
          <a:p>
            <a:pPr marL="0" marR="0" lvl="0" indent="0" algn="l" rtl="0">
              <a:spcBef>
                <a:spcPts val="0"/>
              </a:spcBef>
              <a:spcAft>
                <a:spcPts val="0"/>
              </a:spcAft>
              <a:buNone/>
            </a:pPr>
            <a:endParaRPr sz="1200" dirty="0">
              <a:solidFill>
                <a:schemeClr val="accent2"/>
              </a:solidFill>
              <a:latin typeface="Garamond" panose="02020404030301010803" pitchFamily="18" charset="0"/>
              <a:ea typeface="Cambria"/>
              <a:cs typeface="Cambria"/>
              <a:sym typeface="Cambria"/>
            </a:endParaRPr>
          </a:p>
          <a:p>
            <a:pPr marL="0" marR="0" lvl="0" indent="0" algn="l" rtl="0">
              <a:spcBef>
                <a:spcPts val="0"/>
              </a:spcBef>
              <a:spcAft>
                <a:spcPts val="0"/>
              </a:spcAft>
              <a:buNone/>
            </a:pPr>
            <a:r>
              <a:rPr lang="en-US" sz="1200" dirty="0">
                <a:solidFill>
                  <a:schemeClr val="accent2"/>
                </a:solidFill>
                <a:latin typeface="Garamond" panose="02020404030301010803" pitchFamily="18" charset="0"/>
                <a:ea typeface="Cambria"/>
                <a:cs typeface="Cambria"/>
                <a:sym typeface="Cambria"/>
              </a:rPr>
              <a:t>Segments: </a:t>
            </a:r>
          </a:p>
          <a:p>
            <a:pPr lvl="2"/>
            <a:r>
              <a:rPr lang="en-US" sz="1200" dirty="0">
                <a:solidFill>
                  <a:schemeClr val="accent2"/>
                </a:solidFill>
                <a:latin typeface="Garamond" panose="02020404030301010803" pitchFamily="18" charset="0"/>
                <a:ea typeface="Cambria"/>
                <a:cs typeface="Cambria"/>
                <a:sym typeface="Cambria"/>
              </a:rPr>
              <a:t>- Consumables</a:t>
            </a:r>
          </a:p>
          <a:p>
            <a:pPr marL="0" marR="0" lvl="0" indent="0" algn="l" rtl="0">
              <a:spcBef>
                <a:spcPts val="0"/>
              </a:spcBef>
              <a:spcAft>
                <a:spcPts val="0"/>
              </a:spcAft>
              <a:buNone/>
            </a:pPr>
            <a:r>
              <a:rPr lang="en-US" sz="1200" dirty="0">
                <a:solidFill>
                  <a:schemeClr val="accent2"/>
                </a:solidFill>
                <a:latin typeface="Garamond" panose="02020404030301010803" pitchFamily="18" charset="0"/>
                <a:ea typeface="Cambria"/>
                <a:cs typeface="Cambria"/>
                <a:sym typeface="Cambria"/>
              </a:rPr>
              <a:t>- Seasonal</a:t>
            </a:r>
          </a:p>
          <a:p>
            <a:pPr marL="0" marR="0" lvl="0" indent="0" algn="l" rtl="0">
              <a:spcBef>
                <a:spcPts val="0"/>
              </a:spcBef>
              <a:spcAft>
                <a:spcPts val="0"/>
              </a:spcAft>
              <a:buNone/>
            </a:pPr>
            <a:r>
              <a:rPr lang="en-US" sz="1200" dirty="0">
                <a:solidFill>
                  <a:schemeClr val="accent2"/>
                </a:solidFill>
                <a:latin typeface="Garamond" panose="02020404030301010803" pitchFamily="18" charset="0"/>
                <a:ea typeface="Cambria"/>
                <a:cs typeface="Cambria"/>
                <a:sym typeface="Cambria"/>
              </a:rPr>
              <a:t>- Home Products</a:t>
            </a:r>
          </a:p>
          <a:p>
            <a:pPr marR="0" lvl="0" algn="l" rtl="0">
              <a:spcBef>
                <a:spcPts val="0"/>
              </a:spcBef>
              <a:spcAft>
                <a:spcPts val="0"/>
              </a:spcAft>
            </a:pPr>
            <a:r>
              <a:rPr lang="en-US" sz="1200" dirty="0">
                <a:solidFill>
                  <a:schemeClr val="accent2"/>
                </a:solidFill>
                <a:latin typeface="Garamond" panose="02020404030301010803" pitchFamily="18" charset="0"/>
                <a:ea typeface="Cambria"/>
                <a:cs typeface="Cambria"/>
                <a:sym typeface="Cambria"/>
              </a:rPr>
              <a:t>- Apparel</a:t>
            </a:r>
          </a:p>
          <a:p>
            <a:pPr marR="0" lvl="0" algn="l" rtl="0">
              <a:spcBef>
                <a:spcPts val="0"/>
              </a:spcBef>
              <a:spcAft>
                <a:spcPts val="0"/>
              </a:spcAft>
            </a:pPr>
            <a:endParaRPr lang="en-US" sz="1200" dirty="0">
              <a:solidFill>
                <a:schemeClr val="accent2"/>
              </a:solidFill>
              <a:latin typeface="Garamond" panose="02020404030301010803" pitchFamily="18" charset="0"/>
              <a:ea typeface="Cambria"/>
              <a:cs typeface="Cambria"/>
              <a:sym typeface="Cambria"/>
            </a:endParaRPr>
          </a:p>
          <a:p>
            <a:pPr marR="0" lvl="0" algn="l" rtl="0">
              <a:spcBef>
                <a:spcPts val="0"/>
              </a:spcBef>
              <a:spcAft>
                <a:spcPts val="0"/>
              </a:spcAft>
            </a:pPr>
            <a:r>
              <a:rPr lang="en-US" sz="1200" dirty="0">
                <a:solidFill>
                  <a:schemeClr val="accent2"/>
                </a:solidFill>
                <a:latin typeface="Garamond" panose="02020404030301010803" pitchFamily="18" charset="0"/>
                <a:ea typeface="Cambria"/>
                <a:cs typeface="Cambria"/>
                <a:sym typeface="Cambria"/>
              </a:rPr>
              <a:t>Number of Locations: 15,472</a:t>
            </a:r>
          </a:p>
          <a:p>
            <a:pPr marL="285750" lvl="2" indent="-285750">
              <a:buFont typeface="Arial" panose="020B0604020202020204" pitchFamily="34" charset="0"/>
              <a:buChar char="•"/>
            </a:pPr>
            <a:endParaRPr dirty="0"/>
          </a:p>
        </p:txBody>
      </p:sp>
      <p:sp>
        <p:nvSpPr>
          <p:cNvPr id="7" name="TextBox 6"/>
          <p:cNvSpPr txBox="1"/>
          <p:nvPr/>
        </p:nvSpPr>
        <p:spPr>
          <a:xfrm>
            <a:off x="2361365" y="4191387"/>
            <a:ext cx="2964049" cy="2123658"/>
          </a:xfrm>
          <a:prstGeom prst="rect">
            <a:avLst/>
          </a:prstGeom>
          <a:noFill/>
        </p:spPr>
        <p:txBody>
          <a:bodyPr wrap="square" rtlCol="0">
            <a:spAutoFit/>
          </a:bodyPr>
          <a:lstStyle/>
          <a:p>
            <a:pPr marL="171450" indent="-171450">
              <a:buFont typeface="Arial" charset="0"/>
              <a:buChar char="•"/>
            </a:pPr>
            <a:r>
              <a:rPr lang="en-US" sz="1200" dirty="0">
                <a:solidFill>
                  <a:schemeClr val="accent2"/>
                </a:solidFill>
                <a:latin typeface="Garamond" panose="02020404030301010803" pitchFamily="18" charset="0"/>
                <a:ea typeface="Cambria" charset="0"/>
                <a:cs typeface="Cambria" charset="0"/>
              </a:rPr>
              <a:t>Dollar General was publicly traded from 1968-2007, when it was acquired by KKR. It became publicly traded again Nov 2009</a:t>
            </a:r>
          </a:p>
          <a:p>
            <a:pPr marL="171450" indent="-171450">
              <a:buFont typeface="Arial" charset="0"/>
              <a:buChar char="•"/>
            </a:pPr>
            <a:r>
              <a:rPr lang="en-US" sz="1200" dirty="0">
                <a:solidFill>
                  <a:schemeClr val="accent2"/>
                </a:solidFill>
                <a:latin typeface="Garamond" panose="02020404030301010803" pitchFamily="18" charset="0"/>
                <a:ea typeface="Cambria" charset="0"/>
                <a:cs typeface="Cambria" charset="0"/>
              </a:rPr>
              <a:t>Dollar General has a market cap of $38.9b</a:t>
            </a:r>
          </a:p>
          <a:p>
            <a:pPr marL="171450" indent="-171450">
              <a:buFont typeface="Arial" charset="0"/>
              <a:buChar char="•"/>
            </a:pPr>
            <a:r>
              <a:rPr lang="en-US" sz="1200" dirty="0">
                <a:solidFill>
                  <a:schemeClr val="accent2"/>
                </a:solidFill>
                <a:latin typeface="Garamond" panose="02020404030301010803" pitchFamily="18" charset="0"/>
                <a:ea typeface="Cambria" charset="0"/>
                <a:cs typeface="Cambria" charset="0"/>
              </a:rPr>
              <a:t>Merchandise consists of national and private brand products, priced at &lt;$10</a:t>
            </a:r>
          </a:p>
          <a:p>
            <a:pPr marL="171450" indent="-171450">
              <a:buFont typeface="Arial" charset="0"/>
              <a:buChar char="•"/>
            </a:pPr>
            <a:r>
              <a:rPr lang="en-US" sz="1200" dirty="0">
                <a:solidFill>
                  <a:schemeClr val="accent2"/>
                </a:solidFill>
                <a:latin typeface="Garamond" panose="02020404030301010803" pitchFamily="18" charset="0"/>
                <a:ea typeface="Cambria" charset="0"/>
                <a:cs typeface="Cambria" charset="0"/>
              </a:rPr>
              <a:t>In 2018, achieved the 29</a:t>
            </a:r>
            <a:r>
              <a:rPr lang="en-US" sz="1200" baseline="30000" dirty="0">
                <a:solidFill>
                  <a:schemeClr val="accent2"/>
                </a:solidFill>
                <a:latin typeface="Garamond" panose="02020404030301010803" pitchFamily="18" charset="0"/>
                <a:ea typeface="Cambria" charset="0"/>
                <a:cs typeface="Cambria" charset="0"/>
              </a:rPr>
              <a:t>th</a:t>
            </a:r>
            <a:r>
              <a:rPr lang="en-US" sz="1200" dirty="0">
                <a:solidFill>
                  <a:schemeClr val="accent2"/>
                </a:solidFill>
                <a:latin typeface="Garamond" panose="02020404030301010803" pitchFamily="18" charset="0"/>
                <a:ea typeface="Cambria" charset="0"/>
                <a:cs typeface="Cambria" charset="0"/>
              </a:rPr>
              <a:t> consecutive year of positive same-store sales growth</a:t>
            </a:r>
          </a:p>
          <a:p>
            <a:pPr marL="171450" indent="-171450">
              <a:buFont typeface="Arial" charset="0"/>
              <a:buChar char="•"/>
            </a:pPr>
            <a:r>
              <a:rPr lang="en-US" sz="1200" dirty="0">
                <a:solidFill>
                  <a:schemeClr val="accent2"/>
                </a:solidFill>
                <a:latin typeface="Garamond" panose="02020404030301010803" pitchFamily="18" charset="0"/>
                <a:ea typeface="Cambria" charset="0"/>
                <a:cs typeface="Cambria" charset="0"/>
              </a:rPr>
              <a:t>Consumables is the largest merchandise category, and makes up an increasing percentage of total sales</a:t>
            </a:r>
          </a:p>
        </p:txBody>
      </p:sp>
      <p:graphicFrame>
        <p:nvGraphicFramePr>
          <p:cNvPr id="14" name="Object 13"/>
          <p:cNvGraphicFramePr>
            <a:graphicFrameLocks noChangeAspect="1"/>
          </p:cNvGraphicFramePr>
          <p:nvPr>
            <p:extLst>
              <p:ext uri="{D42A27DB-BD31-4B8C-83A1-F6EECF244321}">
                <p14:modId xmlns:p14="http://schemas.microsoft.com/office/powerpoint/2010/main" val="1856345647"/>
              </p:ext>
            </p:extLst>
          </p:nvPr>
        </p:nvGraphicFramePr>
        <p:xfrm>
          <a:off x="2437226" y="1666578"/>
          <a:ext cx="2914650" cy="2066925"/>
        </p:xfrm>
        <a:graphic>
          <a:graphicData uri="http://schemas.openxmlformats.org/presentationml/2006/ole">
            <mc:AlternateContent xmlns:mc="http://schemas.openxmlformats.org/markup-compatibility/2006">
              <mc:Choice xmlns:v="urn:schemas-microsoft-com:vml" Requires="v">
                <p:oleObj spid="_x0000_s2078" name="Worksheet" r:id="rId4" imgW="2914782" imgH="2066925" progId="Excel.Sheet.8">
                  <p:embed/>
                </p:oleObj>
              </mc:Choice>
              <mc:Fallback>
                <p:oleObj name="Worksheet" r:id="rId4" imgW="2914782" imgH="2066925" progId="Excel.Sheet.8">
                  <p:embed/>
                  <p:pic>
                    <p:nvPicPr>
                      <p:cNvPr id="0" name=""/>
                      <p:cNvPicPr/>
                      <p:nvPr/>
                    </p:nvPicPr>
                    <p:blipFill>
                      <a:blip r:embed="rId5"/>
                      <a:stretch>
                        <a:fillRect/>
                      </a:stretch>
                    </p:blipFill>
                    <p:spPr>
                      <a:xfrm>
                        <a:off x="2437226" y="1666578"/>
                        <a:ext cx="2914650" cy="2066925"/>
                      </a:xfrm>
                      <a:prstGeom prst="rect">
                        <a:avLst/>
                      </a:prstGeom>
                    </p:spPr>
                  </p:pic>
                </p:oleObj>
              </mc:Fallback>
            </mc:AlternateContent>
          </a:graphicData>
        </a:graphic>
      </p:graphicFrame>
      <p:graphicFrame>
        <p:nvGraphicFramePr>
          <p:cNvPr id="17" name="Chart 16">
            <a:extLst>
              <a:ext uri="{FF2B5EF4-FFF2-40B4-BE49-F238E27FC236}">
                <a16:creationId xmlns:a16="http://schemas.microsoft.com/office/drawing/2014/main" id="{00000000-0008-0000-0000-000003000000}"/>
              </a:ext>
            </a:extLst>
          </p:cNvPr>
          <p:cNvGraphicFramePr>
            <a:graphicFrameLocks/>
          </p:cNvGraphicFramePr>
          <p:nvPr>
            <p:extLst>
              <p:ext uri="{D42A27DB-BD31-4B8C-83A1-F6EECF244321}">
                <p14:modId xmlns:p14="http://schemas.microsoft.com/office/powerpoint/2010/main" val="3814408297"/>
              </p:ext>
            </p:extLst>
          </p:nvPr>
        </p:nvGraphicFramePr>
        <p:xfrm>
          <a:off x="5600507" y="1718772"/>
          <a:ext cx="3250118" cy="2066925"/>
        </p:xfrm>
        <a:graphic>
          <a:graphicData uri="http://schemas.openxmlformats.org/drawingml/2006/chart">
            <c:chart xmlns:c="http://schemas.openxmlformats.org/drawingml/2006/chart" xmlns:r="http://schemas.openxmlformats.org/officeDocument/2006/relationships" r:id="rId6"/>
          </a:graphicData>
        </a:graphic>
      </p:graphicFrame>
      <p:sp>
        <p:nvSpPr>
          <p:cNvPr id="2" name="TextBox 1"/>
          <p:cNvSpPr txBox="1"/>
          <p:nvPr/>
        </p:nvSpPr>
        <p:spPr>
          <a:xfrm>
            <a:off x="7337695" y="1864846"/>
            <a:ext cx="545342" cy="461665"/>
          </a:xfrm>
          <a:prstGeom prst="rect">
            <a:avLst/>
          </a:prstGeom>
          <a:noFill/>
        </p:spPr>
        <p:txBody>
          <a:bodyPr wrap="none" rtlCol="0">
            <a:spAutoFit/>
          </a:bodyPr>
          <a:lstStyle/>
          <a:p>
            <a:r>
              <a:rPr lang="en-US" sz="800" dirty="0">
                <a:solidFill>
                  <a:srgbClr val="0070C0"/>
                </a:solidFill>
                <a:latin typeface="Garamond" panose="02020404030301010803" pitchFamily="18" charset="0"/>
              </a:rPr>
              <a:t>2019 2</a:t>
            </a:r>
            <a:r>
              <a:rPr lang="en-US" sz="800" baseline="30000" dirty="0">
                <a:solidFill>
                  <a:srgbClr val="0070C0"/>
                </a:solidFill>
                <a:latin typeface="Garamond" panose="02020404030301010803" pitchFamily="18" charset="0"/>
              </a:rPr>
              <a:t>nd</a:t>
            </a:r>
            <a:r>
              <a:rPr lang="en-US" sz="800" dirty="0">
                <a:solidFill>
                  <a:srgbClr val="0070C0"/>
                </a:solidFill>
                <a:latin typeface="Garamond" panose="02020404030301010803" pitchFamily="18" charset="0"/>
              </a:rPr>
              <a:t> </a:t>
            </a:r>
          </a:p>
          <a:p>
            <a:r>
              <a:rPr lang="en-US" sz="800" dirty="0">
                <a:solidFill>
                  <a:srgbClr val="0070C0"/>
                </a:solidFill>
                <a:latin typeface="Garamond" panose="02020404030301010803" pitchFamily="18" charset="0"/>
              </a:rPr>
              <a:t>Quarter </a:t>
            </a:r>
          </a:p>
          <a:p>
            <a:r>
              <a:rPr lang="en-US" sz="800" dirty="0">
                <a:solidFill>
                  <a:srgbClr val="0070C0"/>
                </a:solidFill>
                <a:latin typeface="Garamond" panose="02020404030301010803" pitchFamily="18" charset="0"/>
              </a:rPr>
              <a:t>Earnings</a:t>
            </a:r>
          </a:p>
        </p:txBody>
      </p:sp>
      <p:sp>
        <p:nvSpPr>
          <p:cNvPr id="3" name="TextBox 2"/>
          <p:cNvSpPr txBox="1"/>
          <p:nvPr/>
        </p:nvSpPr>
        <p:spPr>
          <a:xfrm>
            <a:off x="8177025" y="2151030"/>
            <a:ext cx="494046" cy="215444"/>
          </a:xfrm>
          <a:prstGeom prst="rect">
            <a:avLst/>
          </a:prstGeom>
          <a:noFill/>
        </p:spPr>
        <p:txBody>
          <a:bodyPr wrap="none" rtlCol="0">
            <a:spAutoFit/>
          </a:bodyPr>
          <a:lstStyle/>
          <a:p>
            <a:r>
              <a:rPr lang="en-US" sz="800" b="1" dirty="0">
                <a:solidFill>
                  <a:srgbClr val="0070C0"/>
                </a:solidFill>
                <a:latin typeface="Garamond" panose="02020404030301010803" pitchFamily="18" charset="0"/>
              </a:rPr>
              <a:t>$153.55</a:t>
            </a:r>
          </a:p>
        </p:txBody>
      </p:sp>
      <p:sp>
        <p:nvSpPr>
          <p:cNvPr id="4" name="TextBox 3"/>
          <p:cNvSpPr txBox="1"/>
          <p:nvPr/>
        </p:nvSpPr>
        <p:spPr>
          <a:xfrm>
            <a:off x="8199572" y="2244798"/>
            <a:ext cx="505267" cy="215444"/>
          </a:xfrm>
          <a:prstGeom prst="rect">
            <a:avLst/>
          </a:prstGeom>
          <a:noFill/>
        </p:spPr>
        <p:txBody>
          <a:bodyPr wrap="none" rtlCol="0">
            <a:spAutoFit/>
          </a:bodyPr>
          <a:lstStyle/>
          <a:p>
            <a:r>
              <a:rPr lang="en-US" sz="800" dirty="0">
                <a:solidFill>
                  <a:srgbClr val="0070C0"/>
                </a:solidFill>
                <a:latin typeface="Garamond" panose="02020404030301010803" pitchFamily="18" charset="0"/>
              </a:rPr>
              <a:t>+47.5%</a:t>
            </a:r>
          </a:p>
        </p:txBody>
      </p:sp>
      <p:sp>
        <p:nvSpPr>
          <p:cNvPr id="11" name="TextBox 10"/>
          <p:cNvSpPr txBox="1"/>
          <p:nvPr/>
        </p:nvSpPr>
        <p:spPr>
          <a:xfrm>
            <a:off x="5716115" y="2518087"/>
            <a:ext cx="494046" cy="215444"/>
          </a:xfrm>
          <a:prstGeom prst="rect">
            <a:avLst/>
          </a:prstGeom>
          <a:noFill/>
        </p:spPr>
        <p:txBody>
          <a:bodyPr wrap="none" rtlCol="0">
            <a:spAutoFit/>
          </a:bodyPr>
          <a:lstStyle/>
          <a:p>
            <a:r>
              <a:rPr lang="en-US" sz="800" dirty="0">
                <a:solidFill>
                  <a:srgbClr val="0070C0"/>
                </a:solidFill>
                <a:latin typeface="Garamond" panose="02020404030301010803" pitchFamily="18" charset="0"/>
              </a:rPr>
              <a:t>$104.10</a:t>
            </a:r>
          </a:p>
        </p:txBody>
      </p:sp>
      <p:pic>
        <p:nvPicPr>
          <p:cNvPr id="12" name="Picture 11"/>
          <p:cNvPicPr>
            <a:picLocks noChangeAspect="1"/>
          </p:cNvPicPr>
          <p:nvPr/>
        </p:nvPicPr>
        <p:blipFill>
          <a:blip r:embed="rId7"/>
          <a:stretch>
            <a:fillRect/>
          </a:stretch>
        </p:blipFill>
        <p:spPr>
          <a:xfrm>
            <a:off x="5184501" y="4112824"/>
            <a:ext cx="3943340" cy="2229831"/>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42499" y="4876976"/>
            <a:ext cx="3469761" cy="2080776"/>
          </a:xfrm>
          <a:prstGeom prst="rect">
            <a:avLst/>
          </a:prstGeom>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20763" y="3823188"/>
            <a:ext cx="1874022" cy="1327950"/>
          </a:xfrm>
          <a:prstGeom prst="rect">
            <a:avLst/>
          </a:prstGeom>
        </p:spPr>
      </p:pic>
      <p:pic>
        <p:nvPicPr>
          <p:cNvPr id="3078" name="Picture 6" descr="Image result for kroger logo"/>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653" y="3767654"/>
            <a:ext cx="2962930" cy="1481465"/>
          </a:xfrm>
          <a:prstGeom prst="rect">
            <a:avLst/>
          </a:prstGeom>
          <a:noFill/>
          <a:extLst>
            <a:ext uri="{909E8E84-426E-40DD-AFC4-6F175D3DCCD1}">
              <a14:hiddenFill xmlns:a14="http://schemas.microsoft.com/office/drawing/2010/main">
                <a:solidFill>
                  <a:srgbClr val="FFFFFF"/>
                </a:solidFill>
              </a14:hiddenFill>
            </a:ext>
          </a:extLst>
        </p:spPr>
      </p:pic>
      <p:sp>
        <p:nvSpPr>
          <p:cNvPr id="248" name="Google Shape;248;p26"/>
          <p:cNvSpPr txBox="1">
            <a:spLocks noGrp="1"/>
          </p:cNvSpPr>
          <p:nvPr>
            <p:ph type="title"/>
          </p:nvPr>
        </p:nvSpPr>
        <p:spPr>
          <a:xfrm>
            <a:off x="441871" y="345455"/>
            <a:ext cx="5440680" cy="530321"/>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Clr>
                <a:srgbClr val="004165"/>
              </a:buClr>
              <a:buSzPts val="1500"/>
              <a:buFont typeface="Cambria"/>
              <a:buNone/>
            </a:pPr>
            <a:r>
              <a:rPr lang="en-US" sz="2000" b="1" i="0" u="none" strike="noStrike" cap="none" dirty="0">
                <a:solidFill>
                  <a:schemeClr val="bg2"/>
                </a:solidFill>
                <a:latin typeface="Garamond" panose="02020404030301010803" pitchFamily="18" charset="0"/>
                <a:sym typeface="Cambria"/>
              </a:rPr>
              <a:t>Industry Overview</a:t>
            </a:r>
            <a:endParaRPr sz="2000" dirty="0">
              <a:solidFill>
                <a:schemeClr val="bg2"/>
              </a:solidFill>
              <a:latin typeface="Garamond" panose="02020404030301010803" pitchFamily="18" charset="0"/>
            </a:endParaRPr>
          </a:p>
        </p:txBody>
      </p:sp>
      <p:sp>
        <p:nvSpPr>
          <p:cNvPr id="249" name="Google Shape;249;p26"/>
          <p:cNvSpPr/>
          <p:nvPr/>
        </p:nvSpPr>
        <p:spPr>
          <a:xfrm>
            <a:off x="520648" y="1032821"/>
            <a:ext cx="3898901" cy="304800"/>
          </a:xfrm>
          <a:prstGeom prst="rect">
            <a:avLst/>
          </a:prstGeom>
          <a:solidFill>
            <a:schemeClr val="accent1"/>
          </a:solidFill>
          <a:ln>
            <a:noFill/>
          </a:ln>
        </p:spPr>
        <p:txBody>
          <a:bodyPr spcFirstLastPara="1" wrap="square" lIns="0" tIns="0" rIns="0" bIns="0" anchor="ctr" anchorCtr="0">
            <a:noAutofit/>
          </a:bodyPr>
          <a:lstStyle/>
          <a:p>
            <a:pPr marL="0" marR="0" lvl="0" indent="0" algn="ctr" rtl="0">
              <a:spcBef>
                <a:spcPts val="0"/>
              </a:spcBef>
              <a:spcAft>
                <a:spcPts val="0"/>
              </a:spcAft>
              <a:buNone/>
            </a:pPr>
            <a:r>
              <a:rPr lang="en-US" sz="1050" b="1" dirty="0">
                <a:solidFill>
                  <a:schemeClr val="bg2"/>
                </a:solidFill>
                <a:latin typeface="Cambria"/>
                <a:ea typeface="Cambria"/>
                <a:cs typeface="Cambria"/>
                <a:sym typeface="Cambria"/>
              </a:rPr>
              <a:t>Key Drivers</a:t>
            </a:r>
            <a:endParaRPr sz="1050" b="1" dirty="0">
              <a:solidFill>
                <a:schemeClr val="bg2"/>
              </a:solidFill>
              <a:latin typeface="Cambria"/>
              <a:ea typeface="Cambria"/>
              <a:cs typeface="Cambria"/>
              <a:sym typeface="Cambria"/>
            </a:endParaRPr>
          </a:p>
        </p:txBody>
      </p:sp>
      <p:sp>
        <p:nvSpPr>
          <p:cNvPr id="250" name="Google Shape;250;p26"/>
          <p:cNvSpPr/>
          <p:nvPr/>
        </p:nvSpPr>
        <p:spPr>
          <a:xfrm>
            <a:off x="520699" y="3318581"/>
            <a:ext cx="8026401" cy="304800"/>
          </a:xfrm>
          <a:prstGeom prst="rect">
            <a:avLst/>
          </a:prstGeom>
          <a:solidFill>
            <a:schemeClr val="accent1"/>
          </a:solidFill>
          <a:ln>
            <a:noFill/>
          </a:ln>
        </p:spPr>
        <p:txBody>
          <a:bodyPr spcFirstLastPara="1" wrap="square" lIns="0" tIns="0" rIns="0" bIns="0" anchor="ctr" anchorCtr="0">
            <a:noAutofit/>
          </a:bodyPr>
          <a:lstStyle/>
          <a:p>
            <a:pPr marL="0" marR="0" lvl="0" indent="0" algn="ctr" rtl="0">
              <a:spcBef>
                <a:spcPts val="0"/>
              </a:spcBef>
              <a:spcAft>
                <a:spcPts val="0"/>
              </a:spcAft>
              <a:buNone/>
            </a:pPr>
            <a:r>
              <a:rPr lang="en-US" sz="1050" b="1" dirty="0">
                <a:solidFill>
                  <a:schemeClr val="bg2"/>
                </a:solidFill>
                <a:latin typeface="Cambria"/>
                <a:ea typeface="Cambria"/>
                <a:cs typeface="Cambria"/>
                <a:sym typeface="Cambria"/>
              </a:rPr>
              <a:t>Competitors</a:t>
            </a:r>
            <a:endParaRPr sz="900" b="1" dirty="0">
              <a:solidFill>
                <a:schemeClr val="bg2"/>
              </a:solidFill>
              <a:latin typeface="Cambria"/>
              <a:ea typeface="Cambria"/>
              <a:cs typeface="Cambria"/>
              <a:sym typeface="Cambria"/>
            </a:endParaRPr>
          </a:p>
        </p:txBody>
      </p:sp>
      <p:sp>
        <p:nvSpPr>
          <p:cNvPr id="251" name="Google Shape;251;p26"/>
          <p:cNvSpPr/>
          <p:nvPr/>
        </p:nvSpPr>
        <p:spPr>
          <a:xfrm>
            <a:off x="4724400" y="1032821"/>
            <a:ext cx="3822700" cy="304800"/>
          </a:xfrm>
          <a:prstGeom prst="rect">
            <a:avLst/>
          </a:prstGeom>
          <a:solidFill>
            <a:schemeClr val="accent1"/>
          </a:solidFill>
          <a:ln>
            <a:noFill/>
          </a:ln>
        </p:spPr>
        <p:txBody>
          <a:bodyPr spcFirstLastPara="1" wrap="square" lIns="0" tIns="0" rIns="0" bIns="0" anchor="ctr" anchorCtr="0">
            <a:noAutofit/>
          </a:bodyPr>
          <a:lstStyle/>
          <a:p>
            <a:pPr marL="0" marR="0" lvl="0" indent="0" algn="ctr" rtl="0">
              <a:spcBef>
                <a:spcPts val="0"/>
              </a:spcBef>
              <a:spcAft>
                <a:spcPts val="0"/>
              </a:spcAft>
              <a:buNone/>
            </a:pPr>
            <a:r>
              <a:rPr lang="en-US" sz="1050" b="1" dirty="0" smtClean="0">
                <a:solidFill>
                  <a:schemeClr val="bg2"/>
                </a:solidFill>
                <a:latin typeface="Cambria"/>
                <a:ea typeface="Cambria"/>
                <a:cs typeface="Cambria"/>
                <a:sym typeface="Cambria"/>
              </a:rPr>
              <a:t>Industry Outlook</a:t>
            </a:r>
            <a:endParaRPr sz="900" b="1" dirty="0">
              <a:solidFill>
                <a:schemeClr val="bg2"/>
              </a:solidFill>
              <a:latin typeface="Cambria"/>
              <a:ea typeface="Cambria"/>
              <a:cs typeface="Cambria"/>
              <a:sym typeface="Cambria"/>
            </a:endParaRPr>
          </a:p>
        </p:txBody>
      </p:sp>
      <p:sp>
        <p:nvSpPr>
          <p:cNvPr id="252" name="Google Shape;252;p26"/>
          <p:cNvSpPr txBox="1"/>
          <p:nvPr/>
        </p:nvSpPr>
        <p:spPr>
          <a:xfrm>
            <a:off x="520648" y="1430805"/>
            <a:ext cx="3898800" cy="1837354"/>
          </a:xfrm>
          <a:prstGeom prst="rect">
            <a:avLst/>
          </a:prstGeom>
          <a:noFill/>
          <a:ln>
            <a:noFill/>
          </a:ln>
        </p:spPr>
        <p:txBody>
          <a:bodyPr spcFirstLastPara="1" wrap="square" lIns="0" tIns="0" rIns="0" bIns="0" anchor="t" anchorCtr="0">
            <a:noAutofit/>
          </a:bodyPr>
          <a:lstStyle/>
          <a:p>
            <a:pPr marL="247650" marR="0" lvl="0" indent="-171450" algn="l" rtl="0">
              <a:spcBef>
                <a:spcPts val="0"/>
              </a:spcBef>
              <a:spcAft>
                <a:spcPts val="0"/>
              </a:spcAft>
              <a:buClr>
                <a:schemeClr val="dk1"/>
              </a:buClr>
              <a:buSzPts val="1200"/>
              <a:buFont typeface="Arial" charset="0"/>
              <a:buChar char="•"/>
            </a:pPr>
            <a:r>
              <a:rPr lang="en-US" sz="1300" dirty="0">
                <a:solidFill>
                  <a:schemeClr val="dk1"/>
                </a:solidFill>
                <a:latin typeface="Garamond" panose="02020404030301010803" pitchFamily="18" charset="0"/>
                <a:ea typeface="Cambria"/>
                <a:cs typeface="Cambria"/>
                <a:sym typeface="Cambria"/>
              </a:rPr>
              <a:t>Level of consumer disposable income is a key component for industry performance. The target consumer profile is lower-middle class workers, many of whom are heavily affected by changes in unemployment rates, wage rates, and healthcare and housing costs among other economic factors</a:t>
            </a:r>
          </a:p>
          <a:p>
            <a:pPr marL="247650" marR="0" lvl="0" indent="-171450" algn="l" rtl="0">
              <a:spcBef>
                <a:spcPts val="0"/>
              </a:spcBef>
              <a:spcAft>
                <a:spcPts val="0"/>
              </a:spcAft>
              <a:buClr>
                <a:schemeClr val="dk1"/>
              </a:buClr>
              <a:buSzPts val="1200"/>
              <a:buFont typeface="Arial" charset="0"/>
              <a:buChar char="•"/>
            </a:pPr>
            <a:r>
              <a:rPr lang="en-US" sz="1300" dirty="0">
                <a:solidFill>
                  <a:schemeClr val="dk1"/>
                </a:solidFill>
                <a:latin typeface="Garamond" panose="02020404030301010803" pitchFamily="18" charset="0"/>
                <a:ea typeface="Cambria"/>
                <a:cs typeface="Cambria"/>
                <a:sym typeface="Cambria"/>
              </a:rPr>
              <a:t>E-commerce and international retailers provide fierce </a:t>
            </a:r>
            <a:r>
              <a:rPr lang="en-US" sz="1300" dirty="0" smtClean="0">
                <a:solidFill>
                  <a:schemeClr val="dk1"/>
                </a:solidFill>
                <a:latin typeface="Garamond" panose="02020404030301010803" pitchFamily="18" charset="0"/>
                <a:ea typeface="Cambria"/>
                <a:cs typeface="Cambria"/>
                <a:sym typeface="Cambria"/>
              </a:rPr>
              <a:t>incentive for innovation in cost</a:t>
            </a:r>
            <a:r>
              <a:rPr lang="en-US" sz="1300" dirty="0">
                <a:solidFill>
                  <a:schemeClr val="dk1"/>
                </a:solidFill>
                <a:latin typeface="Garamond" panose="02020404030301010803" pitchFamily="18" charset="0"/>
                <a:ea typeface="Cambria"/>
                <a:cs typeface="Cambria"/>
                <a:sym typeface="Cambria"/>
              </a:rPr>
              <a:t>, service, last-minute delivery, efficiency, and overall consumer experience</a:t>
            </a:r>
            <a:endParaRPr sz="1300" dirty="0">
              <a:solidFill>
                <a:schemeClr val="dk1"/>
              </a:solidFill>
              <a:latin typeface="Garamond" panose="02020404030301010803" pitchFamily="18" charset="0"/>
              <a:ea typeface="Cambria"/>
              <a:cs typeface="Cambria"/>
              <a:sym typeface="Cambria"/>
            </a:endParaRPr>
          </a:p>
        </p:txBody>
      </p:sp>
      <p:pic>
        <p:nvPicPr>
          <p:cNvPr id="6" name="Picture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29982" y="3767654"/>
            <a:ext cx="1620528" cy="1404457"/>
          </a:xfrm>
          <a:prstGeom prst="rect">
            <a:avLst/>
          </a:prstGeom>
        </p:spPr>
      </p:pic>
      <p:pic>
        <p:nvPicPr>
          <p:cNvPr id="7" name="Picture 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212260" y="5316384"/>
            <a:ext cx="2262970" cy="1109005"/>
          </a:xfrm>
          <a:prstGeom prst="rect">
            <a:avLst/>
          </a:prstGeom>
        </p:spPr>
      </p:pic>
      <p:pic>
        <p:nvPicPr>
          <p:cNvPr id="10" name="Picture 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50887" y="5253849"/>
            <a:ext cx="1327030" cy="1327030"/>
          </a:xfrm>
          <a:prstGeom prst="rect">
            <a:avLst/>
          </a:prstGeom>
        </p:spPr>
      </p:pic>
      <p:sp>
        <p:nvSpPr>
          <p:cNvPr id="25" name="Google Shape;252;p26"/>
          <p:cNvSpPr txBox="1"/>
          <p:nvPr/>
        </p:nvSpPr>
        <p:spPr>
          <a:xfrm>
            <a:off x="4648300" y="1430805"/>
            <a:ext cx="3898800" cy="1837354"/>
          </a:xfrm>
          <a:prstGeom prst="rect">
            <a:avLst/>
          </a:prstGeom>
          <a:noFill/>
          <a:ln>
            <a:noFill/>
          </a:ln>
        </p:spPr>
        <p:txBody>
          <a:bodyPr spcFirstLastPara="1" wrap="square" lIns="0" tIns="0" rIns="0" bIns="0" anchor="t" anchorCtr="0">
            <a:noAutofit/>
          </a:bodyPr>
          <a:lstStyle/>
          <a:p>
            <a:pPr marL="247650" marR="0" lvl="0" indent="-171450" algn="l" rtl="0">
              <a:spcBef>
                <a:spcPts val="0"/>
              </a:spcBef>
              <a:spcAft>
                <a:spcPts val="0"/>
              </a:spcAft>
              <a:buClr>
                <a:schemeClr val="dk1"/>
              </a:buClr>
              <a:buSzPts val="1200"/>
              <a:buFont typeface="Arial" charset="0"/>
              <a:buChar char="•"/>
            </a:pPr>
            <a:r>
              <a:rPr lang="en-US" sz="1300" dirty="0" smtClean="0">
                <a:solidFill>
                  <a:schemeClr val="tx1"/>
                </a:solidFill>
                <a:latin typeface="Garamond" panose="02020404030301010803" pitchFamily="18" charset="0"/>
                <a:ea typeface="Cambria"/>
                <a:cs typeface="Cambria"/>
                <a:sym typeface="Cambria"/>
              </a:rPr>
              <a:t>Fear of recession contributes to increased growth and profitability for discount retailers until 2021 when experts predict the recession to end</a:t>
            </a:r>
            <a:endParaRPr lang="en-US" sz="1300" dirty="0">
              <a:solidFill>
                <a:schemeClr val="tx1"/>
              </a:solidFill>
              <a:latin typeface="Garamond" panose="02020404030301010803" pitchFamily="18" charset="0"/>
              <a:ea typeface="Cambria"/>
              <a:cs typeface="Cambria"/>
              <a:sym typeface="Cambria"/>
            </a:endParaRPr>
          </a:p>
          <a:p>
            <a:pPr marL="247650" marR="0" lvl="0" indent="-171450" algn="l" rtl="0">
              <a:spcBef>
                <a:spcPts val="0"/>
              </a:spcBef>
              <a:spcAft>
                <a:spcPts val="0"/>
              </a:spcAft>
              <a:buClr>
                <a:schemeClr val="dk1"/>
              </a:buClr>
              <a:buSzPts val="1200"/>
              <a:buFont typeface="Arial" charset="0"/>
              <a:buChar char="•"/>
            </a:pPr>
            <a:r>
              <a:rPr lang="en-US" sz="1300" dirty="0">
                <a:solidFill>
                  <a:schemeClr val="tx1"/>
                </a:solidFill>
                <a:latin typeface="Garamond" panose="02020404030301010803" pitchFamily="18" charset="0"/>
                <a:ea typeface="Cambria"/>
                <a:cs typeface="Cambria"/>
                <a:sym typeface="Cambria"/>
              </a:rPr>
              <a:t>“Retail apocalypse” of 2017 and 2018 has ended, </a:t>
            </a:r>
            <a:r>
              <a:rPr lang="en-US" sz="1300" dirty="0" smtClean="0">
                <a:solidFill>
                  <a:schemeClr val="tx1"/>
                </a:solidFill>
                <a:latin typeface="Garamond" panose="02020404030301010803" pitchFamily="18" charset="0"/>
                <a:ea typeface="Cambria"/>
                <a:cs typeface="Cambria"/>
                <a:sym typeface="Cambria"/>
              </a:rPr>
              <a:t>the </a:t>
            </a:r>
            <a:r>
              <a:rPr lang="en-US" sz="1300" dirty="0">
                <a:solidFill>
                  <a:schemeClr val="tx1"/>
                </a:solidFill>
                <a:latin typeface="Garamond" panose="02020404030301010803" pitchFamily="18" charset="0"/>
                <a:ea typeface="Cambria"/>
                <a:cs typeface="Cambria"/>
                <a:sym typeface="Cambria"/>
              </a:rPr>
              <a:t>number of bankruptcies is predicted to </a:t>
            </a:r>
            <a:r>
              <a:rPr lang="en-US" sz="1300" dirty="0" smtClean="0">
                <a:solidFill>
                  <a:schemeClr val="tx1"/>
                </a:solidFill>
                <a:latin typeface="Garamond" panose="02020404030301010803" pitchFamily="18" charset="0"/>
                <a:ea typeface="Cambria"/>
                <a:cs typeface="Cambria"/>
                <a:sym typeface="Cambria"/>
              </a:rPr>
              <a:t>decrease in future years</a:t>
            </a:r>
            <a:endParaRPr lang="en-US" sz="1300" dirty="0">
              <a:solidFill>
                <a:schemeClr val="tx1"/>
              </a:solidFill>
              <a:latin typeface="Garamond" panose="02020404030301010803" pitchFamily="18" charset="0"/>
              <a:ea typeface="Cambria"/>
              <a:cs typeface="Cambria"/>
              <a:sym typeface="Cambria"/>
            </a:endParaRPr>
          </a:p>
          <a:p>
            <a:pPr marL="247650" marR="0" lvl="0" indent="-171450" algn="l" rtl="0">
              <a:spcBef>
                <a:spcPts val="0"/>
              </a:spcBef>
              <a:spcAft>
                <a:spcPts val="0"/>
              </a:spcAft>
              <a:buClr>
                <a:schemeClr val="dk1"/>
              </a:buClr>
              <a:buSzPts val="1200"/>
              <a:buFont typeface="Arial" charset="0"/>
              <a:buChar char="•"/>
            </a:pPr>
            <a:r>
              <a:rPr lang="en-US" sz="1300" dirty="0" smtClean="0">
                <a:solidFill>
                  <a:schemeClr val="tx1"/>
                </a:solidFill>
                <a:latin typeface="Garamond" panose="02020404030301010803" pitchFamily="18" charset="0"/>
                <a:ea typeface="Cambria"/>
                <a:cs typeface="Cambria"/>
                <a:sym typeface="Cambria"/>
              </a:rPr>
              <a:t>Private </a:t>
            </a:r>
            <a:r>
              <a:rPr lang="en-US" sz="1300" dirty="0">
                <a:solidFill>
                  <a:schemeClr val="tx1"/>
                </a:solidFill>
                <a:latin typeface="Garamond" panose="02020404030301010803" pitchFamily="18" charset="0"/>
                <a:ea typeface="Cambria"/>
                <a:cs typeface="Cambria"/>
                <a:sym typeface="Cambria"/>
              </a:rPr>
              <a:t>labels are predicted to grow in market share, increasing brand recognition and online visibility is key to profitability</a:t>
            </a:r>
            <a:endParaRPr sz="1300" dirty="0">
              <a:solidFill>
                <a:schemeClr val="tx1"/>
              </a:solidFill>
              <a:latin typeface="Garamond" panose="02020404030301010803" pitchFamily="18" charset="0"/>
              <a:ea typeface="Cambria"/>
              <a:cs typeface="Cambria"/>
              <a:sym typeface="Cambria"/>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27"/>
          <p:cNvSpPr txBox="1">
            <a:spLocks noGrp="1"/>
          </p:cNvSpPr>
          <p:nvPr>
            <p:ph type="title"/>
          </p:nvPr>
        </p:nvSpPr>
        <p:spPr>
          <a:xfrm>
            <a:off x="441872" y="431423"/>
            <a:ext cx="7789863" cy="426021"/>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Clr>
                <a:srgbClr val="004165"/>
              </a:buClr>
              <a:buSzPts val="1500"/>
              <a:buFont typeface="Cambria"/>
              <a:buNone/>
            </a:pPr>
            <a:r>
              <a:rPr lang="en-US" sz="2000" b="1" i="0" u="none" strike="noStrike" cap="none" dirty="0" smtClean="0">
                <a:solidFill>
                  <a:schemeClr val="bg2"/>
                </a:solidFill>
                <a:latin typeface="Garamond" panose="02020404030301010803" pitchFamily="18" charset="0"/>
                <a:sym typeface="Cambria"/>
              </a:rPr>
              <a:t>Risks and Mitigants</a:t>
            </a:r>
            <a:endParaRPr sz="2000" b="1" i="0" u="none" strike="noStrike" cap="none" dirty="0">
              <a:solidFill>
                <a:schemeClr val="bg2"/>
              </a:solidFill>
              <a:latin typeface="Garamond" panose="02020404030301010803" pitchFamily="18" charset="0"/>
              <a:sym typeface="Cambria"/>
            </a:endParaRPr>
          </a:p>
        </p:txBody>
      </p:sp>
      <p:sp>
        <p:nvSpPr>
          <p:cNvPr id="265" name="Google Shape;265;p27"/>
          <p:cNvSpPr/>
          <p:nvPr/>
        </p:nvSpPr>
        <p:spPr>
          <a:xfrm>
            <a:off x="441872" y="1026048"/>
            <a:ext cx="3893645" cy="306123"/>
          </a:xfrm>
          <a:prstGeom prst="rect">
            <a:avLst/>
          </a:prstGeom>
          <a:solidFill>
            <a:schemeClr val="accent1"/>
          </a:solidFill>
          <a:ln>
            <a:noFill/>
          </a:ln>
        </p:spPr>
        <p:txBody>
          <a:bodyPr spcFirstLastPara="1" wrap="square" lIns="0" tIns="0" rIns="0" bIns="0" anchor="ctr" anchorCtr="0">
            <a:noAutofit/>
          </a:bodyPr>
          <a:lstStyle/>
          <a:p>
            <a:pPr marL="0" marR="0" lvl="0" indent="0" algn="ctr" rtl="0">
              <a:spcBef>
                <a:spcPts val="0"/>
              </a:spcBef>
              <a:spcAft>
                <a:spcPts val="0"/>
              </a:spcAft>
              <a:buNone/>
            </a:pPr>
            <a:r>
              <a:rPr lang="en-US" sz="1400" b="1" dirty="0" smtClean="0">
                <a:solidFill>
                  <a:schemeClr val="bg2"/>
                </a:solidFill>
                <a:latin typeface="Garamond" panose="02020404030301010803" pitchFamily="18" charset="0"/>
                <a:ea typeface="Cambria"/>
                <a:cs typeface="Cambria"/>
                <a:sym typeface="Cambria"/>
              </a:rPr>
              <a:t>Risks</a:t>
            </a:r>
            <a:endParaRPr sz="1400" b="1" dirty="0">
              <a:solidFill>
                <a:schemeClr val="bg2"/>
              </a:solidFill>
              <a:latin typeface="Garamond" panose="02020404030301010803" pitchFamily="18" charset="0"/>
              <a:ea typeface="Cambria"/>
              <a:cs typeface="Cambria"/>
              <a:sym typeface="Cambria"/>
            </a:endParaRPr>
          </a:p>
        </p:txBody>
      </p:sp>
      <p:sp>
        <p:nvSpPr>
          <p:cNvPr id="2" name="TextBox 1"/>
          <p:cNvSpPr txBox="1"/>
          <p:nvPr/>
        </p:nvSpPr>
        <p:spPr>
          <a:xfrm>
            <a:off x="441872" y="1496944"/>
            <a:ext cx="3893645" cy="4616648"/>
          </a:xfrm>
          <a:prstGeom prst="rect">
            <a:avLst/>
          </a:prstGeom>
          <a:noFill/>
        </p:spPr>
        <p:txBody>
          <a:bodyPr wrap="square" rtlCol="0">
            <a:spAutoFit/>
          </a:bodyPr>
          <a:lstStyle/>
          <a:p>
            <a:pPr marL="171450" indent="-171450">
              <a:buFont typeface="Arial" panose="020B0604020202020204" pitchFamily="34" charset="0"/>
              <a:buChar char="•"/>
            </a:pPr>
            <a:r>
              <a:rPr lang="en-US" b="1" dirty="0">
                <a:solidFill>
                  <a:schemeClr val="bg2"/>
                </a:solidFill>
                <a:latin typeface="Garamond" panose="02020404030301010803" pitchFamily="18" charset="0"/>
                <a:ea typeface="Cambria"/>
                <a:cs typeface="Cambria"/>
                <a:sym typeface="Cambria"/>
              </a:rPr>
              <a:t>Low Income Class </a:t>
            </a:r>
            <a:r>
              <a:rPr lang="en-US" b="1" dirty="0" smtClean="0">
                <a:solidFill>
                  <a:schemeClr val="bg2"/>
                </a:solidFill>
                <a:latin typeface="Garamond" panose="02020404030301010803" pitchFamily="18" charset="0"/>
                <a:ea typeface="Cambria"/>
                <a:cs typeface="Cambria"/>
                <a:sym typeface="Cambria"/>
              </a:rPr>
              <a:t>Shopping: </a:t>
            </a:r>
            <a:r>
              <a:rPr lang="en-US" dirty="0">
                <a:latin typeface="Garamond" panose="02020404030301010803" pitchFamily="18" charset="0"/>
                <a:ea typeface="Cambria" panose="02040503050406030204" pitchFamily="18" charset="0"/>
              </a:rPr>
              <a:t>I</a:t>
            </a:r>
            <a:r>
              <a:rPr lang="en-US" dirty="0" smtClean="0">
                <a:latin typeface="Garamond" panose="02020404030301010803" pitchFamily="18" charset="0"/>
                <a:ea typeface="Cambria" panose="02040503050406030204" pitchFamily="18" charset="0"/>
              </a:rPr>
              <a:t>nability </a:t>
            </a:r>
            <a:r>
              <a:rPr lang="en-US" dirty="0">
                <a:latin typeface="Garamond" panose="02020404030301010803" pitchFamily="18" charset="0"/>
                <a:ea typeface="Cambria" panose="02040503050406030204" pitchFamily="18" charset="0"/>
              </a:rPr>
              <a:t>to </a:t>
            </a:r>
            <a:r>
              <a:rPr lang="en-US" dirty="0" smtClean="0">
                <a:latin typeface="Garamond" panose="02020404030301010803" pitchFamily="18" charset="0"/>
                <a:ea typeface="Cambria" panose="02040503050406030204" pitchFamily="18" charset="0"/>
              </a:rPr>
              <a:t>increase prices due </a:t>
            </a:r>
            <a:r>
              <a:rPr lang="en-US" dirty="0">
                <a:latin typeface="Garamond" panose="02020404030301010803" pitchFamily="18" charset="0"/>
                <a:ea typeface="Cambria" panose="02040503050406030204" pitchFamily="18" charset="0"/>
              </a:rPr>
              <a:t>to the pressures on personal incomes. Dollar General relies on low income customers and </a:t>
            </a:r>
            <a:r>
              <a:rPr lang="en-US" dirty="0" smtClean="0">
                <a:latin typeface="Garamond" panose="02020404030301010803" pitchFamily="18" charset="0"/>
                <a:ea typeface="Cambria" panose="02040503050406030204" pitchFamily="18" charset="0"/>
              </a:rPr>
              <a:t>communities </a:t>
            </a:r>
            <a:r>
              <a:rPr lang="en-US" dirty="0">
                <a:latin typeface="Garamond" panose="02020404030301010803" pitchFamily="18" charset="0"/>
                <a:ea typeface="Cambria" panose="02040503050406030204" pitchFamily="18" charset="0"/>
              </a:rPr>
              <a:t>to generate </a:t>
            </a:r>
            <a:r>
              <a:rPr lang="en-US" dirty="0" smtClean="0">
                <a:latin typeface="Garamond" panose="02020404030301010803" pitchFamily="18" charset="0"/>
                <a:ea typeface="Cambria" panose="02040503050406030204" pitchFamily="18" charset="0"/>
              </a:rPr>
              <a:t>revenue</a:t>
            </a:r>
          </a:p>
          <a:p>
            <a:pPr marL="171450" indent="-171450">
              <a:buFont typeface="Arial" panose="020B0604020202020204" pitchFamily="34" charset="0"/>
              <a:buChar char="•"/>
            </a:pPr>
            <a:endParaRPr lang="en-US" dirty="0" smtClean="0">
              <a:latin typeface="Garamond" panose="02020404030301010803" pitchFamily="18" charset="0"/>
              <a:ea typeface="Cambria" panose="02040503050406030204" pitchFamily="18" charset="0"/>
            </a:endParaRPr>
          </a:p>
          <a:p>
            <a:pPr marL="171450" indent="-171450">
              <a:buFont typeface="Arial" panose="020B0604020202020204" pitchFamily="34" charset="0"/>
              <a:buChar char="•"/>
            </a:pPr>
            <a:endParaRPr lang="en-US" dirty="0">
              <a:latin typeface="Garamond" panose="02020404030301010803" pitchFamily="18" charset="0"/>
              <a:ea typeface="Cambria" panose="02040503050406030204" pitchFamily="18" charset="0"/>
            </a:endParaRPr>
          </a:p>
          <a:p>
            <a:pPr marL="171450" indent="-171450">
              <a:buFont typeface="Arial" panose="020B0604020202020204" pitchFamily="34" charset="0"/>
              <a:buChar char="•"/>
            </a:pPr>
            <a:endParaRPr lang="en-US" dirty="0">
              <a:latin typeface="Garamond" panose="02020404030301010803" pitchFamily="18" charset="0"/>
              <a:ea typeface="Cambria" panose="02040503050406030204" pitchFamily="18" charset="0"/>
            </a:endParaRPr>
          </a:p>
          <a:p>
            <a:endParaRPr lang="en-US" dirty="0" smtClean="0">
              <a:latin typeface="Garamond" panose="02020404030301010803" pitchFamily="18" charset="0"/>
              <a:ea typeface="Cambria" panose="02040503050406030204" pitchFamily="18" charset="0"/>
            </a:endParaRPr>
          </a:p>
          <a:p>
            <a:pPr marL="171450" indent="-171450">
              <a:buFont typeface="Arial" panose="020B0604020202020204" pitchFamily="34" charset="0"/>
              <a:buChar char="•"/>
            </a:pPr>
            <a:r>
              <a:rPr lang="en-US" b="1" dirty="0" smtClean="0">
                <a:solidFill>
                  <a:schemeClr val="bg2"/>
                </a:solidFill>
                <a:latin typeface="Garamond" panose="02020404030301010803" pitchFamily="18" charset="0"/>
                <a:ea typeface="Cambria" panose="02040503050406030204" pitchFamily="18" charset="0"/>
              </a:rPr>
              <a:t>Competition: </a:t>
            </a:r>
            <a:r>
              <a:rPr lang="en-US" dirty="0">
                <a:solidFill>
                  <a:schemeClr val="bg2"/>
                </a:solidFill>
                <a:latin typeface="Garamond" panose="02020404030301010803" pitchFamily="18" charset="0"/>
                <a:ea typeface="Cambria" panose="02040503050406030204" pitchFamily="18" charset="0"/>
              </a:rPr>
              <a:t>O</a:t>
            </a:r>
            <a:r>
              <a:rPr lang="en-US" dirty="0" smtClean="0">
                <a:solidFill>
                  <a:schemeClr val="bg2"/>
                </a:solidFill>
                <a:latin typeface="Garamond" panose="02020404030301010803" pitchFamily="18" charset="0"/>
                <a:ea typeface="Cambria" panose="02040503050406030204" pitchFamily="18" charset="0"/>
              </a:rPr>
              <a:t>versaturation of market as competitors seek to expand store base. The competitive landscape is fierce, including smaller, more nimble companies as well as larger multinational chains with significantly more resources. The environment increases the risk of needing to lower prices and contract margins in order to maintain market share</a:t>
            </a:r>
            <a:endParaRPr lang="en-US" b="1" dirty="0" smtClean="0">
              <a:solidFill>
                <a:schemeClr val="bg2"/>
              </a:solidFill>
              <a:latin typeface="Garamond" panose="02020404030301010803" pitchFamily="18" charset="0"/>
              <a:ea typeface="Cambria" panose="02040503050406030204" pitchFamily="18" charset="0"/>
            </a:endParaRPr>
          </a:p>
          <a:p>
            <a:pPr marL="171450" indent="-171450">
              <a:buFont typeface="Arial" panose="020B0604020202020204" pitchFamily="34" charset="0"/>
              <a:buChar char="•"/>
            </a:pPr>
            <a:endParaRPr lang="en-US" b="1" dirty="0">
              <a:solidFill>
                <a:schemeClr val="bg2"/>
              </a:solidFill>
              <a:latin typeface="Garamond" panose="02020404030301010803" pitchFamily="18" charset="0"/>
              <a:ea typeface="Cambria" panose="02040503050406030204" pitchFamily="18" charset="0"/>
            </a:endParaRPr>
          </a:p>
          <a:p>
            <a:endParaRPr lang="en-US" b="1" dirty="0" smtClean="0">
              <a:solidFill>
                <a:schemeClr val="bg2"/>
              </a:solidFill>
              <a:latin typeface="Garamond" panose="02020404030301010803" pitchFamily="18" charset="0"/>
              <a:ea typeface="Cambria" panose="02040503050406030204" pitchFamily="18" charset="0"/>
            </a:endParaRPr>
          </a:p>
          <a:p>
            <a:pPr marL="171450" indent="-171450">
              <a:buFont typeface="Arial" panose="020B0604020202020204" pitchFamily="34" charset="0"/>
              <a:buChar char="•"/>
            </a:pPr>
            <a:r>
              <a:rPr lang="en-US" b="1" dirty="0" smtClean="0">
                <a:solidFill>
                  <a:schemeClr val="bg2"/>
                </a:solidFill>
                <a:latin typeface="Garamond" panose="02020404030301010803" pitchFamily="18" charset="0"/>
                <a:ea typeface="Cambria" panose="02040503050406030204" pitchFamily="18" charset="0"/>
              </a:rPr>
              <a:t>China: </a:t>
            </a:r>
            <a:r>
              <a:rPr lang="en-US" dirty="0" smtClean="0">
                <a:solidFill>
                  <a:schemeClr val="bg2"/>
                </a:solidFill>
                <a:latin typeface="Garamond" panose="02020404030301010803" pitchFamily="18" charset="0"/>
                <a:ea typeface="Cambria" panose="02040503050406030204" pitchFamily="18" charset="0"/>
              </a:rPr>
              <a:t>Dollar General has a s</a:t>
            </a:r>
            <a:r>
              <a:rPr lang="en-US" dirty="0" smtClean="0">
                <a:solidFill>
                  <a:schemeClr val="bg2"/>
                </a:solidFill>
                <a:latin typeface="Garamond" panose="02020404030301010803" pitchFamily="18" charset="0"/>
                <a:ea typeface="Cambria" panose="02040503050406030204" pitchFamily="18" charset="0"/>
              </a:rPr>
              <a:t>upply chain r</a:t>
            </a:r>
            <a:r>
              <a:rPr lang="en-US" dirty="0" smtClean="0">
                <a:solidFill>
                  <a:schemeClr val="bg2"/>
                </a:solidFill>
                <a:latin typeface="Garamond" panose="02020404030301010803" pitchFamily="18" charset="0"/>
                <a:ea typeface="Cambria" panose="02040503050406030204" pitchFamily="18" charset="0"/>
              </a:rPr>
              <a:t>eliance on sourcing from China and is subject to uncertainty over the US-China trade war</a:t>
            </a:r>
            <a:endParaRPr lang="en-US" b="1" dirty="0">
              <a:solidFill>
                <a:schemeClr val="bg2"/>
              </a:solidFill>
              <a:latin typeface="Garamond" panose="02020404030301010803" pitchFamily="18" charset="0"/>
              <a:ea typeface="Cambria" panose="02040503050406030204" pitchFamily="18" charset="0"/>
            </a:endParaRPr>
          </a:p>
        </p:txBody>
      </p:sp>
      <p:sp>
        <p:nvSpPr>
          <p:cNvPr id="4" name="TextBox 3"/>
          <p:cNvSpPr txBox="1"/>
          <p:nvPr/>
        </p:nvSpPr>
        <p:spPr>
          <a:xfrm>
            <a:off x="4772134" y="1496944"/>
            <a:ext cx="3893646" cy="5232202"/>
          </a:xfrm>
          <a:prstGeom prst="rect">
            <a:avLst/>
          </a:prstGeom>
          <a:noFill/>
        </p:spPr>
        <p:txBody>
          <a:bodyPr wrap="square" rtlCol="0">
            <a:spAutoFit/>
          </a:bodyPr>
          <a:lstStyle/>
          <a:p>
            <a:pPr marL="171450" indent="-171450">
              <a:buFont typeface="Arial" panose="020B0604020202020204" pitchFamily="34" charset="0"/>
              <a:buChar char="•"/>
            </a:pPr>
            <a:r>
              <a:rPr lang="en-US" dirty="0" smtClean="0">
                <a:latin typeface="Garamond" panose="02020404030301010803" pitchFamily="18" charset="0"/>
                <a:ea typeface="Cambria" panose="02040503050406030204" pitchFamily="18" charset="0"/>
              </a:rPr>
              <a:t>Dollar General continues to gain market share because convenience of location means there are increases in number of customer visits. Carrying more private label products also allows Dollar General to cut prices against competitors like Walmart. Additionally, Dollar General has increased discounts to incentivize consumers</a:t>
            </a:r>
          </a:p>
          <a:p>
            <a:pPr marL="171450" indent="-171450">
              <a:buFont typeface="Arial" panose="020B0604020202020204" pitchFamily="34" charset="0"/>
              <a:buChar char="•"/>
            </a:pPr>
            <a:endParaRPr lang="en-US" dirty="0">
              <a:latin typeface="Garamond" panose="02020404030301010803" pitchFamily="18" charset="0"/>
              <a:ea typeface="Cambria" panose="02040503050406030204" pitchFamily="18" charset="0"/>
            </a:endParaRPr>
          </a:p>
          <a:p>
            <a:pPr marL="171450" indent="-171450">
              <a:buFont typeface="Arial" panose="020B0604020202020204" pitchFamily="34" charset="0"/>
              <a:buChar char="•"/>
            </a:pPr>
            <a:r>
              <a:rPr lang="en-US" dirty="0" smtClean="0">
                <a:latin typeface="Garamond" panose="02020404030301010803" pitchFamily="18" charset="0"/>
                <a:ea typeface="Cambria" panose="02040503050406030204" pitchFamily="18" charset="0"/>
              </a:rPr>
              <a:t>Dollar General is better positioned than its competitors: Dollar Tree is still working to fully integrate Family Dollar, has taken a $2.7b write-down and will shut down up to 390 Family Dollar stores. Additionally, while other competitors target solely lower or middle class consumers, Dollar General targets both segments</a:t>
            </a:r>
          </a:p>
          <a:p>
            <a:pPr marL="171450" indent="-171450">
              <a:buFont typeface="Arial" panose="020B0604020202020204" pitchFamily="34" charset="0"/>
              <a:buChar char="•"/>
            </a:pPr>
            <a:endParaRPr lang="en-US" dirty="0">
              <a:latin typeface="Garamond" panose="02020404030301010803" pitchFamily="18" charset="0"/>
              <a:ea typeface="Cambria" panose="02040503050406030204" pitchFamily="18" charset="0"/>
            </a:endParaRPr>
          </a:p>
          <a:p>
            <a:pPr marL="171450" indent="-171450">
              <a:buFont typeface="Arial" panose="020B0604020202020204" pitchFamily="34" charset="0"/>
              <a:buChar char="•"/>
            </a:pPr>
            <a:endParaRPr lang="en-US" dirty="0" smtClean="0">
              <a:latin typeface="Garamond" panose="02020404030301010803" pitchFamily="18" charset="0"/>
              <a:ea typeface="Cambria" panose="02040503050406030204" pitchFamily="18" charset="0"/>
            </a:endParaRPr>
          </a:p>
          <a:p>
            <a:pPr marL="171450" indent="-171450">
              <a:buFont typeface="Arial" panose="020B0604020202020204" pitchFamily="34" charset="0"/>
              <a:buChar char="•"/>
            </a:pPr>
            <a:endParaRPr lang="en-US" dirty="0">
              <a:latin typeface="Garamond" panose="02020404030301010803" pitchFamily="18" charset="0"/>
              <a:ea typeface="Cambria" panose="02040503050406030204" pitchFamily="18" charset="0"/>
            </a:endParaRPr>
          </a:p>
          <a:p>
            <a:pPr marL="171450" indent="-171450">
              <a:buFont typeface="Arial" panose="020B0604020202020204" pitchFamily="34" charset="0"/>
              <a:buChar char="•"/>
            </a:pPr>
            <a:r>
              <a:rPr lang="en-US" dirty="0" smtClean="0">
                <a:latin typeface="Garamond" panose="02020404030301010803" pitchFamily="18" charset="0"/>
                <a:ea typeface="Cambria" panose="02040503050406030204" pitchFamily="18" charset="0"/>
              </a:rPr>
              <a:t>Dollar General is steadily reducing reliance on China by incorporating more US suppliers in their supply chain. Any effects from the US-China trade war are not unique to Dollar General and will also influence other competitors in the industry</a:t>
            </a:r>
            <a:endParaRPr lang="en-US" dirty="0">
              <a:latin typeface="Garamond" panose="02020404030301010803" pitchFamily="18" charset="0"/>
              <a:ea typeface="Cambria" panose="02040503050406030204" pitchFamily="18" charset="0"/>
            </a:endParaRPr>
          </a:p>
          <a:p>
            <a:pPr marL="171450" indent="-171450">
              <a:buFont typeface="Arial" panose="020B0604020202020204" pitchFamily="34" charset="0"/>
              <a:buChar char="•"/>
            </a:pPr>
            <a:endParaRPr lang="en-US" sz="1200" dirty="0">
              <a:latin typeface="Garamond" panose="02020404030301010803" pitchFamily="18" charset="0"/>
              <a:ea typeface="Cambria" panose="02040503050406030204" pitchFamily="18" charset="0"/>
            </a:endParaRPr>
          </a:p>
        </p:txBody>
      </p:sp>
      <p:sp>
        <p:nvSpPr>
          <p:cNvPr id="9" name="Google Shape;265;p27"/>
          <p:cNvSpPr/>
          <p:nvPr/>
        </p:nvSpPr>
        <p:spPr>
          <a:xfrm>
            <a:off x="4772135" y="1026048"/>
            <a:ext cx="3893645" cy="306123"/>
          </a:xfrm>
          <a:prstGeom prst="rect">
            <a:avLst/>
          </a:prstGeom>
          <a:solidFill>
            <a:schemeClr val="accent1"/>
          </a:solidFill>
          <a:ln>
            <a:noFill/>
          </a:ln>
        </p:spPr>
        <p:txBody>
          <a:bodyPr spcFirstLastPara="1" wrap="square" lIns="0" tIns="0" rIns="0" bIns="0" anchor="ctr" anchorCtr="0">
            <a:noAutofit/>
          </a:bodyPr>
          <a:lstStyle/>
          <a:p>
            <a:pPr marL="0" marR="0" lvl="0" indent="0" algn="ctr" rtl="0">
              <a:spcBef>
                <a:spcPts val="0"/>
              </a:spcBef>
              <a:spcAft>
                <a:spcPts val="0"/>
              </a:spcAft>
              <a:buNone/>
            </a:pPr>
            <a:r>
              <a:rPr lang="en-US" sz="1400" b="1" dirty="0" smtClean="0">
                <a:solidFill>
                  <a:schemeClr val="bg2"/>
                </a:solidFill>
                <a:latin typeface="Garamond" panose="02020404030301010803" pitchFamily="18" charset="0"/>
                <a:ea typeface="Cambria"/>
                <a:cs typeface="Cambria"/>
                <a:sym typeface="Cambria"/>
              </a:rPr>
              <a:t>Mitigants</a:t>
            </a:r>
            <a:endParaRPr sz="1400" b="1" dirty="0">
              <a:solidFill>
                <a:schemeClr val="bg2"/>
              </a:solidFill>
              <a:latin typeface="Garamond" panose="02020404030301010803" pitchFamily="18" charset="0"/>
              <a:ea typeface="Cambria"/>
              <a:cs typeface="Cambria"/>
              <a:sym typeface="Cambria"/>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28"/>
          <p:cNvSpPr txBox="1">
            <a:spLocks noGrp="1"/>
          </p:cNvSpPr>
          <p:nvPr>
            <p:ph type="title"/>
          </p:nvPr>
        </p:nvSpPr>
        <p:spPr>
          <a:xfrm>
            <a:off x="465520" y="424922"/>
            <a:ext cx="7789863" cy="426021"/>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Clr>
                <a:srgbClr val="004165"/>
              </a:buClr>
              <a:buSzPts val="1500"/>
              <a:buFont typeface="Cambria"/>
              <a:buNone/>
            </a:pPr>
            <a:r>
              <a:rPr lang="en-US" sz="2000" b="1" i="0" u="none" strike="noStrike" cap="none" dirty="0" smtClean="0">
                <a:solidFill>
                  <a:schemeClr val="bg2"/>
                </a:solidFill>
                <a:latin typeface="Garamond" panose="02020404030301010803" pitchFamily="18" charset="0"/>
                <a:sym typeface="Cambria"/>
              </a:rPr>
              <a:t>Public </a:t>
            </a:r>
            <a:r>
              <a:rPr lang="en-US" sz="2000" b="1" i="0" u="none" strike="noStrike" cap="none" dirty="0" err="1" smtClean="0">
                <a:solidFill>
                  <a:schemeClr val="bg2"/>
                </a:solidFill>
                <a:latin typeface="Garamond" panose="02020404030301010803" pitchFamily="18" charset="0"/>
                <a:sym typeface="Cambria"/>
              </a:rPr>
              <a:t>Comparables</a:t>
            </a:r>
            <a:endParaRPr sz="2000" b="1" i="0" u="none" strike="noStrike" cap="none" dirty="0">
              <a:solidFill>
                <a:schemeClr val="bg2"/>
              </a:solidFill>
              <a:latin typeface="Garamond" panose="02020404030301010803" pitchFamily="18" charset="0"/>
              <a:sym typeface="Cambria"/>
            </a:endParaRPr>
          </a:p>
        </p:txBody>
      </p:sp>
      <p:sp>
        <p:nvSpPr>
          <p:cNvPr id="278" name="Google Shape;278;p28"/>
          <p:cNvSpPr txBox="1">
            <a:spLocks noGrp="1"/>
          </p:cNvSpPr>
          <p:nvPr>
            <p:ph type="body" idx="1"/>
          </p:nvPr>
        </p:nvSpPr>
        <p:spPr>
          <a:prstGeom prst="rect">
            <a:avLst/>
          </a:prstGeom>
          <a:noFill/>
          <a:ln>
            <a:noFill/>
          </a:ln>
        </p:spPr>
        <p:txBody>
          <a:bodyPr spcFirstLastPara="1" wrap="square" lIns="0" tIns="0" rIns="0" bIns="0" anchor="t" anchorCtr="0">
            <a:noAutofit/>
          </a:bodyPr>
          <a:lstStyle/>
          <a:p>
            <a:pPr marL="114300" marR="0" lvl="0" indent="-114300" algn="l" rtl="0">
              <a:lnSpc>
                <a:spcPct val="100000"/>
              </a:lnSpc>
              <a:spcBef>
                <a:spcPts val="0"/>
              </a:spcBef>
              <a:spcAft>
                <a:spcPts val="0"/>
              </a:spcAft>
              <a:buClr>
                <a:schemeClr val="accent2"/>
              </a:buClr>
              <a:buSzPts val="1400"/>
              <a:buFont typeface="Noto Sans Symbols"/>
              <a:buNone/>
            </a:pPr>
            <a:r>
              <a:rPr lang="en-US" sz="1400" b="1" i="1" u="none" strike="noStrike" cap="none" dirty="0">
                <a:solidFill>
                  <a:schemeClr val="accent2"/>
                </a:solidFill>
                <a:latin typeface="Garamond" panose="02020404030301010803" pitchFamily="18" charset="0"/>
                <a:sym typeface="Cambria"/>
              </a:rPr>
              <a:t>A brief look into the firm’s main comparable companies</a:t>
            </a:r>
            <a:endParaRPr sz="1400" b="1" i="1" u="none" strike="noStrike" cap="none" dirty="0">
              <a:solidFill>
                <a:schemeClr val="accent2"/>
              </a:solidFill>
              <a:latin typeface="Garamond" panose="02020404030301010803" pitchFamily="18" charset="0"/>
              <a:sym typeface="Cambria"/>
            </a:endParaRPr>
          </a:p>
        </p:txBody>
      </p:sp>
      <p:sp>
        <p:nvSpPr>
          <p:cNvPr id="279" name="Google Shape;279;p28"/>
          <p:cNvSpPr/>
          <p:nvPr/>
        </p:nvSpPr>
        <p:spPr>
          <a:xfrm>
            <a:off x="255409" y="1381422"/>
            <a:ext cx="8583791" cy="285156"/>
          </a:xfrm>
          <a:prstGeom prst="rect">
            <a:avLst/>
          </a:prstGeom>
          <a:solidFill>
            <a:schemeClr val="accent1"/>
          </a:solidFill>
          <a:ln>
            <a:noFill/>
          </a:ln>
        </p:spPr>
        <p:txBody>
          <a:bodyPr spcFirstLastPara="1" wrap="square" lIns="0" tIns="0" rIns="0" bIns="0" anchor="ctr" anchorCtr="0">
            <a:noAutofit/>
          </a:bodyPr>
          <a:lstStyle/>
          <a:p>
            <a:pPr marL="0" marR="0" lvl="0" indent="0" algn="ctr" rtl="0">
              <a:spcBef>
                <a:spcPts val="0"/>
              </a:spcBef>
              <a:spcAft>
                <a:spcPts val="0"/>
              </a:spcAft>
              <a:buNone/>
            </a:pPr>
            <a:r>
              <a:rPr lang="en-US" sz="1200" b="1" dirty="0">
                <a:solidFill>
                  <a:schemeClr val="bg2"/>
                </a:solidFill>
                <a:latin typeface="Garamond" panose="02020404030301010803" pitchFamily="18" charset="0"/>
                <a:ea typeface="Cambria"/>
                <a:cs typeface="Cambria"/>
                <a:sym typeface="Cambria"/>
              </a:rPr>
              <a:t>Comparable Companies</a:t>
            </a:r>
            <a:endParaRPr sz="1200" dirty="0">
              <a:solidFill>
                <a:schemeClr val="bg2"/>
              </a:solidFill>
              <a:latin typeface="Garamond" panose="02020404030301010803" pitchFamily="18" charset="0"/>
            </a:endParaRPr>
          </a:p>
        </p:txBody>
      </p:sp>
      <p:graphicFrame>
        <p:nvGraphicFramePr>
          <p:cNvPr id="4" name="Object 3"/>
          <p:cNvGraphicFramePr>
            <a:graphicFrameLocks noChangeAspect="1"/>
          </p:cNvGraphicFramePr>
          <p:nvPr>
            <p:extLst>
              <p:ext uri="{D42A27DB-BD31-4B8C-83A1-F6EECF244321}">
                <p14:modId xmlns:p14="http://schemas.microsoft.com/office/powerpoint/2010/main" val="3519344758"/>
              </p:ext>
            </p:extLst>
          </p:nvPr>
        </p:nvGraphicFramePr>
        <p:xfrm>
          <a:off x="255409" y="1938736"/>
          <a:ext cx="8633183" cy="2254970"/>
        </p:xfrm>
        <a:graphic>
          <a:graphicData uri="http://schemas.openxmlformats.org/presentationml/2006/ole">
            <mc:AlternateContent xmlns:mc="http://schemas.openxmlformats.org/markup-compatibility/2006">
              <mc:Choice xmlns:v="urn:schemas-microsoft-com:vml" Requires="v">
                <p:oleObj spid="_x0000_s3090" name="Worksheet" r:id="rId4" imgW="9334647" imgH="2438400" progId="Excel.Sheet.8">
                  <p:embed/>
                </p:oleObj>
              </mc:Choice>
              <mc:Fallback>
                <p:oleObj name="Worksheet" r:id="rId4" imgW="9334647" imgH="2438400" progId="Excel.Sheet.8">
                  <p:embed/>
                  <p:pic>
                    <p:nvPicPr>
                      <p:cNvPr id="0" name=""/>
                      <p:cNvPicPr/>
                      <p:nvPr/>
                    </p:nvPicPr>
                    <p:blipFill>
                      <a:blip r:embed="rId5"/>
                      <a:stretch>
                        <a:fillRect/>
                      </a:stretch>
                    </p:blipFill>
                    <p:spPr>
                      <a:xfrm>
                        <a:off x="255409" y="1938736"/>
                        <a:ext cx="8633183" cy="2254970"/>
                      </a:xfrm>
                      <a:prstGeom prst="rect">
                        <a:avLst/>
                      </a:prstGeom>
                    </p:spPr>
                  </p:pic>
                </p:oleObj>
              </mc:Fallback>
            </mc:AlternateContent>
          </a:graphicData>
        </a:graphic>
      </p:graphicFrame>
      <p:graphicFrame>
        <p:nvGraphicFramePr>
          <p:cNvPr id="3" name="Object 2"/>
          <p:cNvGraphicFramePr>
            <a:graphicFrameLocks noChangeAspect="1"/>
          </p:cNvGraphicFramePr>
          <p:nvPr>
            <p:extLst>
              <p:ext uri="{D42A27DB-BD31-4B8C-83A1-F6EECF244321}">
                <p14:modId xmlns:p14="http://schemas.microsoft.com/office/powerpoint/2010/main" val="4155390483"/>
              </p:ext>
            </p:extLst>
          </p:nvPr>
        </p:nvGraphicFramePr>
        <p:xfrm>
          <a:off x="255409" y="4572001"/>
          <a:ext cx="8633183" cy="1053192"/>
        </p:xfrm>
        <a:graphic>
          <a:graphicData uri="http://schemas.openxmlformats.org/presentationml/2006/ole">
            <mc:AlternateContent xmlns:mc="http://schemas.openxmlformats.org/markup-compatibility/2006">
              <mc:Choice xmlns:v="urn:schemas-microsoft-com:vml" Requires="v">
                <p:oleObj spid="_x0000_s3091" name="Worksheet" r:id="rId6" imgW="8924756" imgH="1028700" progId="Excel.Sheet.8">
                  <p:embed/>
                </p:oleObj>
              </mc:Choice>
              <mc:Fallback>
                <p:oleObj name="Worksheet" r:id="rId6" imgW="8924756" imgH="1028700" progId="Excel.Sheet.8">
                  <p:embed/>
                  <p:pic>
                    <p:nvPicPr>
                      <p:cNvPr id="0" name=""/>
                      <p:cNvPicPr/>
                      <p:nvPr/>
                    </p:nvPicPr>
                    <p:blipFill>
                      <a:blip r:embed="rId7"/>
                      <a:stretch>
                        <a:fillRect/>
                      </a:stretch>
                    </p:blipFill>
                    <p:spPr>
                      <a:xfrm>
                        <a:off x="255409" y="4572001"/>
                        <a:ext cx="8633183" cy="1053192"/>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pic>
        <p:nvPicPr>
          <p:cNvPr id="8196" name="Picture 4" descr="Image result for kroger harris teeter logo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90864" y="3253887"/>
            <a:ext cx="1124584" cy="618521"/>
          </a:xfrm>
          <a:prstGeom prst="rect">
            <a:avLst/>
          </a:prstGeom>
          <a:noFill/>
          <a:extLst>
            <a:ext uri="{909E8E84-426E-40DD-AFC4-6F175D3DCCD1}">
              <a14:hiddenFill xmlns:a14="http://schemas.microsoft.com/office/drawing/2010/main">
                <a:solidFill>
                  <a:srgbClr val="FFFFFF"/>
                </a:solidFill>
              </a14:hiddenFill>
            </a:ext>
          </a:extLst>
        </p:spPr>
      </p:pic>
      <p:sp>
        <p:nvSpPr>
          <p:cNvPr id="285" name="Google Shape;285;p29"/>
          <p:cNvSpPr txBox="1">
            <a:spLocks noGrp="1"/>
          </p:cNvSpPr>
          <p:nvPr>
            <p:ph type="title"/>
          </p:nvPr>
        </p:nvSpPr>
        <p:spPr>
          <a:xfrm>
            <a:off x="449755" y="446012"/>
            <a:ext cx="7789863" cy="426021"/>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Clr>
                <a:srgbClr val="004165"/>
              </a:buClr>
              <a:buSzPts val="1500"/>
              <a:buFont typeface="Cambria"/>
              <a:buNone/>
            </a:pPr>
            <a:r>
              <a:rPr lang="en-US" sz="2000" b="1" i="0" u="none" strike="noStrike" cap="none" dirty="0">
                <a:solidFill>
                  <a:schemeClr val="bg2"/>
                </a:solidFill>
                <a:latin typeface="Garamond" panose="02020404030301010803" pitchFamily="18" charset="0"/>
                <a:sym typeface="Cambria"/>
              </a:rPr>
              <a:t>Precedent </a:t>
            </a:r>
            <a:r>
              <a:rPr lang="en-US" sz="2000" b="1" i="0" u="none" strike="noStrike" cap="none" dirty="0" smtClean="0">
                <a:solidFill>
                  <a:schemeClr val="bg2"/>
                </a:solidFill>
                <a:latin typeface="Garamond" panose="02020404030301010803" pitchFamily="18" charset="0"/>
                <a:sym typeface="Cambria"/>
              </a:rPr>
              <a:t>Transactions</a:t>
            </a:r>
            <a:endParaRPr sz="2000" b="1" i="0" u="none" strike="noStrike" cap="none" dirty="0">
              <a:solidFill>
                <a:schemeClr val="bg2"/>
              </a:solidFill>
              <a:latin typeface="Garamond" panose="02020404030301010803" pitchFamily="18" charset="0"/>
              <a:sym typeface="Cambria"/>
            </a:endParaRPr>
          </a:p>
        </p:txBody>
      </p:sp>
      <p:sp>
        <p:nvSpPr>
          <p:cNvPr id="286" name="Google Shape;286;p29"/>
          <p:cNvSpPr txBox="1">
            <a:spLocks noGrp="1"/>
          </p:cNvSpPr>
          <p:nvPr>
            <p:ph type="body" idx="1"/>
          </p:nvPr>
        </p:nvSpPr>
        <p:spPr>
          <a:prstGeom prst="rect">
            <a:avLst/>
          </a:prstGeom>
          <a:noFill/>
          <a:ln>
            <a:noFill/>
          </a:ln>
        </p:spPr>
        <p:txBody>
          <a:bodyPr spcFirstLastPara="1" wrap="square" lIns="0" tIns="0" rIns="0" bIns="0" anchor="t" anchorCtr="0">
            <a:noAutofit/>
          </a:bodyPr>
          <a:lstStyle/>
          <a:p>
            <a:pPr marL="114300" marR="0" lvl="0" indent="-114300" algn="l" rtl="0">
              <a:lnSpc>
                <a:spcPct val="100000"/>
              </a:lnSpc>
              <a:spcBef>
                <a:spcPts val="0"/>
              </a:spcBef>
              <a:spcAft>
                <a:spcPts val="0"/>
              </a:spcAft>
              <a:buClr>
                <a:schemeClr val="accent2"/>
              </a:buClr>
              <a:buSzPts val="1400"/>
              <a:buFont typeface="Noto Sans Symbols"/>
              <a:buNone/>
            </a:pPr>
            <a:r>
              <a:rPr lang="en-US" sz="1400" b="1" i="1" u="none" strike="noStrike" cap="none" dirty="0">
                <a:solidFill>
                  <a:schemeClr val="accent2"/>
                </a:solidFill>
                <a:latin typeface="Garamond" panose="02020404030301010803" pitchFamily="18" charset="0"/>
                <a:sym typeface="Cambria"/>
              </a:rPr>
              <a:t>Most Applicable Precedents </a:t>
            </a:r>
            <a:endParaRPr sz="1400" b="1" i="1" u="none" strike="noStrike" cap="none" dirty="0">
              <a:solidFill>
                <a:schemeClr val="accent2"/>
              </a:solidFill>
              <a:latin typeface="Garamond" panose="02020404030301010803" pitchFamily="18" charset="0"/>
              <a:sym typeface="Cambria"/>
            </a:endParaRPr>
          </a:p>
        </p:txBody>
      </p:sp>
      <p:sp>
        <p:nvSpPr>
          <p:cNvPr id="287" name="Google Shape;287;p29"/>
          <p:cNvSpPr/>
          <p:nvPr/>
        </p:nvSpPr>
        <p:spPr>
          <a:xfrm>
            <a:off x="4795271" y="1389743"/>
            <a:ext cx="3515292" cy="304800"/>
          </a:xfrm>
          <a:prstGeom prst="rect">
            <a:avLst/>
          </a:prstGeom>
          <a:solidFill>
            <a:schemeClr val="accent1"/>
          </a:solidFill>
          <a:ln>
            <a:noFill/>
          </a:ln>
        </p:spPr>
        <p:txBody>
          <a:bodyPr spcFirstLastPara="1" wrap="square" lIns="0" tIns="0" rIns="0" bIns="0" anchor="ctr" anchorCtr="0">
            <a:noAutofit/>
          </a:bodyPr>
          <a:lstStyle/>
          <a:p>
            <a:pPr marL="0" marR="0" lvl="0" indent="0" algn="ctr" rtl="0">
              <a:spcBef>
                <a:spcPts val="0"/>
              </a:spcBef>
              <a:spcAft>
                <a:spcPts val="0"/>
              </a:spcAft>
              <a:buNone/>
            </a:pPr>
            <a:r>
              <a:rPr lang="en-US" sz="1050" b="1" dirty="0">
                <a:solidFill>
                  <a:schemeClr val="bg2"/>
                </a:solidFill>
                <a:latin typeface="Garamond" panose="02020404030301010803" pitchFamily="18" charset="0"/>
                <a:ea typeface="Cambria"/>
                <a:cs typeface="Cambria"/>
                <a:sym typeface="Cambria"/>
              </a:rPr>
              <a:t>Kroger/Harris Teeter</a:t>
            </a:r>
            <a:endParaRPr dirty="0">
              <a:solidFill>
                <a:schemeClr val="bg2"/>
              </a:solidFill>
              <a:latin typeface="Garamond" panose="02020404030301010803" pitchFamily="18" charset="0"/>
            </a:endParaRPr>
          </a:p>
        </p:txBody>
      </p:sp>
      <p:sp>
        <p:nvSpPr>
          <p:cNvPr id="288" name="Google Shape;288;p29"/>
          <p:cNvSpPr/>
          <p:nvPr/>
        </p:nvSpPr>
        <p:spPr>
          <a:xfrm>
            <a:off x="516897" y="3818051"/>
            <a:ext cx="3515292" cy="265176"/>
          </a:xfrm>
          <a:prstGeom prst="rect">
            <a:avLst/>
          </a:prstGeom>
          <a:solidFill>
            <a:schemeClr val="accent1"/>
          </a:solidFill>
          <a:ln>
            <a:noFill/>
          </a:ln>
        </p:spPr>
        <p:txBody>
          <a:bodyPr spcFirstLastPara="1" wrap="square" lIns="0" tIns="0" rIns="0" bIns="0" anchor="ctr" anchorCtr="0">
            <a:noAutofit/>
          </a:bodyPr>
          <a:lstStyle/>
          <a:p>
            <a:pPr marL="0" marR="0" lvl="0" indent="0" algn="ctr" rtl="0">
              <a:spcBef>
                <a:spcPts val="0"/>
              </a:spcBef>
              <a:spcAft>
                <a:spcPts val="0"/>
              </a:spcAft>
              <a:buNone/>
            </a:pPr>
            <a:r>
              <a:rPr lang="en-US" sz="1050" b="1" dirty="0" smtClean="0">
                <a:solidFill>
                  <a:schemeClr val="bg2"/>
                </a:solidFill>
                <a:latin typeface="Garamond" panose="02020404030301010803" pitchFamily="18" charset="0"/>
              </a:rPr>
              <a:t>Ares/99 Cent</a:t>
            </a:r>
            <a:endParaRPr sz="1050" b="1" dirty="0">
              <a:solidFill>
                <a:schemeClr val="bg2"/>
              </a:solidFill>
              <a:latin typeface="Garamond" panose="02020404030301010803" pitchFamily="18" charset="0"/>
            </a:endParaRPr>
          </a:p>
        </p:txBody>
      </p:sp>
      <p:sp>
        <p:nvSpPr>
          <p:cNvPr id="289" name="Google Shape;289;p29"/>
          <p:cNvSpPr/>
          <p:nvPr/>
        </p:nvSpPr>
        <p:spPr>
          <a:xfrm>
            <a:off x="516897" y="1409387"/>
            <a:ext cx="3515292" cy="285156"/>
          </a:xfrm>
          <a:prstGeom prst="rect">
            <a:avLst/>
          </a:prstGeom>
          <a:solidFill>
            <a:schemeClr val="accent1"/>
          </a:solidFill>
          <a:ln>
            <a:noFill/>
          </a:ln>
        </p:spPr>
        <p:txBody>
          <a:bodyPr spcFirstLastPara="1" wrap="square" lIns="0" tIns="0" rIns="0" bIns="0" anchor="ctr" anchorCtr="0">
            <a:noAutofit/>
          </a:bodyPr>
          <a:lstStyle/>
          <a:p>
            <a:pPr marL="0" marR="0" lvl="0" indent="0" algn="ctr" rtl="0">
              <a:spcBef>
                <a:spcPts val="0"/>
              </a:spcBef>
              <a:spcAft>
                <a:spcPts val="0"/>
              </a:spcAft>
              <a:buNone/>
            </a:pPr>
            <a:r>
              <a:rPr lang="en-US" sz="1050" b="1" dirty="0">
                <a:solidFill>
                  <a:schemeClr val="bg2"/>
                </a:solidFill>
                <a:latin typeface="Garamond" panose="02020404030301010803" pitchFamily="18" charset="0"/>
                <a:sym typeface="Cambria"/>
              </a:rPr>
              <a:t>Dollar Tree/Family Dollar</a:t>
            </a:r>
          </a:p>
        </p:txBody>
      </p:sp>
      <p:sp>
        <p:nvSpPr>
          <p:cNvPr id="291" name="Google Shape;291;p29"/>
          <p:cNvSpPr/>
          <p:nvPr/>
        </p:nvSpPr>
        <p:spPr>
          <a:xfrm>
            <a:off x="521200" y="1802325"/>
            <a:ext cx="3515400" cy="1425300"/>
          </a:xfrm>
          <a:prstGeom prst="rect">
            <a:avLst/>
          </a:prstGeom>
          <a:noFill/>
          <a:ln>
            <a:noFill/>
          </a:ln>
        </p:spPr>
        <p:txBody>
          <a:bodyPr spcFirstLastPara="1" wrap="square" lIns="0" tIns="0" rIns="0" bIns="0" anchor="t" anchorCtr="0">
            <a:noAutofit/>
          </a:bodyPr>
          <a:lstStyle/>
          <a:p>
            <a:pPr marL="171450" marR="0" lvl="0" indent="-171450" algn="l" rtl="0">
              <a:lnSpc>
                <a:spcPct val="150000"/>
              </a:lnSpc>
              <a:spcBef>
                <a:spcPts val="0"/>
              </a:spcBef>
              <a:spcAft>
                <a:spcPts val="0"/>
              </a:spcAft>
              <a:buFont typeface="Arial" panose="020B0604020202020204" pitchFamily="34" charset="0"/>
              <a:buChar char="•"/>
            </a:pPr>
            <a:r>
              <a:rPr lang="en-US" sz="1100" dirty="0">
                <a:latin typeface="Garamond" panose="02020404030301010803" pitchFamily="18" charset="0"/>
                <a:ea typeface="Cambria"/>
                <a:cs typeface="Cambria"/>
                <a:sym typeface="Cambria"/>
              </a:rPr>
              <a:t>Dollar Tree’s acquisition of Family Dollar made them one of the leading discount retailers back in 2014</a:t>
            </a:r>
          </a:p>
          <a:p>
            <a:pPr marL="171450" marR="0" lvl="0" indent="-171450" algn="l" rtl="0">
              <a:lnSpc>
                <a:spcPct val="150000"/>
              </a:lnSpc>
              <a:spcBef>
                <a:spcPts val="0"/>
              </a:spcBef>
              <a:spcAft>
                <a:spcPts val="0"/>
              </a:spcAft>
              <a:buFont typeface="Arial" panose="020B0604020202020204" pitchFamily="34" charset="0"/>
              <a:buChar char="•"/>
            </a:pPr>
            <a:r>
              <a:rPr lang="en-US" sz="1100" dirty="0">
                <a:latin typeface="Garamond" panose="02020404030301010803" pitchFamily="18" charset="0"/>
                <a:ea typeface="Cambria"/>
                <a:cs typeface="Cambria"/>
                <a:sym typeface="Cambria"/>
              </a:rPr>
              <a:t>Great synergies between the companies because of similarities in business </a:t>
            </a:r>
            <a:r>
              <a:rPr lang="en-US" sz="1100" dirty="0" smtClean="0">
                <a:latin typeface="Garamond" panose="02020404030301010803" pitchFamily="18" charset="0"/>
                <a:ea typeface="Cambria"/>
                <a:cs typeface="Cambria"/>
                <a:sym typeface="Cambria"/>
              </a:rPr>
              <a:t>models</a:t>
            </a:r>
            <a:endParaRPr lang="en-US" sz="1100" dirty="0">
              <a:latin typeface="Garamond" panose="02020404030301010803" pitchFamily="18" charset="0"/>
              <a:ea typeface="Cambria"/>
              <a:cs typeface="Cambria"/>
              <a:sym typeface="Cambria"/>
            </a:endParaRPr>
          </a:p>
          <a:p>
            <a:pPr marL="171450" marR="0" lvl="0" indent="-171450" algn="l" rtl="0">
              <a:lnSpc>
                <a:spcPct val="150000"/>
              </a:lnSpc>
              <a:spcBef>
                <a:spcPts val="0"/>
              </a:spcBef>
              <a:spcAft>
                <a:spcPts val="0"/>
              </a:spcAft>
              <a:buFont typeface="Arial" panose="020B0604020202020204" pitchFamily="34" charset="0"/>
              <a:buChar char="•"/>
            </a:pPr>
            <a:r>
              <a:rPr lang="en-US" sz="1100" dirty="0">
                <a:latin typeface="Garamond" panose="02020404030301010803" pitchFamily="18" charset="0"/>
                <a:ea typeface="Cambria"/>
                <a:cs typeface="Cambria"/>
                <a:sym typeface="Cambria"/>
              </a:rPr>
              <a:t>Allowed them to target a much broader range of customers</a:t>
            </a:r>
          </a:p>
          <a:p>
            <a:pPr marL="171450" marR="0" lvl="0" indent="-171450" algn="l" rtl="0">
              <a:lnSpc>
                <a:spcPct val="150000"/>
              </a:lnSpc>
              <a:spcBef>
                <a:spcPts val="0"/>
              </a:spcBef>
              <a:spcAft>
                <a:spcPts val="0"/>
              </a:spcAft>
              <a:buFont typeface="Arial" panose="020B0604020202020204" pitchFamily="34" charset="0"/>
              <a:buChar char="•"/>
            </a:pPr>
            <a:endParaRPr lang="en-US" sz="1100" dirty="0">
              <a:latin typeface="Garamond" panose="02020404030301010803" pitchFamily="18" charset="0"/>
              <a:ea typeface="Cambria"/>
              <a:cs typeface="Cambria"/>
              <a:sym typeface="Cambria"/>
            </a:endParaRPr>
          </a:p>
        </p:txBody>
      </p:sp>
      <p:sp>
        <p:nvSpPr>
          <p:cNvPr id="292" name="Google Shape;292;p29"/>
          <p:cNvSpPr/>
          <p:nvPr/>
        </p:nvSpPr>
        <p:spPr>
          <a:xfrm>
            <a:off x="4795275" y="1802325"/>
            <a:ext cx="3515400" cy="1596000"/>
          </a:xfrm>
          <a:prstGeom prst="rect">
            <a:avLst/>
          </a:prstGeom>
          <a:noFill/>
          <a:ln>
            <a:noFill/>
          </a:ln>
        </p:spPr>
        <p:txBody>
          <a:bodyPr spcFirstLastPara="1" wrap="square" lIns="0" tIns="0" rIns="0" bIns="0" anchor="t" anchorCtr="0">
            <a:noAutofit/>
          </a:bodyPr>
          <a:lstStyle/>
          <a:p>
            <a:pPr marL="336550" marR="0" lvl="0" indent="-171450" algn="l" rtl="0">
              <a:lnSpc>
                <a:spcPct val="150000"/>
              </a:lnSpc>
              <a:spcBef>
                <a:spcPts val="0"/>
              </a:spcBef>
              <a:spcAft>
                <a:spcPts val="0"/>
              </a:spcAft>
              <a:buSzPts val="1000"/>
              <a:buFont typeface="Arial" panose="020B0604020202020204" pitchFamily="34" charset="0"/>
              <a:buChar char="•"/>
            </a:pPr>
            <a:r>
              <a:rPr lang="en-US" sz="1100" dirty="0">
                <a:latin typeface="Garamond" panose="02020404030301010803" pitchFamily="18" charset="0"/>
                <a:ea typeface="Cambria"/>
                <a:cs typeface="Cambria"/>
                <a:sym typeface="Cambria"/>
              </a:rPr>
              <a:t>Harris Teeter has stores in affluent vacation destinations, university communities, and markets where populations are growing faster than the U.S. </a:t>
            </a:r>
            <a:r>
              <a:rPr lang="en-US" sz="1100" dirty="0" smtClean="0">
                <a:latin typeface="Garamond" panose="02020404030301010803" pitchFamily="18" charset="0"/>
                <a:ea typeface="Cambria"/>
                <a:cs typeface="Cambria"/>
                <a:sym typeface="Cambria"/>
              </a:rPr>
              <a:t>average</a:t>
            </a:r>
            <a:endParaRPr lang="en-US" sz="1100" dirty="0">
              <a:latin typeface="Garamond" panose="02020404030301010803" pitchFamily="18" charset="0"/>
              <a:ea typeface="Cambria"/>
              <a:cs typeface="Cambria"/>
              <a:sym typeface="Cambria"/>
            </a:endParaRPr>
          </a:p>
          <a:p>
            <a:pPr marL="336550" marR="0" lvl="0" indent="-171450" algn="l" rtl="0">
              <a:lnSpc>
                <a:spcPct val="150000"/>
              </a:lnSpc>
              <a:spcBef>
                <a:spcPts val="0"/>
              </a:spcBef>
              <a:spcAft>
                <a:spcPts val="0"/>
              </a:spcAft>
              <a:buSzPts val="1000"/>
              <a:buFont typeface="Arial" panose="020B0604020202020204" pitchFamily="34" charset="0"/>
              <a:buChar char="•"/>
            </a:pPr>
            <a:r>
              <a:rPr lang="en-US" sz="1100" dirty="0">
                <a:latin typeface="Garamond" panose="02020404030301010803" pitchFamily="18" charset="0"/>
                <a:ea typeface="Cambria"/>
                <a:cs typeface="Cambria"/>
                <a:sym typeface="Cambria"/>
              </a:rPr>
              <a:t>Helped Kroger in its battle for market share against Walmart and more specifically, their direct competitor, Publix, its chief rival rival in the Southeast</a:t>
            </a:r>
          </a:p>
        </p:txBody>
      </p:sp>
      <p:sp>
        <p:nvSpPr>
          <p:cNvPr id="294" name="Google Shape;294;p29"/>
          <p:cNvSpPr/>
          <p:nvPr/>
        </p:nvSpPr>
        <p:spPr>
          <a:xfrm>
            <a:off x="4795271" y="3832780"/>
            <a:ext cx="3515400" cy="304800"/>
          </a:xfrm>
          <a:prstGeom prst="rect">
            <a:avLst/>
          </a:prstGeom>
          <a:solidFill>
            <a:schemeClr val="accent1"/>
          </a:solidFill>
          <a:ln>
            <a:noFill/>
          </a:ln>
        </p:spPr>
        <p:txBody>
          <a:bodyPr spcFirstLastPara="1" wrap="square" lIns="0" tIns="0" rIns="0" bIns="0" anchor="ctr" anchorCtr="0">
            <a:noAutofit/>
          </a:bodyPr>
          <a:lstStyle/>
          <a:p>
            <a:pPr marL="0" marR="0" lvl="0" indent="0" algn="ctr" rtl="0">
              <a:spcBef>
                <a:spcPts val="0"/>
              </a:spcBef>
              <a:spcAft>
                <a:spcPts val="0"/>
              </a:spcAft>
              <a:buNone/>
            </a:pPr>
            <a:r>
              <a:rPr lang="en-US" sz="1050" b="1" dirty="0" smtClean="0">
                <a:solidFill>
                  <a:schemeClr val="bg2"/>
                </a:solidFill>
                <a:latin typeface="Garamond" panose="02020404030301010803" pitchFamily="18" charset="0"/>
                <a:ea typeface="Cambria"/>
                <a:cs typeface="Cambria"/>
                <a:sym typeface="Cambria"/>
              </a:rPr>
              <a:t>United Natural Food/</a:t>
            </a:r>
            <a:r>
              <a:rPr lang="en-US" sz="1050" b="1" dirty="0" err="1" smtClean="0">
                <a:solidFill>
                  <a:schemeClr val="bg2"/>
                </a:solidFill>
                <a:latin typeface="Garamond" panose="02020404030301010803" pitchFamily="18" charset="0"/>
                <a:ea typeface="Cambria"/>
                <a:cs typeface="Cambria"/>
                <a:sym typeface="Cambria"/>
              </a:rPr>
              <a:t>SuperValu</a:t>
            </a:r>
            <a:endParaRPr sz="1050" b="1" dirty="0">
              <a:solidFill>
                <a:schemeClr val="bg2"/>
              </a:solidFill>
              <a:latin typeface="Garamond" panose="02020404030301010803" pitchFamily="18" charset="0"/>
              <a:ea typeface="Cambria"/>
              <a:cs typeface="Cambria"/>
              <a:sym typeface="Cambria"/>
            </a:endParaRPr>
          </a:p>
        </p:txBody>
      </p:sp>
      <p:sp>
        <p:nvSpPr>
          <p:cNvPr id="4" name="TextBox 3">
            <a:extLst>
              <a:ext uri="{FF2B5EF4-FFF2-40B4-BE49-F238E27FC236}">
                <a16:creationId xmlns:a16="http://schemas.microsoft.com/office/drawing/2014/main" id="{99EF6DB7-3749-9B41-97DB-C6120F989C5E}"/>
              </a:ext>
            </a:extLst>
          </p:cNvPr>
          <p:cNvSpPr txBox="1"/>
          <p:nvPr/>
        </p:nvSpPr>
        <p:spPr>
          <a:xfrm>
            <a:off x="3092521" y="1921267"/>
            <a:ext cx="184731" cy="307777"/>
          </a:xfrm>
          <a:prstGeom prst="rect">
            <a:avLst/>
          </a:prstGeom>
          <a:noFill/>
        </p:spPr>
        <p:txBody>
          <a:bodyPr wrap="none" rtlCol="0">
            <a:spAutoFit/>
          </a:bodyPr>
          <a:lstStyle/>
          <a:p>
            <a:endParaRPr lang="en-US" dirty="0"/>
          </a:p>
        </p:txBody>
      </p:sp>
      <p:pic>
        <p:nvPicPr>
          <p:cNvPr id="8194" name="Picture 2" descr="Image result for dollar tree and family dollar logo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6897" y="3095172"/>
            <a:ext cx="1165018" cy="60630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521208" y="4291904"/>
            <a:ext cx="3510981" cy="1361911"/>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100" dirty="0" smtClean="0">
                <a:latin typeface="Garamond" panose="02020404030301010803" pitchFamily="18" charset="0"/>
              </a:rPr>
              <a:t>Ares Private Equity Group seeks to acquire middle market companies with strong business franchises</a:t>
            </a:r>
          </a:p>
          <a:p>
            <a:pPr marL="285750" indent="-285750">
              <a:lnSpc>
                <a:spcPct val="150000"/>
              </a:lnSpc>
              <a:buFont typeface="Arial" panose="020B0604020202020204" pitchFamily="34" charset="0"/>
              <a:buChar char="•"/>
            </a:pPr>
            <a:r>
              <a:rPr lang="en-US" sz="1100" dirty="0" smtClean="0">
                <a:latin typeface="Garamond" panose="02020404030301010803" pitchFamily="18" charset="0"/>
              </a:rPr>
              <a:t>Acquired 99 Cents Only due to its quality value and attractive merchandise, seeks to utilize its capital to serve as a catalyst for 99 Cents </a:t>
            </a:r>
            <a:r>
              <a:rPr lang="en-US" sz="1100" dirty="0" err="1" smtClean="0">
                <a:latin typeface="Garamond" panose="02020404030301010803" pitchFamily="18" charset="0"/>
              </a:rPr>
              <a:t>Only’s</a:t>
            </a:r>
            <a:r>
              <a:rPr lang="en-US" sz="1100" dirty="0" smtClean="0">
                <a:latin typeface="Garamond" panose="02020404030301010803" pitchFamily="18" charset="0"/>
              </a:rPr>
              <a:t> growth</a:t>
            </a:r>
            <a:endParaRPr lang="en-US" sz="1100" dirty="0">
              <a:latin typeface="Garamond" panose="02020404030301010803" pitchFamily="18" charset="0"/>
            </a:endParaRPr>
          </a:p>
        </p:txBody>
      </p:sp>
      <p:sp>
        <p:nvSpPr>
          <p:cNvPr id="5" name="TextBox 4"/>
          <p:cNvSpPr txBox="1"/>
          <p:nvPr/>
        </p:nvSpPr>
        <p:spPr>
          <a:xfrm>
            <a:off x="4937760" y="4338208"/>
            <a:ext cx="3372803" cy="1785104"/>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en-US" sz="1100" dirty="0" smtClean="0">
                <a:latin typeface="Garamond" panose="02020404030301010803" pitchFamily="18" charset="0"/>
              </a:rPr>
              <a:t>United Natural Foods sees opportunities for growth through the acquisition of Supervalu, allowing for larger scale, more diverse business</a:t>
            </a:r>
          </a:p>
          <a:p>
            <a:pPr marL="171450" indent="-171450">
              <a:lnSpc>
                <a:spcPct val="150000"/>
              </a:lnSpc>
              <a:buFont typeface="Arial" panose="020B0604020202020204" pitchFamily="34" charset="0"/>
              <a:buChar char="•"/>
            </a:pPr>
            <a:r>
              <a:rPr lang="en-US" sz="1100" dirty="0" smtClean="0">
                <a:latin typeface="Garamond" panose="02020404030301010803" pitchFamily="18" charset="0"/>
              </a:rPr>
              <a:t>The acquisition diversifies customer base, enables cross-selling opportunities, delivers significant synergies, and accelerates growth</a:t>
            </a:r>
          </a:p>
          <a:p>
            <a:pPr marL="171450" indent="-171450">
              <a:buFont typeface="Arial" panose="020B0604020202020204" pitchFamily="34" charset="0"/>
              <a:buChar char="•"/>
            </a:pPr>
            <a:endParaRPr lang="en-US" sz="1100" dirty="0">
              <a:latin typeface="Garamond" panose="02020404030301010803" pitchFamily="18" charset="0"/>
            </a:endParaRPr>
          </a:p>
        </p:txBody>
      </p:sp>
      <p:pic>
        <p:nvPicPr>
          <p:cNvPr id="7" name="Picture 6"/>
          <p:cNvPicPr>
            <a:picLocks noChangeAspect="1"/>
          </p:cNvPicPr>
          <p:nvPr/>
        </p:nvPicPr>
        <p:blipFill>
          <a:blip r:embed="rId5"/>
          <a:stretch>
            <a:fillRect/>
          </a:stretch>
        </p:blipFill>
        <p:spPr>
          <a:xfrm>
            <a:off x="5095646" y="6020342"/>
            <a:ext cx="1165817" cy="607196"/>
          </a:xfrm>
          <a:prstGeom prst="rect">
            <a:avLst/>
          </a:prstGeom>
        </p:spPr>
      </p:pic>
      <p:pic>
        <p:nvPicPr>
          <p:cNvPr id="9" name="Picture 8"/>
          <p:cNvPicPr>
            <a:picLocks noChangeAspect="1"/>
          </p:cNvPicPr>
          <p:nvPr/>
        </p:nvPicPr>
        <p:blipFill>
          <a:blip r:embed="rId6"/>
          <a:stretch>
            <a:fillRect/>
          </a:stretch>
        </p:blipFill>
        <p:spPr>
          <a:xfrm>
            <a:off x="1644216" y="6093703"/>
            <a:ext cx="657255" cy="365142"/>
          </a:xfrm>
          <a:prstGeom prst="rect">
            <a:avLst/>
          </a:prstGeom>
        </p:spPr>
      </p:pic>
      <p:pic>
        <p:nvPicPr>
          <p:cNvPr id="10" name="Picture 9"/>
          <p:cNvPicPr>
            <a:picLocks noChangeAspect="1"/>
          </p:cNvPicPr>
          <p:nvPr/>
        </p:nvPicPr>
        <p:blipFill>
          <a:blip r:embed="rId7"/>
          <a:stretch>
            <a:fillRect/>
          </a:stretch>
        </p:blipFill>
        <p:spPr>
          <a:xfrm>
            <a:off x="516897" y="6004111"/>
            <a:ext cx="1088652" cy="544326"/>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30"/>
          <p:cNvSpPr txBox="1">
            <a:spLocks noGrp="1"/>
          </p:cNvSpPr>
          <p:nvPr>
            <p:ph type="title"/>
          </p:nvPr>
        </p:nvSpPr>
        <p:spPr>
          <a:xfrm>
            <a:off x="438265" y="307427"/>
            <a:ext cx="4080600" cy="530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Clr>
                <a:srgbClr val="004165"/>
              </a:buClr>
              <a:buSzPts val="1500"/>
              <a:buFont typeface="Cambria"/>
              <a:buNone/>
            </a:pPr>
            <a:r>
              <a:rPr lang="en-US" sz="2000" b="1" i="0" u="none" strike="noStrike" cap="none" dirty="0">
                <a:solidFill>
                  <a:schemeClr val="bg2"/>
                </a:solidFill>
                <a:latin typeface="Garamond" panose="02020404030301010803" pitchFamily="18" charset="0"/>
                <a:sym typeface="Cambria"/>
              </a:rPr>
              <a:t>Revenue Build</a:t>
            </a:r>
            <a:endParaRPr sz="2000" b="1" i="0" u="none" strike="noStrike" cap="none" dirty="0">
              <a:solidFill>
                <a:schemeClr val="bg2"/>
              </a:solidFill>
              <a:latin typeface="Garamond" panose="02020404030301010803" pitchFamily="18" charset="0"/>
              <a:sym typeface="Cambria"/>
            </a:endParaRPr>
          </a:p>
        </p:txBody>
      </p:sp>
      <p:sp>
        <p:nvSpPr>
          <p:cNvPr id="306" name="Google Shape;306;p30"/>
          <p:cNvSpPr/>
          <p:nvPr/>
        </p:nvSpPr>
        <p:spPr>
          <a:xfrm>
            <a:off x="390525" y="1266475"/>
            <a:ext cx="2690700" cy="304800"/>
          </a:xfrm>
          <a:prstGeom prst="rect">
            <a:avLst/>
          </a:prstGeom>
          <a:solidFill>
            <a:schemeClr val="accent1"/>
          </a:solidFill>
          <a:ln>
            <a:noFill/>
          </a:ln>
        </p:spPr>
        <p:txBody>
          <a:bodyPr spcFirstLastPara="1" wrap="square" lIns="0" tIns="0" rIns="0" bIns="0" anchor="ctr" anchorCtr="0">
            <a:noAutofit/>
          </a:bodyPr>
          <a:lstStyle/>
          <a:p>
            <a:pPr marL="0" marR="0" lvl="0" indent="0" algn="ctr" rtl="0">
              <a:spcBef>
                <a:spcPts val="0"/>
              </a:spcBef>
              <a:spcAft>
                <a:spcPts val="0"/>
              </a:spcAft>
              <a:buNone/>
            </a:pPr>
            <a:r>
              <a:rPr lang="en-US" sz="1050" b="1" i="0" u="none" strike="noStrike" cap="none" dirty="0">
                <a:solidFill>
                  <a:schemeClr val="bg2"/>
                </a:solidFill>
                <a:latin typeface="Cambria"/>
                <a:ea typeface="Cambria"/>
                <a:cs typeface="Cambria"/>
                <a:sym typeface="Cambria"/>
              </a:rPr>
              <a:t>Store </a:t>
            </a:r>
            <a:r>
              <a:rPr lang="en-US" sz="1050" b="1" dirty="0">
                <a:solidFill>
                  <a:schemeClr val="bg2"/>
                </a:solidFill>
                <a:latin typeface="Cambria"/>
                <a:ea typeface="Cambria"/>
                <a:cs typeface="Cambria"/>
                <a:sym typeface="Cambria"/>
              </a:rPr>
              <a:t>G</a:t>
            </a:r>
            <a:r>
              <a:rPr lang="en-US" sz="1050" b="1" i="0" u="none" strike="noStrike" cap="none" dirty="0">
                <a:solidFill>
                  <a:schemeClr val="bg2"/>
                </a:solidFill>
                <a:latin typeface="Cambria"/>
                <a:ea typeface="Cambria"/>
                <a:cs typeface="Cambria"/>
                <a:sym typeface="Cambria"/>
              </a:rPr>
              <a:t>rowth</a:t>
            </a:r>
            <a:endParaRPr sz="1050" b="1" i="0" u="none" strike="noStrike" cap="none" dirty="0">
              <a:solidFill>
                <a:schemeClr val="bg2"/>
              </a:solidFill>
              <a:latin typeface="Cambria"/>
              <a:ea typeface="Cambria"/>
              <a:cs typeface="Cambria"/>
              <a:sym typeface="Cambria"/>
            </a:endParaRPr>
          </a:p>
        </p:txBody>
      </p:sp>
      <p:sp>
        <p:nvSpPr>
          <p:cNvPr id="307" name="Google Shape;307;p30"/>
          <p:cNvSpPr/>
          <p:nvPr/>
        </p:nvSpPr>
        <p:spPr>
          <a:xfrm>
            <a:off x="390525" y="3019075"/>
            <a:ext cx="8376300" cy="304800"/>
          </a:xfrm>
          <a:prstGeom prst="rect">
            <a:avLst/>
          </a:prstGeom>
          <a:solidFill>
            <a:schemeClr val="accent1"/>
          </a:solidFill>
          <a:ln>
            <a:noFill/>
          </a:ln>
        </p:spPr>
        <p:txBody>
          <a:bodyPr spcFirstLastPara="1" wrap="square" lIns="0" tIns="0" rIns="0" bIns="0" anchor="ctr" anchorCtr="0">
            <a:noAutofit/>
          </a:bodyPr>
          <a:lstStyle/>
          <a:p>
            <a:pPr marL="0" marR="0" lvl="0" indent="0" algn="ctr" rtl="0">
              <a:spcBef>
                <a:spcPts val="0"/>
              </a:spcBef>
              <a:spcAft>
                <a:spcPts val="0"/>
              </a:spcAft>
              <a:buNone/>
            </a:pPr>
            <a:r>
              <a:rPr lang="en-US" sz="1050" b="1" i="0" u="none" strike="noStrike" cap="none" dirty="0">
                <a:solidFill>
                  <a:schemeClr val="bg2"/>
                </a:solidFill>
                <a:latin typeface="Cambria"/>
                <a:ea typeface="Cambria"/>
                <a:cs typeface="Cambria"/>
                <a:sym typeface="Cambria"/>
              </a:rPr>
              <a:t>Revenue Build</a:t>
            </a:r>
            <a:endParaRPr sz="900" b="1" i="0" u="none" strike="noStrike" cap="none" dirty="0">
              <a:solidFill>
                <a:schemeClr val="bg2"/>
              </a:solidFill>
              <a:latin typeface="Cambria"/>
              <a:ea typeface="Cambria"/>
              <a:cs typeface="Cambria"/>
              <a:sym typeface="Cambria"/>
            </a:endParaRPr>
          </a:p>
        </p:txBody>
      </p:sp>
      <p:sp>
        <p:nvSpPr>
          <p:cNvPr id="308" name="Google Shape;308;p30"/>
          <p:cNvSpPr/>
          <p:nvPr/>
        </p:nvSpPr>
        <p:spPr>
          <a:xfrm>
            <a:off x="3169775" y="1266475"/>
            <a:ext cx="2828400" cy="304800"/>
          </a:xfrm>
          <a:prstGeom prst="rect">
            <a:avLst/>
          </a:prstGeom>
          <a:solidFill>
            <a:schemeClr val="accent1"/>
          </a:solidFill>
          <a:ln>
            <a:noFill/>
          </a:ln>
        </p:spPr>
        <p:txBody>
          <a:bodyPr spcFirstLastPara="1" wrap="square" lIns="0" tIns="0" rIns="0" bIns="0" anchor="ctr" anchorCtr="0">
            <a:noAutofit/>
          </a:bodyPr>
          <a:lstStyle/>
          <a:p>
            <a:pPr marL="0" marR="0" lvl="0" indent="0" algn="ctr" rtl="0">
              <a:spcBef>
                <a:spcPts val="0"/>
              </a:spcBef>
              <a:spcAft>
                <a:spcPts val="0"/>
              </a:spcAft>
              <a:buNone/>
            </a:pPr>
            <a:r>
              <a:rPr lang="en-US" sz="1050" b="1" i="0" u="none" strike="noStrike" cap="none" dirty="0">
                <a:solidFill>
                  <a:schemeClr val="bg2"/>
                </a:solidFill>
                <a:latin typeface="Cambria"/>
                <a:ea typeface="Cambria"/>
                <a:cs typeface="Cambria"/>
                <a:sym typeface="Cambria"/>
              </a:rPr>
              <a:t>Method for Store Growth</a:t>
            </a:r>
            <a:endParaRPr sz="900" b="1" i="0" u="none" strike="noStrike" cap="none" dirty="0">
              <a:solidFill>
                <a:schemeClr val="bg2"/>
              </a:solidFill>
              <a:latin typeface="Cambria"/>
              <a:ea typeface="Cambria"/>
              <a:cs typeface="Cambria"/>
              <a:sym typeface="Cambria"/>
            </a:endParaRPr>
          </a:p>
        </p:txBody>
      </p:sp>
      <p:sp>
        <p:nvSpPr>
          <p:cNvPr id="309" name="Google Shape;309;p30"/>
          <p:cNvSpPr txBox="1"/>
          <p:nvPr/>
        </p:nvSpPr>
        <p:spPr>
          <a:xfrm>
            <a:off x="428625" y="1655938"/>
            <a:ext cx="2614500" cy="923400"/>
          </a:xfrm>
          <a:prstGeom prst="rect">
            <a:avLst/>
          </a:prstGeom>
          <a:noFill/>
          <a:ln>
            <a:noFill/>
          </a:ln>
        </p:spPr>
        <p:txBody>
          <a:bodyPr spcFirstLastPara="1" wrap="square" lIns="0" tIns="0" rIns="0" bIns="0" anchor="t" anchorCtr="0">
            <a:noAutofit/>
          </a:bodyPr>
          <a:lstStyle/>
          <a:p>
            <a:pPr marL="171450" marR="0" lvl="0" indent="-171450" algn="l" rtl="0">
              <a:lnSpc>
                <a:spcPct val="100000"/>
              </a:lnSpc>
              <a:spcBef>
                <a:spcPts val="0"/>
              </a:spcBef>
              <a:spcAft>
                <a:spcPts val="0"/>
              </a:spcAft>
              <a:buClr>
                <a:srgbClr val="000000"/>
              </a:buClr>
              <a:buSzPts val="1200"/>
              <a:buFont typeface="Cambria"/>
              <a:buChar char="•"/>
            </a:pPr>
            <a:r>
              <a:rPr lang="en-US" dirty="0">
                <a:latin typeface="Garamond" panose="02020404030301010803" pitchFamily="18" charset="0"/>
                <a:ea typeface="Cambria"/>
                <a:cs typeface="Cambria"/>
                <a:sym typeface="Cambria"/>
              </a:rPr>
              <a:t>Estimated revenue growth/year based on analyst estimates, and Fiscal 3</a:t>
            </a:r>
            <a:r>
              <a:rPr lang="en-US" baseline="30000" dirty="0">
                <a:latin typeface="Garamond" panose="02020404030301010803" pitchFamily="18" charset="0"/>
                <a:ea typeface="Cambria"/>
                <a:cs typeface="Cambria"/>
                <a:sym typeface="Cambria"/>
              </a:rPr>
              <a:t>rd</a:t>
            </a:r>
            <a:r>
              <a:rPr lang="en-US" dirty="0">
                <a:latin typeface="Garamond" panose="02020404030301010803" pitchFamily="18" charset="0"/>
                <a:ea typeface="Cambria"/>
                <a:cs typeface="Cambria"/>
                <a:sym typeface="Cambria"/>
              </a:rPr>
              <a:t> quarter earnings call citing store growth as the main revenue driver. “Prioritize New Store Expansion” – Todd J. </a:t>
            </a:r>
            <a:r>
              <a:rPr lang="en-US" dirty="0" err="1">
                <a:latin typeface="Garamond" panose="02020404030301010803" pitchFamily="18" charset="0"/>
                <a:ea typeface="Cambria"/>
                <a:cs typeface="Cambria"/>
                <a:sym typeface="Cambria"/>
              </a:rPr>
              <a:t>Vasos</a:t>
            </a:r>
            <a:r>
              <a:rPr lang="en-US" dirty="0">
                <a:latin typeface="Garamond" panose="02020404030301010803" pitchFamily="18" charset="0"/>
                <a:ea typeface="Cambria"/>
                <a:cs typeface="Cambria"/>
                <a:sym typeface="Cambria"/>
              </a:rPr>
              <a:t>.</a:t>
            </a:r>
            <a:endParaRPr dirty="0">
              <a:latin typeface="Garamond" panose="02020404030301010803" pitchFamily="18" charset="0"/>
              <a:ea typeface="Cambria"/>
              <a:cs typeface="Cambria"/>
              <a:sym typeface="Cambria"/>
            </a:endParaRPr>
          </a:p>
        </p:txBody>
      </p:sp>
      <p:sp>
        <p:nvSpPr>
          <p:cNvPr id="310" name="Google Shape;310;p30"/>
          <p:cNvSpPr txBox="1"/>
          <p:nvPr/>
        </p:nvSpPr>
        <p:spPr>
          <a:xfrm>
            <a:off x="3169775" y="1651725"/>
            <a:ext cx="2828400" cy="1292700"/>
          </a:xfrm>
          <a:prstGeom prst="rect">
            <a:avLst/>
          </a:prstGeom>
          <a:noFill/>
          <a:ln>
            <a:noFill/>
          </a:ln>
        </p:spPr>
        <p:txBody>
          <a:bodyPr spcFirstLastPara="1" wrap="square" lIns="0" tIns="0" rIns="0" bIns="0" anchor="t" anchorCtr="0">
            <a:noAutofit/>
          </a:bodyPr>
          <a:lstStyle/>
          <a:p>
            <a:pPr marL="171450" marR="0" lvl="0" indent="-171450" algn="l" rtl="0">
              <a:lnSpc>
                <a:spcPct val="100000"/>
              </a:lnSpc>
              <a:spcBef>
                <a:spcPts val="0"/>
              </a:spcBef>
              <a:spcAft>
                <a:spcPts val="0"/>
              </a:spcAft>
              <a:buClr>
                <a:srgbClr val="000000"/>
              </a:buClr>
              <a:buSzPts val="1200"/>
              <a:buFont typeface="Cambria"/>
              <a:buChar char="•"/>
            </a:pPr>
            <a:r>
              <a:rPr lang="en-US" dirty="0">
                <a:latin typeface="Garamond" panose="02020404030301010803" pitchFamily="18" charset="0"/>
                <a:ea typeface="Cambria"/>
                <a:cs typeface="Cambria"/>
                <a:sym typeface="Cambria"/>
              </a:rPr>
              <a:t>Dollar General has been consistently opening stores over the past years and have released future store openings.</a:t>
            </a:r>
            <a:endParaRPr dirty="0">
              <a:latin typeface="Garamond" panose="02020404030301010803" pitchFamily="18" charset="0"/>
              <a:ea typeface="Cambria"/>
              <a:cs typeface="Cambria"/>
              <a:sym typeface="Cambria"/>
            </a:endParaRPr>
          </a:p>
          <a:p>
            <a:pPr marL="628530" marR="0" lvl="1" indent="-95250" algn="l" rtl="0">
              <a:spcBef>
                <a:spcPts val="0"/>
              </a:spcBef>
              <a:spcAft>
                <a:spcPts val="0"/>
              </a:spcAft>
              <a:buClr>
                <a:schemeClr val="dk1"/>
              </a:buClr>
              <a:buSzPts val="1200"/>
              <a:buFont typeface="Arial"/>
              <a:buNone/>
            </a:pPr>
            <a:endParaRPr sz="1200" i="0" u="none" strike="noStrike" cap="none" dirty="0">
              <a:solidFill>
                <a:srgbClr val="000000"/>
              </a:solidFill>
              <a:latin typeface="Cambria"/>
              <a:ea typeface="Cambria"/>
              <a:cs typeface="Cambria"/>
              <a:sym typeface="Cambria"/>
            </a:endParaRPr>
          </a:p>
          <a:p>
            <a:pPr marL="171450" marR="0" lvl="0" indent="-95250" algn="l" rtl="0">
              <a:spcBef>
                <a:spcPts val="0"/>
              </a:spcBef>
              <a:spcAft>
                <a:spcPts val="0"/>
              </a:spcAft>
              <a:buClr>
                <a:schemeClr val="dk1"/>
              </a:buClr>
              <a:buSzPts val="1200"/>
              <a:buFont typeface="Arial"/>
              <a:buNone/>
            </a:pPr>
            <a:endParaRPr sz="1200" i="0" u="none" strike="noStrike" cap="none" dirty="0">
              <a:solidFill>
                <a:srgbClr val="000000"/>
              </a:solidFill>
              <a:latin typeface="Cambria"/>
              <a:ea typeface="Cambria"/>
              <a:cs typeface="Cambria"/>
              <a:sym typeface="Cambria"/>
            </a:endParaRPr>
          </a:p>
        </p:txBody>
      </p:sp>
      <p:sp>
        <p:nvSpPr>
          <p:cNvPr id="311" name="Google Shape;311;p30"/>
          <p:cNvSpPr/>
          <p:nvPr/>
        </p:nvSpPr>
        <p:spPr>
          <a:xfrm>
            <a:off x="6076250" y="1266475"/>
            <a:ext cx="2690700" cy="304800"/>
          </a:xfrm>
          <a:prstGeom prst="rect">
            <a:avLst/>
          </a:prstGeom>
          <a:solidFill>
            <a:schemeClr val="accent1"/>
          </a:solidFill>
          <a:ln>
            <a:noFill/>
          </a:ln>
        </p:spPr>
        <p:txBody>
          <a:bodyPr spcFirstLastPara="1" wrap="square" lIns="0" tIns="0" rIns="0" bIns="0" anchor="ctr" anchorCtr="0">
            <a:noAutofit/>
          </a:bodyPr>
          <a:lstStyle/>
          <a:p>
            <a:pPr marL="0" marR="0" lvl="0" indent="0" algn="ctr" rtl="0">
              <a:spcBef>
                <a:spcPts val="0"/>
              </a:spcBef>
              <a:spcAft>
                <a:spcPts val="0"/>
              </a:spcAft>
              <a:buNone/>
            </a:pPr>
            <a:r>
              <a:rPr lang="en-US" sz="1050" b="1" dirty="0">
                <a:solidFill>
                  <a:schemeClr val="bg2"/>
                </a:solidFill>
                <a:latin typeface="Cambria"/>
                <a:ea typeface="Cambria"/>
                <a:cs typeface="Cambria"/>
                <a:sym typeface="Cambria"/>
              </a:rPr>
              <a:t>Method for Sales Growth</a:t>
            </a:r>
            <a:endParaRPr sz="900" b="1" i="0" u="none" strike="noStrike" cap="none" dirty="0">
              <a:solidFill>
                <a:schemeClr val="bg2"/>
              </a:solidFill>
              <a:latin typeface="Cambria"/>
              <a:ea typeface="Cambria"/>
              <a:cs typeface="Cambria"/>
              <a:sym typeface="Cambria"/>
            </a:endParaRPr>
          </a:p>
        </p:txBody>
      </p:sp>
      <p:sp>
        <p:nvSpPr>
          <p:cNvPr id="312" name="Google Shape;312;p30"/>
          <p:cNvSpPr txBox="1"/>
          <p:nvPr/>
        </p:nvSpPr>
        <p:spPr>
          <a:xfrm>
            <a:off x="6124825" y="1651725"/>
            <a:ext cx="2614500" cy="1292700"/>
          </a:xfrm>
          <a:prstGeom prst="rect">
            <a:avLst/>
          </a:prstGeom>
          <a:noFill/>
          <a:ln>
            <a:noFill/>
          </a:ln>
        </p:spPr>
        <p:txBody>
          <a:bodyPr spcFirstLastPara="1" wrap="square" lIns="0" tIns="0" rIns="0" bIns="0" anchor="t" anchorCtr="0">
            <a:noAutofit/>
          </a:bodyPr>
          <a:lstStyle/>
          <a:p>
            <a:pPr marL="171450" marR="0" lvl="0" indent="-171450" algn="l" rtl="0">
              <a:lnSpc>
                <a:spcPct val="100000"/>
              </a:lnSpc>
              <a:spcBef>
                <a:spcPts val="0"/>
              </a:spcBef>
              <a:spcAft>
                <a:spcPts val="0"/>
              </a:spcAft>
              <a:buClr>
                <a:srgbClr val="000000"/>
              </a:buClr>
              <a:buSzPts val="1200"/>
              <a:buFont typeface="Cambria"/>
              <a:buChar char="•"/>
            </a:pPr>
            <a:r>
              <a:rPr lang="en-US" dirty="0">
                <a:latin typeface="Garamond" panose="02020404030301010803" pitchFamily="18" charset="0"/>
                <a:ea typeface="Cambria"/>
                <a:cs typeface="Cambria"/>
                <a:sym typeface="Cambria"/>
              </a:rPr>
              <a:t>Calculated Selling square ft. over sales per square foot for each historical year. Estimated a 1:2 correlation </a:t>
            </a:r>
            <a:r>
              <a:rPr lang="en-US" dirty="0" smtClean="0">
                <a:latin typeface="Garamond" panose="02020404030301010803" pitchFamily="18" charset="0"/>
                <a:ea typeface="Cambria"/>
                <a:cs typeface="Cambria"/>
                <a:sym typeface="Cambria"/>
              </a:rPr>
              <a:t>between selling square feet growth and proportion</a:t>
            </a:r>
            <a:endParaRPr sz="1200" b="0" i="0" u="none" strike="noStrike" cap="none" dirty="0">
              <a:solidFill>
                <a:srgbClr val="000000"/>
              </a:solidFill>
              <a:latin typeface="Cambria"/>
              <a:ea typeface="Cambria"/>
              <a:cs typeface="Cambria"/>
              <a:sym typeface="Cambria"/>
            </a:endParaRPr>
          </a:p>
          <a:p>
            <a:pPr marL="171450" marR="0" lvl="0" indent="-95250" algn="l" rtl="0">
              <a:spcBef>
                <a:spcPts val="0"/>
              </a:spcBef>
              <a:spcAft>
                <a:spcPts val="0"/>
              </a:spcAft>
              <a:buClr>
                <a:schemeClr val="dk1"/>
              </a:buClr>
              <a:buSzPts val="1200"/>
              <a:buFont typeface="Arial"/>
              <a:buNone/>
            </a:pPr>
            <a:endParaRPr sz="1200" b="0" i="0" u="none" strike="noStrike" cap="none" dirty="0">
              <a:solidFill>
                <a:srgbClr val="000000"/>
              </a:solidFill>
              <a:latin typeface="Cambria"/>
              <a:ea typeface="Cambria"/>
              <a:cs typeface="Cambria"/>
              <a:sym typeface="Cambria"/>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2664606881"/>
              </p:ext>
            </p:extLst>
          </p:nvPr>
        </p:nvGraphicFramePr>
        <p:xfrm>
          <a:off x="438264" y="3548468"/>
          <a:ext cx="8328685" cy="2305572"/>
        </p:xfrm>
        <a:graphic>
          <a:graphicData uri="http://schemas.openxmlformats.org/presentationml/2006/ole">
            <mc:AlternateContent xmlns:mc="http://schemas.openxmlformats.org/markup-compatibility/2006">
              <mc:Choice xmlns:v="urn:schemas-microsoft-com:vml" Requires="v">
                <p:oleObj spid="_x0000_s4099" name="Worksheet" r:id="rId4" imgW="10867944" imgH="3009900" progId="Excel.Sheet.8">
                  <p:embed/>
                </p:oleObj>
              </mc:Choice>
              <mc:Fallback>
                <p:oleObj name="Worksheet" r:id="rId4" imgW="10867944" imgH="3009900" progId="Excel.Sheet.8">
                  <p:embed/>
                  <p:pic>
                    <p:nvPicPr>
                      <p:cNvPr id="0" name=""/>
                      <p:cNvPicPr/>
                      <p:nvPr/>
                    </p:nvPicPr>
                    <p:blipFill>
                      <a:blip r:embed="rId5"/>
                      <a:stretch>
                        <a:fillRect/>
                      </a:stretch>
                    </p:blipFill>
                    <p:spPr>
                      <a:xfrm>
                        <a:off x="438264" y="3548468"/>
                        <a:ext cx="8328685" cy="2305572"/>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Blank">
  <a:themeElements>
    <a:clrScheme name="Custom 14">
      <a:dk1>
        <a:srgbClr val="000000"/>
      </a:dk1>
      <a:lt1>
        <a:srgbClr val="FFFFFF"/>
      </a:lt1>
      <a:dk2>
        <a:srgbClr val="48484A"/>
      </a:dk2>
      <a:lt2>
        <a:srgbClr val="FFDC3C"/>
      </a:lt2>
      <a:accent1>
        <a:srgbClr val="FFDC3C"/>
      </a:accent1>
      <a:accent2>
        <a:srgbClr val="4D4D4D"/>
      </a:accent2>
      <a:accent3>
        <a:srgbClr val="9A9B9C"/>
      </a:accent3>
      <a:accent4>
        <a:srgbClr val="FBF2B3"/>
      </a:accent4>
      <a:accent5>
        <a:srgbClr val="008566"/>
      </a:accent5>
      <a:accent6>
        <a:srgbClr val="48484A"/>
      </a:accent6>
      <a:hlink>
        <a:srgbClr val="3DB7E4"/>
      </a:hlink>
      <a:folHlink>
        <a:srgbClr val="C2DEE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
  <TotalTime>5188</TotalTime>
  <Words>1308</Words>
  <Application>Microsoft Office PowerPoint</Application>
  <PresentationFormat>On-screen Show (4:3)</PresentationFormat>
  <Paragraphs>193</Paragraphs>
  <Slides>14</Slides>
  <Notes>13</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2</vt:i4>
      </vt:variant>
      <vt:variant>
        <vt:lpstr>Slide Titles</vt:lpstr>
      </vt:variant>
      <vt:variant>
        <vt:i4>14</vt:i4>
      </vt:variant>
    </vt:vector>
  </HeadingPairs>
  <TitlesOfParts>
    <vt:vector size="22" baseType="lpstr">
      <vt:lpstr>Arial</vt:lpstr>
      <vt:lpstr>Calibri</vt:lpstr>
      <vt:lpstr>Cambria</vt:lpstr>
      <vt:lpstr>Garamond</vt:lpstr>
      <vt:lpstr>Noto Sans Symbols</vt:lpstr>
      <vt:lpstr>Blank</vt:lpstr>
      <vt:lpstr>Worksheet</vt:lpstr>
      <vt:lpstr>Microsoft Excel 97-2003 Worksheet</vt:lpstr>
      <vt:lpstr>PowerPoint Presentation</vt:lpstr>
      <vt:lpstr>Agenda</vt:lpstr>
      <vt:lpstr>Executive Summary</vt:lpstr>
      <vt:lpstr>Dollar General</vt:lpstr>
      <vt:lpstr>Industry Overview</vt:lpstr>
      <vt:lpstr>Risks and Mitigants</vt:lpstr>
      <vt:lpstr>Public Comparables</vt:lpstr>
      <vt:lpstr>Precedent Transactions</vt:lpstr>
      <vt:lpstr>Revenue Build</vt:lpstr>
      <vt:lpstr>DCF Assumptions</vt:lpstr>
      <vt:lpstr>Valuation</vt:lpstr>
      <vt:lpstr>Conclusion</vt:lpstr>
      <vt:lpstr>Appendix</vt:lpstr>
      <vt:lpstr>Appendix</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Dollar General Corporation</dc:title>
  <dc:creator>Trading Floor User</dc:creator>
  <cp:lastModifiedBy>Jiang, Wei</cp:lastModifiedBy>
  <cp:revision>121</cp:revision>
  <dcterms:modified xsi:type="dcterms:W3CDTF">2019-12-11T05:13:18Z</dcterms:modified>
</cp:coreProperties>
</file>