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81" r:id="rId4"/>
    <p:sldId id="259" r:id="rId5"/>
    <p:sldId id="275" r:id="rId6"/>
    <p:sldId id="261" r:id="rId7"/>
    <p:sldId id="262" r:id="rId8"/>
    <p:sldId id="276" r:id="rId9"/>
    <p:sldId id="264" r:id="rId10"/>
    <p:sldId id="266" r:id="rId11"/>
    <p:sldId id="277" r:id="rId12"/>
    <p:sldId id="279" r:id="rId13"/>
    <p:sldId id="267" r:id="rId14"/>
    <p:sldId id="278" r:id="rId15"/>
    <p:sldId id="271" r:id="rId16"/>
    <p:sldId id="282" r:id="rId17"/>
    <p:sldId id="280"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2E6"/>
    <a:srgbClr val="BFD6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61AD199D-429C-46D8-A007-FF29F680A714}" type="slidenum">
              <a:rPr lang="en-IN" smtClean="0"/>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D30BEAEE-C370-4544-A5C1-A8A5BB68DD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D30BEAEE-C370-4544-A5C1-A8A5BB68DD2A}"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1AD199D-429C-46D8-A007-FF29F680A714}" type="slidenum">
              <a:rPr lang="en-IN" smtClean="0"/>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D30BEAEE-C370-4544-A5C1-A8A5BB68DD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D30BEAEE-C370-4544-A5C1-A8A5BB68DD2A}"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1AD199D-429C-46D8-A007-FF29F680A714}" type="slidenum">
              <a:rPr lang="en-IN" smtClean="0"/>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0BEAEE-C370-4544-A5C1-A8A5BB68DD2A}"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1AD199D-429C-46D8-A007-FF29F680A714}" type="slidenum">
              <a:rPr lang="en-IN" smtClean="0"/>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0BEAEE-C370-4544-A5C1-A8A5BB68DD2A}"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1AD199D-429C-46D8-A007-FF29F680A714}"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D30BEAEE-C370-4544-A5C1-A8A5BB68DD2A}"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30BEAEE-C370-4544-A5C1-A8A5BB68DD2A}" type="datetimeFigureOut">
              <a:rPr lang="en-IN" smtClean="0"/>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61AD199D-429C-46D8-A007-FF29F680A714}" type="slidenum">
              <a:rPr lang="en-IN" smtClean="0"/>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2">
            <a:extLst>
              <a:ext uri="{28A0092B-C50C-407E-A947-70E740481C1C}">
                <a14:useLocalDpi xmlns:a14="http://schemas.microsoft.com/office/drawing/2010/main" val="0"/>
              </a:ext>
            </a:extLst>
          </a:blip>
          <a:srcRect t="1538" b="-1538"/>
          <a:stretch>
            <a:fillRect/>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30BEAEE-C370-4544-A5C1-A8A5BB68DD2A}" type="datetimeFigureOut">
              <a:rPr lang="en-IN" smtClean="0"/>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1AD199D-429C-46D8-A007-FF29F680A714}" type="slidenum">
              <a:rPr lang="en-IN" smtClean="0"/>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8.jpe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1300163"/>
            <a:ext cx="9144000" cy="2387600"/>
          </a:xfrm>
        </p:spPr>
        <p:txBody>
          <a:bodyPr/>
          <a:lstStyle/>
          <a:p>
            <a:r>
              <a:rPr lang="en-US" dirty="0"/>
              <a:t>               </a:t>
            </a:r>
            <a:endParaRPr lang="en-IN" dirty="0"/>
          </a:p>
        </p:txBody>
      </p:sp>
      <p:sp>
        <p:nvSpPr>
          <p:cNvPr id="3" name="TextBox 2"/>
          <p:cNvSpPr txBox="1"/>
          <p:nvPr/>
        </p:nvSpPr>
        <p:spPr>
          <a:xfrm>
            <a:off x="7289253" y="3429000"/>
            <a:ext cx="4893019" cy="1446550"/>
          </a:xfrm>
          <a:prstGeom prst="rect">
            <a:avLst/>
          </a:prstGeom>
          <a:noFill/>
        </p:spPr>
        <p:txBody>
          <a:bodyPr wrap="square" rtlCol="0">
            <a:spAutoFit/>
          </a:bodyPr>
          <a:lstStyle/>
          <a:p>
            <a:pPr algn="ctr"/>
            <a:endParaRPr lang="en-IN" sz="1600" b="1" dirty="0">
              <a:solidFill>
                <a:schemeClr val="tx1">
                  <a:lumMod val="85000"/>
                </a:schemeClr>
              </a:solidFill>
              <a:latin typeface="Perpetua" panose="02020502060401020303" pitchFamily="18" charset="0"/>
            </a:endParaRPr>
          </a:p>
          <a:p>
            <a:pPr algn="ctr"/>
            <a:r>
              <a:rPr lang="en-IN" sz="4400" b="1" u="sng" dirty="0">
                <a:solidFill>
                  <a:schemeClr val="tx1">
                    <a:lumMod val="85000"/>
                  </a:schemeClr>
                </a:solidFill>
                <a:latin typeface="Perpetua" panose="02020502060401020303" pitchFamily="18" charset="0"/>
              </a:rPr>
              <a:t>Group - 5</a:t>
            </a:r>
            <a:br>
              <a:rPr lang="en-IN" sz="3200" b="1" dirty="0">
                <a:solidFill>
                  <a:schemeClr val="tx1">
                    <a:lumMod val="85000"/>
                  </a:schemeClr>
                </a:solidFill>
                <a:latin typeface="Perpetua" panose="02020502060401020303" pitchFamily="18" charset="0"/>
              </a:rPr>
            </a:br>
            <a:endParaRPr lang="en-US" sz="2800" b="1" dirty="0">
              <a:solidFill>
                <a:schemeClr val="tx1">
                  <a:lumMod val="85000"/>
                </a:schemeClr>
              </a:solidFill>
              <a:latin typeface="Perpetua" panose="02020502060401020303" pitchFamily="18" charset="0"/>
            </a:endParaRPr>
          </a:p>
        </p:txBody>
      </p:sp>
      <p:sp>
        <p:nvSpPr>
          <p:cNvPr id="6" name="TextBox 5"/>
          <p:cNvSpPr txBox="1"/>
          <p:nvPr/>
        </p:nvSpPr>
        <p:spPr>
          <a:xfrm>
            <a:off x="1643975" y="169419"/>
            <a:ext cx="9144000" cy="2246769"/>
          </a:xfrm>
          <a:prstGeom prst="rect">
            <a:avLst/>
          </a:prstGeom>
          <a:noFill/>
        </p:spPr>
        <p:txBody>
          <a:bodyPr wrap="square" rtlCol="0">
            <a:spAutoFit/>
          </a:bodyPr>
          <a:lstStyle/>
          <a:p>
            <a:pPr algn="ctr"/>
            <a:endParaRPr lang="en-IN" sz="3200" b="1" u="sng" dirty="0">
              <a:solidFill>
                <a:schemeClr val="tx1">
                  <a:lumMod val="85000"/>
                </a:schemeClr>
              </a:solidFill>
              <a:latin typeface="Perpetua" panose="02020502060401020303" pitchFamily="18" charset="0"/>
            </a:endParaRPr>
          </a:p>
          <a:p>
            <a:pPr algn="ctr"/>
            <a:r>
              <a:rPr lang="en-IN" sz="5400" b="1" u="sng" dirty="0">
                <a:solidFill>
                  <a:schemeClr val="tx1">
                    <a:lumMod val="85000"/>
                  </a:schemeClr>
                </a:solidFill>
                <a:latin typeface="Perpetua" panose="02020502060401020303" pitchFamily="18" charset="0"/>
              </a:rPr>
              <a:t>Regression </a:t>
            </a:r>
            <a:endParaRPr lang="en-IN" sz="5400" b="1" u="sng" dirty="0">
              <a:solidFill>
                <a:schemeClr val="tx1">
                  <a:lumMod val="85000"/>
                </a:schemeClr>
              </a:solidFill>
              <a:latin typeface="Perpetua" panose="02020502060401020303" pitchFamily="18" charset="0"/>
            </a:endParaRPr>
          </a:p>
          <a:p>
            <a:pPr algn="ctr"/>
            <a:endParaRPr lang="en-IN" sz="5400" b="1" u="sng" dirty="0">
              <a:solidFill>
                <a:schemeClr val="tx1">
                  <a:lumMod val="85000"/>
                </a:schemeClr>
              </a:solidFill>
              <a:latin typeface="Perpetua" panose="02020502060401020303" pitchFamily="18" charset="0"/>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215" y="2034988"/>
            <a:ext cx="6683189" cy="381896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1451579" y="457200"/>
            <a:ext cx="9603275" cy="6069106"/>
          </a:xfrm>
        </p:spPr>
        <p:txBody>
          <a:bodyPr>
            <a:normAutofit lnSpcReduction="10000"/>
          </a:bodyPr>
          <a:lstStyle/>
          <a:p>
            <a:pPr marL="0" indent="0">
              <a:buNone/>
            </a:pPr>
            <a:r>
              <a:rPr lang="en-US" altLang="en-US" sz="4000" b="1" dirty="0">
                <a:latin typeface="Perpetua" panose="02020502060401020303" pitchFamily="18" charset="0"/>
                <a:cs typeface="Perpetua" panose="02020502060401020303" pitchFamily="18" charset="0"/>
              </a:rPr>
              <a:t>Categorical Feature Distribution Summary</a:t>
            </a:r>
            <a:endParaRPr lang="en-US" altLang="en-US" sz="4000" b="1" dirty="0">
              <a:latin typeface="Perpetua" panose="02020502060401020303" pitchFamily="18" charset="0"/>
              <a:cs typeface="Perpetua" panose="02020502060401020303" pitchFamily="18" charset="0"/>
            </a:endParaRPr>
          </a:p>
          <a:p>
            <a:r>
              <a:rPr lang="en-US" altLang="en-US" sz="1600" dirty="0"/>
              <a:t>This multi-panel bar plot, generated using Seaborn and Matplotlib, provides a quick visual summary of four key categorical and discrete features in the dataset:</a:t>
            </a:r>
            <a:endParaRPr lang="en-US" altLang="en-US" sz="1600" dirty="0"/>
          </a:p>
          <a:p>
            <a:r>
              <a:rPr lang="en-US" altLang="en-US" sz="1600" dirty="0"/>
              <a:t>Smoker Distribution: The dataset is heavily skewed towards non-smokers (1064 vs. 274 smokers), indicating a class imbalance.</a:t>
            </a:r>
            <a:endParaRPr lang="en-US" altLang="en-US" sz="1600" dirty="0"/>
          </a:p>
          <a:p>
            <a:r>
              <a:rPr lang="en-US" altLang="en-US" sz="1600" dirty="0"/>
              <a:t>Sex Distribution: There's a near-equal representation of males (676) and females (662), showing good balance.</a:t>
            </a:r>
            <a:endParaRPr lang="en-US" altLang="en-US" sz="1600" dirty="0"/>
          </a:p>
          <a:p>
            <a:r>
              <a:rPr lang="en-US" altLang="en-US" sz="1600" dirty="0"/>
              <a:t>Region Distribution: Individuals are fairly evenly distributed across all four regions, with a slight lean towards the southeast (364).</a:t>
            </a:r>
            <a:endParaRPr lang="en-US" altLang="en-US" sz="1600" dirty="0"/>
          </a:p>
          <a:p>
            <a:r>
              <a:rPr lang="en-US" altLang="en-US" sz="1600" dirty="0"/>
              <a:t>Number of Children Distribution: Most individuals have no children (574), with counts decreasing significantly as the number of children increases.</a:t>
            </a:r>
            <a:endParaRPr lang="en-US" altLang="en-US" sz="1600" dirty="0"/>
          </a:p>
          <a:p>
            <a:pPr marL="0" indent="0">
              <a:buNone/>
            </a:pPr>
            <a:r>
              <a:rPr lang="en-US" altLang="en-US" sz="1600" dirty="0"/>
              <a:t>This chart is crucial for Exploratory Data Analysis (EDA), helping to understand data composition, identify imbalances, and guide preprocessing decisions for modeling.</a:t>
            </a:r>
            <a:endParaRPr lang="en-US" altLang="en-US"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4733" y="827332"/>
            <a:ext cx="9603275" cy="717175"/>
          </a:xfrm>
        </p:spPr>
        <p:txBody>
          <a:bodyPr>
            <a:noAutofit/>
          </a:bodyPr>
          <a:lstStyle/>
          <a:p>
            <a:r>
              <a:rPr lang="en-US" sz="4800" b="1" dirty="0">
                <a:latin typeface="Perpetua" panose="02020502060401020303" pitchFamily="18" charset="0"/>
              </a:rPr>
              <a:t>MODEL BUILDING:</a:t>
            </a:r>
            <a:endParaRPr lang="en-US" sz="4800" b="1" dirty="0">
              <a:latin typeface="Perpetua" panose="02020502060401020303" pitchFamily="18" charset="0"/>
            </a:endParaRPr>
          </a:p>
        </p:txBody>
      </p:sp>
      <p:sp>
        <p:nvSpPr>
          <p:cNvPr id="3" name="Content Placeholder 2"/>
          <p:cNvSpPr>
            <a:spLocks noGrp="1"/>
          </p:cNvSpPr>
          <p:nvPr>
            <p:ph idx="1"/>
          </p:nvPr>
        </p:nvSpPr>
        <p:spPr>
          <a:xfrm>
            <a:off x="1451579" y="1927412"/>
            <a:ext cx="9603275" cy="3538933"/>
          </a:xfrm>
        </p:spPr>
        <p:txBody>
          <a:bodyPr>
            <a:normAutofit fontScale="85000" lnSpcReduction="20000"/>
          </a:bodyPr>
          <a:lstStyle/>
          <a:p>
            <a:r>
              <a:rPr lang="en-IN" dirty="0"/>
              <a:t>Multiple Linear Regression: Served as a baseline model.</a:t>
            </a:r>
            <a:endParaRPr lang="en-IN" dirty="0"/>
          </a:p>
          <a:p>
            <a:r>
              <a:rPr lang="en-IN" dirty="0"/>
              <a:t>Ridge Regression: Tested regularization impact on linear models.</a:t>
            </a:r>
            <a:endParaRPr lang="en-IN" dirty="0"/>
          </a:p>
          <a:p>
            <a:r>
              <a:rPr lang="en-IN" dirty="0"/>
              <a:t>Gradient Boosting Regressor: Captured complex, non-linear relationships.</a:t>
            </a:r>
            <a:endParaRPr lang="en-IN" dirty="0"/>
          </a:p>
          <a:p>
            <a:r>
              <a:rPr lang="en-IN" dirty="0"/>
              <a:t>Random Forest Regressor:  Another ensemble model tested for performance and robustness.</a:t>
            </a:r>
            <a:endParaRPr lang="en-IN" dirty="0"/>
          </a:p>
          <a:p>
            <a:pPr>
              <a:buFont typeface="Wingdings" panose="05000000000000000000" pitchFamily="2" charset="2"/>
              <a:buChar char="q"/>
            </a:pPr>
            <a:r>
              <a:rPr lang="en-IN" b="1" dirty="0"/>
              <a:t>Evaluation Metrics:</a:t>
            </a:r>
            <a:endParaRPr lang="en-IN" b="1" dirty="0"/>
          </a:p>
          <a:p>
            <a:r>
              <a:rPr lang="en-IN" dirty="0"/>
              <a:t>R-squared (R²): Measures how well the variance in the target is explained.</a:t>
            </a:r>
            <a:endParaRPr lang="en-IN" dirty="0"/>
          </a:p>
          <a:p>
            <a:r>
              <a:rPr lang="en-IN" dirty="0"/>
              <a:t>Mean Absolute Error (MAE): Measures average prediction error in dollar terms.</a:t>
            </a:r>
            <a:endParaRPr lang="en-IN" dirty="0"/>
          </a:p>
          <a:p>
            <a:r>
              <a:rPr lang="en-IN" dirty="0"/>
              <a:t>Root Mean Squared Error (RMSE): Penalizes larger errors more than MAE.</a:t>
            </a:r>
            <a:endParaRPr lang="en-IN" dirty="0"/>
          </a:p>
          <a:p>
            <a:r>
              <a:rPr lang="en-IN" dirty="0"/>
              <a:t>Models were trained on 80% of data and tested on 20%.</a:t>
            </a:r>
            <a:endParaRPr lang="en-IN" dirty="0"/>
          </a:p>
          <a:p>
            <a:endParaRPr lang="en-IN" dirty="0"/>
          </a:p>
          <a:p>
            <a:pPr marL="0" indent="0">
              <a:buNone/>
            </a:pPr>
            <a:endParaRPr lang="en-IN" dirty="0"/>
          </a:p>
          <a:p>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79295"/>
            <a:ext cx="9144000" cy="1102658"/>
          </a:xfrm>
        </p:spPr>
        <p:txBody>
          <a:bodyPr>
            <a:normAutofit/>
          </a:bodyPr>
          <a:lstStyle/>
          <a:p>
            <a:r>
              <a:rPr lang="en-US" sz="4800" b="1" dirty="0">
                <a:solidFill>
                  <a:schemeClr val="tx1">
                    <a:lumMod val="85000"/>
                  </a:schemeClr>
                </a:solidFill>
                <a:latin typeface="Perpetua" panose="02020502060401020303" pitchFamily="18" charset="0"/>
              </a:rPr>
              <a:t>MODEL</a:t>
            </a:r>
            <a:r>
              <a:rPr lang="en-IN" altLang="en-US" sz="4800" b="1" dirty="0">
                <a:solidFill>
                  <a:schemeClr val="tx1">
                    <a:lumMod val="85000"/>
                  </a:schemeClr>
                </a:solidFill>
                <a:latin typeface="Perpetua" panose="02020502060401020303" pitchFamily="18" charset="0"/>
              </a:rPr>
              <a:t>s scores</a:t>
            </a:r>
            <a:endParaRPr lang="en-IN" altLang="en-US" sz="4800" b="1" dirty="0">
              <a:solidFill>
                <a:schemeClr val="tx1">
                  <a:lumMod val="85000"/>
                </a:schemeClr>
              </a:solidFill>
              <a:latin typeface="Perpetua" panose="02020502060401020303" pitchFamily="18" charset="0"/>
            </a:endParaRPr>
          </a:p>
        </p:txBody>
      </p:sp>
      <p:sp>
        <p:nvSpPr>
          <p:cNvPr id="4" name="Subtitle 3"/>
          <p:cNvSpPr>
            <a:spLocks noGrp="1"/>
          </p:cNvSpPr>
          <p:nvPr>
            <p:ph type="subTitle" idx="1"/>
          </p:nvPr>
        </p:nvSpPr>
        <p:spPr>
          <a:xfrm>
            <a:off x="989150" y="1282213"/>
            <a:ext cx="9678581" cy="5136777"/>
          </a:xfrm>
        </p:spPr>
        <p:txBody>
          <a:bodyPr>
            <a:noAutofit/>
          </a:bodyPr>
          <a:lstStyle/>
          <a:p>
            <a:pPr algn="just">
              <a:lnSpc>
                <a:spcPct val="100000"/>
              </a:lnSpc>
            </a:pPr>
            <a:endParaRPr lang="en-US" sz="1600" dirty="0"/>
          </a:p>
          <a:p>
            <a:pPr algn="just">
              <a:lnSpc>
                <a:spcPct val="100000"/>
              </a:lnSpc>
            </a:pPr>
            <a:endParaRPr lang="en-IN" sz="1600" b="1" u="sng" dirty="0">
              <a:solidFill>
                <a:srgbClr val="00B0F0"/>
              </a:solidFill>
              <a:latin typeface="Perpetua" panose="02020502060401020303" pitchFamily="18" charset="0"/>
            </a:endParaRPr>
          </a:p>
        </p:txBody>
      </p:sp>
      <p:sp>
        <p:nvSpPr>
          <p:cNvPr id="3" name="Text Box 2"/>
          <p:cNvSpPr txBox="1"/>
          <p:nvPr/>
        </p:nvSpPr>
        <p:spPr>
          <a:xfrm>
            <a:off x="1524000" y="1358900"/>
            <a:ext cx="7555865" cy="5252720"/>
          </a:xfrm>
          <a:prstGeom prst="rect">
            <a:avLst/>
          </a:prstGeom>
          <a:noFill/>
        </p:spPr>
        <p:txBody>
          <a:bodyPr wrap="square" rtlCol="0">
            <a:noAutofit/>
          </a:bodyPr>
          <a:p>
            <a:pPr indent="0">
              <a:buNone/>
            </a:pPr>
            <a:r>
              <a:rPr lang="en-US" altLang="en-US" b="1"/>
              <a:t>Gradient Boosting:</a:t>
            </a:r>
            <a:endParaRPr lang="en-US" altLang="en-US" b="1"/>
          </a:p>
          <a:p>
            <a:pPr marL="285750" indent="-285750">
              <a:buFont typeface="Arial" panose="020B0604020202020204" pitchFamily="34" charset="0"/>
              <a:buChar char="•"/>
            </a:pPr>
            <a:r>
              <a:rPr lang="en-US" altLang="en-US"/>
              <a:t>R-squared: Approximately 0.86</a:t>
            </a:r>
            <a:endParaRPr lang="en-US" altLang="en-US"/>
          </a:p>
          <a:p>
            <a:pPr marL="285750" indent="-285750">
              <a:buFont typeface="Arial" panose="020B0604020202020204" pitchFamily="34" charset="0"/>
              <a:buChar char="•"/>
            </a:pPr>
            <a:r>
              <a:rPr lang="en-US" altLang="en-US"/>
              <a:t>MAE: Approximately 2000</a:t>
            </a:r>
            <a:endParaRPr lang="en-US" altLang="en-US"/>
          </a:p>
          <a:p>
            <a:pPr indent="0">
              <a:buNone/>
            </a:pPr>
            <a:endParaRPr lang="en-US" altLang="en-US"/>
          </a:p>
          <a:p>
            <a:pPr indent="0">
              <a:buNone/>
            </a:pPr>
            <a:r>
              <a:rPr lang="en-US" altLang="en-US" b="1"/>
              <a:t>Random Forest:</a:t>
            </a:r>
            <a:endParaRPr lang="en-US" altLang="en-US" b="1"/>
          </a:p>
          <a:p>
            <a:pPr marL="285750" indent="-285750">
              <a:buFont typeface="Arial" panose="020B0604020202020204" pitchFamily="34" charset="0"/>
              <a:buChar char="•"/>
            </a:pPr>
            <a:r>
              <a:rPr lang="en-US" altLang="en-US"/>
              <a:t>R-squared: Approximately 0.84</a:t>
            </a:r>
            <a:endParaRPr lang="en-US" altLang="en-US"/>
          </a:p>
          <a:p>
            <a:pPr marL="285750" indent="-285750">
              <a:buFont typeface="Arial" panose="020B0604020202020204" pitchFamily="34" charset="0"/>
              <a:buChar char="•"/>
            </a:pPr>
            <a:r>
              <a:rPr lang="en-US" altLang="en-US"/>
              <a:t>MAE: Approximately 2000-2200 (slightly higher than Gradient Boosting)</a:t>
            </a:r>
            <a:endParaRPr lang="en-US" altLang="en-US"/>
          </a:p>
          <a:p>
            <a:pPr indent="0">
              <a:buNone/>
            </a:pPr>
            <a:endParaRPr lang="en-US" altLang="en-US"/>
          </a:p>
          <a:p>
            <a:pPr indent="0">
              <a:buNone/>
            </a:pPr>
            <a:r>
              <a:rPr lang="en-US" altLang="en-US" b="1"/>
              <a:t>Ridge Regression:</a:t>
            </a:r>
            <a:endParaRPr lang="en-US" altLang="en-US" b="1"/>
          </a:p>
          <a:p>
            <a:pPr marL="285750" indent="-285750">
              <a:buFont typeface="Arial" panose="020B0604020202020204" pitchFamily="34" charset="0"/>
              <a:buChar char="•"/>
            </a:pPr>
            <a:r>
              <a:rPr lang="en-US" altLang="en-US"/>
              <a:t>R-squared: Approximately 0.82</a:t>
            </a:r>
            <a:endParaRPr lang="en-US" altLang="en-US"/>
          </a:p>
          <a:p>
            <a:pPr marL="285750" indent="-285750">
              <a:buFont typeface="Arial" panose="020B0604020202020204" pitchFamily="34" charset="0"/>
              <a:buChar char="•"/>
            </a:pPr>
            <a:r>
              <a:rPr lang="en-US" altLang="en-US"/>
              <a:t>MAE: Approximately 3000-3200</a:t>
            </a:r>
            <a:endParaRPr lang="en-US" altLang="en-US"/>
          </a:p>
          <a:p>
            <a:pPr indent="0">
              <a:buNone/>
            </a:pPr>
            <a:endParaRPr lang="en-US" altLang="en-US"/>
          </a:p>
          <a:p>
            <a:pPr indent="0">
              <a:buNone/>
            </a:pPr>
            <a:r>
              <a:rPr lang="en-US" altLang="en-US" b="1"/>
              <a:t>Linear Regression:</a:t>
            </a:r>
            <a:endParaRPr lang="en-US" altLang="en-US" b="1"/>
          </a:p>
          <a:p>
            <a:pPr marL="285750" indent="-285750">
              <a:buFont typeface="Arial" panose="020B0604020202020204" pitchFamily="34" charset="0"/>
              <a:buChar char="•"/>
            </a:pPr>
            <a:r>
              <a:rPr lang="en-US" altLang="en-US"/>
              <a:t>R-squared: Approximately 0.82</a:t>
            </a:r>
            <a:endParaRPr lang="en-US" altLang="en-US"/>
          </a:p>
          <a:p>
            <a:pPr marL="285750" indent="-285750">
              <a:buFont typeface="Arial" panose="020B0604020202020204" pitchFamily="34" charset="0"/>
              <a:buChar char="•"/>
            </a:pPr>
            <a:r>
              <a:rPr lang="en-US" altLang="en-US"/>
              <a:t>MAE: Approximately 3000-3200</a:t>
            </a:r>
            <a:endParaRPr lang="en-US" altLang="en-US"/>
          </a:p>
        </p:txBody>
      </p:sp>
    </p:spTree>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51579" y="403412"/>
            <a:ext cx="9603275" cy="5862917"/>
          </a:xfrm>
        </p:spPr>
        <p:txBody>
          <a:bodyPr>
            <a:normAutofit/>
          </a:bodyPr>
          <a:lstStyle/>
          <a:p>
            <a:pPr marL="0" indent="0">
              <a:buNone/>
            </a:pPr>
            <a:r>
              <a:rPr lang="en-US" altLang="en-US" sz="4800" b="1" dirty="0">
                <a:latin typeface="Perpetua" panose="02020502060401020303" pitchFamily="18" charset="0"/>
                <a:cs typeface="Perpetua" panose="02020502060401020303" pitchFamily="18" charset="0"/>
              </a:rPr>
              <a:t>Why Gradient Boosting Regressor?</a:t>
            </a:r>
            <a:endParaRPr lang="en-US" altLang="en-US" sz="4800" b="1" dirty="0">
              <a:latin typeface="Perpetua" panose="02020502060401020303" pitchFamily="18" charset="0"/>
              <a:cs typeface="Perpetua" panose="02020502060401020303" pitchFamily="18" charset="0"/>
            </a:endParaRPr>
          </a:p>
          <a:p>
            <a:pPr marL="0" indent="0">
              <a:buNone/>
            </a:pPr>
            <a:endParaRPr lang="en-US" altLang="en-US" dirty="0"/>
          </a:p>
          <a:p>
            <a:r>
              <a:rPr lang="en-US" altLang="en-US" sz="1600" dirty="0"/>
              <a:t>Predicts Medical Costs: Effectively models non-linear relationships and interactions (age, BMI, smoker status).</a:t>
            </a:r>
            <a:endParaRPr lang="en-US" altLang="en-US" sz="1600" dirty="0"/>
          </a:p>
          <a:p>
            <a:r>
              <a:rPr lang="en-US" altLang="en-US" sz="1600" dirty="0"/>
              <a:t>Highest Accuracy: On test data :</a:t>
            </a:r>
            <a:endParaRPr lang="en-US" altLang="en-US" sz="1600" dirty="0"/>
          </a:p>
          <a:p>
            <a:r>
              <a:rPr lang="en-US" altLang="en-US" sz="1600" dirty="0"/>
              <a:t>Best R-squared (~0.86)</a:t>
            </a:r>
            <a:endParaRPr lang="en-US" altLang="en-US" sz="1600" dirty="0"/>
          </a:p>
          <a:p>
            <a:r>
              <a:rPr lang="en-US" altLang="en-US" sz="1600" dirty="0"/>
              <a:t>Lowest MAE (~2000)</a:t>
            </a:r>
            <a:endParaRPr lang="en-US" altLang="en-US" sz="1600" dirty="0"/>
          </a:p>
          <a:p>
            <a:r>
              <a:rPr lang="en-US" altLang="en-US" sz="1600" dirty="0"/>
              <a:t>Handles Complex Data: Captures intricate patterns in medical expense datasets.</a:t>
            </a:r>
            <a:endParaRPr lang="en-US" altLang="en-US" sz="1600" dirty="0"/>
          </a:p>
          <a:p>
            <a:r>
              <a:rPr lang="en-US" altLang="en-US" sz="1600" dirty="0"/>
              <a:t>Identifies Key Factors: Reveals important features like smoking or BMI.</a:t>
            </a:r>
            <a:endParaRPr lang="en-US" altLang="en-US" sz="1600" dirty="0"/>
          </a:p>
          <a:p>
            <a:r>
              <a:rPr lang="en-US" altLang="en-US" sz="1600" dirty="0"/>
              <a:t>Customizable: Fine-tuning prevents overfitting and boosts accuracy.</a:t>
            </a:r>
            <a:endParaRPr lang="en-US" altLang="en-US" sz="1600" dirty="0"/>
          </a:p>
          <a:p>
            <a:r>
              <a:rPr lang="en-US" altLang="en-US" sz="1600" dirty="0"/>
              <a:t>Robust: Performs well even with outliers/skewed data.</a:t>
            </a:r>
            <a:endParaRPr lang="en-US" alt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35125" y="113665"/>
            <a:ext cx="9144000" cy="809625"/>
          </a:xfrm>
        </p:spPr>
        <p:txBody>
          <a:bodyPr>
            <a:normAutofit/>
          </a:bodyPr>
          <a:lstStyle/>
          <a:p>
            <a:pPr algn="ctr"/>
            <a:r>
              <a:rPr lang="en-US" sz="4800" b="1" dirty="0">
                <a:solidFill>
                  <a:schemeClr val="tx1">
                    <a:lumMod val="85000"/>
                  </a:schemeClr>
                </a:solidFill>
                <a:latin typeface="Perpetua" panose="02020502060401020303" pitchFamily="18" charset="0"/>
              </a:rPr>
              <a:t>DEPLOYMENT</a:t>
            </a:r>
            <a:endParaRPr lang="en-IN" sz="4800" b="1" dirty="0">
              <a:solidFill>
                <a:schemeClr val="tx1">
                  <a:lumMod val="85000"/>
                </a:schemeClr>
              </a:solidFill>
              <a:latin typeface="Perpetua" panose="02020502060401020303" pitchFamily="18" charset="0"/>
            </a:endParaRPr>
          </a:p>
        </p:txBody>
      </p:sp>
      <p:sp>
        <p:nvSpPr>
          <p:cNvPr id="5" name="Subtitle 4"/>
          <p:cNvSpPr>
            <a:spLocks noGrp="1"/>
          </p:cNvSpPr>
          <p:nvPr>
            <p:ph type="subTitle" idx="1"/>
          </p:nvPr>
        </p:nvSpPr>
        <p:spPr/>
        <p:txBody>
          <a:bodyPr/>
          <a:lstStyle/>
          <a:p>
            <a:endParaRPr lang="en-IN"/>
          </a:p>
        </p:txBody>
      </p:sp>
      <p:pic>
        <p:nvPicPr>
          <p:cNvPr id="7" name="Picture 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996950"/>
            <a:ext cx="12201525" cy="5739130"/>
          </a:xfrm>
          <a:prstGeom prst="rect">
            <a:avLst/>
          </a:prstGeom>
        </p:spPr>
      </p:pic>
    </p:spTree>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p:txBody>
          <a:bodyPr/>
          <a:p>
            <a:endParaRPr lang="en-US"/>
          </a:p>
        </p:txBody>
      </p:sp>
      <p:pic>
        <p:nvPicPr>
          <p:cNvPr id="9" name="Content Placeholder 8"/>
          <p:cNvPicPr>
            <a:picLocks noChangeAspect="1"/>
          </p:cNvPicPr>
          <p:nvPr>
            <p:ph idx="1"/>
          </p:nvPr>
        </p:nvPicPr>
        <p:blipFill>
          <a:blip r:embed="rId1">
            <a:extLst>
              <a:ext uri="{28A0092B-C50C-407E-A947-70E740481C1C}">
                <a14:useLocalDpi xmlns:a14="http://schemas.microsoft.com/office/drawing/2010/main" val="0"/>
              </a:ext>
            </a:extLst>
          </a:blip>
          <a:srcRect l="-792" t="-5" b="1249"/>
          <a:stretch>
            <a:fillRect/>
          </a:stretch>
        </p:blipFill>
        <p:spPr>
          <a:xfrm>
            <a:off x="-96520" y="173355"/>
            <a:ext cx="12288520" cy="6076315"/>
          </a:xfr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IN" altLang="en-US" sz="4800" b="1">
                <a:latin typeface="Perpetua" panose="02020502060401020303" pitchFamily="18" charset="0"/>
                <a:cs typeface="Perpetua" panose="02020502060401020303" pitchFamily="18" charset="0"/>
              </a:rPr>
              <a:t>challenges faced</a:t>
            </a:r>
            <a:endParaRPr lang="en-IN" altLang="en-US" sz="4800" b="1">
              <a:latin typeface="Perpetua" panose="02020502060401020303" pitchFamily="18" charset="0"/>
              <a:cs typeface="Perpetua" panose="02020502060401020303" pitchFamily="18" charset="0"/>
            </a:endParaRPr>
          </a:p>
        </p:txBody>
      </p:sp>
      <p:sp>
        <p:nvSpPr>
          <p:cNvPr id="3" name="Content Placeholder 2"/>
          <p:cNvSpPr>
            <a:spLocks noGrp="1"/>
          </p:cNvSpPr>
          <p:nvPr>
            <p:ph idx="1"/>
          </p:nvPr>
        </p:nvSpPr>
        <p:spPr/>
        <p:txBody>
          <a:bodyPr>
            <a:normAutofit/>
          </a:bodyPr>
          <a:p>
            <a:r>
              <a:rPr lang="en-US" altLang="en-US"/>
              <a:t>Small Dataset Limitations</a:t>
            </a:r>
            <a:endParaRPr lang="en-US" altLang="en-US"/>
          </a:p>
          <a:p>
            <a:r>
              <a:rPr lang="en-US" altLang="en-US"/>
              <a:t>Model may overfit → poor real-world performance.</a:t>
            </a:r>
            <a:endParaRPr lang="en-US" altLang="en-US"/>
          </a:p>
          <a:p>
            <a:r>
              <a:rPr lang="en-US" altLang="en-US"/>
              <a:t>Users may misreport BMI or smoking status.</a:t>
            </a:r>
            <a:endParaRPr lang="en-US" altLang="en-US"/>
          </a:p>
          <a:p>
            <a:r>
              <a:rPr lang="en-US" altLang="en-US"/>
              <a:t>Limited Feature Scope</a:t>
            </a:r>
            <a:endParaRPr lang="en-US" altLang="en-US"/>
          </a:p>
          <a:p>
            <a:r>
              <a:rPr lang="en-US" altLang="en-US"/>
              <a:t>Few inputs = less accurate predictions in varied scenarios.</a:t>
            </a:r>
            <a:endParaRPr lang="en-US" altLang="en-US"/>
          </a:p>
          <a:p>
            <a:r>
              <a:rPr lang="en-US" altLang="en-US"/>
              <a:t>Scalability Issues</a:t>
            </a:r>
            <a:endParaRPr lang="en-US" altLang="en-US"/>
          </a:p>
          <a:p>
            <a:r>
              <a:rPr lang="en-US" altLang="en-US"/>
              <a:t>Model may not generalize well across large or diverse populations.</a:t>
            </a:r>
            <a:endParaRPr lang="en-US"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itle 6"/>
          <p:cNvSpPr>
            <a:spLocks noGrp="1"/>
          </p:cNvSpPr>
          <p:nvPr>
            <p:ph type="title"/>
          </p:nvPr>
        </p:nvSpPr>
        <p:spPr/>
        <p:txBody>
          <a:bodyPr/>
          <a:p>
            <a:r>
              <a:rPr lang="en-IN" altLang="en-US" sz="4800">
                <a:latin typeface="Perpetua" panose="02020502060401020303" pitchFamily="18" charset="0"/>
                <a:cs typeface="Perpetua" panose="02020502060401020303" pitchFamily="18" charset="0"/>
              </a:rPr>
              <a:t>GROUP MEMBERS</a:t>
            </a:r>
            <a:endParaRPr lang="en-IN" altLang="en-US" sz="4800">
              <a:latin typeface="Perpetua" panose="02020502060401020303" pitchFamily="18" charset="0"/>
              <a:cs typeface="Perpetua" panose="02020502060401020303" pitchFamily="18" charset="0"/>
            </a:endParaRPr>
          </a:p>
        </p:txBody>
      </p:sp>
      <p:sp>
        <p:nvSpPr>
          <p:cNvPr id="9" name="Content Placeholder 8"/>
          <p:cNvSpPr/>
          <p:nvPr>
            <p:ph sz="half" idx="1"/>
            <p:custDataLst>
              <p:tags r:id="rId1"/>
            </p:custDataLst>
          </p:nvPr>
        </p:nvSpPr>
        <p:spPr/>
        <p:txBody>
          <a:bodyPr>
            <a:normAutofit fontScale="60000"/>
          </a:bodyPr>
          <a:p>
            <a:pPr marL="0" indent="0">
              <a:buNone/>
            </a:pPr>
            <a:r>
              <a:rPr lang="en-IN" altLang="en-US" sz="3300" b="1"/>
              <a:t>NAMES</a:t>
            </a:r>
            <a:endParaRPr lang="en-US" altLang="en-US" sz="3300" b="1"/>
          </a:p>
          <a:p>
            <a:r>
              <a:rPr lang="en-US" altLang="en-US" sz="2500"/>
              <a:t>ANSHUL SAHARE</a:t>
            </a:r>
            <a:endParaRPr lang="en-US" altLang="en-US" sz="2500"/>
          </a:p>
          <a:p>
            <a:r>
              <a:rPr lang="en-US" altLang="en-US" sz="2500"/>
              <a:t>HARSHA CHETLAPALLI</a:t>
            </a:r>
            <a:endParaRPr lang="en-US" altLang="en-US" sz="2500"/>
          </a:p>
          <a:p>
            <a:r>
              <a:rPr lang="en-US" altLang="en-US" sz="2500"/>
              <a:t>PRADUMN SINGH JADON</a:t>
            </a:r>
            <a:endParaRPr lang="en-US" altLang="en-US" sz="2500"/>
          </a:p>
          <a:p>
            <a:r>
              <a:rPr lang="en-US" altLang="en-US" sz="2500"/>
              <a:t>NAVEEN NAGAPPA NAGANURI</a:t>
            </a:r>
            <a:endParaRPr lang="en-US" altLang="en-US" sz="2500"/>
          </a:p>
          <a:p>
            <a:r>
              <a:rPr lang="en-US" altLang="en-US" sz="2500"/>
              <a:t>VEDANT SINGH</a:t>
            </a:r>
            <a:endParaRPr lang="en-US" altLang="en-US" sz="2500"/>
          </a:p>
          <a:p>
            <a:r>
              <a:rPr lang="en-US" altLang="en-US" sz="2500"/>
              <a:t>SOWMYA P</a:t>
            </a:r>
            <a:endParaRPr lang="en-US" altLang="en-US" sz="2500"/>
          </a:p>
          <a:p>
            <a:r>
              <a:rPr lang="en-US" altLang="en-US" sz="2500"/>
              <a:t>DEOYANI DEORAO CHOUDHARI</a:t>
            </a:r>
            <a:endParaRPr lang="en-US" altLang="en-US" sz="2500"/>
          </a:p>
        </p:txBody>
      </p:sp>
      <p:sp>
        <p:nvSpPr>
          <p:cNvPr id="10" name="Content Placeholder 9"/>
          <p:cNvSpPr>
            <a:spLocks noGrp="1"/>
          </p:cNvSpPr>
          <p:nvPr>
            <p:ph sz="half" idx="2"/>
          </p:nvPr>
        </p:nvSpPr>
        <p:spPr/>
        <p:txBody>
          <a:bodyPr>
            <a:normAutofit lnSpcReduction="20000"/>
          </a:bodyPr>
          <a:p>
            <a:pPr marL="0" indent="0">
              <a:buNone/>
            </a:pPr>
            <a:r>
              <a:rPr lang="en-IN" altLang="en-US" b="1"/>
              <a:t>EMAILS</a:t>
            </a:r>
            <a:endParaRPr lang="en-IN" altLang="en-US" b="1"/>
          </a:p>
          <a:p>
            <a:r>
              <a:rPr lang="en-US" altLang="en-US"/>
              <a:t>anshulsahare1994@gmail.com</a:t>
            </a:r>
            <a:endParaRPr lang="en-US" altLang="en-US"/>
          </a:p>
          <a:p>
            <a:r>
              <a:rPr lang="en-US" altLang="en-US"/>
              <a:t>chetlapalli.harsha@gmail.com</a:t>
            </a:r>
            <a:endParaRPr lang="en-US" altLang="en-US"/>
          </a:p>
          <a:p>
            <a:r>
              <a:rPr lang="en-US" altLang="en-US"/>
              <a:t>pradhumn122003@gmail.com</a:t>
            </a:r>
            <a:endParaRPr lang="en-US" altLang="en-US"/>
          </a:p>
          <a:p>
            <a:r>
              <a:rPr lang="en-US" altLang="en-US"/>
              <a:t>naganurinaveen8@gmail.com</a:t>
            </a:r>
            <a:endParaRPr lang="en-US" altLang="en-US"/>
          </a:p>
          <a:p>
            <a:r>
              <a:rPr lang="en-US" altLang="en-US"/>
              <a:t>vedants953@gmail.com</a:t>
            </a:r>
            <a:endParaRPr lang="en-US" altLang="en-US"/>
          </a:p>
          <a:p>
            <a:r>
              <a:rPr lang="en-US" altLang="en-US"/>
              <a:t>sowmyap021@gmail.com</a:t>
            </a:r>
            <a:endParaRPr lang="en-US" altLang="en-US"/>
          </a:p>
          <a:p>
            <a:r>
              <a:rPr lang="en-US" altLang="en-US"/>
              <a:t>choudharideoyani7691@gmail.com</a:t>
            </a:r>
            <a:endParaRPr lang="en-US"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69915" y="1558316"/>
            <a:ext cx="8852170" cy="2739211"/>
          </a:xfrm>
          <a:prstGeom prst="rect">
            <a:avLst/>
          </a:prstGeom>
        </p:spPr>
        <p:txBody>
          <a:bodyPr wrap="square">
            <a:spAutoFit/>
          </a:bodyPr>
          <a:lstStyle/>
          <a:p>
            <a:pPr algn="ctr"/>
            <a:r>
              <a:rPr lang="en-US" sz="2800" b="1" dirty="0">
                <a:solidFill>
                  <a:schemeClr val="tx1">
                    <a:lumMod val="85000"/>
                  </a:schemeClr>
                </a:solidFill>
                <a:latin typeface="Perpetua" panose="02020502060401020303" pitchFamily="18" charset="0"/>
              </a:rPr>
              <a:t>WHAT IS REGRESSION (MEDICAL EXPENSES)?</a:t>
            </a:r>
            <a:endParaRPr lang="en-US" sz="2800" b="1" dirty="0">
              <a:solidFill>
                <a:schemeClr val="tx1">
                  <a:lumMod val="85000"/>
                </a:schemeClr>
              </a:solidFill>
              <a:latin typeface="Perpetua" panose="02020502060401020303" pitchFamily="18" charset="0"/>
            </a:endParaRPr>
          </a:p>
          <a:p>
            <a:pPr algn="ctr"/>
            <a:endParaRPr lang="en-US" sz="2400" b="1" dirty="0">
              <a:solidFill>
                <a:schemeClr val="tx1">
                  <a:lumMod val="85000"/>
                </a:schemeClr>
              </a:solidFill>
              <a:latin typeface="Perpetua" panose="02020502060401020303" pitchFamily="18" charset="0"/>
            </a:endParaRPr>
          </a:p>
          <a:p>
            <a:pPr algn="just"/>
            <a:r>
              <a:rPr lang="en-US" sz="2400" dirty="0">
                <a:solidFill>
                  <a:schemeClr val="tx1">
                    <a:lumMod val="85000"/>
                  </a:schemeClr>
                </a:solidFill>
                <a:latin typeface="Perpetua" panose="02020502060401020303" pitchFamily="18" charset="0"/>
              </a:rPr>
              <a:t>In the context of medical expenses, regression analysis is a statistical method used to predict or estimate the value of a dependent variable (like medical costs) based on the values of one or more independent variables (like age, BMI, smoking status, etc.). It essentially helps to understand how different factors relate to and influence healthcare costs.</a:t>
            </a:r>
            <a:endParaRPr lang="en-US" sz="2400" dirty="0">
              <a:solidFill>
                <a:schemeClr val="tx1">
                  <a:lumMod val="85000"/>
                </a:schemeClr>
              </a:solidFill>
              <a:latin typeface="Perpetua" panose="02020502060401020303" pitchFamily="18" charset="0"/>
            </a:endParaRPr>
          </a:p>
        </p:txBody>
      </p:sp>
    </p:spTree>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29988" y="73118"/>
            <a:ext cx="11932024" cy="671176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08591" y="177553"/>
            <a:ext cx="9144000" cy="1251751"/>
          </a:xfrm>
        </p:spPr>
        <p:txBody>
          <a:bodyPr/>
          <a:lstStyle/>
          <a:p>
            <a:r>
              <a:rPr lang="en-US" b="1" dirty="0">
                <a:solidFill>
                  <a:schemeClr val="tx1">
                    <a:lumMod val="85000"/>
                  </a:schemeClr>
                </a:solidFill>
                <a:latin typeface="Perpetua" panose="02020502060401020303" pitchFamily="18" charset="0"/>
              </a:rPr>
              <a:t>OBJECTIVE</a:t>
            </a:r>
            <a:endParaRPr lang="en-IN" b="1" dirty="0">
              <a:solidFill>
                <a:schemeClr val="tx1">
                  <a:lumMod val="85000"/>
                </a:schemeClr>
              </a:solidFill>
              <a:latin typeface="Perpetua" panose="02020502060401020303" pitchFamily="18" charset="0"/>
            </a:endParaRPr>
          </a:p>
        </p:txBody>
      </p:sp>
      <p:sp>
        <p:nvSpPr>
          <p:cNvPr id="3" name="Subtitle 2"/>
          <p:cNvSpPr>
            <a:spLocks noGrp="1"/>
          </p:cNvSpPr>
          <p:nvPr>
            <p:ph type="subTitle" idx="1"/>
          </p:nvPr>
        </p:nvSpPr>
        <p:spPr>
          <a:xfrm>
            <a:off x="1293181" y="2146098"/>
            <a:ext cx="9378062" cy="3709953"/>
          </a:xfrm>
        </p:spPr>
        <p:txBody>
          <a:bodyPr>
            <a:noAutofit/>
          </a:bodyPr>
          <a:lstStyle/>
          <a:p>
            <a:pPr algn="just"/>
            <a:r>
              <a:rPr lang="en-US" dirty="0"/>
              <a:t>This project addresses the challenge of rising healthcare costs by predicting individual medical expenses. The primary objective is to identify and interpret the key demographic and personal factors that significantly influence insurance charges, such as age, BMI, and smoking habits.</a:t>
            </a:r>
            <a:endParaRPr lang="en-IN" dirty="0">
              <a:latin typeface="Perpetua" panose="02020502060401020303" pitchFamily="18" charset="0"/>
            </a:endParaRPr>
          </a:p>
        </p:txBody>
      </p:sp>
    </p:spTree>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03899" y="185367"/>
            <a:ext cx="9144000" cy="1414833"/>
          </a:xfrm>
        </p:spPr>
        <p:txBody>
          <a:bodyPr/>
          <a:lstStyle/>
          <a:p>
            <a:pPr algn="ctr"/>
            <a:r>
              <a:rPr lang="en-US" b="1" dirty="0">
                <a:solidFill>
                  <a:schemeClr val="tx1">
                    <a:lumMod val="85000"/>
                  </a:schemeClr>
                </a:solidFill>
                <a:latin typeface="Perpetua" panose="02020502060401020303" pitchFamily="18" charset="0"/>
              </a:rPr>
              <a:t>ABOUT DATASET</a:t>
            </a:r>
            <a:endParaRPr lang="en-IN" b="1" dirty="0">
              <a:solidFill>
                <a:schemeClr val="tx1">
                  <a:lumMod val="85000"/>
                </a:schemeClr>
              </a:solidFill>
              <a:latin typeface="Perpetua" panose="02020502060401020303" pitchFamily="18" charset="0"/>
            </a:endParaRPr>
          </a:p>
        </p:txBody>
      </p:sp>
      <p:sp>
        <p:nvSpPr>
          <p:cNvPr id="4" name="Subtitle 3"/>
          <p:cNvSpPr>
            <a:spLocks noGrp="1"/>
          </p:cNvSpPr>
          <p:nvPr>
            <p:ph type="subTitle" idx="1"/>
          </p:nvPr>
        </p:nvSpPr>
        <p:spPr>
          <a:xfrm>
            <a:off x="1317577" y="2037132"/>
            <a:ext cx="9144000" cy="4756288"/>
          </a:xfrm>
        </p:spPr>
        <p:txBody>
          <a:bodyPr>
            <a:normAutofit/>
          </a:bodyPr>
          <a:lstStyle/>
          <a:p>
            <a:pPr lvl="0"/>
            <a:r>
              <a:rPr lang="en-IN" b="1" dirty="0"/>
              <a:t>Data Pre-processing:</a:t>
            </a:r>
            <a:r>
              <a:rPr lang="en-IN" dirty="0"/>
              <a:t> The initial dataset of 1,338 observations was cleaned by identifying and removing outliers from the charges and </a:t>
            </a:r>
            <a:r>
              <a:rPr lang="en-IN" dirty="0" err="1"/>
              <a:t>bmi</a:t>
            </a:r>
            <a:r>
              <a:rPr lang="en-IN" dirty="0"/>
              <a:t> variables, resulting in a refined dataset of 1,116 observations for </a:t>
            </a:r>
            <a:r>
              <a:rPr lang="en-IN" dirty="0" err="1"/>
              <a:t>modeling</a:t>
            </a:r>
            <a:r>
              <a:rPr lang="en-IN" dirty="0"/>
              <a:t>.</a:t>
            </a:r>
            <a:endParaRPr lang="en-IN" dirty="0"/>
          </a:p>
          <a:p>
            <a:pPr lvl="0"/>
            <a:r>
              <a:rPr lang="en-IN" b="1" dirty="0"/>
              <a:t>Exploratory Data Analysis (EDA):</a:t>
            </a:r>
            <a:r>
              <a:rPr lang="en-IN" dirty="0"/>
              <a:t> A correlation matrix and pair plots were used to understand the initial relationships between variables.</a:t>
            </a:r>
            <a:endParaRPr lang="en-IN" dirty="0"/>
          </a:p>
          <a:p>
            <a:r>
              <a:rPr lang="en-IN" b="1" dirty="0"/>
              <a:t>Model Development &amp; Selection:</a:t>
            </a:r>
            <a:r>
              <a:rPr lang="en-IN" dirty="0"/>
              <a:t> Three distinct linear regression models were developed, including a baseline model, a model with a custom interaction term (smoker &amp; obesity), and a log-transformed model.</a:t>
            </a:r>
            <a:endParaRPr lang="en-IN" dirty="0"/>
          </a:p>
          <a:p>
            <a:pPr algn="l"/>
            <a:endParaRPr lang="en-US" dirty="0"/>
          </a:p>
          <a:p>
            <a:pPr algn="l"/>
            <a:endParaRPr lang="en-US" dirty="0"/>
          </a:p>
          <a:p>
            <a:endParaRPr lang="en-IN" dirty="0"/>
          </a:p>
        </p:txBody>
      </p:sp>
    </p:spTree>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idx="1"/>
          </p:nvPr>
        </p:nvSpPr>
        <p:spPr>
          <a:xfrm>
            <a:off x="1442011" y="1317905"/>
            <a:ext cx="9593543" cy="4829175"/>
          </a:xfrm>
        </p:spPr>
        <p:txBody>
          <a:bodyPr/>
          <a:lstStyle/>
          <a:p>
            <a:pPr marL="0" indent="0">
              <a:buNone/>
            </a:pPr>
            <a:r>
              <a:rPr lang="en-IN" b="1" dirty="0"/>
              <a:t>Uses insurance.csv with the following columns:</a:t>
            </a:r>
            <a:endParaRPr lang="en-IN" b="1" dirty="0"/>
          </a:p>
          <a:p>
            <a:pPr lvl="0"/>
            <a:r>
              <a:rPr lang="en-IN" dirty="0"/>
              <a:t>age: Age of the beneficiary</a:t>
            </a:r>
            <a:endParaRPr lang="en-IN" dirty="0"/>
          </a:p>
          <a:p>
            <a:pPr lvl="0"/>
            <a:r>
              <a:rPr lang="en-IN" dirty="0"/>
              <a:t>sex: Gender</a:t>
            </a:r>
            <a:endParaRPr lang="en-IN" dirty="0"/>
          </a:p>
          <a:p>
            <a:pPr lvl="0"/>
            <a:r>
              <a:rPr lang="en-IN" dirty="0" err="1"/>
              <a:t>bmi</a:t>
            </a:r>
            <a:r>
              <a:rPr lang="en-IN" dirty="0"/>
              <a:t>: Body Mass Index</a:t>
            </a:r>
            <a:endParaRPr lang="en-IN" dirty="0"/>
          </a:p>
          <a:p>
            <a:pPr lvl="0"/>
            <a:r>
              <a:rPr lang="en-IN" dirty="0"/>
              <a:t>children: Number of dependents</a:t>
            </a:r>
            <a:endParaRPr lang="en-IN" dirty="0"/>
          </a:p>
          <a:p>
            <a:pPr lvl="0"/>
            <a:r>
              <a:rPr lang="en-IN" dirty="0"/>
              <a:t>smoker: Smoking status</a:t>
            </a:r>
            <a:endParaRPr lang="en-IN" dirty="0"/>
          </a:p>
          <a:p>
            <a:pPr lvl="0"/>
            <a:r>
              <a:rPr lang="en-IN" dirty="0"/>
              <a:t>region: Residential region (US)</a:t>
            </a:r>
            <a:endParaRPr lang="en-IN" dirty="0"/>
          </a:p>
          <a:p>
            <a:pPr lvl="0"/>
            <a:r>
              <a:rPr lang="en-IN" dirty="0"/>
              <a:t>expenses: Medical insurance cost (target)</a:t>
            </a:r>
            <a:endParaRPr lang="en-IN" dirty="0"/>
          </a:p>
          <a:p>
            <a:pPr marL="0" indent="0">
              <a:buNone/>
            </a:pPr>
            <a:r>
              <a:rPr lang="en-IN" dirty="0"/>
              <a:t> </a:t>
            </a:r>
            <a:endParaRPr lang="en-IN" dirty="0"/>
          </a:p>
          <a:p>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096000" y="-72047"/>
            <a:ext cx="5986183" cy="368300"/>
          </a:xfrm>
          <a:prstGeom prst="rect">
            <a:avLst/>
          </a:prstGeom>
          <a:noFill/>
        </p:spPr>
        <p:txBody>
          <a:bodyPr wrap="square">
            <a:spAutoFit/>
          </a:bodyPr>
          <a:lstStyle/>
          <a:p>
            <a:r>
              <a:rPr lang="en-IN" dirty="0"/>
              <a:t> </a:t>
            </a:r>
            <a:endParaRPr lang="en-IN" dirty="0"/>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9875" y="979805"/>
            <a:ext cx="5034915" cy="2832735"/>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9035" y="3812317"/>
            <a:ext cx="2353770" cy="1235729"/>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p:cNvPicPr/>
          <p:nvPr>
            <p:ph idx="1"/>
          </p:nvPr>
        </p:nvPicPr>
        <p:blipFill>
          <a:blip r:embed="rId3"/>
          <a:srcRect t="-11" b="68"/>
          <a:stretch>
            <a:fillRect/>
          </a:stretch>
        </p:blipFill>
        <p:spPr>
          <a:xfrm>
            <a:off x="7236460" y="0"/>
            <a:ext cx="4955540" cy="6963410"/>
          </a:xfrm>
        </p:spPr>
      </p:pic>
      <p:sp>
        <p:nvSpPr>
          <p:cNvPr id="10" name="Right Arrow 9"/>
          <p:cNvSpPr/>
          <p:nvPr/>
        </p:nvSpPr>
        <p:spPr>
          <a:xfrm>
            <a:off x="4246245" y="4146550"/>
            <a:ext cx="1412240" cy="725170"/>
          </a:xfrm>
          <a:prstGeom prst="rightArrow">
            <a:avLst/>
          </a:prstGeom>
          <a:solidFill>
            <a:srgbClr val="6EA2E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8777"/>
            <a:ext cx="9144000" cy="745723"/>
          </a:xfrm>
        </p:spPr>
        <p:txBody>
          <a:bodyPr>
            <a:normAutofit/>
          </a:bodyPr>
          <a:lstStyle/>
          <a:p>
            <a:r>
              <a:rPr lang="en-US" sz="4400" b="1" dirty="0">
                <a:solidFill>
                  <a:schemeClr val="tx1">
                    <a:lumMod val="85000"/>
                  </a:schemeClr>
                </a:solidFill>
                <a:latin typeface="Perpetua" panose="02020502060401020303" pitchFamily="18" charset="0"/>
              </a:rPr>
              <a:t>VISUALIZATION OF DATA (EDA)</a:t>
            </a:r>
            <a:endParaRPr lang="en-IN" sz="4400" b="1" dirty="0">
              <a:solidFill>
                <a:schemeClr val="tx1">
                  <a:lumMod val="85000"/>
                </a:schemeClr>
              </a:solidFill>
              <a:latin typeface="Perpetua" panose="02020502060401020303" pitchFamily="18" charset="0"/>
            </a:endParaRPr>
          </a:p>
        </p:txBody>
      </p:sp>
      <p:sp>
        <p:nvSpPr>
          <p:cNvPr id="3" name="Subtitle 2"/>
          <p:cNvSpPr>
            <a:spLocks noGrp="1"/>
          </p:cNvSpPr>
          <p:nvPr>
            <p:ph type="subTitle" idx="1"/>
          </p:nvPr>
        </p:nvSpPr>
        <p:spPr/>
        <p:txBody>
          <a:bodyPr/>
          <a:lstStyle/>
          <a:p>
            <a:endParaRPr lang="en-IN" dirty="0"/>
          </a:p>
        </p:txBody>
      </p:sp>
      <p:pic>
        <p:nvPicPr>
          <p:cNvPr id="7" name="Picture 6"/>
          <p:cNvPicPr>
            <a:picLocks noChangeAspect="1"/>
          </p:cNvPicPr>
          <p:nvPr/>
        </p:nvPicPr>
        <p:blipFill>
          <a:blip r:embed="rId1"/>
          <a:stretch>
            <a:fillRect/>
          </a:stretch>
        </p:blipFill>
        <p:spPr>
          <a:xfrm>
            <a:off x="941294" y="800036"/>
            <a:ext cx="10443881" cy="5921380"/>
          </a:xfrm>
          <a:prstGeom prst="rect">
            <a:avLst/>
          </a:prstGeom>
        </p:spPr>
      </p:pic>
    </p:spTree>
  </p:cSld>
  <p:clrMapOvr>
    <a:masterClrMapping/>
  </p:clrMapOvr>
  <p:transition spd="slow">
    <p:wipe/>
  </p:transition>
</p:sld>
</file>

<file path=ppt/tags/tag1.xml><?xml version="1.0" encoding="utf-8"?>
<p:tagLst xmlns:p="http://schemas.openxmlformats.org/presentationml/2006/main">
  <p:tag name="TABLE_ENDDRAG_ORIGIN_RECT" val="450*262"/>
  <p:tag name="TABLE_ENDDRAG_RECT" val="113*158*450*262"/>
</p:tagLst>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0</TotalTime>
  <Words>4465</Words>
  <Application>WPS Presentation</Application>
  <PresentationFormat>Widescreen</PresentationFormat>
  <Paragraphs>125</Paragraphs>
  <Slides>17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17</vt:i4>
      </vt:variant>
    </vt:vector>
  </HeadingPairs>
  <TitlesOfParts>
    <vt:vector size="28" baseType="lpstr">
      <vt:lpstr>Arial</vt:lpstr>
      <vt:lpstr>SimSun</vt:lpstr>
      <vt:lpstr>Wingdings</vt:lpstr>
      <vt:lpstr>Perpetua</vt:lpstr>
      <vt:lpstr>Gill Sans MT</vt:lpstr>
      <vt:lpstr>Microsoft YaHei</vt:lpstr>
      <vt:lpstr>Arial Unicode MS</vt:lpstr>
      <vt:lpstr>Calibri</vt:lpstr>
      <vt:lpstr>Calibri</vt:lpstr>
      <vt:lpstr>Times New Roman</vt:lpstr>
      <vt:lpstr>Gallery</vt:lpstr>
      <vt:lpstr>               </vt:lpstr>
      <vt:lpstr>PowerPoint 演示文稿</vt:lpstr>
      <vt:lpstr>PowerPoint 演示文稿</vt:lpstr>
      <vt:lpstr>PowerPoint 演示文稿</vt:lpstr>
      <vt:lpstr>OBJECTIVE</vt:lpstr>
      <vt:lpstr>ABOUT DATASET</vt:lpstr>
      <vt:lpstr>PowerPoint 演示文稿</vt:lpstr>
      <vt:lpstr>PowerPoint 演示文稿</vt:lpstr>
      <vt:lpstr>VISUALIZATION OF DATA (EDA)</vt:lpstr>
      <vt:lpstr>PowerPoint 演示文稿</vt:lpstr>
      <vt:lpstr>MODEL BUILDING:</vt:lpstr>
      <vt:lpstr>BEST MODEL </vt:lpstr>
      <vt:lpstr>PowerPoint 演示文稿</vt:lpstr>
      <vt:lpstr>DEPLOYMENT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DELL E5490</dc:creator>
  <cp:lastModifiedBy>VEDANT SINGH</cp:lastModifiedBy>
  <cp:revision>32</cp:revision>
  <dcterms:created xsi:type="dcterms:W3CDTF">2024-05-13T06:25:00Z</dcterms:created>
  <dcterms:modified xsi:type="dcterms:W3CDTF">2025-07-10T15:56:41Z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491F89F7D46A4E3B94DF622EBF80D2A7_12</vt:lpwstr>
  </property>
  <property fmtid="{D5CDD505-2E9C-101B-9397-08002B2CF9AE}" pid="3" name="KSOProductBuildVer">
    <vt:lpwstr>1033-12.2.0.21931</vt:lpwstr>
  </property>
</Properties>
</file>