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 Semi-Bold" charset="1" panose="00000700000000000000"/>
      <p:regular r:id="rId20"/>
    </p:embeddedFont>
    <p:embeddedFont>
      <p:font typeface="Poppins" charset="1" panose="00000500000000000000"/>
      <p:regular r:id="rId21"/>
    </p:embeddedFont>
    <p:embeddedFont>
      <p:font typeface="Poppins Bold" charset="1" panose="00000800000000000000"/>
      <p:regular r:id="rId22"/>
    </p:embeddedFont>
    <p:embeddedFont>
      <p:font typeface="DM Sans" charset="1" panose="00000000000000000000"/>
      <p:regular r:id="rId23"/>
    </p:embeddedFont>
    <p:embeddedFont>
      <p:font typeface="Public Sans" charset="1" panose="00000000000000000000"/>
      <p:regular r:id="rId24"/>
    </p:embeddedFont>
    <p:embeddedFont>
      <p:font typeface="Open Sans Light" charset="1" panose="020B0306030504020204"/>
      <p:regular r:id="rId25"/>
    </p:embeddedFont>
    <p:embeddedFont>
      <p:font typeface="Poppins Light" charset="1" panose="00000400000000000000"/>
      <p:regular r:id="rId26"/>
    </p:embeddedFont>
    <p:embeddedFont>
      <p:font typeface="Shrikhand" charset="1" panose="02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48819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571132" y="6449964"/>
            <a:ext cx="6983181" cy="669188"/>
            <a:chOff x="0" y="0"/>
            <a:chExt cx="1839192" cy="1762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39192" cy="176247"/>
            </a:xfrm>
            <a:custGeom>
              <a:avLst/>
              <a:gdLst/>
              <a:ahLst/>
              <a:cxnLst/>
              <a:rect r="r" b="b" t="t" l="l"/>
              <a:pathLst>
                <a:path h="176247" w="1839192">
                  <a:moveTo>
                    <a:pt x="0" y="0"/>
                  </a:moveTo>
                  <a:lnTo>
                    <a:pt x="1839192" y="0"/>
                  </a:lnTo>
                  <a:lnTo>
                    <a:pt x="1839192" y="176247"/>
                  </a:lnTo>
                  <a:lnTo>
                    <a:pt x="0" y="176247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39192" cy="214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688580" y="2878710"/>
            <a:ext cx="13066873" cy="303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8"/>
              </a:lnSpc>
            </a:pPr>
            <a:r>
              <a:rPr lang="en-US" b="true" sz="12998" spc="-70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RESUME CLASSIFICATION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35017" y="6562468"/>
            <a:ext cx="6617965" cy="482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GROUP-2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9309" y="1392612"/>
            <a:ext cx="4845334" cy="582575"/>
            <a:chOff x="0" y="0"/>
            <a:chExt cx="1276137" cy="1534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Logistic Regression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44693" y="6018535"/>
            <a:ext cx="4845334" cy="582575"/>
            <a:chOff x="0" y="0"/>
            <a:chExt cx="1276137" cy="1534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Decision Tree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72429" y="1975186"/>
            <a:ext cx="5389862" cy="3611763"/>
          </a:xfrm>
          <a:custGeom>
            <a:avLst/>
            <a:gdLst/>
            <a:ahLst/>
            <a:cxnLst/>
            <a:rect r="r" b="b" t="t" l="l"/>
            <a:pathLst>
              <a:path h="3611763" w="5389862">
                <a:moveTo>
                  <a:pt x="0" y="0"/>
                </a:moveTo>
                <a:lnTo>
                  <a:pt x="5389863" y="0"/>
                </a:lnTo>
                <a:lnTo>
                  <a:pt x="5389863" y="3611764"/>
                </a:lnTo>
                <a:lnTo>
                  <a:pt x="0" y="3611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2429" y="6601110"/>
            <a:ext cx="5389862" cy="3611763"/>
          </a:xfrm>
          <a:custGeom>
            <a:avLst/>
            <a:gdLst/>
            <a:ahLst/>
            <a:cxnLst/>
            <a:rect r="r" b="b" t="t" l="l"/>
            <a:pathLst>
              <a:path h="3611763" w="5389862">
                <a:moveTo>
                  <a:pt x="0" y="0"/>
                </a:moveTo>
                <a:lnTo>
                  <a:pt x="5389863" y="0"/>
                </a:lnTo>
                <a:lnTo>
                  <a:pt x="5389863" y="3611763"/>
                </a:lnTo>
                <a:lnTo>
                  <a:pt x="0" y="36117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066456" y="2016088"/>
            <a:ext cx="5315090" cy="3570862"/>
          </a:xfrm>
          <a:custGeom>
            <a:avLst/>
            <a:gdLst/>
            <a:ahLst/>
            <a:cxnLst/>
            <a:rect r="r" b="b" t="t" l="l"/>
            <a:pathLst>
              <a:path h="3570862" w="5315090">
                <a:moveTo>
                  <a:pt x="0" y="0"/>
                </a:moveTo>
                <a:lnTo>
                  <a:pt x="5315090" y="0"/>
                </a:lnTo>
                <a:lnTo>
                  <a:pt x="5315090" y="3570862"/>
                </a:lnTo>
                <a:lnTo>
                  <a:pt x="0" y="35708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301334" y="1392612"/>
            <a:ext cx="4845334" cy="547762"/>
            <a:chOff x="0" y="0"/>
            <a:chExt cx="1276137" cy="1442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76137" cy="144267"/>
            </a:xfrm>
            <a:custGeom>
              <a:avLst/>
              <a:gdLst/>
              <a:ahLst/>
              <a:cxnLst/>
              <a:rect r="r" b="b" t="t" l="l"/>
              <a:pathLst>
                <a:path h="144267" w="1276137">
                  <a:moveTo>
                    <a:pt x="72133" y="0"/>
                  </a:moveTo>
                  <a:lnTo>
                    <a:pt x="1204004" y="0"/>
                  </a:lnTo>
                  <a:cubicBezTo>
                    <a:pt x="1223135" y="0"/>
                    <a:pt x="1241482" y="7600"/>
                    <a:pt x="1255010" y="21127"/>
                  </a:cubicBezTo>
                  <a:cubicBezTo>
                    <a:pt x="1268538" y="34655"/>
                    <a:pt x="1276137" y="53002"/>
                    <a:pt x="1276137" y="72133"/>
                  </a:cubicBezTo>
                  <a:lnTo>
                    <a:pt x="1276137" y="72133"/>
                  </a:lnTo>
                  <a:cubicBezTo>
                    <a:pt x="1276137" y="111971"/>
                    <a:pt x="1243842" y="144267"/>
                    <a:pt x="1204004" y="144267"/>
                  </a:cubicBezTo>
                  <a:lnTo>
                    <a:pt x="72133" y="144267"/>
                  </a:lnTo>
                  <a:cubicBezTo>
                    <a:pt x="32295" y="144267"/>
                    <a:pt x="0" y="111971"/>
                    <a:pt x="0" y="72133"/>
                  </a:cubicBezTo>
                  <a:lnTo>
                    <a:pt x="0" y="72133"/>
                  </a:lnTo>
                  <a:cubicBezTo>
                    <a:pt x="0" y="32295"/>
                    <a:pt x="32295" y="0"/>
                    <a:pt x="72133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76137" cy="182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Support Vector Machine 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2066456" y="6431157"/>
            <a:ext cx="5389862" cy="3621096"/>
          </a:xfrm>
          <a:custGeom>
            <a:avLst/>
            <a:gdLst/>
            <a:ahLst/>
            <a:cxnLst/>
            <a:rect r="r" b="b" t="t" l="l"/>
            <a:pathLst>
              <a:path h="3621096" w="5389862">
                <a:moveTo>
                  <a:pt x="0" y="0"/>
                </a:moveTo>
                <a:lnTo>
                  <a:pt x="5389862" y="0"/>
                </a:lnTo>
                <a:lnTo>
                  <a:pt x="5389862" y="3621096"/>
                </a:lnTo>
                <a:lnTo>
                  <a:pt x="0" y="36210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662292" y="-38100"/>
            <a:ext cx="8537476" cy="1322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Models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338720" y="5883395"/>
            <a:ext cx="4845334" cy="547762"/>
            <a:chOff x="0" y="0"/>
            <a:chExt cx="1276137" cy="1442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76137" cy="144267"/>
            </a:xfrm>
            <a:custGeom>
              <a:avLst/>
              <a:gdLst/>
              <a:ahLst/>
              <a:cxnLst/>
              <a:rect r="r" b="b" t="t" l="l"/>
              <a:pathLst>
                <a:path h="144267" w="1276137">
                  <a:moveTo>
                    <a:pt x="72133" y="0"/>
                  </a:moveTo>
                  <a:lnTo>
                    <a:pt x="1204004" y="0"/>
                  </a:lnTo>
                  <a:cubicBezTo>
                    <a:pt x="1223135" y="0"/>
                    <a:pt x="1241482" y="7600"/>
                    <a:pt x="1255010" y="21127"/>
                  </a:cubicBezTo>
                  <a:cubicBezTo>
                    <a:pt x="1268538" y="34655"/>
                    <a:pt x="1276137" y="53002"/>
                    <a:pt x="1276137" y="72133"/>
                  </a:cubicBezTo>
                  <a:lnTo>
                    <a:pt x="1276137" y="72133"/>
                  </a:lnTo>
                  <a:cubicBezTo>
                    <a:pt x="1276137" y="111971"/>
                    <a:pt x="1243842" y="144267"/>
                    <a:pt x="1204004" y="144267"/>
                  </a:cubicBezTo>
                  <a:lnTo>
                    <a:pt x="72133" y="144267"/>
                  </a:lnTo>
                  <a:cubicBezTo>
                    <a:pt x="32295" y="144267"/>
                    <a:pt x="0" y="111971"/>
                    <a:pt x="0" y="72133"/>
                  </a:cubicBezTo>
                  <a:lnTo>
                    <a:pt x="0" y="72133"/>
                  </a:lnTo>
                  <a:cubicBezTo>
                    <a:pt x="0" y="32295"/>
                    <a:pt x="32295" y="0"/>
                    <a:pt x="72133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276137" cy="182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Naive Bayes 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93400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413733" y="1360668"/>
            <a:ext cx="6983181" cy="669188"/>
            <a:chOff x="0" y="0"/>
            <a:chExt cx="1839192" cy="1762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39192" cy="176247"/>
            </a:xfrm>
            <a:custGeom>
              <a:avLst/>
              <a:gdLst/>
              <a:ahLst/>
              <a:cxnLst/>
              <a:rect r="r" b="b" t="t" l="l"/>
              <a:pathLst>
                <a:path h="176247" w="1839192">
                  <a:moveTo>
                    <a:pt x="0" y="0"/>
                  </a:moveTo>
                  <a:lnTo>
                    <a:pt x="1839192" y="0"/>
                  </a:lnTo>
                  <a:lnTo>
                    <a:pt x="1839192" y="176247"/>
                  </a:lnTo>
                  <a:lnTo>
                    <a:pt x="0" y="176247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39192" cy="214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986267" y="2581580"/>
            <a:ext cx="9838113" cy="5656915"/>
          </a:xfrm>
          <a:custGeom>
            <a:avLst/>
            <a:gdLst/>
            <a:ahLst/>
            <a:cxnLst/>
            <a:rect r="r" b="b" t="t" l="l"/>
            <a:pathLst>
              <a:path h="5656915" w="9838113">
                <a:moveTo>
                  <a:pt x="0" y="0"/>
                </a:moveTo>
                <a:lnTo>
                  <a:pt x="9838113" y="0"/>
                </a:lnTo>
                <a:lnTo>
                  <a:pt x="9838113" y="5656915"/>
                </a:lnTo>
                <a:lnTo>
                  <a:pt x="0" y="56569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596341" y="1473172"/>
            <a:ext cx="6617965" cy="482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MODEL EVALUATION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46984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529286" y="901806"/>
            <a:ext cx="13066873" cy="1450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1"/>
              </a:lnSpc>
            </a:pPr>
            <a:r>
              <a:rPr lang="en-US" b="true" sz="6299" spc="-340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FINALISED MODEL : NAIVE BAYES (MULTINOMIAL)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12870" y="3345734"/>
            <a:ext cx="11588948" cy="449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4274" indent="-322137" lvl="1">
              <a:lnSpc>
                <a:spcPts val="3551"/>
              </a:lnSpc>
              <a:buFont typeface="Arial"/>
              <a:buChar char="•"/>
            </a:pPr>
            <a:r>
              <a:rPr lang="en-US" sz="2984">
                <a:solidFill>
                  <a:srgbClr val="1C2120"/>
                </a:solidFill>
                <a:latin typeface="Poppins Light"/>
                <a:ea typeface="Poppins Light"/>
                <a:cs typeface="Poppins Light"/>
                <a:sym typeface="Poppins Light"/>
              </a:rPr>
              <a:t>Achieved 100% accuracy on both training and testing data</a:t>
            </a:r>
          </a:p>
          <a:p>
            <a:pPr algn="ctr">
              <a:lnSpc>
                <a:spcPts val="3551"/>
              </a:lnSpc>
            </a:pPr>
          </a:p>
          <a:p>
            <a:pPr algn="l" marL="644274" indent="-322137" lvl="1">
              <a:lnSpc>
                <a:spcPts val="3551"/>
              </a:lnSpc>
              <a:buFont typeface="Arial"/>
              <a:buChar char="•"/>
            </a:pPr>
            <a:r>
              <a:rPr lang="en-US" sz="2984">
                <a:solidFill>
                  <a:srgbClr val="1C2120"/>
                </a:solidFill>
                <a:latin typeface="Poppins Light"/>
                <a:ea typeface="Poppins Light"/>
                <a:cs typeface="Poppins Light"/>
                <a:sym typeface="Poppins Light"/>
              </a:rPr>
              <a:t>Fastest training time among all tested m</a:t>
            </a:r>
            <a:r>
              <a:rPr lang="en-US" sz="2984">
                <a:solidFill>
                  <a:srgbClr val="1C2120"/>
                </a:solidFill>
                <a:latin typeface="Poppins Light"/>
                <a:ea typeface="Poppins Light"/>
                <a:cs typeface="Poppins Light"/>
                <a:sym typeface="Poppins Light"/>
              </a:rPr>
              <a:t>odels</a:t>
            </a:r>
          </a:p>
          <a:p>
            <a:pPr algn="ctr">
              <a:lnSpc>
                <a:spcPts val="3551"/>
              </a:lnSpc>
            </a:pPr>
          </a:p>
          <a:p>
            <a:pPr algn="l" marL="644274" indent="-322137" lvl="1">
              <a:lnSpc>
                <a:spcPts val="3551"/>
              </a:lnSpc>
              <a:buFont typeface="Arial"/>
              <a:buChar char="•"/>
            </a:pPr>
            <a:r>
              <a:rPr lang="en-US" sz="2984">
                <a:solidFill>
                  <a:srgbClr val="1C2120"/>
                </a:solidFill>
                <a:latin typeface="Poppins Light"/>
                <a:ea typeface="Poppins Light"/>
                <a:cs typeface="Poppins Light"/>
                <a:sym typeface="Poppins Light"/>
              </a:rPr>
              <a:t>Performs well with TF-IDF vectorized text data</a:t>
            </a:r>
          </a:p>
          <a:p>
            <a:pPr algn="ctr">
              <a:lnSpc>
                <a:spcPts val="3551"/>
              </a:lnSpc>
            </a:pPr>
          </a:p>
          <a:p>
            <a:pPr algn="l" marL="644274" indent="-322137" lvl="1">
              <a:lnSpc>
                <a:spcPts val="3551"/>
              </a:lnSpc>
              <a:buFont typeface="Arial"/>
              <a:buChar char="•"/>
            </a:pPr>
            <a:r>
              <a:rPr lang="en-US" sz="2984">
                <a:solidFill>
                  <a:srgbClr val="1C2120"/>
                </a:solidFill>
                <a:latin typeface="Poppins Light"/>
                <a:ea typeface="Poppins Light"/>
                <a:cs typeface="Poppins Light"/>
                <a:sym typeface="Poppins Light"/>
              </a:rPr>
              <a:t>Efficiently handles high-dimensional feature spaces</a:t>
            </a:r>
          </a:p>
          <a:p>
            <a:pPr algn="ctr">
              <a:lnSpc>
                <a:spcPts val="3551"/>
              </a:lnSpc>
            </a:pPr>
          </a:p>
          <a:p>
            <a:pPr algn="l" marL="644274" indent="-322137" lvl="1">
              <a:lnSpc>
                <a:spcPts val="3551"/>
              </a:lnSpc>
              <a:buFont typeface="Arial"/>
              <a:buChar char="•"/>
            </a:pPr>
            <a:r>
              <a:rPr lang="en-US" sz="2984">
                <a:solidFill>
                  <a:srgbClr val="1C2120"/>
                </a:solidFill>
                <a:latin typeface="Poppins Light"/>
                <a:ea typeface="Poppins Light"/>
                <a:cs typeface="Poppins Light"/>
                <a:sym typeface="Poppins Light"/>
              </a:rPr>
              <a:t>E</a:t>
            </a:r>
            <a:r>
              <a:rPr lang="en-US" sz="2984">
                <a:solidFill>
                  <a:srgbClr val="1C2120"/>
                </a:solidFill>
                <a:latin typeface="Poppins Light"/>
                <a:ea typeface="Poppins Light"/>
                <a:cs typeface="Poppins Light"/>
                <a:sym typeface="Poppins Light"/>
              </a:rPr>
              <a:t>asy to interpret and implement for text classification</a:t>
            </a:r>
          </a:p>
          <a:p>
            <a:pPr algn="l">
              <a:lnSpc>
                <a:spcPts val="3551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828213" y="-445819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93587" y="3857512"/>
            <a:ext cx="8650413" cy="6286800"/>
          </a:xfrm>
          <a:custGeom>
            <a:avLst/>
            <a:gdLst/>
            <a:ahLst/>
            <a:cxnLst/>
            <a:rect r="r" b="b" t="t" l="l"/>
            <a:pathLst>
              <a:path h="6286800" w="8650413">
                <a:moveTo>
                  <a:pt x="0" y="0"/>
                </a:moveTo>
                <a:lnTo>
                  <a:pt x="8650413" y="0"/>
                </a:lnTo>
                <a:lnTo>
                  <a:pt x="8650413" y="6286800"/>
                </a:lnTo>
                <a:lnTo>
                  <a:pt x="0" y="6286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759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92130" y="3857512"/>
            <a:ext cx="8224943" cy="6286800"/>
          </a:xfrm>
          <a:custGeom>
            <a:avLst/>
            <a:gdLst/>
            <a:ahLst/>
            <a:cxnLst/>
            <a:rect r="r" b="b" t="t" l="l"/>
            <a:pathLst>
              <a:path h="6286800" w="8224943">
                <a:moveTo>
                  <a:pt x="0" y="0"/>
                </a:moveTo>
                <a:lnTo>
                  <a:pt x="8224944" y="0"/>
                </a:lnTo>
                <a:lnTo>
                  <a:pt x="8224944" y="6286800"/>
                </a:lnTo>
                <a:lnTo>
                  <a:pt x="0" y="6286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492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71887" y="846625"/>
            <a:ext cx="13066873" cy="99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1"/>
              </a:lnSpc>
            </a:pPr>
            <a:r>
              <a:rPr lang="en-US" b="true" sz="7799" spc="-42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DEPLOYMENT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7632" y="2170306"/>
            <a:ext cx="15822804" cy="1608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98"/>
              </a:lnSpc>
              <a:spcBef>
                <a:spcPct val="0"/>
              </a:spcBef>
            </a:pPr>
            <a:r>
              <a:rPr lang="en-US" sz="2284">
                <a:solidFill>
                  <a:srgbClr val="1C2120"/>
                </a:solidFill>
                <a:latin typeface="Poppins Light"/>
                <a:ea typeface="Poppins Light"/>
                <a:cs typeface="Poppins Light"/>
                <a:sym typeface="Poppins Light"/>
              </a:rPr>
              <a:t>By using the Streamlit framework, we depl</a:t>
            </a:r>
            <a:r>
              <a:rPr lang="en-US" sz="2284">
                <a:solidFill>
                  <a:srgbClr val="1C2120"/>
                </a:solidFill>
                <a:latin typeface="Poppins Light"/>
                <a:ea typeface="Poppins Light"/>
                <a:cs typeface="Poppins Light"/>
                <a:sym typeface="Poppins Light"/>
              </a:rPr>
              <a:t>oyed the Naive Bayes resume classification model and built an interactive web application.</a:t>
            </a:r>
          </a:p>
          <a:p>
            <a:pPr algn="just">
              <a:lnSpc>
                <a:spcPts val="3198"/>
              </a:lnSpc>
              <a:spcBef>
                <a:spcPct val="0"/>
              </a:spcBef>
            </a:pPr>
            <a:r>
              <a:rPr lang="en-US" sz="2284">
                <a:solidFill>
                  <a:srgbClr val="1C2120"/>
                </a:solidFill>
                <a:latin typeface="Poppins Light"/>
                <a:ea typeface="Poppins Light"/>
                <a:cs typeface="Poppins Light"/>
                <a:sym typeface="Poppins Light"/>
              </a:rPr>
              <a:t>Users can upload single or multiple resumes in PDF, DOCX, or DOC formats, and the model instantly classifies them into the correct category.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2017" y="3400568"/>
            <a:ext cx="11923966" cy="288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b="true" sz="1202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561625" y="3292820"/>
            <a:ext cx="9478060" cy="3140859"/>
            <a:chOff x="0" y="0"/>
            <a:chExt cx="2496279" cy="8272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96279" cy="827222"/>
            </a:xfrm>
            <a:custGeom>
              <a:avLst/>
              <a:gdLst/>
              <a:ahLst/>
              <a:cxnLst/>
              <a:rect r="r" b="b" t="t" l="l"/>
              <a:pathLst>
                <a:path h="827222" w="2496279">
                  <a:moveTo>
                    <a:pt x="0" y="0"/>
                  </a:moveTo>
                  <a:lnTo>
                    <a:pt x="2496279" y="0"/>
                  </a:lnTo>
                  <a:lnTo>
                    <a:pt x="2496279" y="827222"/>
                  </a:lnTo>
                  <a:lnTo>
                    <a:pt x="0" y="827222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52400"/>
              <a:ext cx="2496279" cy="9796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359"/>
                </a:lnSpc>
              </a:pPr>
              <a:r>
                <a:rPr lang="en-US" sz="7399">
                  <a:solidFill>
                    <a:srgbClr val="000000"/>
                  </a:solidFill>
                  <a:latin typeface="Shrikhand"/>
                  <a:ea typeface="Shrikhand"/>
                  <a:cs typeface="Shrikhand"/>
                  <a:sym typeface="Shrikhand"/>
                </a:rPr>
                <a:t>Thank You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73911" y="1126049"/>
            <a:ext cx="3752216" cy="991670"/>
            <a:chOff x="0" y="0"/>
            <a:chExt cx="1256085" cy="3319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6085" cy="331970"/>
            </a:xfrm>
            <a:custGeom>
              <a:avLst/>
              <a:gdLst/>
              <a:ahLst/>
              <a:cxnLst/>
              <a:rect r="r" b="b" t="t" l="l"/>
              <a:pathLst>
                <a:path h="331970" w="1256085">
                  <a:moveTo>
                    <a:pt x="103165" y="0"/>
                  </a:moveTo>
                  <a:lnTo>
                    <a:pt x="1152921" y="0"/>
                  </a:lnTo>
                  <a:cubicBezTo>
                    <a:pt x="1209897" y="0"/>
                    <a:pt x="1256085" y="46188"/>
                    <a:pt x="1256085" y="103165"/>
                  </a:cubicBezTo>
                  <a:lnTo>
                    <a:pt x="1256085" y="228805"/>
                  </a:lnTo>
                  <a:cubicBezTo>
                    <a:pt x="1256085" y="285781"/>
                    <a:pt x="1209897" y="331970"/>
                    <a:pt x="1152921" y="331970"/>
                  </a:cubicBezTo>
                  <a:lnTo>
                    <a:pt x="103165" y="331970"/>
                  </a:lnTo>
                  <a:cubicBezTo>
                    <a:pt x="46188" y="331970"/>
                    <a:pt x="0" y="285781"/>
                    <a:pt x="0" y="228805"/>
                  </a:cubicBezTo>
                  <a:lnTo>
                    <a:pt x="0" y="103165"/>
                  </a:lnTo>
                  <a:cubicBezTo>
                    <a:pt x="0" y="46188"/>
                    <a:pt x="46188" y="0"/>
                    <a:pt x="103165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4775"/>
              <a:ext cx="1256085" cy="227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3"/>
                </a:lnSpc>
              </a:pPr>
            </a:p>
            <a:p>
              <a:pPr algn="ctr">
                <a:lnSpc>
                  <a:spcPts val="223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015774" y="2998451"/>
            <a:ext cx="3810353" cy="991670"/>
            <a:chOff x="0" y="0"/>
            <a:chExt cx="1275547" cy="3319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5547" cy="331970"/>
            </a:xfrm>
            <a:custGeom>
              <a:avLst/>
              <a:gdLst/>
              <a:ahLst/>
              <a:cxnLst/>
              <a:rect r="r" b="b" t="t" l="l"/>
              <a:pathLst>
                <a:path h="331970" w="1275547">
                  <a:moveTo>
                    <a:pt x="101591" y="0"/>
                  </a:moveTo>
                  <a:lnTo>
                    <a:pt x="1173956" y="0"/>
                  </a:lnTo>
                  <a:cubicBezTo>
                    <a:pt x="1230063" y="0"/>
                    <a:pt x="1275547" y="45484"/>
                    <a:pt x="1275547" y="101591"/>
                  </a:cubicBezTo>
                  <a:lnTo>
                    <a:pt x="1275547" y="230379"/>
                  </a:lnTo>
                  <a:cubicBezTo>
                    <a:pt x="1275547" y="286486"/>
                    <a:pt x="1230063" y="331970"/>
                    <a:pt x="1173956" y="331970"/>
                  </a:cubicBezTo>
                  <a:lnTo>
                    <a:pt x="101591" y="331970"/>
                  </a:lnTo>
                  <a:cubicBezTo>
                    <a:pt x="45484" y="331970"/>
                    <a:pt x="0" y="286486"/>
                    <a:pt x="0" y="230379"/>
                  </a:cubicBezTo>
                  <a:lnTo>
                    <a:pt x="0" y="101591"/>
                  </a:lnTo>
                  <a:cubicBezTo>
                    <a:pt x="0" y="45484"/>
                    <a:pt x="45484" y="0"/>
                    <a:pt x="101591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5725"/>
              <a:ext cx="1275547" cy="246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60199" y="7067890"/>
            <a:ext cx="3714069" cy="1029537"/>
            <a:chOff x="0" y="0"/>
            <a:chExt cx="1243315" cy="3446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3315" cy="344646"/>
            </a:xfrm>
            <a:custGeom>
              <a:avLst/>
              <a:gdLst/>
              <a:ahLst/>
              <a:cxnLst/>
              <a:rect r="r" b="b" t="t" l="l"/>
              <a:pathLst>
                <a:path h="344646" w="1243315">
                  <a:moveTo>
                    <a:pt x="104224" y="0"/>
                  </a:moveTo>
                  <a:lnTo>
                    <a:pt x="1139091" y="0"/>
                  </a:lnTo>
                  <a:cubicBezTo>
                    <a:pt x="1166733" y="0"/>
                    <a:pt x="1193243" y="10981"/>
                    <a:pt x="1212789" y="30527"/>
                  </a:cubicBezTo>
                  <a:cubicBezTo>
                    <a:pt x="1232334" y="50072"/>
                    <a:pt x="1243315" y="76582"/>
                    <a:pt x="1243315" y="104224"/>
                  </a:cubicBezTo>
                  <a:lnTo>
                    <a:pt x="1243315" y="240422"/>
                  </a:lnTo>
                  <a:cubicBezTo>
                    <a:pt x="1243315" y="268064"/>
                    <a:pt x="1232334" y="294574"/>
                    <a:pt x="1212789" y="314120"/>
                  </a:cubicBezTo>
                  <a:cubicBezTo>
                    <a:pt x="1193243" y="333665"/>
                    <a:pt x="1166733" y="344646"/>
                    <a:pt x="1139091" y="344646"/>
                  </a:cubicBezTo>
                  <a:lnTo>
                    <a:pt x="104224" y="344646"/>
                  </a:lnTo>
                  <a:cubicBezTo>
                    <a:pt x="46663" y="344646"/>
                    <a:pt x="0" y="297983"/>
                    <a:pt x="0" y="240422"/>
                  </a:cubicBezTo>
                  <a:lnTo>
                    <a:pt x="0" y="104224"/>
                  </a:lnTo>
                  <a:cubicBezTo>
                    <a:pt x="0" y="76582"/>
                    <a:pt x="10981" y="50072"/>
                    <a:pt x="30527" y="30527"/>
                  </a:cubicBezTo>
                  <a:cubicBezTo>
                    <a:pt x="50072" y="10981"/>
                    <a:pt x="76582" y="0"/>
                    <a:pt x="104224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1243315" cy="258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574581" y="3265349"/>
            <a:ext cx="8537476" cy="2541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Team members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720025" y="7308490"/>
            <a:ext cx="3556933" cy="982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5"/>
              </a:lnSpc>
              <a:spcBef>
                <a:spcPct val="0"/>
              </a:spcBef>
            </a:pPr>
            <a:r>
              <a:rPr lang="en-US" sz="2900" spc="46" u="sng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2900" spc="46" u="sng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nshul Sahare</a:t>
            </a:r>
          </a:p>
          <a:p>
            <a:pPr algn="just" marL="0" indent="0" lvl="0">
              <a:lnSpc>
                <a:spcPts val="3915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1399059" y="1434520"/>
            <a:ext cx="3556933" cy="487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5"/>
              </a:lnSpc>
              <a:spcBef>
                <a:spcPct val="0"/>
              </a:spcBef>
            </a:pPr>
            <a:r>
              <a:rPr lang="en-US" sz="2900" spc="46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Sanket Kshirsagar</a:t>
            </a:r>
          </a:p>
        </p:txBody>
      </p:sp>
      <p:sp>
        <p:nvSpPr>
          <p:cNvPr name="AutoShape 14" id="14"/>
          <p:cNvSpPr/>
          <p:nvPr/>
        </p:nvSpPr>
        <p:spPr>
          <a:xfrm>
            <a:off x="11399059" y="1922126"/>
            <a:ext cx="312301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1619717" y="3265349"/>
            <a:ext cx="3556933" cy="973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30"/>
              </a:lnSpc>
              <a:spcBef>
                <a:spcPct val="0"/>
              </a:spcBef>
            </a:pPr>
            <a:r>
              <a:rPr lang="en-US" sz="2911" spc="46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Abh</a:t>
            </a:r>
            <a:r>
              <a:rPr lang="en-US" sz="2911" spc="46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ijit Lavhale</a:t>
            </a:r>
          </a:p>
          <a:p>
            <a:pPr algn="just" marL="0" indent="0" lvl="0">
              <a:lnSpc>
                <a:spcPts val="3930"/>
              </a:lnSpc>
              <a:spcBef>
                <a:spcPct val="0"/>
              </a:spcBef>
            </a:pPr>
          </a:p>
        </p:txBody>
      </p:sp>
      <p:sp>
        <p:nvSpPr>
          <p:cNvPr name="AutoShape 16" id="16"/>
          <p:cNvSpPr/>
          <p:nvPr/>
        </p:nvSpPr>
        <p:spPr>
          <a:xfrm>
            <a:off x="11707244" y="3694858"/>
            <a:ext cx="261998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1112057" y="5047923"/>
            <a:ext cx="3714069" cy="962164"/>
            <a:chOff x="0" y="0"/>
            <a:chExt cx="1243315" cy="32209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43315" cy="322092"/>
            </a:xfrm>
            <a:custGeom>
              <a:avLst/>
              <a:gdLst/>
              <a:ahLst/>
              <a:cxnLst/>
              <a:rect r="r" b="b" t="t" l="l"/>
              <a:pathLst>
                <a:path h="322092" w="1243315">
                  <a:moveTo>
                    <a:pt x="104224" y="0"/>
                  </a:moveTo>
                  <a:lnTo>
                    <a:pt x="1139091" y="0"/>
                  </a:lnTo>
                  <a:cubicBezTo>
                    <a:pt x="1166733" y="0"/>
                    <a:pt x="1193243" y="10981"/>
                    <a:pt x="1212789" y="30527"/>
                  </a:cubicBezTo>
                  <a:cubicBezTo>
                    <a:pt x="1232334" y="50072"/>
                    <a:pt x="1243315" y="76582"/>
                    <a:pt x="1243315" y="104224"/>
                  </a:cubicBezTo>
                  <a:lnTo>
                    <a:pt x="1243315" y="217868"/>
                  </a:lnTo>
                  <a:cubicBezTo>
                    <a:pt x="1243315" y="275430"/>
                    <a:pt x="1196652" y="322092"/>
                    <a:pt x="1139091" y="322092"/>
                  </a:cubicBezTo>
                  <a:lnTo>
                    <a:pt x="104224" y="322092"/>
                  </a:lnTo>
                  <a:cubicBezTo>
                    <a:pt x="76582" y="322092"/>
                    <a:pt x="50072" y="311112"/>
                    <a:pt x="30527" y="291566"/>
                  </a:cubicBezTo>
                  <a:cubicBezTo>
                    <a:pt x="10981" y="272020"/>
                    <a:pt x="0" y="245510"/>
                    <a:pt x="0" y="217868"/>
                  </a:cubicBezTo>
                  <a:lnTo>
                    <a:pt x="0" y="104224"/>
                  </a:lnTo>
                  <a:cubicBezTo>
                    <a:pt x="0" y="76582"/>
                    <a:pt x="10981" y="50072"/>
                    <a:pt x="30527" y="30527"/>
                  </a:cubicBezTo>
                  <a:cubicBezTo>
                    <a:pt x="50072" y="10981"/>
                    <a:pt x="76582" y="0"/>
                    <a:pt x="104224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04775"/>
              <a:ext cx="1243315" cy="2173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3"/>
                </a:lnSpc>
              </a:pPr>
              <a:r>
                <a:rPr lang="en-US" sz="2900" spc="-237" u="sng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Chetlapalli Harsha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34668" y="3530097"/>
            <a:ext cx="8537476" cy="1322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Agenda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349967" y="814233"/>
            <a:ext cx="4845334" cy="582575"/>
            <a:chOff x="0" y="0"/>
            <a:chExt cx="1276137" cy="15343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Objective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349967" y="1855438"/>
            <a:ext cx="4845334" cy="582575"/>
            <a:chOff x="0" y="0"/>
            <a:chExt cx="1276137" cy="1534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Architecture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349967" y="2985622"/>
            <a:ext cx="4845334" cy="582575"/>
            <a:chOff x="0" y="0"/>
            <a:chExt cx="1276137" cy="15343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Dataset Detail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349967" y="4025397"/>
            <a:ext cx="4845334" cy="687350"/>
            <a:chOff x="0" y="0"/>
            <a:chExt cx="1276137" cy="1810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76137" cy="181030"/>
            </a:xfrm>
            <a:custGeom>
              <a:avLst/>
              <a:gdLst/>
              <a:ahLst/>
              <a:cxnLst/>
              <a:rect r="r" b="b" t="t" l="l"/>
              <a:pathLst>
                <a:path h="181030" w="1276137">
                  <a:moveTo>
                    <a:pt x="81488" y="0"/>
                  </a:moveTo>
                  <a:lnTo>
                    <a:pt x="1194649" y="0"/>
                  </a:lnTo>
                  <a:cubicBezTo>
                    <a:pt x="1216261" y="0"/>
                    <a:pt x="1236988" y="8585"/>
                    <a:pt x="1252270" y="23867"/>
                  </a:cubicBezTo>
                  <a:cubicBezTo>
                    <a:pt x="1267552" y="39149"/>
                    <a:pt x="1276137" y="59876"/>
                    <a:pt x="1276137" y="81488"/>
                  </a:cubicBezTo>
                  <a:lnTo>
                    <a:pt x="1276137" y="99542"/>
                  </a:lnTo>
                  <a:cubicBezTo>
                    <a:pt x="1276137" y="121154"/>
                    <a:pt x="1267552" y="141881"/>
                    <a:pt x="1252270" y="157163"/>
                  </a:cubicBezTo>
                  <a:cubicBezTo>
                    <a:pt x="1236988" y="172445"/>
                    <a:pt x="1216261" y="181030"/>
                    <a:pt x="1194649" y="181030"/>
                  </a:cubicBezTo>
                  <a:lnTo>
                    <a:pt x="81488" y="181030"/>
                  </a:lnTo>
                  <a:cubicBezTo>
                    <a:pt x="59876" y="181030"/>
                    <a:pt x="39149" y="172445"/>
                    <a:pt x="23867" y="157163"/>
                  </a:cubicBezTo>
                  <a:cubicBezTo>
                    <a:pt x="8585" y="141881"/>
                    <a:pt x="0" y="121154"/>
                    <a:pt x="0" y="99542"/>
                  </a:cubicBezTo>
                  <a:lnTo>
                    <a:pt x="0" y="81488"/>
                  </a:lnTo>
                  <a:cubicBezTo>
                    <a:pt x="0" y="59876"/>
                    <a:pt x="8585" y="39149"/>
                    <a:pt x="23867" y="23867"/>
                  </a:cubicBezTo>
                  <a:cubicBezTo>
                    <a:pt x="39149" y="8585"/>
                    <a:pt x="59876" y="0"/>
                    <a:pt x="8148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76137" cy="219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Data cleaning 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349967" y="8577149"/>
            <a:ext cx="4845334" cy="582575"/>
            <a:chOff x="0" y="0"/>
            <a:chExt cx="1276137" cy="15343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Deployment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485309" y="5143500"/>
            <a:ext cx="3018098" cy="3096929"/>
          </a:xfrm>
          <a:custGeom>
            <a:avLst/>
            <a:gdLst/>
            <a:ahLst/>
            <a:cxnLst/>
            <a:rect r="r" b="b" t="t" l="l"/>
            <a:pathLst>
              <a:path h="3096929" w="3018098">
                <a:moveTo>
                  <a:pt x="0" y="0"/>
                </a:moveTo>
                <a:lnTo>
                  <a:pt x="3018097" y="0"/>
                </a:lnTo>
                <a:lnTo>
                  <a:pt x="3018097" y="3096929"/>
                </a:lnTo>
                <a:lnTo>
                  <a:pt x="0" y="3096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1349967" y="6259475"/>
            <a:ext cx="4845334" cy="687350"/>
            <a:chOff x="0" y="0"/>
            <a:chExt cx="1276137" cy="18103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76137" cy="181030"/>
            </a:xfrm>
            <a:custGeom>
              <a:avLst/>
              <a:gdLst/>
              <a:ahLst/>
              <a:cxnLst/>
              <a:rect r="r" b="b" t="t" l="l"/>
              <a:pathLst>
                <a:path h="181030" w="1276137">
                  <a:moveTo>
                    <a:pt x="81488" y="0"/>
                  </a:moveTo>
                  <a:lnTo>
                    <a:pt x="1194649" y="0"/>
                  </a:lnTo>
                  <a:cubicBezTo>
                    <a:pt x="1216261" y="0"/>
                    <a:pt x="1236988" y="8585"/>
                    <a:pt x="1252270" y="23867"/>
                  </a:cubicBezTo>
                  <a:cubicBezTo>
                    <a:pt x="1267552" y="39149"/>
                    <a:pt x="1276137" y="59876"/>
                    <a:pt x="1276137" y="81488"/>
                  </a:cubicBezTo>
                  <a:lnTo>
                    <a:pt x="1276137" y="99542"/>
                  </a:lnTo>
                  <a:cubicBezTo>
                    <a:pt x="1276137" y="121154"/>
                    <a:pt x="1267552" y="141881"/>
                    <a:pt x="1252270" y="157163"/>
                  </a:cubicBezTo>
                  <a:cubicBezTo>
                    <a:pt x="1236988" y="172445"/>
                    <a:pt x="1216261" y="181030"/>
                    <a:pt x="1194649" y="181030"/>
                  </a:cubicBezTo>
                  <a:lnTo>
                    <a:pt x="81488" y="181030"/>
                  </a:lnTo>
                  <a:cubicBezTo>
                    <a:pt x="59876" y="181030"/>
                    <a:pt x="39149" y="172445"/>
                    <a:pt x="23867" y="157163"/>
                  </a:cubicBezTo>
                  <a:cubicBezTo>
                    <a:pt x="8585" y="141881"/>
                    <a:pt x="0" y="121154"/>
                    <a:pt x="0" y="99542"/>
                  </a:cubicBezTo>
                  <a:lnTo>
                    <a:pt x="0" y="81488"/>
                  </a:lnTo>
                  <a:cubicBezTo>
                    <a:pt x="0" y="59876"/>
                    <a:pt x="8585" y="39149"/>
                    <a:pt x="23867" y="23867"/>
                  </a:cubicBezTo>
                  <a:cubicBezTo>
                    <a:pt x="39149" y="8585"/>
                    <a:pt x="59876" y="0"/>
                    <a:pt x="8148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276137" cy="219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Model Evaluation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349967" y="7432599"/>
            <a:ext cx="4845334" cy="687350"/>
            <a:chOff x="0" y="0"/>
            <a:chExt cx="1276137" cy="1810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76137" cy="181030"/>
            </a:xfrm>
            <a:custGeom>
              <a:avLst/>
              <a:gdLst/>
              <a:ahLst/>
              <a:cxnLst/>
              <a:rect r="r" b="b" t="t" l="l"/>
              <a:pathLst>
                <a:path h="181030" w="1276137">
                  <a:moveTo>
                    <a:pt x="81488" y="0"/>
                  </a:moveTo>
                  <a:lnTo>
                    <a:pt x="1194649" y="0"/>
                  </a:lnTo>
                  <a:cubicBezTo>
                    <a:pt x="1216261" y="0"/>
                    <a:pt x="1236988" y="8585"/>
                    <a:pt x="1252270" y="23867"/>
                  </a:cubicBezTo>
                  <a:cubicBezTo>
                    <a:pt x="1267552" y="39149"/>
                    <a:pt x="1276137" y="59876"/>
                    <a:pt x="1276137" y="81488"/>
                  </a:cubicBezTo>
                  <a:lnTo>
                    <a:pt x="1276137" y="99542"/>
                  </a:lnTo>
                  <a:cubicBezTo>
                    <a:pt x="1276137" y="121154"/>
                    <a:pt x="1267552" y="141881"/>
                    <a:pt x="1252270" y="157163"/>
                  </a:cubicBezTo>
                  <a:cubicBezTo>
                    <a:pt x="1236988" y="172445"/>
                    <a:pt x="1216261" y="181030"/>
                    <a:pt x="1194649" y="181030"/>
                  </a:cubicBezTo>
                  <a:lnTo>
                    <a:pt x="81488" y="181030"/>
                  </a:lnTo>
                  <a:cubicBezTo>
                    <a:pt x="59876" y="181030"/>
                    <a:pt x="39149" y="172445"/>
                    <a:pt x="23867" y="157163"/>
                  </a:cubicBezTo>
                  <a:cubicBezTo>
                    <a:pt x="8585" y="141881"/>
                    <a:pt x="0" y="121154"/>
                    <a:pt x="0" y="99542"/>
                  </a:cubicBezTo>
                  <a:lnTo>
                    <a:pt x="0" y="81488"/>
                  </a:lnTo>
                  <a:cubicBezTo>
                    <a:pt x="0" y="59876"/>
                    <a:pt x="8585" y="39149"/>
                    <a:pt x="23867" y="23867"/>
                  </a:cubicBezTo>
                  <a:cubicBezTo>
                    <a:pt x="39149" y="8585"/>
                    <a:pt x="59876" y="0"/>
                    <a:pt x="8148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276137" cy="219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Finalised Model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349967" y="5143500"/>
            <a:ext cx="4845334" cy="687350"/>
            <a:chOff x="0" y="0"/>
            <a:chExt cx="1276137" cy="18103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76137" cy="181030"/>
            </a:xfrm>
            <a:custGeom>
              <a:avLst/>
              <a:gdLst/>
              <a:ahLst/>
              <a:cxnLst/>
              <a:rect r="r" b="b" t="t" l="l"/>
              <a:pathLst>
                <a:path h="181030" w="1276137">
                  <a:moveTo>
                    <a:pt x="81488" y="0"/>
                  </a:moveTo>
                  <a:lnTo>
                    <a:pt x="1194649" y="0"/>
                  </a:lnTo>
                  <a:cubicBezTo>
                    <a:pt x="1216261" y="0"/>
                    <a:pt x="1236988" y="8585"/>
                    <a:pt x="1252270" y="23867"/>
                  </a:cubicBezTo>
                  <a:cubicBezTo>
                    <a:pt x="1267552" y="39149"/>
                    <a:pt x="1276137" y="59876"/>
                    <a:pt x="1276137" y="81488"/>
                  </a:cubicBezTo>
                  <a:lnTo>
                    <a:pt x="1276137" y="99542"/>
                  </a:lnTo>
                  <a:cubicBezTo>
                    <a:pt x="1276137" y="121154"/>
                    <a:pt x="1267552" y="141881"/>
                    <a:pt x="1252270" y="157163"/>
                  </a:cubicBezTo>
                  <a:cubicBezTo>
                    <a:pt x="1236988" y="172445"/>
                    <a:pt x="1216261" y="181030"/>
                    <a:pt x="1194649" y="181030"/>
                  </a:cubicBezTo>
                  <a:lnTo>
                    <a:pt x="81488" y="181030"/>
                  </a:lnTo>
                  <a:cubicBezTo>
                    <a:pt x="59876" y="181030"/>
                    <a:pt x="39149" y="172445"/>
                    <a:pt x="23867" y="157163"/>
                  </a:cubicBezTo>
                  <a:cubicBezTo>
                    <a:pt x="8585" y="141881"/>
                    <a:pt x="0" y="121154"/>
                    <a:pt x="0" y="99542"/>
                  </a:cubicBezTo>
                  <a:lnTo>
                    <a:pt x="0" y="81488"/>
                  </a:lnTo>
                  <a:cubicBezTo>
                    <a:pt x="0" y="59876"/>
                    <a:pt x="8585" y="39149"/>
                    <a:pt x="23867" y="23867"/>
                  </a:cubicBezTo>
                  <a:cubicBezTo>
                    <a:pt x="39149" y="8585"/>
                    <a:pt x="59876" y="0"/>
                    <a:pt x="8148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276137" cy="219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Visualization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2071" y="4621769"/>
            <a:ext cx="9042106" cy="1975064"/>
            <a:chOff x="0" y="0"/>
            <a:chExt cx="2381460" cy="5201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1460" cy="520181"/>
            </a:xfrm>
            <a:custGeom>
              <a:avLst/>
              <a:gdLst/>
              <a:ahLst/>
              <a:cxnLst/>
              <a:rect r="r" b="b" t="t" l="l"/>
              <a:pathLst>
                <a:path h="520181" w="2381460">
                  <a:moveTo>
                    <a:pt x="43667" y="0"/>
                  </a:moveTo>
                  <a:lnTo>
                    <a:pt x="2337794" y="0"/>
                  </a:lnTo>
                  <a:cubicBezTo>
                    <a:pt x="2349375" y="0"/>
                    <a:pt x="2360481" y="4601"/>
                    <a:pt x="2368670" y="12790"/>
                  </a:cubicBezTo>
                  <a:cubicBezTo>
                    <a:pt x="2376860" y="20979"/>
                    <a:pt x="2381460" y="32085"/>
                    <a:pt x="2381460" y="43667"/>
                  </a:cubicBezTo>
                  <a:lnTo>
                    <a:pt x="2381460" y="476515"/>
                  </a:lnTo>
                  <a:cubicBezTo>
                    <a:pt x="2381460" y="500631"/>
                    <a:pt x="2361910" y="520181"/>
                    <a:pt x="2337794" y="520181"/>
                  </a:cubicBezTo>
                  <a:lnTo>
                    <a:pt x="43667" y="520181"/>
                  </a:lnTo>
                  <a:cubicBezTo>
                    <a:pt x="32085" y="520181"/>
                    <a:pt x="20979" y="515581"/>
                    <a:pt x="12790" y="507392"/>
                  </a:cubicBezTo>
                  <a:cubicBezTo>
                    <a:pt x="4601" y="499203"/>
                    <a:pt x="0" y="488096"/>
                    <a:pt x="0" y="476515"/>
                  </a:cubicBezTo>
                  <a:lnTo>
                    <a:pt x="0" y="43667"/>
                  </a:lnTo>
                  <a:cubicBezTo>
                    <a:pt x="0" y="32085"/>
                    <a:pt x="4601" y="20979"/>
                    <a:pt x="12790" y="12790"/>
                  </a:cubicBezTo>
                  <a:cubicBezTo>
                    <a:pt x="20979" y="4601"/>
                    <a:pt x="32085" y="0"/>
                    <a:pt x="4366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81460" cy="558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68478" y="2227613"/>
            <a:ext cx="6327738" cy="6327738"/>
          </a:xfrm>
          <a:custGeom>
            <a:avLst/>
            <a:gdLst/>
            <a:ahLst/>
            <a:cxnLst/>
            <a:rect r="r" b="b" t="t" l="l"/>
            <a:pathLst>
              <a:path h="6327738" w="6327738">
                <a:moveTo>
                  <a:pt x="0" y="0"/>
                </a:moveTo>
                <a:lnTo>
                  <a:pt x="6327738" y="0"/>
                </a:lnTo>
                <a:lnTo>
                  <a:pt x="6327738" y="6327738"/>
                </a:lnTo>
                <a:lnTo>
                  <a:pt x="0" y="6327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251464" y="3104423"/>
            <a:ext cx="8011990" cy="114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51464" y="4879765"/>
            <a:ext cx="9007836" cy="1717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98"/>
              </a:lnSpc>
              <a:spcBef>
                <a:spcPct val="0"/>
              </a:spcBef>
            </a:pPr>
            <a:r>
              <a:rPr lang="en-US" sz="2073" spc="1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2073" spc="124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 explore the use of machine learning and natural language processing for organizing and classifying resumes into relevant job categories, with the goal of enhancing efficiency in resume screening processes.</a:t>
            </a:r>
          </a:p>
          <a:p>
            <a:pPr algn="l" marL="0" indent="0" lvl="0">
              <a:lnSpc>
                <a:spcPts val="279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02088" y="-92317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733077" y="2642279"/>
            <a:ext cx="9000170" cy="5782609"/>
          </a:xfrm>
          <a:custGeom>
            <a:avLst/>
            <a:gdLst/>
            <a:ahLst/>
            <a:cxnLst/>
            <a:rect r="r" b="b" t="t" l="l"/>
            <a:pathLst>
              <a:path h="5782609" w="9000170">
                <a:moveTo>
                  <a:pt x="0" y="0"/>
                </a:moveTo>
                <a:lnTo>
                  <a:pt x="9000170" y="0"/>
                </a:lnTo>
                <a:lnTo>
                  <a:pt x="9000170" y="5782609"/>
                </a:lnTo>
                <a:lnTo>
                  <a:pt x="0" y="57826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77089" y="1947091"/>
            <a:ext cx="4712146" cy="497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ARCHITECTURE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454365" cy="10601584"/>
            <a:chOff x="0" y="0"/>
            <a:chExt cx="1963290" cy="27921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49007" y="4001035"/>
            <a:ext cx="8477414" cy="4191446"/>
            <a:chOff x="0" y="0"/>
            <a:chExt cx="2232735" cy="11039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32735" cy="1103920"/>
            </a:xfrm>
            <a:custGeom>
              <a:avLst/>
              <a:gdLst/>
              <a:ahLst/>
              <a:cxnLst/>
              <a:rect r="r" b="b" t="t" l="l"/>
              <a:pathLst>
                <a:path h="1103920" w="2232735">
                  <a:moveTo>
                    <a:pt x="46575" y="0"/>
                  </a:moveTo>
                  <a:lnTo>
                    <a:pt x="2186159" y="0"/>
                  </a:lnTo>
                  <a:cubicBezTo>
                    <a:pt x="2198512" y="0"/>
                    <a:pt x="2210358" y="4907"/>
                    <a:pt x="2219093" y="13642"/>
                  </a:cubicBezTo>
                  <a:cubicBezTo>
                    <a:pt x="2227828" y="22376"/>
                    <a:pt x="2232735" y="34223"/>
                    <a:pt x="2232735" y="46575"/>
                  </a:cubicBezTo>
                  <a:lnTo>
                    <a:pt x="2232735" y="1057345"/>
                  </a:lnTo>
                  <a:cubicBezTo>
                    <a:pt x="2232735" y="1083068"/>
                    <a:pt x="2211882" y="1103920"/>
                    <a:pt x="2186159" y="1103920"/>
                  </a:cubicBezTo>
                  <a:lnTo>
                    <a:pt x="46575" y="1103920"/>
                  </a:lnTo>
                  <a:cubicBezTo>
                    <a:pt x="20852" y="1103920"/>
                    <a:pt x="0" y="1083068"/>
                    <a:pt x="0" y="1057345"/>
                  </a:cubicBezTo>
                  <a:lnTo>
                    <a:pt x="0" y="46575"/>
                  </a:lnTo>
                  <a:cubicBezTo>
                    <a:pt x="0" y="20852"/>
                    <a:pt x="20852" y="0"/>
                    <a:pt x="46575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232735" cy="1142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22901" y="3276028"/>
            <a:ext cx="7008562" cy="4916454"/>
          </a:xfrm>
          <a:custGeom>
            <a:avLst/>
            <a:gdLst/>
            <a:ahLst/>
            <a:cxnLst/>
            <a:rect r="r" b="b" t="t" l="l"/>
            <a:pathLst>
              <a:path h="4916454" w="7008562">
                <a:moveTo>
                  <a:pt x="0" y="0"/>
                </a:moveTo>
                <a:lnTo>
                  <a:pt x="7008563" y="0"/>
                </a:lnTo>
                <a:lnTo>
                  <a:pt x="7008563" y="4916454"/>
                </a:lnTo>
                <a:lnTo>
                  <a:pt x="0" y="49164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481720" y="2775571"/>
            <a:ext cx="8011990" cy="114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Detail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95422" y="4083848"/>
            <a:ext cx="7898287" cy="4226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54"/>
              </a:lnSpc>
              <a:spcBef>
                <a:spcPct val="0"/>
              </a:spcBef>
            </a:pPr>
            <a:r>
              <a:rPr lang="en-US" sz="1817" spc="10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</a:t>
            </a:r>
            <a:r>
              <a:rPr lang="en-US" sz="1817" spc="10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 dataset used for the resume classification project comprises resumes grouped into four distinct job categories:</a:t>
            </a:r>
          </a:p>
          <a:p>
            <a:pPr algn="l" marL="0" indent="0" lvl="0">
              <a:lnSpc>
                <a:spcPts val="2454"/>
              </a:lnSpc>
              <a:spcBef>
                <a:spcPct val="0"/>
              </a:spcBef>
            </a:pPr>
            <a:r>
              <a:rPr lang="en-US" sz="1817" spc="10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•React Developer – 30 resumes</a:t>
            </a:r>
          </a:p>
          <a:p>
            <a:pPr algn="l" marL="0" indent="0" lvl="0">
              <a:lnSpc>
                <a:spcPts val="2454"/>
              </a:lnSpc>
              <a:spcBef>
                <a:spcPct val="0"/>
              </a:spcBef>
            </a:pPr>
            <a:r>
              <a:rPr lang="en-US" sz="1817" spc="10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•Workday – 27 resumes</a:t>
            </a:r>
          </a:p>
          <a:p>
            <a:pPr algn="l" marL="0" indent="0" lvl="0">
              <a:lnSpc>
                <a:spcPts val="2454"/>
              </a:lnSpc>
              <a:spcBef>
                <a:spcPct val="0"/>
              </a:spcBef>
            </a:pPr>
            <a:r>
              <a:rPr lang="en-US" sz="1817" spc="10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•PeopleSoft – 25 resumes</a:t>
            </a:r>
          </a:p>
          <a:p>
            <a:pPr algn="l" marL="0" indent="0" lvl="0">
              <a:lnSpc>
                <a:spcPts val="2454"/>
              </a:lnSpc>
              <a:spcBef>
                <a:spcPct val="0"/>
              </a:spcBef>
            </a:pPr>
            <a:r>
              <a:rPr lang="en-US" sz="1817" spc="10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•SQL Developer – 18 resumes</a:t>
            </a:r>
          </a:p>
          <a:p>
            <a:pPr algn="l" marL="0" indent="0" lvl="0">
              <a:lnSpc>
                <a:spcPts val="245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454"/>
              </a:lnSpc>
              <a:spcBef>
                <a:spcPct val="0"/>
              </a:spcBef>
            </a:pPr>
            <a:r>
              <a:rPr lang="en-US" sz="1817" spc="10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Each category is stored in a separate folder, providing a clearly labeled structure ideal for supervised machine learning tasks. The resumes are in a variety of commonly used formats, including:</a:t>
            </a:r>
          </a:p>
          <a:p>
            <a:pPr algn="l" marL="0" indent="0" lvl="0">
              <a:lnSpc>
                <a:spcPts val="2454"/>
              </a:lnSpc>
              <a:spcBef>
                <a:spcPct val="0"/>
              </a:spcBef>
            </a:pPr>
            <a:r>
              <a:rPr lang="en-US" sz="1817" spc="10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•PDF (.pdf)</a:t>
            </a:r>
          </a:p>
          <a:p>
            <a:pPr algn="l" marL="0" indent="0" lvl="0">
              <a:lnSpc>
                <a:spcPts val="2454"/>
              </a:lnSpc>
              <a:spcBef>
                <a:spcPct val="0"/>
              </a:spcBef>
            </a:pPr>
            <a:r>
              <a:rPr lang="en-US" sz="1817" spc="10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•Microsoft Word (.docx and .doc)</a:t>
            </a:r>
          </a:p>
          <a:p>
            <a:pPr algn="l" marL="0" indent="0" lvl="0">
              <a:lnSpc>
                <a:spcPts val="245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7440" y="2560578"/>
            <a:ext cx="2274635" cy="699222"/>
            <a:chOff x="0" y="0"/>
            <a:chExt cx="761453" cy="2340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61453" cy="234070"/>
            </a:xfrm>
            <a:custGeom>
              <a:avLst/>
              <a:gdLst/>
              <a:ahLst/>
              <a:cxnLst/>
              <a:rect r="r" b="b" t="t" l="l"/>
              <a:pathLst>
                <a:path h="234070" w="761453">
                  <a:moveTo>
                    <a:pt x="117035" y="0"/>
                  </a:moveTo>
                  <a:lnTo>
                    <a:pt x="644418" y="0"/>
                  </a:lnTo>
                  <a:cubicBezTo>
                    <a:pt x="709054" y="0"/>
                    <a:pt x="761453" y="52398"/>
                    <a:pt x="761453" y="117035"/>
                  </a:cubicBezTo>
                  <a:lnTo>
                    <a:pt x="761453" y="117035"/>
                  </a:lnTo>
                  <a:cubicBezTo>
                    <a:pt x="761453" y="148075"/>
                    <a:pt x="749122" y="177843"/>
                    <a:pt x="727174" y="199791"/>
                  </a:cubicBezTo>
                  <a:cubicBezTo>
                    <a:pt x="705226" y="221740"/>
                    <a:pt x="675457" y="234070"/>
                    <a:pt x="644418" y="234070"/>
                  </a:cubicBezTo>
                  <a:lnTo>
                    <a:pt x="117035" y="234070"/>
                  </a:lnTo>
                  <a:cubicBezTo>
                    <a:pt x="85995" y="234070"/>
                    <a:pt x="56227" y="221740"/>
                    <a:pt x="34279" y="199791"/>
                  </a:cubicBezTo>
                  <a:cubicBezTo>
                    <a:pt x="12330" y="177843"/>
                    <a:pt x="0" y="148075"/>
                    <a:pt x="0" y="117035"/>
                  </a:cubicBezTo>
                  <a:lnTo>
                    <a:pt x="0" y="117035"/>
                  </a:lnTo>
                  <a:cubicBezTo>
                    <a:pt x="0" y="85995"/>
                    <a:pt x="12330" y="56227"/>
                    <a:pt x="34279" y="34279"/>
                  </a:cubicBezTo>
                  <a:cubicBezTo>
                    <a:pt x="56227" y="12330"/>
                    <a:pt x="85995" y="0"/>
                    <a:pt x="117035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761453" cy="148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770217" y="4575317"/>
            <a:ext cx="1031674" cy="1252584"/>
          </a:xfrm>
          <a:custGeom>
            <a:avLst/>
            <a:gdLst/>
            <a:ahLst/>
            <a:cxnLst/>
            <a:rect r="r" b="b" t="t" l="l"/>
            <a:pathLst>
              <a:path h="1252584" w="1031674">
                <a:moveTo>
                  <a:pt x="0" y="0"/>
                </a:moveTo>
                <a:lnTo>
                  <a:pt x="1031674" y="0"/>
                </a:lnTo>
                <a:lnTo>
                  <a:pt x="1031674" y="1252585"/>
                </a:lnTo>
                <a:lnTo>
                  <a:pt x="0" y="1252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7440" y="3724475"/>
            <a:ext cx="13366141" cy="2667252"/>
          </a:xfrm>
          <a:custGeom>
            <a:avLst/>
            <a:gdLst/>
            <a:ahLst/>
            <a:cxnLst/>
            <a:rect r="r" b="b" t="t" l="l"/>
            <a:pathLst>
              <a:path h="2667252" w="13366141">
                <a:moveTo>
                  <a:pt x="0" y="0"/>
                </a:moveTo>
                <a:lnTo>
                  <a:pt x="13366141" y="0"/>
                </a:lnTo>
                <a:lnTo>
                  <a:pt x="13366141" y="2667252"/>
                </a:lnTo>
                <a:lnTo>
                  <a:pt x="0" y="26672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123" r="0" b="-512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57440" y="6677477"/>
            <a:ext cx="2274635" cy="699222"/>
            <a:chOff x="0" y="0"/>
            <a:chExt cx="761453" cy="2340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61453" cy="234070"/>
            </a:xfrm>
            <a:custGeom>
              <a:avLst/>
              <a:gdLst/>
              <a:ahLst/>
              <a:cxnLst/>
              <a:rect r="r" b="b" t="t" l="l"/>
              <a:pathLst>
                <a:path h="234070" w="761453">
                  <a:moveTo>
                    <a:pt x="117035" y="0"/>
                  </a:moveTo>
                  <a:lnTo>
                    <a:pt x="644418" y="0"/>
                  </a:lnTo>
                  <a:cubicBezTo>
                    <a:pt x="709054" y="0"/>
                    <a:pt x="761453" y="52398"/>
                    <a:pt x="761453" y="117035"/>
                  </a:cubicBezTo>
                  <a:lnTo>
                    <a:pt x="761453" y="117035"/>
                  </a:lnTo>
                  <a:cubicBezTo>
                    <a:pt x="761453" y="148075"/>
                    <a:pt x="749122" y="177843"/>
                    <a:pt x="727174" y="199791"/>
                  </a:cubicBezTo>
                  <a:cubicBezTo>
                    <a:pt x="705226" y="221740"/>
                    <a:pt x="675457" y="234070"/>
                    <a:pt x="644418" y="234070"/>
                  </a:cubicBezTo>
                  <a:lnTo>
                    <a:pt x="117035" y="234070"/>
                  </a:lnTo>
                  <a:cubicBezTo>
                    <a:pt x="85995" y="234070"/>
                    <a:pt x="56227" y="221740"/>
                    <a:pt x="34279" y="199791"/>
                  </a:cubicBezTo>
                  <a:cubicBezTo>
                    <a:pt x="12330" y="177843"/>
                    <a:pt x="0" y="148075"/>
                    <a:pt x="0" y="117035"/>
                  </a:cubicBezTo>
                  <a:lnTo>
                    <a:pt x="0" y="117035"/>
                  </a:lnTo>
                  <a:cubicBezTo>
                    <a:pt x="0" y="85995"/>
                    <a:pt x="12330" y="56227"/>
                    <a:pt x="34279" y="34279"/>
                  </a:cubicBezTo>
                  <a:cubicBezTo>
                    <a:pt x="56227" y="12330"/>
                    <a:pt x="85995" y="0"/>
                    <a:pt x="117035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04775"/>
              <a:ext cx="761453" cy="1292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3"/>
                </a:lnSpc>
              </a:pPr>
              <a:r>
                <a:rPr lang="en-US" sz="2900" spc="-237" u="sng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After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89159" y="7659660"/>
            <a:ext cx="13434422" cy="2288505"/>
          </a:xfrm>
          <a:custGeom>
            <a:avLst/>
            <a:gdLst/>
            <a:ahLst/>
            <a:cxnLst/>
            <a:rect r="r" b="b" t="t" l="l"/>
            <a:pathLst>
              <a:path h="2288505" w="13434422">
                <a:moveTo>
                  <a:pt x="0" y="0"/>
                </a:moveTo>
                <a:lnTo>
                  <a:pt x="13434422" y="0"/>
                </a:lnTo>
                <a:lnTo>
                  <a:pt x="13434422" y="2288505"/>
                </a:lnTo>
                <a:lnTo>
                  <a:pt x="0" y="22885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437" r="0" b="-9437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83483" y="234247"/>
            <a:ext cx="6437409" cy="202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58"/>
              </a:lnSpc>
              <a:spcBef>
                <a:spcPct val="0"/>
              </a:spcBef>
            </a:pPr>
            <a:r>
              <a:rPr lang="en-US" b="true" sz="768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Data cleaning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3122" y="2721422"/>
            <a:ext cx="3563270" cy="406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2900" u="sng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Before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67462" y="-1234541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315891" y="1532808"/>
            <a:ext cx="6983181" cy="669188"/>
            <a:chOff x="0" y="0"/>
            <a:chExt cx="1839192" cy="1762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39192" cy="176247"/>
            </a:xfrm>
            <a:custGeom>
              <a:avLst/>
              <a:gdLst/>
              <a:ahLst/>
              <a:cxnLst/>
              <a:rect r="r" b="b" t="t" l="l"/>
              <a:pathLst>
                <a:path h="176247" w="1839192">
                  <a:moveTo>
                    <a:pt x="0" y="0"/>
                  </a:moveTo>
                  <a:lnTo>
                    <a:pt x="1839192" y="0"/>
                  </a:lnTo>
                  <a:lnTo>
                    <a:pt x="1839192" y="176247"/>
                  </a:lnTo>
                  <a:lnTo>
                    <a:pt x="0" y="176247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39192" cy="214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214342" y="2533584"/>
            <a:ext cx="9186279" cy="5752907"/>
          </a:xfrm>
          <a:custGeom>
            <a:avLst/>
            <a:gdLst/>
            <a:ahLst/>
            <a:cxnLst/>
            <a:rect r="r" b="b" t="t" l="l"/>
            <a:pathLst>
              <a:path h="5752907" w="9186279">
                <a:moveTo>
                  <a:pt x="0" y="0"/>
                </a:moveTo>
                <a:lnTo>
                  <a:pt x="9186279" y="0"/>
                </a:lnTo>
                <a:lnTo>
                  <a:pt x="9186279" y="5752907"/>
                </a:lnTo>
                <a:lnTo>
                  <a:pt x="0" y="57529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498499" y="1643923"/>
            <a:ext cx="6617965" cy="475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3345" spc="-66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RESUME CATEGORY DISTRIBUTION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93400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281030" y="1831536"/>
            <a:ext cx="6983181" cy="669188"/>
            <a:chOff x="0" y="0"/>
            <a:chExt cx="1839192" cy="1762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39192" cy="176247"/>
            </a:xfrm>
            <a:custGeom>
              <a:avLst/>
              <a:gdLst/>
              <a:ahLst/>
              <a:cxnLst/>
              <a:rect r="r" b="b" t="t" l="l"/>
              <a:pathLst>
                <a:path h="176247" w="1839192">
                  <a:moveTo>
                    <a:pt x="0" y="0"/>
                  </a:moveTo>
                  <a:lnTo>
                    <a:pt x="1839192" y="0"/>
                  </a:lnTo>
                  <a:lnTo>
                    <a:pt x="1839192" y="176247"/>
                  </a:lnTo>
                  <a:lnTo>
                    <a:pt x="0" y="176247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39192" cy="214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121991" y="2837155"/>
            <a:ext cx="11301259" cy="6229819"/>
          </a:xfrm>
          <a:custGeom>
            <a:avLst/>
            <a:gdLst/>
            <a:ahLst/>
            <a:cxnLst/>
            <a:rect r="r" b="b" t="t" l="l"/>
            <a:pathLst>
              <a:path h="6229819" w="11301259">
                <a:moveTo>
                  <a:pt x="0" y="0"/>
                </a:moveTo>
                <a:lnTo>
                  <a:pt x="11301259" y="0"/>
                </a:lnTo>
                <a:lnTo>
                  <a:pt x="11301259" y="6229819"/>
                </a:lnTo>
                <a:lnTo>
                  <a:pt x="0" y="62298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571132" y="1944040"/>
            <a:ext cx="6617965" cy="482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TOP 20 MOST COMMON WORDS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DAGoyr6SA5w</dc:identifier>
  <dcterms:modified xsi:type="dcterms:W3CDTF">2011-08-01T06:04:30Z</dcterms:modified>
  <cp:revision>1</cp:revision>
  <dc:title>Project presentation</dc:title>
</cp:coreProperties>
</file>