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8"/>
  </p:notesMasterIdLst>
  <p:handoutMasterIdLst>
    <p:handoutMasterId r:id="rId19"/>
  </p:handoutMasterIdLst>
  <p:sldIdLst>
    <p:sldId id="410" r:id="rId5"/>
    <p:sldId id="409" r:id="rId6"/>
    <p:sldId id="389" r:id="rId7"/>
    <p:sldId id="414" r:id="rId8"/>
    <p:sldId id="419" r:id="rId9"/>
    <p:sldId id="415" r:id="rId10"/>
    <p:sldId id="416" r:id="rId11"/>
    <p:sldId id="411" r:id="rId12"/>
    <p:sldId id="406" r:id="rId13"/>
    <p:sldId id="417" r:id="rId14"/>
    <p:sldId id="405" r:id="rId15"/>
    <p:sldId id="418"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LOKESH C.J.REDDY" initials="LC"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107856-5554-42FB-B03E-39F5DBC370B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27" autoAdjust="0"/>
  </p:normalViewPr>
  <p:slideViewPr>
    <p:cSldViewPr snapToGrid="0">
      <p:cViewPr varScale="1">
        <p:scale>
          <a:sx n="82" d="100"/>
          <a:sy n="82" d="100"/>
        </p:scale>
        <p:origin x="720"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4/14/2025</a:t>
            </a:fld>
            <a:endParaRPr lang="en-US" dirty="0"/>
          </a:p>
        </p:txBody>
      </p:sp>
      <p:sp>
        <p:nvSpPr>
          <p:cNvPr id="6" name="Slide Number Placeholder 5"/>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p:cNvGrpSpPr/>
          <p:nvPr userDrawn="1"/>
        </p:nvGrpSpPr>
        <p:grpSpPr bwMode="auto">
          <a:xfrm>
            <a:off x="1" y="758752"/>
            <a:ext cx="6099248" cy="6099248"/>
            <a:chOff x="0" y="12289"/>
            <a:chExt cx="3550" cy="3551"/>
          </a:xfrm>
        </p:grpSpPr>
        <p:sp>
          <p:nvSpPr>
            <p:cNvPr id="10" name="Freeform 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1" name="Freeform 1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2" name="Freeform 1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p:cNvGrpSpPr/>
          <p:nvPr userDrawn="1"/>
        </p:nvGrpSpPr>
        <p:grpSpPr bwMode="auto">
          <a:xfrm rot="16200000" flipV="1">
            <a:off x="0" y="3900132"/>
            <a:ext cx="2959226" cy="2959226"/>
            <a:chOff x="0" y="12289"/>
            <a:chExt cx="3550" cy="3551"/>
          </a:xfrm>
        </p:grpSpPr>
        <p:sp>
          <p:nvSpPr>
            <p:cNvPr id="9" name="Freeform 13"/>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5" name="Freeform 14"/>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7" name="Freeform 15"/>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6" name="Title 1"/>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dirty="0">
              <a:latin typeface="+mn-lt"/>
            </a:endParaRPr>
          </a:p>
        </p:txBody>
      </p:sp>
      <p:sp>
        <p:nvSpPr>
          <p:cNvPr id="8" name="Date Placeholder 7"/>
          <p:cNvSpPr>
            <a:spLocks noGrp="1"/>
          </p:cNvSpPr>
          <p:nvPr>
            <p:ph type="dt" sz="half" idx="11"/>
          </p:nvPr>
        </p:nvSpPr>
        <p:spPr/>
        <p:txBody>
          <a:bodyPr/>
          <a:lstStyle/>
          <a:p>
            <a:endParaRPr lang="en-US" dirty="0">
              <a:latin typeface="+mn-l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p:cNvGrpSpPr/>
          <p:nvPr userDrawn="1"/>
        </p:nvGrpSpPr>
        <p:grpSpPr bwMode="auto">
          <a:xfrm rot="10800000">
            <a:off x="8870040" y="0"/>
            <a:ext cx="3325208" cy="3325208"/>
            <a:chOff x="0" y="12289"/>
            <a:chExt cx="3550" cy="3551"/>
          </a:xfrm>
        </p:grpSpPr>
        <p:sp>
          <p:nvSpPr>
            <p:cNvPr id="12" name="Freeform 4"/>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3" name="Freeform 5"/>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4" name="Freeform 7"/>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6" name="Title 1"/>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1"/>
          </p:nvPr>
        </p:nvSpPr>
        <p:spPr/>
        <p:txBody>
          <a:bodyPr/>
          <a:lstStyle/>
          <a:p>
            <a:endParaRPr lang="en-US" dirty="0">
              <a:latin typeface="+mn-lt"/>
            </a:endParaRP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p:cNvSpPr>
            <a:spLocks noGrp="1"/>
          </p:cNvSpPr>
          <p:nvPr>
            <p:ph type="tbl" sz="quarter" idx="10" hasCustomPrompt="1"/>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dirty="0">
              <a:latin typeface="+mn-lt"/>
            </a:endParaRPr>
          </a:p>
        </p:txBody>
      </p:sp>
      <p:sp>
        <p:nvSpPr>
          <p:cNvPr id="8" name="Date Placeholder 7"/>
          <p:cNvSpPr>
            <a:spLocks noGrp="1"/>
          </p:cNvSpPr>
          <p:nvPr>
            <p:ph type="dt" sz="half" idx="11"/>
          </p:nvPr>
        </p:nvSpPr>
        <p:spPr/>
        <p:txBody>
          <a:bodyPr/>
          <a:lstStyle/>
          <a:p>
            <a:endParaRPr lang="en-US" dirty="0">
              <a:latin typeface="+mn-lt"/>
            </a:endParaRPr>
          </a:p>
        </p:txBody>
      </p:sp>
      <p:cxnSp>
        <p:nvCxnSpPr>
          <p:cNvPr id="4" name="Straight Connector 3"/>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p:cNvGrpSpPr/>
          <p:nvPr userDrawn="1"/>
        </p:nvGrpSpPr>
        <p:grpSpPr bwMode="auto">
          <a:xfrm flipH="1" flipV="1">
            <a:off x="6092752" y="0"/>
            <a:ext cx="6099248" cy="6099248"/>
            <a:chOff x="0" y="12289"/>
            <a:chExt cx="3550" cy="3551"/>
          </a:xfrm>
        </p:grpSpPr>
        <p:sp>
          <p:nvSpPr>
            <p:cNvPr id="10" name="Freeform 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1" name="Freeform 1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2" name="Freeform 1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8" name="Text Placeholder 29"/>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p:cNvGrpSpPr/>
          <p:nvPr userDrawn="1"/>
        </p:nvGrpSpPr>
        <p:grpSpPr>
          <a:xfrm>
            <a:off x="6362700" y="0"/>
            <a:ext cx="5829298" cy="3235602"/>
            <a:chOff x="5612972" y="1"/>
            <a:chExt cx="6615961" cy="3672246"/>
          </a:xfrm>
        </p:grpSpPr>
        <p:sp>
          <p:nvSpPr>
            <p:cNvPr id="7"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8" name="Freeform 7"/>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9" name="Freeform 8"/>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0" name="Freeform 9"/>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2" name="Title 1"/>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p:cNvSpPr>
            <a:spLocks noGrp="1"/>
          </p:cNvSpPr>
          <p:nvPr>
            <p:ph sz="quarter" idx="13" hasCustomPrompt="1"/>
          </p:nvPr>
        </p:nvSpPr>
        <p:spPr>
          <a:xfrm>
            <a:off x="594359" y="2281918"/>
            <a:ext cx="6787747" cy="3708517"/>
          </a:xfrm>
        </p:spPr>
        <p:txBody>
          <a:bodyPr lIns="0" tIns="228600" rIns="0" bIns="0">
            <a:normAutofit/>
          </a:bodyPr>
          <a:lstStyle>
            <a:lvl1pPr marL="283210" indent="-283210">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210">
              <a:spcBef>
                <a:spcPts val="600"/>
              </a:spcBef>
              <a:defRPr sz="2000"/>
            </a:lvl2pPr>
            <a:lvl3pPr indent="-283210">
              <a:spcBef>
                <a:spcPts val="1800"/>
              </a:spcBef>
              <a:defRPr sz="2000"/>
            </a:lvl3pPr>
            <a:lvl4pPr indent="-283210">
              <a:spcBef>
                <a:spcPts val="1800"/>
              </a:spcBef>
              <a:defRPr sz="2000"/>
            </a:lvl4pPr>
            <a:lvl5pPr indent="-283210">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p:cNvSpPr>
            <a:spLocks noGrp="1"/>
          </p:cNvSpPr>
          <p:nvPr>
            <p:ph type="sldNum" sz="quarter" idx="26"/>
          </p:nvPr>
        </p:nvSpPr>
        <p:spPr/>
        <p:txBody>
          <a:bodyPr/>
          <a:lstStyle/>
          <a:p>
            <a:fld id="{294A09A9-5501-47C1-A89A-A340965A2BE2}" type="slidenum">
              <a:rPr lang="en-US" smtClean="0"/>
              <a:t>‹#›</a:t>
            </a:fld>
            <a:endParaRPr lang="en-US" dirty="0">
              <a:latin typeface="+mn-lt"/>
            </a:endParaRPr>
          </a:p>
        </p:txBody>
      </p:sp>
      <p:sp>
        <p:nvSpPr>
          <p:cNvPr id="42" name="Date Placeholder 41"/>
          <p:cNvSpPr>
            <a:spLocks noGrp="1"/>
          </p:cNvSpPr>
          <p:nvPr>
            <p:ph type="dt" sz="half" idx="25"/>
          </p:nvPr>
        </p:nvSpPr>
        <p:spPr/>
        <p:txBody>
          <a:bodyPr/>
          <a:lstStyle/>
          <a:p>
            <a:endParaRPr lang="en-US" dirty="0">
              <a:latin typeface="+mn-lt"/>
            </a:endParaRPr>
          </a:p>
        </p:txBody>
      </p:sp>
      <p:cxnSp>
        <p:nvCxnSpPr>
          <p:cNvPr id="4" name="Straight Connector 3"/>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p:cNvGrpSpPr/>
          <p:nvPr userDrawn="1"/>
        </p:nvGrpSpPr>
        <p:grpSpPr bwMode="auto">
          <a:xfrm rot="16200000" flipV="1">
            <a:off x="0" y="3900132"/>
            <a:ext cx="2959226" cy="2959226"/>
            <a:chOff x="0" y="12289"/>
            <a:chExt cx="3550" cy="3551"/>
          </a:xfrm>
        </p:grpSpPr>
        <p:sp>
          <p:nvSpPr>
            <p:cNvPr id="11" name="Freeform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2" name="Freeform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3" name="Freeform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2" name="Title 1"/>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p:cNvSpPr>
            <a:spLocks noGrp="1"/>
          </p:cNvSpPr>
          <p:nvPr>
            <p:ph sz="quarter" idx="13" hasCustomPrompt="1"/>
          </p:nvPr>
        </p:nvSpPr>
        <p:spPr>
          <a:xfrm>
            <a:off x="3657600" y="2282008"/>
            <a:ext cx="7810500" cy="3699328"/>
          </a:xfrm>
        </p:spPr>
        <p:txBody>
          <a:bodyPr lIns="0" tIns="228600" rIns="0" bIns="0">
            <a:normAutofit/>
          </a:bodyPr>
          <a:lstStyle>
            <a:lvl1pPr marL="283210" indent="-283210">
              <a:spcBef>
                <a:spcPts val="1800"/>
              </a:spcBef>
              <a:buFont typeface="Arial" panose="020B0604020202020204" pitchFamily="34" charset="0"/>
              <a:buChar char="•"/>
              <a:defRPr sz="2000"/>
            </a:lvl1pPr>
            <a:lvl2pPr indent="-283210">
              <a:spcBef>
                <a:spcPts val="1800"/>
              </a:spcBef>
              <a:defRPr sz="2000"/>
            </a:lvl2pPr>
            <a:lvl3pPr indent="-283210">
              <a:spcBef>
                <a:spcPts val="1800"/>
              </a:spcBef>
              <a:defRPr sz="2000"/>
            </a:lvl3pPr>
            <a:lvl4pPr indent="-283210">
              <a:spcBef>
                <a:spcPts val="1800"/>
              </a:spcBef>
              <a:defRPr sz="2000"/>
            </a:lvl4pPr>
            <a:lvl5pPr indent="-283210">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p:cNvSpPr>
            <a:spLocks noGrp="1"/>
          </p:cNvSpPr>
          <p:nvPr>
            <p:ph type="sldNum" sz="quarter" idx="22"/>
          </p:nvPr>
        </p:nvSpPr>
        <p:spPr/>
        <p:txBody>
          <a:bodyPr/>
          <a:lstStyle/>
          <a:p>
            <a:fld id="{294A09A9-5501-47C1-A89A-A340965A2BE2}" type="slidenum">
              <a:rPr lang="en-US" smtClean="0"/>
              <a:t>‹#›</a:t>
            </a:fld>
            <a:endParaRPr lang="en-US" dirty="0">
              <a:latin typeface="+mn-lt"/>
            </a:endParaRPr>
          </a:p>
        </p:txBody>
      </p:sp>
      <p:sp>
        <p:nvSpPr>
          <p:cNvPr id="5" name="Date Placeholder 4"/>
          <p:cNvSpPr>
            <a:spLocks noGrp="1"/>
          </p:cNvSpPr>
          <p:nvPr>
            <p:ph type="dt" sz="half" idx="21"/>
          </p:nvPr>
        </p:nvSpPr>
        <p:spPr/>
        <p:txBody>
          <a:bodyPr/>
          <a:lstStyle/>
          <a:p>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p:cNvGrpSpPr/>
          <p:nvPr userDrawn="1"/>
        </p:nvGrpSpPr>
        <p:grpSpPr bwMode="auto">
          <a:xfrm>
            <a:off x="1" y="758752"/>
            <a:ext cx="6099248" cy="6099248"/>
            <a:chOff x="0" y="12289"/>
            <a:chExt cx="3550" cy="3551"/>
          </a:xfrm>
        </p:grpSpPr>
        <p:sp>
          <p:nvSpPr>
            <p:cNvPr id="10" name="Freeform 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1" name="Freeform 1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2" name="Freeform 1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p:cNvGrpSpPr/>
          <p:nvPr userDrawn="1"/>
        </p:nvGrpSpPr>
        <p:grpSpPr bwMode="auto">
          <a:xfrm rot="10800000">
            <a:off x="8870040" y="0"/>
            <a:ext cx="3325208" cy="3325208"/>
            <a:chOff x="0" y="12289"/>
            <a:chExt cx="3550" cy="3551"/>
          </a:xfrm>
        </p:grpSpPr>
        <p:sp>
          <p:nvSpPr>
            <p:cNvPr id="12" name="Freeform 4"/>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3" name="Freeform 5"/>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4" name="Freeform 7"/>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6" name="Title 1"/>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210" indent="-283210">
              <a:spcBef>
                <a:spcPts val="1800"/>
              </a:spcBef>
              <a:defRPr sz="2000"/>
            </a:lvl2pPr>
            <a:lvl3pPr marL="594360" indent="-283210">
              <a:spcBef>
                <a:spcPts val="1800"/>
              </a:spcBef>
              <a:defRPr sz="2000"/>
            </a:lvl3pPr>
            <a:lvl4pPr marL="822960" indent="-283210">
              <a:spcBef>
                <a:spcPts val="1800"/>
              </a:spcBef>
              <a:defRPr sz="2000"/>
            </a:lvl4pPr>
            <a:lvl5pPr marL="1005840" indent="-283210">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210" indent="-283210">
              <a:spcBef>
                <a:spcPts val="1800"/>
              </a:spcBef>
              <a:defRPr sz="2000"/>
            </a:lvl2pPr>
            <a:lvl3pPr marL="548640" indent="-283210">
              <a:spcBef>
                <a:spcPts val="1800"/>
              </a:spcBef>
              <a:defRPr sz="2000"/>
            </a:lvl3pPr>
            <a:lvl4pPr marL="822960" indent="-283210">
              <a:spcBef>
                <a:spcPts val="1800"/>
              </a:spcBef>
              <a:defRPr sz="2000"/>
            </a:lvl4pPr>
            <a:lvl5pPr marL="1005840" indent="-283210">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dirty="0">
              <a:latin typeface="+mn-lt"/>
            </a:endParaRPr>
          </a:p>
        </p:txBody>
      </p:sp>
      <p:sp>
        <p:nvSpPr>
          <p:cNvPr id="8" name="Date Placeholder 7"/>
          <p:cNvSpPr>
            <a:spLocks noGrp="1"/>
          </p:cNvSpPr>
          <p:nvPr>
            <p:ph type="dt" sz="half" idx="11"/>
          </p:nvPr>
        </p:nvSpPr>
        <p:spPr/>
        <p:txBody>
          <a:bodyPr/>
          <a:lstStyle/>
          <a:p>
            <a:endParaRPr lang="en-US" dirty="0">
              <a:latin typeface="+mn-lt"/>
            </a:endParaRPr>
          </a:p>
        </p:txBody>
      </p:sp>
      <p:cxnSp>
        <p:nvCxnSpPr>
          <p:cNvPr id="4" name="Straight Connector 3"/>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p:cNvGrpSpPr/>
          <p:nvPr userDrawn="1"/>
        </p:nvGrpSpPr>
        <p:grpSpPr>
          <a:xfrm>
            <a:off x="6362700" y="0"/>
            <a:ext cx="5829298" cy="3235602"/>
            <a:chOff x="5612972" y="1"/>
            <a:chExt cx="6615961" cy="3672246"/>
          </a:xfrm>
        </p:grpSpPr>
        <p:sp>
          <p:nvSpPr>
            <p:cNvPr id="12"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3" name="Freeform 7"/>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4" name="Freeform 8"/>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8" name="Freeform 9"/>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6" name="Title 1"/>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210" indent="-283210">
              <a:spcBef>
                <a:spcPts val="1800"/>
              </a:spcBef>
              <a:defRPr sz="2000"/>
            </a:lvl2pPr>
            <a:lvl3pPr marL="548640" indent="-283210">
              <a:spcBef>
                <a:spcPts val="1800"/>
              </a:spcBef>
              <a:defRPr sz="2000"/>
            </a:lvl3pPr>
            <a:lvl4pPr marL="822960" indent="-283210">
              <a:spcBef>
                <a:spcPts val="1800"/>
              </a:spcBef>
              <a:defRPr sz="2000"/>
            </a:lvl4pPr>
            <a:lvl5pPr marL="1005840" indent="-283210">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dirty="0">
              <a:latin typeface="+mn-lt"/>
            </a:endParaRPr>
          </a:p>
        </p:txBody>
      </p:sp>
      <p:sp>
        <p:nvSpPr>
          <p:cNvPr id="8" name="Date Placeholder 7"/>
          <p:cNvSpPr>
            <a:spLocks noGrp="1"/>
          </p:cNvSpPr>
          <p:nvPr>
            <p:ph type="dt" sz="half" idx="11"/>
          </p:nvPr>
        </p:nvSpPr>
        <p:spPr/>
        <p:txBody>
          <a:bodyPr/>
          <a:lstStyle/>
          <a:p>
            <a:endParaRPr lang="en-US" dirty="0">
              <a:latin typeface="+mn-l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210">
              <a:spcBef>
                <a:spcPts val="1800"/>
              </a:spcBef>
              <a:defRPr sz="2000"/>
            </a:lvl2pPr>
            <a:lvl3pPr indent="-283210">
              <a:spcBef>
                <a:spcPts val="1800"/>
              </a:spcBef>
              <a:defRPr sz="2000"/>
            </a:lvl3pPr>
            <a:lvl4pPr indent="-283210">
              <a:spcBef>
                <a:spcPts val="1800"/>
              </a:spcBef>
              <a:defRPr sz="2000"/>
            </a:lvl4pPr>
            <a:lvl5pPr indent="-283210">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dirty="0">
              <a:latin typeface="+mn-lt"/>
            </a:endParaRPr>
          </a:p>
        </p:txBody>
      </p:sp>
      <p:sp>
        <p:nvSpPr>
          <p:cNvPr id="8" name="Date Placeholder 7"/>
          <p:cNvSpPr>
            <a:spLocks noGrp="1"/>
          </p:cNvSpPr>
          <p:nvPr>
            <p:ph type="dt" sz="half" idx="11"/>
          </p:nvPr>
        </p:nvSpPr>
        <p:spPr/>
        <p:txBody>
          <a:bodyPr/>
          <a:lstStyle/>
          <a:p>
            <a:endParaRPr lang="en-US" dirty="0">
              <a:latin typeface="+mn-l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21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21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21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21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21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1" name="Title 1"/>
          <p:cNvSpPr>
            <a:spLocks noGrp="1"/>
          </p:cNvSpPr>
          <p:nvPr>
            <p:ph type="ctrTitle"/>
          </p:nvPr>
        </p:nvSpPr>
        <p:spPr>
          <a:xfrm>
            <a:off x="3616474" y="3476512"/>
            <a:ext cx="5486400" cy="3291840"/>
          </a:xfrm>
        </p:spPr>
        <p:txBody>
          <a:bodyPr/>
          <a:lstStyle/>
          <a:p>
            <a:r>
              <a:rPr lang="en-IN" sz="3200" b="1" dirty="0">
                <a:effectLst/>
              </a:rPr>
              <a:t>Project Name</a:t>
            </a:r>
            <a:r>
              <a:rPr lang="en-IN" sz="3200" dirty="0">
                <a:effectLst/>
              </a:rPr>
              <a:t>: Customer Segmentation (P – 521)</a:t>
            </a:r>
            <a:br>
              <a:rPr lang="en-IN" sz="3200" dirty="0">
                <a:effectLst/>
              </a:rPr>
            </a:br>
            <a:endParaRPr lang="en-US" dirty="0"/>
          </a:p>
        </p:txBody>
      </p:sp>
      <p:pic>
        <p:nvPicPr>
          <p:cNvPr id="4" name="Picture 3"/>
          <p:cNvPicPr>
            <a:picLocks noChangeAspect="1"/>
          </p:cNvPicPr>
          <p:nvPr/>
        </p:nvPicPr>
        <p:blipFill>
          <a:blip r:embed="rId3"/>
          <a:stretch>
            <a:fillRect/>
          </a:stretch>
        </p:blipFill>
        <p:spPr>
          <a:xfrm>
            <a:off x="5257753" y="3301142"/>
            <a:ext cx="838247" cy="708721"/>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9543" y="905436"/>
            <a:ext cx="6773331" cy="3809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Placeholder 1"/>
          <p:cNvPicPr>
            <a:picLocks noGrp="1" noChangeAspect="1"/>
          </p:cNvPicPr>
          <p:nvPr>
            <p:ph type="tbl" sz="quarter" idx="10"/>
          </p:nvPr>
        </p:nvPicPr>
        <p:blipFill>
          <a:blip r:embed="rId2"/>
          <a:stretch>
            <a:fillRect/>
          </a:stretch>
        </p:blipFill>
        <p:spPr>
          <a:xfrm>
            <a:off x="3074035" y="1772920"/>
            <a:ext cx="4860290" cy="2879090"/>
          </a:xfrm>
          <a:prstGeom prst="rect">
            <a:avLst/>
          </a:prstGeom>
        </p:spPr>
      </p:pic>
      <p:sp>
        <p:nvSpPr>
          <p:cNvPr id="3" name="Title 2"/>
          <p:cNvSpPr>
            <a:spLocks noGrp="1"/>
          </p:cNvSpPr>
          <p:nvPr>
            <p:ph type="title"/>
          </p:nvPr>
        </p:nvSpPr>
        <p:spPr/>
        <p:txBody>
          <a:bodyPr/>
          <a:lstStyle/>
          <a:p>
            <a:r>
              <a:rPr lang="en-IN" altLang="en-US"/>
              <a:t> </a:t>
            </a:r>
          </a:p>
        </p:txBody>
      </p:sp>
      <p:sp>
        <p:nvSpPr>
          <p:cNvPr id="5" name="TextBox 4"/>
          <p:cNvSpPr txBox="1"/>
          <p:nvPr/>
        </p:nvSpPr>
        <p:spPr>
          <a:xfrm>
            <a:off x="906011" y="806061"/>
            <a:ext cx="10259736" cy="923330"/>
          </a:xfrm>
          <a:prstGeom prst="rect">
            <a:avLst/>
          </a:prstGeom>
          <a:noFill/>
        </p:spPr>
        <p:txBody>
          <a:bodyPr wrap="square" rtlCol="0">
            <a:spAutoFit/>
          </a:bodyPr>
          <a:lstStyle/>
          <a:p>
            <a:r>
              <a:rPr lang="en-US" b="1" dirty="0">
                <a:solidFill>
                  <a:schemeClr val="bg1"/>
                </a:solidFill>
                <a:latin typeface="Aptos" panose="020B0004020202020204" pitchFamily="34" charset="0"/>
              </a:rPr>
              <a:t>Model Selection:</a:t>
            </a:r>
            <a:r>
              <a:rPr lang="en-US" dirty="0">
                <a:solidFill>
                  <a:schemeClr val="bg1"/>
                </a:solidFill>
                <a:latin typeface="Aptos" panose="020B0004020202020204" pitchFamily="34" charset="0"/>
              </a:rPr>
              <a:t> Model is selected based on the accuracy’s that we are gained with respective models and all ML Supervised Classification model are trained, tested and finally evaluated based on this evaluation final model is selected. </a:t>
            </a:r>
            <a:endParaRPr lang="en-IN" dirty="0">
              <a:solidFill>
                <a:schemeClr val="bg1"/>
              </a:solidFill>
              <a:latin typeface="Aptos" panose="020B0004020202020204" pitchFamily="34" charset="0"/>
            </a:endParaRPr>
          </a:p>
        </p:txBody>
      </p:sp>
      <p:sp>
        <p:nvSpPr>
          <p:cNvPr id="6" name="TextBox 5"/>
          <p:cNvSpPr txBox="1"/>
          <p:nvPr/>
        </p:nvSpPr>
        <p:spPr>
          <a:xfrm>
            <a:off x="444618" y="1729391"/>
            <a:ext cx="10259736" cy="645160"/>
          </a:xfrm>
          <a:prstGeom prst="rect">
            <a:avLst/>
          </a:prstGeom>
          <a:noFill/>
        </p:spPr>
        <p:txBody>
          <a:bodyPr wrap="square" rtlCol="0">
            <a:spAutoFit/>
          </a:bodyPr>
          <a:lstStyle/>
          <a:p>
            <a:pPr lvl="1"/>
            <a:r>
              <a:rPr lang="en-US" b="1" dirty="0">
                <a:solidFill>
                  <a:schemeClr val="bg1"/>
                </a:solidFill>
                <a:latin typeface="Aptos" panose="020B0004020202020204" pitchFamily="34" charset="0"/>
              </a:rPr>
              <a:t>Model Accuracy’s</a:t>
            </a:r>
          </a:p>
          <a:p>
            <a:pPr lvl="1"/>
            <a:r>
              <a:rPr lang="en-IN" b="1" dirty="0">
                <a:solidFill>
                  <a:schemeClr val="bg1"/>
                </a:solidFill>
              </a:rPr>
              <a:t> </a:t>
            </a:r>
          </a:p>
        </p:txBody>
      </p:sp>
      <p:pic>
        <p:nvPicPr>
          <p:cNvPr id="9" name="Picture 8"/>
          <p:cNvPicPr>
            <a:picLocks noChangeAspect="1"/>
          </p:cNvPicPr>
          <p:nvPr/>
        </p:nvPicPr>
        <p:blipFill>
          <a:blip r:embed="rId3"/>
          <a:stretch>
            <a:fillRect/>
          </a:stretch>
        </p:blipFill>
        <p:spPr>
          <a:xfrm>
            <a:off x="377505" y="2920653"/>
            <a:ext cx="2340528" cy="133911"/>
          </a:xfrm>
          <a:prstGeom prst="rect">
            <a:avLst/>
          </a:prstGeom>
        </p:spPr>
      </p:pic>
      <p:sp>
        <p:nvSpPr>
          <p:cNvPr id="11" name="TextBox 10"/>
          <p:cNvSpPr txBox="1"/>
          <p:nvPr/>
        </p:nvSpPr>
        <p:spPr>
          <a:xfrm>
            <a:off x="906011" y="4860145"/>
            <a:ext cx="10008066" cy="923330"/>
          </a:xfrm>
          <a:prstGeom prst="rect">
            <a:avLst/>
          </a:prstGeom>
          <a:noFill/>
        </p:spPr>
        <p:txBody>
          <a:bodyPr wrap="square" rtlCol="0">
            <a:spAutoFit/>
          </a:bodyPr>
          <a:lstStyle/>
          <a:p>
            <a:r>
              <a:rPr lang="en-US" b="1" dirty="0">
                <a:solidFill>
                  <a:schemeClr val="bg1"/>
                </a:solidFill>
                <a:latin typeface="Aptos Display" panose="020B0004020202020204" pitchFamily="34" charset="0"/>
              </a:rPr>
              <a:t>Selecting a Suitable Model: </a:t>
            </a:r>
            <a:r>
              <a:rPr lang="en-US" dirty="0">
                <a:solidFill>
                  <a:schemeClr val="bg1"/>
                </a:solidFill>
                <a:latin typeface="Aptos Display" panose="020B0004020202020204" pitchFamily="34" charset="0"/>
              </a:rPr>
              <a:t>We all found that Random Forest which is an Ensemble model doing well in both Testing and Training as well as in prediction.</a:t>
            </a:r>
            <a:endParaRPr lang="en-US" b="1" dirty="0">
              <a:solidFill>
                <a:schemeClr val="bg1"/>
              </a:solidFill>
              <a:latin typeface="Aptos Display" panose="020B0004020202020204" pitchFamily="34" charset="0"/>
            </a:endParaRPr>
          </a:p>
          <a:p>
            <a:endParaRPr lang="en-IN"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234892" y="260060"/>
            <a:ext cx="6256059" cy="838898"/>
          </a:xfrm>
        </p:spPr>
        <p:txBody>
          <a:bodyPr>
            <a:normAutofit/>
          </a:bodyPr>
          <a:lstStyle/>
          <a:p>
            <a:r>
              <a:rPr lang="en-US" sz="3200" b="1" dirty="0">
                <a:latin typeface="Aptos" panose="020B0004020202020204" pitchFamily="34" charset="0"/>
              </a:rPr>
              <a:t>Deployment of Model</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195527" y="491835"/>
            <a:ext cx="5463462" cy="282142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195527" y="3776513"/>
            <a:ext cx="5463462" cy="2956344"/>
          </a:xfrm>
          <a:prstGeom prst="rect">
            <a:avLst/>
          </a:prstGeom>
        </p:spPr>
      </p:pic>
      <p:sp>
        <p:nvSpPr>
          <p:cNvPr id="9" name="TextBox 8"/>
          <p:cNvSpPr txBox="1"/>
          <p:nvPr/>
        </p:nvSpPr>
        <p:spPr>
          <a:xfrm>
            <a:off x="234892" y="1216404"/>
            <a:ext cx="4798502" cy="286131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Aptos" panose="020B0004020202020204" pitchFamily="34" charset="0"/>
              </a:rPr>
              <a:t>Build ML model is converted into Pickle file and then Model is Deployed through stream lit Application for client easiness.</a:t>
            </a:r>
          </a:p>
          <a:p>
            <a:pPr marL="285750" indent="-285750">
              <a:buFont typeface="Arial" panose="020B0604020202020204" pitchFamily="34" charset="0"/>
              <a:buChar char="•"/>
            </a:pPr>
            <a:r>
              <a:rPr lang="en-US" dirty="0">
                <a:solidFill>
                  <a:schemeClr val="bg1"/>
                </a:solidFill>
                <a:latin typeface="Aptos" panose="020B0004020202020204" pitchFamily="34" charset="0"/>
              </a:rPr>
              <a:t> The Input need to be given in and Output displays on screen either Attorney is involved or not. </a:t>
            </a:r>
          </a:p>
          <a:p>
            <a:pPr marL="285750" indent="-285750">
              <a:buFont typeface="Arial" panose="020B0604020202020204" pitchFamily="34" charset="0"/>
              <a:buChar char="•"/>
            </a:pPr>
            <a:r>
              <a:rPr lang="en-US" dirty="0">
                <a:solidFill>
                  <a:schemeClr val="bg1"/>
                </a:solidFill>
                <a:latin typeface="Aptos" panose="020B0004020202020204" pitchFamily="34" charset="0"/>
              </a:rPr>
              <a:t>insure.py is the deployment file and Here are the Reference Interfaces of model which are deployed.</a:t>
            </a:r>
          </a:p>
          <a:p>
            <a:pPr marL="285750" indent="-285750">
              <a:buFont typeface="Arial" panose="020B0604020202020204" pitchFamily="34" charset="0"/>
              <a:buChar char="•"/>
            </a:pPr>
            <a:endParaRPr lang="en-IN"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6347" y="453284"/>
            <a:ext cx="11199303" cy="553998"/>
          </a:xfrm>
          <a:prstGeom prst="rect">
            <a:avLst/>
          </a:prstGeom>
          <a:noFill/>
        </p:spPr>
        <p:txBody>
          <a:bodyPr wrap="square" rtlCol="0">
            <a:spAutoFit/>
          </a:bodyPr>
          <a:lstStyle/>
          <a:p>
            <a:r>
              <a:rPr lang="en-US" sz="3000" b="1" dirty="0">
                <a:solidFill>
                  <a:schemeClr val="bg1"/>
                </a:solidFill>
                <a:latin typeface="Aptos" panose="020B0004020202020204" pitchFamily="34" charset="0"/>
              </a:rPr>
              <a:t>Conclusion:</a:t>
            </a:r>
            <a:endParaRPr lang="en-IN" b="1" dirty="0">
              <a:solidFill>
                <a:schemeClr val="bg1"/>
              </a:solidFill>
            </a:endParaRPr>
          </a:p>
        </p:txBody>
      </p:sp>
      <p:sp>
        <p:nvSpPr>
          <p:cNvPr id="6" name="TextBox 5"/>
          <p:cNvSpPr txBox="1"/>
          <p:nvPr/>
        </p:nvSpPr>
        <p:spPr>
          <a:xfrm>
            <a:off x="565785" y="1174115"/>
            <a:ext cx="10829925" cy="3053715"/>
          </a:xfrm>
          <a:prstGeom prst="rect">
            <a:avLst/>
          </a:prstGeom>
          <a:noFill/>
        </p:spPr>
        <p:txBody>
          <a:bodyPr wrap="square" rtlCol="0">
            <a:noAutofit/>
          </a:bodyPr>
          <a:lstStyle/>
          <a:p>
            <a:pPr marL="342900" indent="-342900">
              <a:buFont typeface="+mj-lt"/>
              <a:buAutoNum type="arabicPeriod"/>
            </a:pPr>
            <a:r>
              <a:rPr lang="en-US" altLang="en-US" dirty="0">
                <a:solidFill>
                  <a:schemeClr val="bg1"/>
                </a:solidFill>
                <a:latin typeface="Times New Roman" panose="02020603050405020304" charset="0"/>
                <a:cs typeface="Times New Roman" panose="02020603050405020304" charset="0"/>
              </a:rPr>
              <a:t>Data Preparation: Successfully cleaned and prepared the data, handling missing values and outliers effectively.</a:t>
            </a:r>
          </a:p>
          <a:p>
            <a:pPr marL="342900" indent="-342900">
              <a:buFont typeface="+mj-lt"/>
              <a:buAutoNum type="arabicPeriod"/>
            </a:pPr>
            <a:endParaRPr lang="en-US" altLang="en-US" dirty="0">
              <a:solidFill>
                <a:schemeClr val="bg1"/>
              </a:solidFill>
              <a:latin typeface="Times New Roman" panose="02020603050405020304" charset="0"/>
              <a:cs typeface="Times New Roman" panose="02020603050405020304" charset="0"/>
            </a:endParaRPr>
          </a:p>
          <a:p>
            <a:pPr marL="342900" indent="-342900">
              <a:buFont typeface="+mj-lt"/>
              <a:buAutoNum type="arabicPeriod"/>
            </a:pPr>
            <a:r>
              <a:rPr lang="en-US" altLang="en-US" dirty="0">
                <a:solidFill>
                  <a:schemeClr val="bg1"/>
                </a:solidFill>
                <a:latin typeface="Times New Roman" panose="02020603050405020304" charset="0"/>
                <a:cs typeface="Times New Roman" panose="02020603050405020304" charset="0"/>
              </a:rPr>
              <a:t>Feature Engineering: Created meaningful features like Age and Total_Spending to enhance insights.</a:t>
            </a:r>
          </a:p>
          <a:p>
            <a:pPr marL="342900" indent="-342900">
              <a:buFont typeface="+mj-lt"/>
              <a:buAutoNum type="arabicPeriod"/>
            </a:pPr>
            <a:endParaRPr lang="en-US" altLang="en-US" dirty="0">
              <a:solidFill>
                <a:schemeClr val="bg1"/>
              </a:solidFill>
              <a:latin typeface="Times New Roman" panose="02020603050405020304" charset="0"/>
              <a:cs typeface="Times New Roman" panose="02020603050405020304" charset="0"/>
            </a:endParaRPr>
          </a:p>
          <a:p>
            <a:pPr marL="342900" indent="-342900">
              <a:buFont typeface="+mj-lt"/>
              <a:buAutoNum type="arabicPeriod"/>
            </a:pPr>
            <a:r>
              <a:rPr lang="en-US" altLang="en-US" dirty="0">
                <a:solidFill>
                  <a:schemeClr val="bg1"/>
                </a:solidFill>
                <a:latin typeface="Times New Roman" panose="02020603050405020304" charset="0"/>
                <a:cs typeface="Times New Roman" panose="02020603050405020304" charset="0"/>
              </a:rPr>
              <a:t>Customer Segmentation: Segmented customers into 4 groups using K-Means, enabling targeted marketing strategies.</a:t>
            </a:r>
          </a:p>
          <a:p>
            <a:pPr marL="342900" indent="-342900">
              <a:buFont typeface="+mj-lt"/>
              <a:buAutoNum type="arabicPeriod"/>
            </a:pPr>
            <a:endParaRPr lang="en-US" altLang="en-US" dirty="0">
              <a:solidFill>
                <a:schemeClr val="bg1"/>
              </a:solidFill>
              <a:latin typeface="Times New Roman" panose="02020603050405020304" charset="0"/>
              <a:cs typeface="Times New Roman" panose="02020603050405020304" charset="0"/>
            </a:endParaRPr>
          </a:p>
          <a:p>
            <a:pPr marL="342900" indent="-342900">
              <a:buFont typeface="+mj-lt"/>
              <a:buAutoNum type="arabicPeriod"/>
            </a:pPr>
            <a:r>
              <a:rPr lang="en-US" altLang="en-US" dirty="0">
                <a:solidFill>
                  <a:schemeClr val="bg1"/>
                </a:solidFill>
                <a:latin typeface="Times New Roman" panose="02020603050405020304" charset="0"/>
                <a:cs typeface="Times New Roman" panose="02020603050405020304" charset="0"/>
              </a:rPr>
              <a:t>Model Validation: Validated the segmentation using Agglomerative Clustering, DBSCAN, and Gaussian Mixture Models.</a:t>
            </a:r>
          </a:p>
          <a:p>
            <a:pPr marL="342900" indent="-342900">
              <a:buFont typeface="+mj-lt"/>
              <a:buAutoNum type="arabicPeriod"/>
            </a:pPr>
            <a:endParaRPr lang="en-US" altLang="en-US" dirty="0">
              <a:solidFill>
                <a:schemeClr val="bg1"/>
              </a:solidFill>
              <a:latin typeface="Times New Roman" panose="02020603050405020304" charset="0"/>
              <a:cs typeface="Times New Roman" panose="02020603050405020304" charset="0"/>
            </a:endParaRPr>
          </a:p>
          <a:p>
            <a:pPr marL="342900" indent="-342900">
              <a:buFont typeface="+mj-lt"/>
              <a:buAutoNum type="arabicPeriod"/>
            </a:pPr>
            <a:r>
              <a:rPr lang="en-US" altLang="en-US" dirty="0">
                <a:solidFill>
                  <a:schemeClr val="bg1"/>
                </a:solidFill>
                <a:latin typeface="Times New Roman" panose="02020603050405020304" charset="0"/>
                <a:cs typeface="Times New Roman" panose="02020603050405020304" charset="0"/>
              </a:rPr>
              <a:t>Predictive Analysis: Built a Random Forest model to predict high-value customers.</a:t>
            </a:r>
          </a:p>
          <a:p>
            <a:pPr marL="342900" indent="-342900">
              <a:buFont typeface="+mj-lt"/>
              <a:buAutoNum type="arabicPeriod"/>
            </a:pPr>
            <a:endParaRPr lang="en-US" altLang="en-US" dirty="0">
              <a:solidFill>
                <a:schemeClr val="bg1"/>
              </a:solidFill>
              <a:latin typeface="Times New Roman" panose="02020603050405020304" charset="0"/>
              <a:cs typeface="Times New Roman" panose="02020603050405020304" charset="0"/>
            </a:endParaRPr>
          </a:p>
          <a:p>
            <a:pPr marL="342900" indent="-342900">
              <a:buFont typeface="+mj-lt"/>
              <a:buAutoNum type="arabicPeriod"/>
            </a:pPr>
            <a:r>
              <a:rPr lang="en-US" altLang="en-US" dirty="0">
                <a:solidFill>
                  <a:schemeClr val="bg1"/>
                </a:solidFill>
                <a:latin typeface="Times New Roman" panose="02020603050405020304" charset="0"/>
                <a:cs typeface="Times New Roman" panose="02020603050405020304" charset="0"/>
              </a:rPr>
              <a:t>Insights for Marketing: Analysis provides actionable insights to design smarter marketing campaigns and future personalization strategies.</a:t>
            </a:r>
          </a:p>
          <a:p>
            <a:pPr marL="342900" indent="-342900">
              <a:buFont typeface="+mj-lt"/>
              <a:buAutoNum type="arabicPeriod"/>
            </a:pPr>
            <a:endParaRPr lang="en-US" altLang="en-US" dirty="0">
              <a:solidFill>
                <a:schemeClr val="bg1"/>
              </a:solidFill>
              <a:latin typeface="Times New Roman" panose="02020603050405020304" charset="0"/>
              <a:cs typeface="Times New Roman" panose="02020603050405020304" charset="0"/>
            </a:endParaRPr>
          </a:p>
          <a:p>
            <a:pPr marL="342900" indent="-342900">
              <a:buFont typeface="+mj-lt"/>
              <a:buAutoNum type="arabicPeriod"/>
            </a:pPr>
            <a:r>
              <a:rPr lang="en-US" altLang="en-US" dirty="0">
                <a:solidFill>
                  <a:schemeClr val="bg1"/>
                </a:solidFill>
                <a:latin typeface="Times New Roman" panose="02020603050405020304" charset="0"/>
                <a:cs typeface="Times New Roman" panose="02020603050405020304" charset="0"/>
              </a:rPr>
              <a:t>Future Work: Focus on refining segmentation with behavioral data and advancing predictive modeling for more precise targeting.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360" y="411479"/>
            <a:ext cx="5486400" cy="3291840"/>
          </a:xfrm>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07993"/>
            <a:ext cx="10972800" cy="1570325"/>
          </a:xfrm>
        </p:spPr>
        <p:txBody>
          <a:bodyPr anchor="b">
            <a:normAutofit/>
          </a:bodyPr>
          <a:lstStyle/>
          <a:p>
            <a:r>
              <a:rPr lang="en-US" b="0" dirty="0">
                <a:latin typeface="Aptos" panose="020B0004020202020204" pitchFamily="34" charset="0"/>
              </a:rPr>
              <a:t>CONTENT</a:t>
            </a:r>
          </a:p>
        </p:txBody>
      </p:sp>
      <p:sp>
        <p:nvSpPr>
          <p:cNvPr id="5" name="TextBox 4"/>
          <p:cNvSpPr txBox="1"/>
          <p:nvPr/>
        </p:nvSpPr>
        <p:spPr>
          <a:xfrm>
            <a:off x="978715" y="1728435"/>
            <a:ext cx="6881769" cy="5107940"/>
          </a:xfrm>
          <a:prstGeom prst="rect">
            <a:avLst/>
          </a:prstGeom>
          <a:noFill/>
        </p:spPr>
        <p:txBody>
          <a:bodyPr wrap="square" rtlCol="0">
            <a:spAutoFit/>
          </a:bodyPr>
          <a:lstStyle/>
          <a:p>
            <a:pPr marL="285750" indent="-285750">
              <a:buClr>
                <a:schemeClr val="accent3">
                  <a:lumMod val="75000"/>
                </a:schemeClr>
              </a:buClr>
              <a:buFont typeface="Wingdings" panose="05000000000000000000" pitchFamily="2" charset="2"/>
              <a:buChar char="§"/>
            </a:pPr>
            <a:r>
              <a:rPr lang="en-US" sz="2000" dirty="0">
                <a:solidFill>
                  <a:schemeClr val="bg1"/>
                </a:solidFill>
                <a:latin typeface="Times New Roman" panose="02020603050405020304" charset="0"/>
                <a:cs typeface="Times New Roman" panose="02020603050405020304" charset="0"/>
              </a:rPr>
              <a:t>Introduction</a:t>
            </a:r>
          </a:p>
          <a:p>
            <a:pPr indent="0">
              <a:buClr>
                <a:schemeClr val="accent3">
                  <a:lumMod val="75000"/>
                </a:schemeClr>
              </a:buClr>
              <a:buFont typeface="Wingdings" panose="05000000000000000000" pitchFamily="2" charset="2"/>
              <a:buNone/>
            </a:pPr>
            <a:endParaRPr lang="en-US" sz="2000" dirty="0">
              <a:solidFill>
                <a:schemeClr val="bg1"/>
              </a:solidFill>
              <a:latin typeface="Times New Roman" panose="02020603050405020304" charset="0"/>
              <a:cs typeface="Times New Roman" panose="02020603050405020304" charset="0"/>
            </a:endParaRPr>
          </a:p>
          <a:p>
            <a:pPr marL="285750" indent="-285750">
              <a:buClr>
                <a:schemeClr val="accent3">
                  <a:lumMod val="75000"/>
                </a:schemeClr>
              </a:buClr>
              <a:buFont typeface="Wingdings" panose="05000000000000000000" pitchFamily="2" charset="2"/>
              <a:buChar char="§"/>
            </a:pPr>
            <a:r>
              <a:rPr lang="en-US" sz="2000" dirty="0">
                <a:solidFill>
                  <a:schemeClr val="bg1"/>
                </a:solidFill>
                <a:latin typeface="Times New Roman" panose="02020603050405020304" charset="0"/>
                <a:cs typeface="Times New Roman" panose="02020603050405020304" charset="0"/>
              </a:rPr>
              <a:t>Overview of Dataset</a:t>
            </a:r>
          </a:p>
          <a:p>
            <a:pPr marL="285750" indent="-285750">
              <a:buClr>
                <a:schemeClr val="accent3">
                  <a:lumMod val="75000"/>
                </a:schemeClr>
              </a:buClr>
              <a:buFont typeface="Wingdings" panose="05000000000000000000" pitchFamily="2" charset="2"/>
              <a:buChar char="§"/>
            </a:pPr>
            <a:r>
              <a:rPr lang="en-US" sz="2000" dirty="0">
                <a:solidFill>
                  <a:schemeClr val="bg1"/>
                </a:solidFill>
                <a:latin typeface="Times New Roman" panose="02020603050405020304" charset="0"/>
                <a:cs typeface="Times New Roman" panose="02020603050405020304" charset="0"/>
              </a:rPr>
              <a:t>EDA</a:t>
            </a:r>
          </a:p>
          <a:p>
            <a:pPr marL="742950" lvl="1" indent="-285750">
              <a:buClr>
                <a:schemeClr val="accent3">
                  <a:lumMod val="75000"/>
                </a:schemeClr>
              </a:buClr>
              <a:buFont typeface="Wingdings" panose="05000000000000000000" pitchFamily="2" charset="2"/>
              <a:buChar char="§"/>
            </a:pPr>
            <a:r>
              <a:rPr lang="en-US" sz="2000" dirty="0">
                <a:solidFill>
                  <a:schemeClr val="bg1"/>
                </a:solidFill>
                <a:latin typeface="Times New Roman" panose="02020603050405020304" charset="0"/>
                <a:cs typeface="Times New Roman" panose="02020603050405020304" charset="0"/>
              </a:rPr>
              <a:t>Data Visualization</a:t>
            </a:r>
          </a:p>
          <a:p>
            <a:pPr marL="742950" lvl="1" indent="-285750">
              <a:buClr>
                <a:schemeClr val="accent3">
                  <a:lumMod val="75000"/>
                </a:schemeClr>
              </a:buClr>
              <a:buFont typeface="Wingdings" panose="05000000000000000000" pitchFamily="2" charset="2"/>
              <a:buChar char="§"/>
            </a:pPr>
            <a:r>
              <a:rPr lang="en-US" sz="2000" dirty="0">
                <a:solidFill>
                  <a:schemeClr val="bg1"/>
                </a:solidFill>
                <a:latin typeface="Times New Roman" panose="02020603050405020304" charset="0"/>
                <a:cs typeface="Times New Roman" panose="02020603050405020304" charset="0"/>
              </a:rPr>
              <a:t>Data Preprocessing</a:t>
            </a:r>
          </a:p>
          <a:p>
            <a:pPr marL="742950" lvl="1" indent="-285750">
              <a:buClr>
                <a:schemeClr val="accent3">
                  <a:lumMod val="75000"/>
                </a:schemeClr>
              </a:buClr>
              <a:buFont typeface="Wingdings" panose="05000000000000000000" pitchFamily="2" charset="2"/>
              <a:buChar char="§"/>
            </a:pPr>
            <a:endParaRPr lang="en-US" sz="2000" dirty="0">
              <a:solidFill>
                <a:schemeClr val="bg1"/>
              </a:solidFill>
              <a:latin typeface="Times New Roman" panose="02020603050405020304" charset="0"/>
              <a:cs typeface="Times New Roman" panose="02020603050405020304" charset="0"/>
            </a:endParaRPr>
          </a:p>
          <a:p>
            <a:pPr marL="285750" indent="-285750">
              <a:buClr>
                <a:schemeClr val="accent3">
                  <a:lumMod val="75000"/>
                </a:schemeClr>
              </a:buClr>
              <a:buFont typeface="Wingdings" panose="05000000000000000000" pitchFamily="2" charset="2"/>
              <a:buChar char="§"/>
            </a:pPr>
            <a:r>
              <a:rPr lang="en-IN" sz="2000" dirty="0">
                <a:solidFill>
                  <a:schemeClr val="bg1"/>
                </a:solidFill>
                <a:latin typeface="Times New Roman" panose="02020603050405020304" charset="0"/>
                <a:cs typeface="Times New Roman" panose="02020603050405020304" charset="0"/>
              </a:rPr>
              <a:t>Model Building</a:t>
            </a:r>
          </a:p>
          <a:p>
            <a:pPr marL="742950" lvl="1" indent="-285750">
              <a:buClr>
                <a:schemeClr val="accent3">
                  <a:lumMod val="75000"/>
                </a:schemeClr>
              </a:buClr>
              <a:buFont typeface="Wingdings" panose="05000000000000000000" pitchFamily="2" charset="2"/>
              <a:buChar char="§"/>
            </a:pPr>
            <a:r>
              <a:rPr lang="en-IN" sz="2000" dirty="0">
                <a:solidFill>
                  <a:schemeClr val="bg1"/>
                </a:solidFill>
                <a:latin typeface="Times New Roman" panose="02020603050405020304" charset="0"/>
                <a:cs typeface="Times New Roman" panose="02020603050405020304" charset="0"/>
              </a:rPr>
              <a:t>Model Selection</a:t>
            </a:r>
          </a:p>
          <a:p>
            <a:pPr marL="742950" lvl="1" indent="-285750">
              <a:buClr>
                <a:schemeClr val="accent3">
                  <a:lumMod val="75000"/>
                </a:schemeClr>
              </a:buClr>
              <a:buFont typeface="Wingdings" panose="05000000000000000000" pitchFamily="2" charset="2"/>
              <a:buChar char="§"/>
            </a:pPr>
            <a:r>
              <a:rPr lang="en-IN" sz="2000" dirty="0">
                <a:solidFill>
                  <a:schemeClr val="bg1"/>
                </a:solidFill>
                <a:latin typeface="Times New Roman" panose="02020603050405020304" charset="0"/>
                <a:cs typeface="Times New Roman" panose="02020603050405020304" charset="0"/>
              </a:rPr>
              <a:t>Accuracy’s</a:t>
            </a:r>
          </a:p>
          <a:p>
            <a:pPr marL="742950" lvl="1" indent="-285750">
              <a:buClr>
                <a:schemeClr val="accent3">
                  <a:lumMod val="75000"/>
                </a:schemeClr>
              </a:buClr>
              <a:buFont typeface="Wingdings" panose="05000000000000000000" pitchFamily="2" charset="2"/>
              <a:buChar char="§"/>
            </a:pPr>
            <a:r>
              <a:rPr lang="en-IN" sz="2000" dirty="0">
                <a:solidFill>
                  <a:schemeClr val="bg1"/>
                </a:solidFill>
                <a:latin typeface="Times New Roman" panose="02020603050405020304" charset="0"/>
                <a:cs typeface="Times New Roman" panose="02020603050405020304" charset="0"/>
              </a:rPr>
              <a:t>Selecting a Suitable Model</a:t>
            </a:r>
          </a:p>
          <a:p>
            <a:pPr marL="742950" lvl="1" indent="-285750">
              <a:buClr>
                <a:schemeClr val="accent3">
                  <a:lumMod val="75000"/>
                </a:schemeClr>
              </a:buClr>
              <a:buFont typeface="Wingdings" panose="05000000000000000000" pitchFamily="2" charset="2"/>
              <a:buChar char="§"/>
            </a:pPr>
            <a:endParaRPr lang="en-IN" sz="2000" dirty="0">
              <a:solidFill>
                <a:schemeClr val="bg1"/>
              </a:solidFill>
              <a:latin typeface="Times New Roman" panose="02020603050405020304" charset="0"/>
              <a:cs typeface="Times New Roman" panose="02020603050405020304" charset="0"/>
            </a:endParaRPr>
          </a:p>
          <a:p>
            <a:pPr marL="285750" indent="-285750">
              <a:buClr>
                <a:schemeClr val="accent3">
                  <a:lumMod val="75000"/>
                </a:schemeClr>
              </a:buClr>
              <a:buFont typeface="Wingdings" panose="05000000000000000000" pitchFamily="2" charset="2"/>
              <a:buChar char="§"/>
            </a:pPr>
            <a:r>
              <a:rPr lang="en-IN" sz="2000" dirty="0">
                <a:solidFill>
                  <a:schemeClr val="bg1"/>
                </a:solidFill>
                <a:latin typeface="Times New Roman" panose="02020603050405020304" charset="0"/>
                <a:cs typeface="Times New Roman" panose="02020603050405020304" charset="0"/>
              </a:rPr>
              <a:t>Deployment</a:t>
            </a:r>
          </a:p>
          <a:p>
            <a:pPr marL="171450" indent="-171450">
              <a:buClr>
                <a:schemeClr val="accent3">
                  <a:lumMod val="75000"/>
                </a:schemeClr>
              </a:buClr>
              <a:buFont typeface="Wingdings" panose="05000000000000000000" pitchFamily="2" charset="2"/>
              <a:buChar char="§"/>
            </a:pPr>
            <a:endParaRPr lang="en-IN" sz="800" dirty="0">
              <a:solidFill>
                <a:schemeClr val="bg1"/>
              </a:solidFill>
              <a:latin typeface="Times New Roman" panose="02020603050405020304" charset="0"/>
              <a:cs typeface="Times New Roman" panose="02020603050405020304" charset="0"/>
            </a:endParaRPr>
          </a:p>
          <a:p>
            <a:pPr marL="285750" indent="-285750">
              <a:buClr>
                <a:schemeClr val="accent3">
                  <a:lumMod val="75000"/>
                </a:schemeClr>
              </a:buClr>
              <a:buFont typeface="Wingdings" panose="05000000000000000000" pitchFamily="2" charset="2"/>
              <a:buChar char="§"/>
            </a:pPr>
            <a:r>
              <a:rPr lang="en-IN" sz="2000" dirty="0">
                <a:solidFill>
                  <a:schemeClr val="bg1"/>
                </a:solidFill>
                <a:latin typeface="Times New Roman" panose="02020603050405020304" charset="0"/>
                <a:cs typeface="Times New Roman" panose="02020603050405020304" charset="0"/>
              </a:rPr>
              <a:t>Conclusion</a:t>
            </a:r>
          </a:p>
          <a:p>
            <a:pPr marL="742950" lvl="1" indent="-285750">
              <a:buFont typeface="Arial" panose="020B0604020202020204" pitchFamily="34" charset="0"/>
              <a:buChar char="•"/>
            </a:pPr>
            <a:endParaRPr lang="en-IN" sz="1600" dirty="0">
              <a:solidFill>
                <a:schemeClr val="bg1"/>
              </a:solidFill>
            </a:endParaRPr>
          </a:p>
          <a:p>
            <a:pPr marL="742950" lvl="1" indent="-285750">
              <a:buFont typeface="Arial" panose="020B0604020202020204" pitchFamily="34" charset="0"/>
              <a:buChar char="•"/>
            </a:pPr>
            <a:endParaRPr lang="en-IN" sz="1600" dirty="0">
              <a:solidFill>
                <a:schemeClr val="bg1"/>
              </a:solidFill>
            </a:endParaRPr>
          </a:p>
          <a:p>
            <a:pPr marL="742950" lvl="1" indent="-285750">
              <a:buFont typeface="Arial" panose="020B0604020202020204" pitchFamily="34" charset="0"/>
              <a:buChar char="•"/>
            </a:pPr>
            <a:endParaRPr lang="en-IN" sz="600" dirty="0">
              <a:solidFill>
                <a:schemeClr val="bg1"/>
              </a:solidFill>
            </a:endParaRPr>
          </a:p>
        </p:txBody>
      </p:sp>
      <p:pic>
        <p:nvPicPr>
          <p:cNvPr id="7" name="Picture 6"/>
          <p:cNvPicPr>
            <a:picLocks noChangeAspect="1"/>
          </p:cNvPicPr>
          <p:nvPr/>
        </p:nvPicPr>
        <p:blipFill>
          <a:blip r:embed="rId3"/>
          <a:stretch>
            <a:fillRect/>
          </a:stretch>
        </p:blipFill>
        <p:spPr>
          <a:xfrm>
            <a:off x="343141" y="2029638"/>
            <a:ext cx="3284505" cy="1981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0784" y="700474"/>
            <a:ext cx="5791200" cy="666404"/>
          </a:xfrm>
        </p:spPr>
        <p:txBody>
          <a:bodyPr/>
          <a:lstStyle/>
          <a:p>
            <a:r>
              <a:rPr lang="en-US" sz="4000" dirty="0">
                <a:latin typeface="Aptos" panose="020B0004020202020204" pitchFamily="34" charset="0"/>
              </a:rPr>
              <a:t>Introduction</a:t>
            </a:r>
          </a:p>
        </p:txBody>
      </p:sp>
      <p:sp>
        <p:nvSpPr>
          <p:cNvPr id="7" name="Text Placeholder 6"/>
          <p:cNvSpPr>
            <a:spLocks noGrp="1"/>
          </p:cNvSpPr>
          <p:nvPr>
            <p:ph type="body" sz="quarter" idx="11"/>
          </p:nvPr>
        </p:nvSpPr>
        <p:spPr>
          <a:xfrm>
            <a:off x="620784" y="864067"/>
            <a:ext cx="11250569" cy="5104158"/>
          </a:xfrm>
        </p:spPr>
        <p:txBody>
          <a:bodyPr/>
          <a:lstStyle/>
          <a:p>
            <a:endParaRPr lang="en-US" dirty="0">
              <a:latin typeface="Aptos Display" panose="020B0004020202020204" pitchFamily="34" charset="0"/>
            </a:endParaRPr>
          </a:p>
          <a:p>
            <a:endParaRPr lang="en-US" dirty="0">
              <a:latin typeface="Aptos Display" panose="020B0004020202020204" pitchFamily="34" charset="0"/>
            </a:endParaRPr>
          </a:p>
          <a:p>
            <a:r>
              <a:rPr lang="en-US" sz="2800" dirty="0">
                <a:latin typeface="Aptos Display" panose="020B0004020202020204" pitchFamily="34" charset="0"/>
              </a:rPr>
              <a:t>Business Objective:</a:t>
            </a:r>
          </a:p>
          <a:p>
            <a:r>
              <a:rPr lang="en-US" sz="2000" b="0" dirty="0">
                <a:solidFill>
                  <a:schemeClr val="bg1"/>
                </a:solidFill>
                <a:latin typeface="Aptos Display" panose="020B0004020202020204" pitchFamily="34" charset="0"/>
              </a:rPr>
              <a:t>Customer personality analysis helps a business to modify its product based on its </a:t>
            </a:r>
            <a:r>
              <a:rPr lang="en-US" sz="2000" b="0" dirty="0" err="1">
                <a:solidFill>
                  <a:schemeClr val="bg1"/>
                </a:solidFill>
                <a:latin typeface="Aptos Display" panose="020B0004020202020204" pitchFamily="34" charset="0"/>
              </a:rPr>
              <a:t>targetcustomers</a:t>
            </a:r>
            <a:r>
              <a:rPr lang="en-US" sz="2000" b="0" dirty="0">
                <a:solidFill>
                  <a:schemeClr val="bg1"/>
                </a:solidFill>
                <a:latin typeface="Aptos Display" panose="020B0004020202020204" pitchFamily="34" charset="0"/>
              </a:rPr>
              <a:t> from different types of customer segments. Finding the potential customers by </a:t>
            </a:r>
            <a:r>
              <a:rPr lang="en-US" sz="2000" b="0" dirty="0" err="1">
                <a:solidFill>
                  <a:schemeClr val="bg1"/>
                </a:solidFill>
                <a:latin typeface="Aptos Display" panose="020B0004020202020204" pitchFamily="34" charset="0"/>
              </a:rPr>
              <a:t>analysing</a:t>
            </a:r>
            <a:r>
              <a:rPr lang="en-US" sz="2000" b="0" dirty="0">
                <a:solidFill>
                  <a:schemeClr val="bg1"/>
                </a:solidFill>
                <a:latin typeface="Aptos Display" panose="020B0004020202020204" pitchFamily="34" charset="0"/>
              </a:rPr>
              <a:t> the </a:t>
            </a:r>
            <a:r>
              <a:rPr lang="en-US" sz="2000" b="0" dirty="0" err="1">
                <a:solidFill>
                  <a:schemeClr val="bg1"/>
                </a:solidFill>
                <a:latin typeface="Aptos Display" panose="020B0004020202020204" pitchFamily="34" charset="0"/>
              </a:rPr>
              <a:t>behaviour</a:t>
            </a:r>
            <a:r>
              <a:rPr lang="en-US" sz="2000" b="0" dirty="0">
                <a:solidFill>
                  <a:schemeClr val="bg1"/>
                </a:solidFill>
                <a:latin typeface="Aptos Display" panose="020B0004020202020204" pitchFamily="34" charset="0"/>
              </a:rPr>
              <a:t> of them is useful to understand the targeted customers. For example, instead of spending money to market a new product to every customer in the company’s database, a company can </a:t>
            </a:r>
            <a:r>
              <a:rPr lang="en-US" sz="2000" b="0" dirty="0" err="1">
                <a:solidFill>
                  <a:schemeClr val="bg1"/>
                </a:solidFill>
                <a:latin typeface="Aptos Display" panose="020B0004020202020204" pitchFamily="34" charset="0"/>
              </a:rPr>
              <a:t>analyse</a:t>
            </a:r>
            <a:r>
              <a:rPr lang="en-US" sz="2000" b="0" dirty="0">
                <a:solidFill>
                  <a:schemeClr val="bg1"/>
                </a:solidFill>
                <a:latin typeface="Aptos Display" panose="020B0004020202020204" pitchFamily="34" charset="0"/>
              </a:rPr>
              <a:t> which customer segment is most likely to buy the product and then market the product only on that particular segment.</a:t>
            </a:r>
          </a:p>
          <a:p>
            <a:pPr marL="0" marR="0" algn="just">
              <a:lnSpc>
                <a:spcPct val="115000"/>
              </a:lnSpc>
            </a:pPr>
            <a:endParaRPr lang="en-US" sz="1400" dirty="0"/>
          </a:p>
          <a:p>
            <a:pPr marL="0" marR="0" algn="just">
              <a:lnSpc>
                <a:spcPct val="115000"/>
              </a:lnSpc>
            </a:pPr>
            <a:endParaRPr lang="en-IN" sz="1800" dirty="0">
              <a:solidFill>
                <a:schemeClr val="bg1"/>
              </a:solidFill>
              <a:effectLst/>
            </a:endParaRPr>
          </a:p>
          <a:p>
            <a:pPr marL="0" marR="0" algn="just">
              <a:lnSpc>
                <a:spcPct val="115000"/>
              </a:lnSpc>
            </a:pPr>
            <a:endParaRPr lang="en-IN" sz="1800" dirty="0">
              <a:solidFill>
                <a:schemeClr val="bg1"/>
              </a:solidFill>
              <a:effectLst/>
            </a:endParaRPr>
          </a:p>
          <a:p>
            <a:pPr marL="0" marR="0" algn="just">
              <a:lnSpc>
                <a:spcPct val="115000"/>
              </a:lnSpc>
            </a:pPr>
            <a:endParaRPr lang="en-IN" sz="1800" dirty="0">
              <a:solidFill>
                <a:schemeClr val="bg1"/>
              </a:solidFill>
              <a:latin typeface="Arial" panose="020B0604020202020204" pitchFamily="34" charset="0"/>
              <a:ea typeface="Arial" panose="020B0604020202020204" pitchFamily="34" charset="0"/>
            </a:endParaRPr>
          </a:p>
          <a:p>
            <a:pPr marL="0" marR="0" algn="just">
              <a:lnSpc>
                <a:spcPct val="115000"/>
              </a:lnSpc>
            </a:pPr>
            <a:endParaRPr lang="en-IN" sz="1800" dirty="0">
              <a:solidFill>
                <a:schemeClr val="bg1"/>
              </a:solidFill>
              <a:latin typeface="Arial" panose="020B0604020202020204" pitchFamily="34" charset="0"/>
              <a:ea typeface="Arial" panose="020B0604020202020204" pitchFamily="34" charset="0"/>
            </a:endParaRPr>
          </a:p>
          <a:p>
            <a:pPr marL="0" marR="0" algn="just">
              <a:lnSpc>
                <a:spcPct val="115000"/>
              </a:lnSpc>
            </a:pPr>
            <a:endParaRPr lang="en-IN" sz="1800" dirty="0">
              <a:solidFill>
                <a:schemeClr val="bg1"/>
              </a:solidFill>
              <a:effectLst/>
              <a:latin typeface="Arial" panose="020B0604020202020204" pitchFamily="34" charset="0"/>
              <a:ea typeface="Arial" panose="020B0604020202020204" pitchFamily="34" charset="0"/>
            </a:endParaRPr>
          </a:p>
          <a:p>
            <a:pPr marL="0" marR="0" algn="just">
              <a:lnSpc>
                <a:spcPct val="115000"/>
              </a:lnSpc>
            </a:pPr>
            <a:endParaRPr lang="en-IN" sz="1800" dirty="0">
              <a:solidFill>
                <a:schemeClr val="bg1"/>
              </a:solidFill>
              <a:effectLst/>
              <a:latin typeface="Arial" panose="020B0604020202020204" pitchFamily="34" charset="0"/>
              <a:ea typeface="Arial" panose="020B0604020202020204" pitchFamily="34" charset="0"/>
            </a:endParaRPr>
          </a:p>
          <a:p>
            <a:pPr marL="0" marR="0" algn="just">
              <a:lnSpc>
                <a:spcPct val="115000"/>
              </a:lnSpc>
            </a:pPr>
            <a:endParaRPr lang="en-US" sz="1800" dirty="0">
              <a:solidFill>
                <a:schemeClr val="bg1"/>
              </a:solidFill>
              <a:effectLst/>
              <a:latin typeface="Arial" panose="020B0604020202020204" pitchFamily="34" charset="0"/>
              <a:ea typeface="Arial" panose="020B0604020202020204" pitchFamily="34" charset="0"/>
            </a:endParaRPr>
          </a:p>
          <a:p>
            <a:pPr marL="0" marR="0">
              <a:lnSpc>
                <a:spcPct val="115000"/>
              </a:lnSpc>
            </a:pPr>
            <a:r>
              <a:rPr lang="en-IN" sz="1800" dirty="0">
                <a:effectLst/>
                <a:latin typeface="Arial" panose="020B0604020202020204" pitchFamily="34"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3408" y="72278"/>
            <a:ext cx="6180851" cy="6785722"/>
          </a:xfrm>
        </p:spPr>
      </p:pic>
      <p:sp>
        <p:nvSpPr>
          <p:cNvPr id="5" name="Title 1"/>
          <p:cNvSpPr>
            <a:spLocks noGrp="1"/>
          </p:cNvSpPr>
          <p:nvPr>
            <p:ph type="title"/>
          </p:nvPr>
        </p:nvSpPr>
        <p:spPr>
          <a:xfrm>
            <a:off x="7390620" y="3429000"/>
            <a:ext cx="5692589" cy="678652"/>
          </a:xfrm>
        </p:spPr>
        <p:txBody>
          <a:bodyPr/>
          <a:lstStyle/>
          <a:p>
            <a:r>
              <a:rPr lang="en-US" dirty="0"/>
              <a:t>	</a:t>
            </a:r>
            <a:r>
              <a:rPr lang="en-US" sz="3000" dirty="0"/>
              <a:t>DATASET DETAILS:</a:t>
            </a:r>
            <a:endParaRPr lang="en-IN"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19498" y="130035"/>
            <a:ext cx="6719184" cy="659793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8045" y="255503"/>
            <a:ext cx="3428278" cy="830997"/>
          </a:xfrm>
          <a:prstGeom prst="rect">
            <a:avLst/>
          </a:prstGeom>
          <a:noFill/>
        </p:spPr>
        <p:txBody>
          <a:bodyPr wrap="square" rtlCol="0">
            <a:spAutoFit/>
          </a:bodyPr>
          <a:lstStyle/>
          <a:p>
            <a:r>
              <a:rPr lang="en-US" sz="2800" b="1" dirty="0">
                <a:solidFill>
                  <a:schemeClr val="bg1"/>
                </a:solidFill>
                <a:latin typeface="Aptos" panose="020B0004020202020204" pitchFamily="34" charset="0"/>
              </a:rPr>
              <a:t>Data Visualization</a:t>
            </a:r>
          </a:p>
          <a:p>
            <a:endParaRPr lang="en-IN" dirty="0"/>
          </a:p>
        </p:txBody>
      </p:sp>
      <p:pic>
        <p:nvPicPr>
          <p:cNvPr id="3" name="Picture 2"/>
          <p:cNvPicPr>
            <a:picLocks noChangeAspect="1"/>
          </p:cNvPicPr>
          <p:nvPr/>
        </p:nvPicPr>
        <p:blipFill>
          <a:blip r:embed="rId2"/>
          <a:stretch>
            <a:fillRect/>
          </a:stretch>
        </p:blipFill>
        <p:spPr>
          <a:xfrm>
            <a:off x="80608" y="840145"/>
            <a:ext cx="3635715" cy="3301550"/>
          </a:xfrm>
          <a:prstGeom prst="rect">
            <a:avLst/>
          </a:prstGeom>
        </p:spPr>
      </p:pic>
      <p:pic>
        <p:nvPicPr>
          <p:cNvPr id="5" name="Picture 4"/>
          <p:cNvPicPr>
            <a:picLocks noChangeAspect="1"/>
          </p:cNvPicPr>
          <p:nvPr/>
        </p:nvPicPr>
        <p:blipFill>
          <a:blip r:embed="rId3"/>
          <a:stretch>
            <a:fillRect/>
          </a:stretch>
        </p:blipFill>
        <p:spPr>
          <a:xfrm>
            <a:off x="3690958" y="330573"/>
            <a:ext cx="4810083" cy="3182287"/>
          </a:xfrm>
          <a:prstGeom prst="rect">
            <a:avLst/>
          </a:prstGeom>
        </p:spPr>
      </p:pic>
      <p:pic>
        <p:nvPicPr>
          <p:cNvPr id="9" name="Picture 8"/>
          <p:cNvPicPr>
            <a:picLocks noChangeAspect="1"/>
          </p:cNvPicPr>
          <p:nvPr/>
        </p:nvPicPr>
        <p:blipFill>
          <a:blip r:embed="rId4"/>
          <a:stretch>
            <a:fillRect/>
          </a:stretch>
        </p:blipFill>
        <p:spPr>
          <a:xfrm>
            <a:off x="1898465" y="4472268"/>
            <a:ext cx="5123207" cy="2385732"/>
          </a:xfrm>
          <a:prstGeom prst="rect">
            <a:avLst/>
          </a:prstGeom>
        </p:spPr>
      </p:pic>
      <p:pic>
        <p:nvPicPr>
          <p:cNvPr id="11" name="Picture 10"/>
          <p:cNvPicPr>
            <a:picLocks noChangeAspect="1"/>
          </p:cNvPicPr>
          <p:nvPr/>
        </p:nvPicPr>
        <p:blipFill>
          <a:blip r:embed="rId5"/>
          <a:stretch>
            <a:fillRect/>
          </a:stretch>
        </p:blipFill>
        <p:spPr>
          <a:xfrm>
            <a:off x="8774701" y="423143"/>
            <a:ext cx="3336690" cy="3005857"/>
          </a:xfrm>
          <a:prstGeom prst="rect">
            <a:avLst/>
          </a:prstGeom>
        </p:spPr>
      </p:pic>
      <p:pic>
        <p:nvPicPr>
          <p:cNvPr id="13" name="Picture 12"/>
          <p:cNvPicPr>
            <a:picLocks noChangeAspect="1"/>
          </p:cNvPicPr>
          <p:nvPr/>
        </p:nvPicPr>
        <p:blipFill>
          <a:blip r:embed="rId6"/>
          <a:stretch>
            <a:fillRect/>
          </a:stretch>
        </p:blipFill>
        <p:spPr>
          <a:xfrm>
            <a:off x="7186845" y="3922996"/>
            <a:ext cx="4556922" cy="2823129"/>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5679" y="3652309"/>
            <a:ext cx="2390215" cy="270687"/>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85381" y="128878"/>
            <a:ext cx="1506619" cy="440136"/>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81496" y="4133414"/>
            <a:ext cx="2844959" cy="338854"/>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76557" y="28845"/>
            <a:ext cx="2050116" cy="317708"/>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8045" y="4141695"/>
            <a:ext cx="2200275" cy="39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2735" y="287020"/>
            <a:ext cx="5186680" cy="40449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591" y="4154394"/>
            <a:ext cx="2162175" cy="428625"/>
          </a:xfrm>
          <a:prstGeom prst="rect">
            <a:avLst/>
          </a:prstGeom>
        </p:spPr>
      </p:pic>
      <p:pic>
        <p:nvPicPr>
          <p:cNvPr id="10" name="Picture 9"/>
          <p:cNvPicPr>
            <a:picLocks noChangeAspect="1"/>
          </p:cNvPicPr>
          <p:nvPr/>
        </p:nvPicPr>
        <p:blipFill>
          <a:blip r:embed="rId4"/>
          <a:stretch>
            <a:fillRect/>
          </a:stretch>
        </p:blipFill>
        <p:spPr>
          <a:xfrm>
            <a:off x="5746376" y="262759"/>
            <a:ext cx="6080872" cy="6481520"/>
          </a:xfrm>
          <a:prstGeom prst="rect">
            <a:avLst/>
          </a:prstGeom>
        </p:spPr>
      </p:pic>
      <p:pic>
        <p:nvPicPr>
          <p:cNvPr id="12" name="Picture 11"/>
          <p:cNvPicPr>
            <a:picLocks noChangeAspect="1"/>
          </p:cNvPicPr>
          <p:nvPr/>
        </p:nvPicPr>
        <p:blipFill>
          <a:blip r:embed="rId5"/>
          <a:stretch>
            <a:fillRect/>
          </a:stretch>
        </p:blipFill>
        <p:spPr>
          <a:xfrm>
            <a:off x="3693940" y="5584979"/>
            <a:ext cx="2191056" cy="4572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371324"/>
            <a:ext cx="10873740" cy="585022"/>
          </a:xfrm>
        </p:spPr>
        <p:txBody>
          <a:bodyPr/>
          <a:lstStyle/>
          <a:p>
            <a:r>
              <a:rPr lang="en-US" sz="3000" dirty="0">
                <a:latin typeface="Aptos" panose="020B0004020202020204" pitchFamily="34" charset="0"/>
              </a:rPr>
              <a:t>Data preprocessing </a:t>
            </a:r>
          </a:p>
        </p:txBody>
      </p:sp>
      <p:sp>
        <p:nvSpPr>
          <p:cNvPr id="3" name="Content Placeholder 2"/>
          <p:cNvSpPr>
            <a:spLocks noGrp="1"/>
          </p:cNvSpPr>
          <p:nvPr>
            <p:ph sz="quarter" idx="13"/>
          </p:nvPr>
        </p:nvSpPr>
        <p:spPr>
          <a:xfrm>
            <a:off x="259080" y="1090295"/>
            <a:ext cx="10873740" cy="4329430"/>
          </a:xfrm>
        </p:spPr>
        <p:txBody>
          <a:bodyPr>
            <a:normAutofit/>
          </a:bodyPr>
          <a:lstStyle/>
          <a:p>
            <a:r>
              <a:rPr lang="en-US" b="1" dirty="0">
                <a:latin typeface="Aptos" panose="020B0004020202020204" pitchFamily="34" charset="0"/>
              </a:rPr>
              <a:t>Missing Values</a:t>
            </a:r>
            <a:r>
              <a:rPr lang="en-US" dirty="0">
                <a:latin typeface="Aptos" panose="020B0004020202020204" pitchFamily="34" charset="0"/>
              </a:rPr>
              <a:t>: </a:t>
            </a:r>
            <a:r>
              <a:rPr lang="en-US" altLang="en-US" sz="1800" dirty="0">
                <a:latin typeface="Aptos" panose="020B0004020202020204" pitchFamily="34" charset="0"/>
              </a:rPr>
              <a:t>We handled missing values in the Income column by filling them with the median to reduce bias caused by outliers. This ensures the dataset remains complete and reliable for analysis.</a:t>
            </a:r>
          </a:p>
          <a:p>
            <a:r>
              <a:rPr lang="en-US" b="1" dirty="0">
                <a:latin typeface="Aptos" panose="020B0004020202020204" pitchFamily="34" charset="0"/>
              </a:rPr>
              <a:t>Normalization/Scaling</a:t>
            </a:r>
            <a:r>
              <a:rPr lang="en-US" dirty="0">
                <a:latin typeface="Aptos" panose="020B0004020202020204" pitchFamily="34" charset="0"/>
              </a:rPr>
              <a:t>: </a:t>
            </a:r>
            <a:r>
              <a:rPr lang="en-US" altLang="en-US" sz="1800" dirty="0">
                <a:latin typeface="Aptos" panose="020B0004020202020204" pitchFamily="34" charset="0"/>
              </a:rPr>
              <a:t>We applied StandardScaler to bring all features to a common scale. This step is crucial for clustering models like K-Means, which are sensitive to feature magnitude.</a:t>
            </a:r>
          </a:p>
          <a:p>
            <a:r>
              <a:rPr lang="en-US" sz="1800" b="1" dirty="0">
                <a:latin typeface="Aptos" panose="020B0004020202020204" pitchFamily="34" charset="0"/>
              </a:rPr>
              <a:t>Outliers Removal</a:t>
            </a:r>
            <a:r>
              <a:rPr lang="en-US" sz="1800" dirty="0">
                <a:latin typeface="Aptos" panose="020B0004020202020204" pitchFamily="34" charset="0"/>
              </a:rPr>
              <a:t>:</a:t>
            </a:r>
            <a:r>
              <a:rPr lang="en-US" altLang="en-US" sz="1800" dirty="0">
                <a:latin typeface="Aptos" panose="020B0004020202020204" pitchFamily="34" charset="0"/>
              </a:rPr>
              <a:t>Outliers in Income were removed using the IQR method to reduce noise and skewness. This helped in achieving more balanced and meaningful clusters</a:t>
            </a:r>
          </a:p>
          <a:p>
            <a:r>
              <a:rPr lang="en-US" sz="1800" b="1" dirty="0">
                <a:latin typeface="Aptos" panose="020B0004020202020204" pitchFamily="34" charset="0"/>
              </a:rPr>
              <a:t>Deleting useless Features</a:t>
            </a:r>
            <a:r>
              <a:rPr lang="en-US" sz="1800" dirty="0">
                <a:latin typeface="Aptos" panose="020B0004020202020204" pitchFamily="34" charset="0"/>
              </a:rPr>
              <a:t>:</a:t>
            </a:r>
            <a:r>
              <a:rPr lang="en-US" altLang="en-US" dirty="0"/>
              <a:t>We dropped irrelevant columns such as Z_CostContact, Z_Revenue, and IDs which didn’t contribute to customer behavior analysis. Removing them streamlined the model and improved focus on impactful features.</a:t>
            </a:r>
          </a:p>
          <a:p>
            <a:endParaRPr lang="en-US" dirty="0"/>
          </a:p>
          <a:p>
            <a:pPr marL="0" indent="0">
              <a:buNone/>
            </a:pP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23" y="18373"/>
            <a:ext cx="5291285" cy="656978"/>
          </a:xfrm>
        </p:spPr>
        <p:txBody>
          <a:bodyPr/>
          <a:lstStyle/>
          <a:p>
            <a:r>
              <a:rPr lang="en-US" sz="3000" dirty="0">
                <a:latin typeface="Aptos" panose="020B0004020202020204" pitchFamily="34" charset="0"/>
              </a:rPr>
              <a:t>MODEL BUILDING</a:t>
            </a:r>
          </a:p>
        </p:txBody>
      </p:sp>
      <p:sp>
        <p:nvSpPr>
          <p:cNvPr id="7" name="Content Placeholder 6"/>
          <p:cNvSpPr>
            <a:spLocks noGrp="1"/>
          </p:cNvSpPr>
          <p:nvPr>
            <p:ph sz="quarter" idx="13"/>
          </p:nvPr>
        </p:nvSpPr>
        <p:spPr>
          <a:xfrm>
            <a:off x="257810" y="549275"/>
            <a:ext cx="11635740" cy="5937250"/>
          </a:xfrm>
        </p:spPr>
        <p:txBody>
          <a:bodyPr/>
          <a:lstStyle/>
          <a:p>
            <a:pPr marL="342900" indent="-342900" algn="just">
              <a:buAutoNum type="arabicPeriod"/>
            </a:pPr>
            <a:r>
              <a:rPr lang="en-US" altLang="en-US" sz="1800" b="1" dirty="0">
                <a:solidFill>
                  <a:schemeClr val="bg1"/>
                </a:solidFill>
                <a:latin typeface="Times New Roman" panose="02020603050405020304" charset="0"/>
                <a:cs typeface="Times New Roman" panose="02020603050405020304" charset="0"/>
              </a:rPr>
              <a:t>Feature Selection</a:t>
            </a:r>
            <a:r>
              <a:rPr lang="en-IN" altLang="en-US" sz="1800" dirty="0">
                <a:solidFill>
                  <a:schemeClr val="bg1"/>
                </a:solidFill>
                <a:latin typeface="Times New Roman" panose="02020603050405020304" charset="0"/>
                <a:cs typeface="Times New Roman" panose="02020603050405020304" charset="0"/>
              </a:rPr>
              <a:t> - </a:t>
            </a:r>
            <a:r>
              <a:rPr lang="en-US" altLang="en-US" sz="1800" dirty="0">
                <a:solidFill>
                  <a:schemeClr val="bg1"/>
                </a:solidFill>
                <a:latin typeface="Times New Roman" panose="02020603050405020304" charset="0"/>
                <a:cs typeface="Times New Roman" panose="02020603050405020304" charset="0"/>
              </a:rPr>
              <a:t>Chose relevant numerical features such as Income, Age, and product-wise spending for clustering.</a:t>
            </a:r>
          </a:p>
          <a:p>
            <a:pPr marL="342900" indent="-342900" algn="just">
              <a:buAutoNum type="arabicPeriod"/>
            </a:pPr>
            <a:r>
              <a:rPr lang="en-US" altLang="en-US" sz="1800" b="1" dirty="0">
                <a:solidFill>
                  <a:schemeClr val="bg1"/>
                </a:solidFill>
                <a:latin typeface="Times New Roman" panose="02020603050405020304" charset="0"/>
                <a:cs typeface="Times New Roman" panose="02020603050405020304" charset="0"/>
              </a:rPr>
              <a:t>Standardization</a:t>
            </a:r>
            <a:r>
              <a:rPr lang="en-IN" altLang="en-US" sz="1800" b="1" dirty="0">
                <a:solidFill>
                  <a:schemeClr val="bg1"/>
                </a:solidFill>
                <a:latin typeface="Times New Roman" panose="02020603050405020304" charset="0"/>
                <a:cs typeface="Times New Roman" panose="02020603050405020304" charset="0"/>
              </a:rPr>
              <a:t> - </a:t>
            </a:r>
            <a:r>
              <a:rPr lang="en-US" altLang="en-US" sz="1800" dirty="0">
                <a:solidFill>
                  <a:schemeClr val="bg1"/>
                </a:solidFill>
                <a:latin typeface="Times New Roman" panose="02020603050405020304" charset="0"/>
                <a:cs typeface="Times New Roman" panose="02020603050405020304" charset="0"/>
              </a:rPr>
              <a:t>Used StandardScaler to normalize the feature space, ensuring fair distance calculation in clustering.</a:t>
            </a:r>
          </a:p>
          <a:p>
            <a:pPr marL="342900" indent="-342900" algn="just">
              <a:buAutoNum type="arabicPeriod"/>
            </a:pPr>
            <a:r>
              <a:rPr lang="en-US" altLang="en-US" sz="1800" b="1" dirty="0">
                <a:solidFill>
                  <a:schemeClr val="bg1"/>
                </a:solidFill>
                <a:latin typeface="Times New Roman" panose="02020603050405020304" charset="0"/>
                <a:cs typeface="Times New Roman" panose="02020603050405020304" charset="0"/>
              </a:rPr>
              <a:t>Dimensionality Check</a:t>
            </a:r>
            <a:r>
              <a:rPr lang="en-IN" altLang="en-US" sz="1800" dirty="0">
                <a:solidFill>
                  <a:schemeClr val="bg1"/>
                </a:solidFill>
                <a:latin typeface="Times New Roman" panose="02020603050405020304" charset="0"/>
                <a:cs typeface="Times New Roman" panose="02020603050405020304" charset="0"/>
              </a:rPr>
              <a:t> - </a:t>
            </a:r>
            <a:r>
              <a:rPr lang="en-US" altLang="en-US" sz="1800" dirty="0">
                <a:solidFill>
                  <a:schemeClr val="bg1"/>
                </a:solidFill>
                <a:latin typeface="Times New Roman" panose="02020603050405020304" charset="0"/>
                <a:cs typeface="Times New Roman" panose="02020603050405020304" charset="0"/>
              </a:rPr>
              <a:t>Ensured the selected features were not highly correlated to avoid redundancy in clustering.</a:t>
            </a:r>
          </a:p>
          <a:p>
            <a:pPr marL="342900" indent="-342900" algn="just">
              <a:buAutoNum type="arabicPeriod"/>
            </a:pPr>
            <a:r>
              <a:rPr lang="en-US" altLang="en-US" sz="1800" b="1" dirty="0">
                <a:solidFill>
                  <a:schemeClr val="bg1"/>
                </a:solidFill>
                <a:latin typeface="Times New Roman" panose="02020603050405020304" charset="0"/>
                <a:cs typeface="Times New Roman" panose="02020603050405020304" charset="0"/>
              </a:rPr>
              <a:t>Optimal K Selection</a:t>
            </a:r>
            <a:r>
              <a:rPr lang="en-IN" altLang="en-US" sz="1800" dirty="0">
                <a:solidFill>
                  <a:schemeClr val="bg1"/>
                </a:solidFill>
                <a:latin typeface="Times New Roman" panose="02020603050405020304" charset="0"/>
                <a:cs typeface="Times New Roman" panose="02020603050405020304" charset="0"/>
              </a:rPr>
              <a:t> - </a:t>
            </a:r>
            <a:r>
              <a:rPr lang="en-US" altLang="en-US" sz="1800" dirty="0">
                <a:solidFill>
                  <a:schemeClr val="bg1"/>
                </a:solidFill>
                <a:latin typeface="Times New Roman" panose="02020603050405020304" charset="0"/>
                <a:cs typeface="Times New Roman" panose="02020603050405020304" charset="0"/>
              </a:rPr>
              <a:t>Used the Elbow Method and Silhouette Score to determine the optimal number of clusters (K=</a:t>
            </a:r>
            <a:r>
              <a:rPr lang="en-IN" altLang="en-US" sz="1800" dirty="0">
                <a:solidFill>
                  <a:schemeClr val="bg1"/>
                </a:solidFill>
                <a:latin typeface="Times New Roman" panose="02020603050405020304" charset="0"/>
                <a:cs typeface="Times New Roman" panose="02020603050405020304" charset="0"/>
              </a:rPr>
              <a:t>2</a:t>
            </a:r>
            <a:r>
              <a:rPr lang="en-US" altLang="en-US" sz="1800" dirty="0">
                <a:solidFill>
                  <a:schemeClr val="bg1"/>
                </a:solidFill>
                <a:latin typeface="Times New Roman" panose="02020603050405020304" charset="0"/>
                <a:cs typeface="Times New Roman" panose="02020603050405020304" charset="0"/>
              </a:rPr>
              <a:t>).</a:t>
            </a:r>
          </a:p>
          <a:p>
            <a:pPr marL="342900" indent="-342900" algn="just">
              <a:buAutoNum type="arabicPeriod"/>
            </a:pPr>
            <a:r>
              <a:rPr lang="en-US" altLang="en-US" sz="1800" b="1" dirty="0">
                <a:solidFill>
                  <a:schemeClr val="bg1"/>
                </a:solidFill>
                <a:latin typeface="Times New Roman" panose="02020603050405020304" charset="0"/>
                <a:cs typeface="Times New Roman" panose="02020603050405020304" charset="0"/>
              </a:rPr>
              <a:t>Applying K-Means</a:t>
            </a:r>
            <a:r>
              <a:rPr lang="en-IN" altLang="en-US" sz="1800" b="1" dirty="0">
                <a:solidFill>
                  <a:schemeClr val="bg1"/>
                </a:solidFill>
                <a:latin typeface="Times New Roman" panose="02020603050405020304" charset="0"/>
                <a:cs typeface="Times New Roman" panose="02020603050405020304" charset="0"/>
              </a:rPr>
              <a:t> </a:t>
            </a:r>
            <a:r>
              <a:rPr lang="en-IN" altLang="en-US" sz="1800" dirty="0">
                <a:solidFill>
                  <a:schemeClr val="bg1"/>
                </a:solidFill>
                <a:latin typeface="Times New Roman" panose="02020603050405020304" charset="0"/>
                <a:cs typeface="Times New Roman" panose="02020603050405020304" charset="0"/>
              </a:rPr>
              <a:t>- </a:t>
            </a:r>
            <a:r>
              <a:rPr lang="en-US" altLang="en-US" sz="1800" dirty="0">
                <a:solidFill>
                  <a:schemeClr val="bg1"/>
                </a:solidFill>
                <a:latin typeface="Times New Roman" panose="02020603050405020304" charset="0"/>
                <a:cs typeface="Times New Roman" panose="02020603050405020304" charset="0"/>
              </a:rPr>
              <a:t>Implemented K-Means clustering to segment customers into distinct behavioral groups.</a:t>
            </a:r>
          </a:p>
          <a:p>
            <a:pPr marL="342900" indent="-342900" algn="just">
              <a:buAutoNum type="arabicPeriod"/>
            </a:pPr>
            <a:r>
              <a:rPr lang="en-US" altLang="en-US" sz="1800" b="1" dirty="0">
                <a:solidFill>
                  <a:schemeClr val="bg1"/>
                </a:solidFill>
                <a:latin typeface="Times New Roman" panose="02020603050405020304" charset="0"/>
                <a:cs typeface="Times New Roman" panose="02020603050405020304" charset="0"/>
              </a:rPr>
              <a:t>Cluster Labeling</a:t>
            </a:r>
            <a:r>
              <a:rPr lang="en-IN" altLang="en-US" sz="1800" dirty="0">
                <a:solidFill>
                  <a:schemeClr val="bg1"/>
                </a:solidFill>
                <a:latin typeface="Times New Roman" panose="02020603050405020304" charset="0"/>
                <a:cs typeface="Times New Roman" panose="02020603050405020304" charset="0"/>
              </a:rPr>
              <a:t> - </a:t>
            </a:r>
            <a:r>
              <a:rPr lang="en-US" altLang="en-US" sz="1800" dirty="0">
                <a:solidFill>
                  <a:schemeClr val="bg1"/>
                </a:solidFill>
                <a:latin typeface="Times New Roman" panose="02020603050405020304" charset="0"/>
                <a:cs typeface="Times New Roman" panose="02020603050405020304" charset="0"/>
              </a:rPr>
              <a:t>Assigned cluster labels to each customer and added them as a new column in the dataset.</a:t>
            </a:r>
          </a:p>
          <a:p>
            <a:pPr marL="342900" indent="-342900" algn="just">
              <a:buAutoNum type="arabicPeriod"/>
            </a:pPr>
            <a:r>
              <a:rPr lang="en-US" altLang="en-US" sz="1800" b="1" dirty="0">
                <a:solidFill>
                  <a:schemeClr val="bg1"/>
                </a:solidFill>
                <a:latin typeface="Times New Roman" panose="02020603050405020304" charset="0"/>
                <a:cs typeface="Times New Roman" panose="02020603050405020304" charset="0"/>
              </a:rPr>
              <a:t>Cluster Profiling</a:t>
            </a:r>
            <a:r>
              <a:rPr lang="en-IN" altLang="en-US" sz="1800" b="1" dirty="0">
                <a:solidFill>
                  <a:schemeClr val="bg1"/>
                </a:solidFill>
                <a:latin typeface="Times New Roman" panose="02020603050405020304" charset="0"/>
                <a:cs typeface="Times New Roman" panose="02020603050405020304" charset="0"/>
              </a:rPr>
              <a:t> -</a:t>
            </a:r>
            <a:r>
              <a:rPr lang="en-IN" altLang="en-US" sz="1800" dirty="0">
                <a:solidFill>
                  <a:schemeClr val="bg1"/>
                </a:solidFill>
                <a:latin typeface="Times New Roman" panose="02020603050405020304" charset="0"/>
                <a:cs typeface="Times New Roman" panose="02020603050405020304" charset="0"/>
              </a:rPr>
              <a:t> </a:t>
            </a:r>
            <a:r>
              <a:rPr lang="en-US" altLang="en-US" sz="1800" dirty="0">
                <a:solidFill>
                  <a:schemeClr val="bg1"/>
                </a:solidFill>
                <a:latin typeface="Times New Roman" panose="02020603050405020304" charset="0"/>
                <a:cs typeface="Times New Roman" panose="02020603050405020304" charset="0"/>
              </a:rPr>
              <a:t>Analyzed each cluster based on average income, spending habits, and demographics.</a:t>
            </a:r>
          </a:p>
          <a:p>
            <a:pPr marL="342900" indent="-342900" algn="just">
              <a:buAutoNum type="arabicPeriod"/>
            </a:pPr>
            <a:r>
              <a:rPr lang="en-US" altLang="en-US" sz="1800" b="1" dirty="0">
                <a:solidFill>
                  <a:schemeClr val="bg1"/>
                </a:solidFill>
                <a:latin typeface="Times New Roman" panose="02020603050405020304" charset="0"/>
                <a:cs typeface="Times New Roman" panose="02020603050405020304" charset="0"/>
              </a:rPr>
              <a:t>Visualization</a:t>
            </a:r>
            <a:r>
              <a:rPr lang="en-IN" altLang="en-US" sz="1800" dirty="0">
                <a:solidFill>
                  <a:schemeClr val="bg1"/>
                </a:solidFill>
                <a:latin typeface="Times New Roman" panose="02020603050405020304" charset="0"/>
                <a:cs typeface="Times New Roman" panose="02020603050405020304" charset="0"/>
              </a:rPr>
              <a:t> </a:t>
            </a:r>
            <a:r>
              <a:rPr lang="en-US" altLang="en-US" sz="1800" dirty="0">
                <a:solidFill>
                  <a:schemeClr val="bg1"/>
                </a:solidFill>
                <a:latin typeface="Times New Roman" panose="02020603050405020304" charset="0"/>
                <a:cs typeface="Times New Roman" panose="02020603050405020304" charset="0"/>
              </a:rPr>
              <a:t>Used boxplots and scatter plots to interpret the characteristics of each cluster visually.</a:t>
            </a:r>
          </a:p>
          <a:p>
            <a:pPr marL="342900" indent="-342900" algn="just">
              <a:buAutoNum type="arabicPeriod"/>
            </a:pPr>
            <a:r>
              <a:rPr lang="en-US" altLang="en-US" sz="1800" b="1" dirty="0">
                <a:solidFill>
                  <a:schemeClr val="bg1"/>
                </a:solidFill>
                <a:latin typeface="Times New Roman" panose="02020603050405020304" charset="0"/>
                <a:cs typeface="Times New Roman" panose="02020603050405020304" charset="0"/>
              </a:rPr>
              <a:t>Interpretation of Results</a:t>
            </a:r>
            <a:r>
              <a:rPr lang="en-IN" altLang="en-US" sz="1800" b="1" dirty="0">
                <a:solidFill>
                  <a:schemeClr val="bg1"/>
                </a:solidFill>
                <a:latin typeface="Times New Roman" panose="02020603050405020304" charset="0"/>
                <a:cs typeface="Times New Roman" panose="02020603050405020304" charset="0"/>
              </a:rPr>
              <a:t> -</a:t>
            </a:r>
            <a:r>
              <a:rPr lang="en-IN" altLang="en-US" sz="1800" dirty="0">
                <a:solidFill>
                  <a:schemeClr val="bg1"/>
                </a:solidFill>
                <a:latin typeface="Times New Roman" panose="02020603050405020304" charset="0"/>
                <a:cs typeface="Times New Roman" panose="02020603050405020304" charset="0"/>
              </a:rPr>
              <a:t> </a:t>
            </a:r>
            <a:r>
              <a:rPr lang="en-US" altLang="en-US" sz="1800" dirty="0">
                <a:solidFill>
                  <a:schemeClr val="bg1"/>
                </a:solidFill>
                <a:latin typeface="Times New Roman" panose="02020603050405020304" charset="0"/>
                <a:cs typeface="Times New Roman" panose="02020603050405020304" charset="0"/>
              </a:rPr>
              <a:t>Identified patterns such as high spenders, price-sensitive customers, and potential growth segments.</a:t>
            </a:r>
          </a:p>
          <a:p>
            <a:pPr marL="342900" indent="-342900" algn="just">
              <a:buAutoNum type="arabicPeriod"/>
            </a:pPr>
            <a:r>
              <a:rPr lang="en-US" altLang="en-US" sz="1800" b="1" dirty="0">
                <a:solidFill>
                  <a:schemeClr val="bg1"/>
                </a:solidFill>
                <a:latin typeface="Times New Roman" panose="02020603050405020304" charset="0"/>
                <a:cs typeface="Times New Roman" panose="02020603050405020304" charset="0"/>
              </a:rPr>
              <a:t>Preparation for Deployment</a:t>
            </a:r>
            <a:r>
              <a:rPr lang="en-IN" altLang="en-US" sz="1800" dirty="0">
                <a:solidFill>
                  <a:schemeClr val="bg1"/>
                </a:solidFill>
                <a:latin typeface="Times New Roman" panose="02020603050405020304" charset="0"/>
                <a:cs typeface="Times New Roman" panose="02020603050405020304" charset="0"/>
              </a:rPr>
              <a:t> - </a:t>
            </a:r>
            <a:r>
              <a:rPr lang="en-US" altLang="en-US" sz="1800" dirty="0">
                <a:solidFill>
                  <a:schemeClr val="bg1"/>
                </a:solidFill>
                <a:latin typeface="Times New Roman" panose="02020603050405020304" charset="0"/>
                <a:cs typeface="Times New Roman" panose="02020603050405020304" charset="0"/>
              </a:rPr>
              <a:t>Prepared the final data with cluster labels for use in targeted marketing strategies and app integration.</a:t>
            </a:r>
          </a:p>
        </p:txBody>
      </p:sp>
      <p:pic>
        <p:nvPicPr>
          <p:cNvPr id="4" name="Picture 3"/>
          <p:cNvPicPr>
            <a:picLocks noChangeAspect="1"/>
          </p:cNvPicPr>
          <p:nvPr/>
        </p:nvPicPr>
        <p:blipFill>
          <a:blip r:embed="rId3"/>
          <a:stretch>
            <a:fillRect/>
          </a:stretch>
        </p:blipFill>
        <p:spPr>
          <a:xfrm>
            <a:off x="9342755" y="3524063"/>
            <a:ext cx="2148840" cy="142727"/>
          </a:xfrm>
          <a:prstGeom prst="rect">
            <a:avLst/>
          </a:prstGeom>
        </p:spPr>
      </p:pic>
    </p:spTree>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datastoreItem>
</file>

<file path=customXml/itemProps2.xml><?xml version="1.0" encoding="utf-8"?>
<ds:datastoreItem xmlns:ds="http://schemas.openxmlformats.org/officeDocument/2006/customXml" ds:itemID="{C21FFAC0-05A2-416A-B06C-C248395482CF}">
  <ds:schemaRefs/>
</ds:datastoreItem>
</file>

<file path=customXml/itemProps3.xml><?xml version="1.0" encoding="utf-8"?>
<ds:datastoreItem xmlns:ds="http://schemas.openxmlformats.org/officeDocument/2006/customXml" ds:itemID="{4F4B194E-8B30-4377-8C59-ECFB902D2A26}">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22</TotalTime>
  <Words>709</Words>
  <Application>Microsoft Office PowerPoint</Application>
  <PresentationFormat>Widescreen</PresentationFormat>
  <Paragraphs>82</Paragraphs>
  <Slides>13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Aptos Display</vt:lpstr>
      <vt:lpstr>Arial</vt:lpstr>
      <vt:lpstr>Calibri</vt:lpstr>
      <vt:lpstr>Franklin Gothic Book</vt:lpstr>
      <vt:lpstr>Franklin Gothic Demi</vt:lpstr>
      <vt:lpstr>Times New Roman</vt:lpstr>
      <vt:lpstr>Wingdings</vt:lpstr>
      <vt:lpstr>Custom</vt:lpstr>
      <vt:lpstr>Project Name: Customer Segmentation (P – 521) </vt:lpstr>
      <vt:lpstr>CONTENT</vt:lpstr>
      <vt:lpstr>Introduction</vt:lpstr>
      <vt:lpstr> DATASET DETAILS:</vt:lpstr>
      <vt:lpstr>PowerPoint Presentation</vt:lpstr>
      <vt:lpstr>PowerPoint Presentation</vt:lpstr>
      <vt:lpstr>PowerPoint Presentation</vt:lpstr>
      <vt:lpstr>Data preprocessing </vt:lpstr>
      <vt:lpstr>MODEL BUILDING</vt:lpstr>
      <vt:lpstr>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Predictive Modelling for Attorney Involvement in Claims</dc:title>
  <dc:creator>Mishra, Margi (Extranet);Lokesh cjr</dc:creator>
  <cp:lastModifiedBy>HP LAPTOP</cp:lastModifiedBy>
  <cp:revision>15</cp:revision>
  <dcterms:created xsi:type="dcterms:W3CDTF">2025-04-08T15:22:00Z</dcterms:created>
  <dcterms:modified xsi:type="dcterms:W3CDTF">2025-04-14T06:56:52Z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3EA488C0929A419793CD60850489ACDE_13</vt:lpwstr>
  </property>
  <property fmtid="{D5CDD505-2E9C-101B-9397-08002B2CF9AE}" pid="4" name="KSOProductBuildVer">
    <vt:lpwstr>1033-12.2.0.20782</vt:lpwstr>
  </property>
</Properties>
</file>