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1" r:id="rId4"/>
  </p:sldMasterIdLst>
  <p:notesMasterIdLst>
    <p:notesMasterId r:id="rId21"/>
  </p:notesMasterIdLst>
  <p:sldIdLst>
    <p:sldId id="256" r:id="rId5"/>
    <p:sldId id="266" r:id="rId6"/>
    <p:sldId id="267" r:id="rId7"/>
    <p:sldId id="268" r:id="rId8"/>
    <p:sldId id="257" r:id="rId9"/>
    <p:sldId id="259" r:id="rId10"/>
    <p:sldId id="260" r:id="rId11"/>
    <p:sldId id="270" r:id="rId12"/>
    <p:sldId id="271" r:id="rId13"/>
    <p:sldId id="269" r:id="rId14"/>
    <p:sldId id="261" r:id="rId15"/>
    <p:sldId id="262" r:id="rId16"/>
    <p:sldId id="263" r:id="rId17"/>
    <p:sldId id="264" r:id="rId18"/>
    <p:sldId id="265"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0" d="100"/>
          <a:sy n="50" d="100"/>
        </p:scale>
        <p:origin x="24"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2-13T23:20:17.72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3559-4229-4424-A7FE-575D77681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8298C-0C2E-4808-ACE8-1DD3B0BB4F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EBE336-EA91-441D-BB57-4B7C365C25FE}"/>
              </a:ext>
            </a:extLst>
          </p:cNvPr>
          <p:cNvSpPr>
            <a:spLocks noGrp="1"/>
          </p:cNvSpPr>
          <p:nvPr>
            <p:ph type="dt" sz="half" idx="10"/>
          </p:nvPr>
        </p:nvSpPr>
        <p:spPr/>
        <p:txBody>
          <a:bodyPr/>
          <a:lstStyle/>
          <a:p>
            <a:fld id="{3A750590-9F9A-443B-9295-A3931D8194B1}" type="datetime1">
              <a:rPr lang="en-US" smtClean="0"/>
              <a:t>12/13/2022</a:t>
            </a:fld>
            <a:endParaRPr lang="en-US" dirty="0"/>
          </a:p>
        </p:txBody>
      </p:sp>
      <p:sp>
        <p:nvSpPr>
          <p:cNvPr id="5" name="Footer Placeholder 4">
            <a:extLst>
              <a:ext uri="{FF2B5EF4-FFF2-40B4-BE49-F238E27FC236}">
                <a16:creationId xmlns:a16="http://schemas.microsoft.com/office/drawing/2014/main" id="{EFC1C054-5E39-4687-B836-EFA95EB6A2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F42BF2-748D-4269-A253-4ED9EEA13D2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438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FD6-AE82-4EAA-B628-3865A700A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1B0D8E-9D00-498E-B688-DEA4BA8E9E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10BE4-56D7-4EAB-BEF8-7C49C5358B81}"/>
              </a:ext>
            </a:extLst>
          </p:cNvPr>
          <p:cNvSpPr>
            <a:spLocks noGrp="1"/>
          </p:cNvSpPr>
          <p:nvPr>
            <p:ph type="dt" sz="half" idx="10"/>
          </p:nvPr>
        </p:nvSpPr>
        <p:spPr/>
        <p:txBody>
          <a:bodyPr/>
          <a:lstStyle/>
          <a:p>
            <a:fld id="{1F96F347-1B2F-4097-AEB5-4A26FB45D67A}" type="datetime1">
              <a:rPr lang="en-US" smtClean="0"/>
              <a:t>12/13/2022</a:t>
            </a:fld>
            <a:endParaRPr lang="en-US" dirty="0"/>
          </a:p>
        </p:txBody>
      </p:sp>
      <p:sp>
        <p:nvSpPr>
          <p:cNvPr id="5" name="Footer Placeholder 4">
            <a:extLst>
              <a:ext uri="{FF2B5EF4-FFF2-40B4-BE49-F238E27FC236}">
                <a16:creationId xmlns:a16="http://schemas.microsoft.com/office/drawing/2014/main" id="{3A6C979E-8321-40F6-A02D-6FDE674B70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EA7569-B272-4B72-8788-A2B343592E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786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4D889A-4981-4A82-8673-E9D8F42187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304B28-CB84-4B6B-B53E-1025F6140D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CA6C5-E241-4F77-9AC3-18B3A2E28BB0}"/>
              </a:ext>
            </a:extLst>
          </p:cNvPr>
          <p:cNvSpPr>
            <a:spLocks noGrp="1"/>
          </p:cNvSpPr>
          <p:nvPr>
            <p:ph type="dt" sz="half" idx="10"/>
          </p:nvPr>
        </p:nvSpPr>
        <p:spPr/>
        <p:txBody>
          <a:bodyPr/>
          <a:lstStyle/>
          <a:p>
            <a:fld id="{8CC1DEE0-34E5-4E0F-BEC1-4B8835F82CD1}" type="datetime1">
              <a:rPr lang="en-US" smtClean="0"/>
              <a:t>12/13/2022</a:t>
            </a:fld>
            <a:endParaRPr lang="en-US" dirty="0"/>
          </a:p>
        </p:txBody>
      </p:sp>
      <p:sp>
        <p:nvSpPr>
          <p:cNvPr id="5" name="Footer Placeholder 4">
            <a:extLst>
              <a:ext uri="{FF2B5EF4-FFF2-40B4-BE49-F238E27FC236}">
                <a16:creationId xmlns:a16="http://schemas.microsoft.com/office/drawing/2014/main" id="{1261A129-0D88-4356-A37B-6DAD2BACC1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1B1C75-F65A-4634-9D97-5CCF7F4D104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945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FB40-143A-4DFE-8F4E-EA0D55DC8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4F157C-8BB9-45BF-BF74-B9B0C70125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4C776-6766-4612-BDFE-9E4EE4F6DA21}"/>
              </a:ext>
            </a:extLst>
          </p:cNvPr>
          <p:cNvSpPr>
            <a:spLocks noGrp="1"/>
          </p:cNvSpPr>
          <p:nvPr>
            <p:ph type="dt" sz="half" idx="10"/>
          </p:nvPr>
        </p:nvSpPr>
        <p:spPr/>
        <p:txBody>
          <a:bodyPr/>
          <a:lstStyle/>
          <a:p>
            <a:fld id="{3B75B4BE-627A-4EC1-99E1-6F1AA97AB802}" type="datetime1">
              <a:rPr lang="en-US" smtClean="0"/>
              <a:t>12/13/2022</a:t>
            </a:fld>
            <a:endParaRPr lang="en-US" dirty="0"/>
          </a:p>
        </p:txBody>
      </p:sp>
      <p:sp>
        <p:nvSpPr>
          <p:cNvPr id="5" name="Footer Placeholder 4">
            <a:extLst>
              <a:ext uri="{FF2B5EF4-FFF2-40B4-BE49-F238E27FC236}">
                <a16:creationId xmlns:a16="http://schemas.microsoft.com/office/drawing/2014/main" id="{4C79E6F3-EC9A-4850-9066-1F8C43E3E9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599E92-46E0-4467-AE9F-D4FFCD4B64D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977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8907-D17F-4ACC-A49E-A6D5F48FFA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43DF35-AF3A-4A61-8FC7-DCAEADCE08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9C510C-E095-4AD9-AD94-378F09F76917}"/>
              </a:ext>
            </a:extLst>
          </p:cNvPr>
          <p:cNvSpPr>
            <a:spLocks noGrp="1"/>
          </p:cNvSpPr>
          <p:nvPr>
            <p:ph type="dt" sz="half" idx="10"/>
          </p:nvPr>
        </p:nvSpPr>
        <p:spPr/>
        <p:txBody>
          <a:bodyPr/>
          <a:lstStyle/>
          <a:p>
            <a:fld id="{78BFACF8-E63D-4673-A128-83547867BB7A}" type="datetime1">
              <a:rPr lang="en-US" smtClean="0"/>
              <a:t>12/13/2022</a:t>
            </a:fld>
            <a:endParaRPr lang="en-US" dirty="0"/>
          </a:p>
        </p:txBody>
      </p:sp>
      <p:sp>
        <p:nvSpPr>
          <p:cNvPr id="5" name="Footer Placeholder 4">
            <a:extLst>
              <a:ext uri="{FF2B5EF4-FFF2-40B4-BE49-F238E27FC236}">
                <a16:creationId xmlns:a16="http://schemas.microsoft.com/office/drawing/2014/main" id="{25C3967B-E5BC-468C-A26B-920A818049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3C256B-F9EC-45BD-B020-D619480C5E5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19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5AA1-728E-468E-808A-DFEE3CDAEF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00F9C-6903-46D7-9C86-98385D130B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3824D0-3188-4FD5-AFAC-7838B9FE21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124009-823B-4196-A301-64B975058C45}"/>
              </a:ext>
            </a:extLst>
          </p:cNvPr>
          <p:cNvSpPr>
            <a:spLocks noGrp="1"/>
          </p:cNvSpPr>
          <p:nvPr>
            <p:ph type="dt" sz="half" idx="10"/>
          </p:nvPr>
        </p:nvSpPr>
        <p:spPr/>
        <p:txBody>
          <a:bodyPr/>
          <a:lstStyle/>
          <a:p>
            <a:fld id="{15BED6AC-4FBA-40BD-BE75-20DB64DA4BAD}" type="datetime1">
              <a:rPr lang="en-US" smtClean="0"/>
              <a:t>12/13/2022</a:t>
            </a:fld>
            <a:endParaRPr lang="en-US" dirty="0"/>
          </a:p>
        </p:txBody>
      </p:sp>
      <p:sp>
        <p:nvSpPr>
          <p:cNvPr id="6" name="Footer Placeholder 5">
            <a:extLst>
              <a:ext uri="{FF2B5EF4-FFF2-40B4-BE49-F238E27FC236}">
                <a16:creationId xmlns:a16="http://schemas.microsoft.com/office/drawing/2014/main" id="{67BDF536-6282-46ED-87E2-AB808B1078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414550-054A-4FF5-8A36-4F20872C35C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931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95B2-7A60-4C53-BD36-7007A4F0AE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837DB6-5D95-4014-B7C2-3FA078262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336178-8501-4400-A146-3AF73FBB76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7FBDC8-DF85-4349-96FC-7F6B49E08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2A7877-33A4-4E92-938E-ABBF365BF3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863C74-932C-4303-BBB2-C1F406366E10}"/>
              </a:ext>
            </a:extLst>
          </p:cNvPr>
          <p:cNvSpPr>
            <a:spLocks noGrp="1"/>
          </p:cNvSpPr>
          <p:nvPr>
            <p:ph type="dt" sz="half" idx="10"/>
          </p:nvPr>
        </p:nvSpPr>
        <p:spPr/>
        <p:txBody>
          <a:bodyPr/>
          <a:lstStyle/>
          <a:p>
            <a:fld id="{3F933C87-D201-458A-93C0-8EDD9AC92D93}" type="datetime1">
              <a:rPr lang="en-US" smtClean="0"/>
              <a:t>12/13/2022</a:t>
            </a:fld>
            <a:endParaRPr lang="en-US" dirty="0"/>
          </a:p>
        </p:txBody>
      </p:sp>
      <p:sp>
        <p:nvSpPr>
          <p:cNvPr id="8" name="Footer Placeholder 7">
            <a:extLst>
              <a:ext uri="{FF2B5EF4-FFF2-40B4-BE49-F238E27FC236}">
                <a16:creationId xmlns:a16="http://schemas.microsoft.com/office/drawing/2014/main" id="{293780B1-30EC-482F-A376-60973BD95FD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8AF0D0A-72B6-4D71-9A90-1B2B8309666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800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1F7C-82EA-4D83-90F0-8CC748FC3D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0E34E-F6B7-4B00-A313-3C0DBA4CE6A6}"/>
              </a:ext>
            </a:extLst>
          </p:cNvPr>
          <p:cNvSpPr>
            <a:spLocks noGrp="1"/>
          </p:cNvSpPr>
          <p:nvPr>
            <p:ph type="dt" sz="half" idx="10"/>
          </p:nvPr>
        </p:nvSpPr>
        <p:spPr/>
        <p:txBody>
          <a:bodyPr/>
          <a:lstStyle/>
          <a:p>
            <a:fld id="{76CE6829-5A25-485A-91B1-5D6D58BB9F23}" type="datetime1">
              <a:rPr lang="en-US" smtClean="0"/>
              <a:t>12/13/2022</a:t>
            </a:fld>
            <a:endParaRPr lang="en-US" dirty="0"/>
          </a:p>
        </p:txBody>
      </p:sp>
      <p:sp>
        <p:nvSpPr>
          <p:cNvPr id="4" name="Footer Placeholder 3">
            <a:extLst>
              <a:ext uri="{FF2B5EF4-FFF2-40B4-BE49-F238E27FC236}">
                <a16:creationId xmlns:a16="http://schemas.microsoft.com/office/drawing/2014/main" id="{0185B4A6-A02D-49C5-B9C2-9CDBB5FED23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200303C-943A-44CD-8729-3F2A4D43FF1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438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B76C-F8DA-4F04-A732-B0C0744EC7E3}"/>
              </a:ext>
            </a:extLst>
          </p:cNvPr>
          <p:cNvSpPr>
            <a:spLocks noGrp="1"/>
          </p:cNvSpPr>
          <p:nvPr>
            <p:ph type="dt" sz="half" idx="10"/>
          </p:nvPr>
        </p:nvSpPr>
        <p:spPr/>
        <p:txBody>
          <a:bodyPr/>
          <a:lstStyle/>
          <a:p>
            <a:fld id="{9912F5CD-23D0-4DD1-85B1-71F1825FB3EC}" type="datetime1">
              <a:rPr lang="en-US" smtClean="0"/>
              <a:t>12/13/2022</a:t>
            </a:fld>
            <a:endParaRPr lang="en-US" dirty="0"/>
          </a:p>
        </p:txBody>
      </p:sp>
      <p:sp>
        <p:nvSpPr>
          <p:cNvPr id="3" name="Footer Placeholder 2">
            <a:extLst>
              <a:ext uri="{FF2B5EF4-FFF2-40B4-BE49-F238E27FC236}">
                <a16:creationId xmlns:a16="http://schemas.microsoft.com/office/drawing/2014/main" id="{1759FD33-470E-4D74-830E-5B79FB8785F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FA7A89-6E48-40C1-A177-8DB53836B75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7DDC-FAEF-49ED-96AC-439A461BD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D277F8-938B-4D10-AB91-F09B7636D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16817-D352-46D8-942E-408826A7E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61728B-7A4B-4C6B-AFF7-D68C590C9ED0}"/>
              </a:ext>
            </a:extLst>
          </p:cNvPr>
          <p:cNvSpPr>
            <a:spLocks noGrp="1"/>
          </p:cNvSpPr>
          <p:nvPr>
            <p:ph type="dt" sz="half" idx="10"/>
          </p:nvPr>
        </p:nvSpPr>
        <p:spPr/>
        <p:txBody>
          <a:bodyPr/>
          <a:lstStyle/>
          <a:p>
            <a:fld id="{38BA5035-C284-496A-B076-BA73A8FA5D8B}" type="datetime1">
              <a:rPr lang="en-US" smtClean="0"/>
              <a:t>12/13/2022</a:t>
            </a:fld>
            <a:endParaRPr lang="en-US" dirty="0"/>
          </a:p>
        </p:txBody>
      </p:sp>
      <p:sp>
        <p:nvSpPr>
          <p:cNvPr id="6" name="Footer Placeholder 5">
            <a:extLst>
              <a:ext uri="{FF2B5EF4-FFF2-40B4-BE49-F238E27FC236}">
                <a16:creationId xmlns:a16="http://schemas.microsoft.com/office/drawing/2014/main" id="{744FD23F-AFE7-4117-9F13-178AA0E019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C6108B-22BD-4200-A047-166360482A2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253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19BA-3223-4D29-AD5C-48B5A372A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006C5E-CD86-40D0-A2FF-EC2ED47EF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D73949-50F6-4C59-B7CF-3B5BED41D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CAA602-C24B-4CA8-A875-49C9FA781E16}"/>
              </a:ext>
            </a:extLst>
          </p:cNvPr>
          <p:cNvSpPr>
            <a:spLocks noGrp="1"/>
          </p:cNvSpPr>
          <p:nvPr>
            <p:ph type="dt" sz="half" idx="10"/>
          </p:nvPr>
        </p:nvSpPr>
        <p:spPr/>
        <p:txBody>
          <a:bodyPr/>
          <a:lstStyle/>
          <a:p>
            <a:fld id="{B40EB420-1875-490A-8C4B-7AAB939FBE08}" type="datetime1">
              <a:rPr lang="en-US" smtClean="0"/>
              <a:t>12/13/2022</a:t>
            </a:fld>
            <a:endParaRPr lang="en-US" dirty="0"/>
          </a:p>
        </p:txBody>
      </p:sp>
      <p:sp>
        <p:nvSpPr>
          <p:cNvPr id="6" name="Footer Placeholder 5">
            <a:extLst>
              <a:ext uri="{FF2B5EF4-FFF2-40B4-BE49-F238E27FC236}">
                <a16:creationId xmlns:a16="http://schemas.microsoft.com/office/drawing/2014/main" id="{EB1234B2-6DAA-45A6-A2A0-3EBF4246BD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50A0E8-ADC3-4A76-A13D-495A45308C0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4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671993-FF13-416A-80ED-3F9F1E75D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2FEC3-241D-4FF9-A1D8-BB674594E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290DE-A536-4F01-805D-3B703A41B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59126-4846-4E88-BDD9-5585CC877E47}" type="datetime1">
              <a:rPr lang="en-US" smtClean="0"/>
              <a:t>12/13/2022</a:t>
            </a:fld>
            <a:endParaRPr lang="en-US" dirty="0"/>
          </a:p>
        </p:txBody>
      </p:sp>
      <p:sp>
        <p:nvSpPr>
          <p:cNvPr id="5" name="Footer Placeholder 4">
            <a:extLst>
              <a:ext uri="{FF2B5EF4-FFF2-40B4-BE49-F238E27FC236}">
                <a16:creationId xmlns:a16="http://schemas.microsoft.com/office/drawing/2014/main" id="{D9290CC0-577B-457B-ACF4-96CD1A72E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6BAD18B-C2E7-41FB-AB46-382A423A4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60163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1314824" y="735106"/>
            <a:ext cx="10053763" cy="2928470"/>
          </a:xfrm>
        </p:spPr>
        <p:txBody>
          <a:bodyPr anchor="b">
            <a:normAutofit/>
          </a:bodyPr>
          <a:lstStyle/>
          <a:p>
            <a:pPr algn="l"/>
            <a:r>
              <a:rPr lang="en-US" sz="4800" b="1" dirty="0">
                <a:solidFill>
                  <a:schemeClr val="bg1"/>
                </a:solidFill>
              </a:rPr>
              <a:t>Aid Escalating Internet Coverage</a:t>
            </a:r>
            <a:endParaRPr lang="en-US" sz="4800" dirty="0">
              <a:solidFill>
                <a:schemeClr val="bg1"/>
              </a:solidFill>
            </a:endParaRP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688158" y="4581427"/>
            <a:ext cx="10668476" cy="1747655"/>
          </a:xfrm>
        </p:spPr>
        <p:txBody>
          <a:bodyPr anchor="ctr">
            <a:normAutofit fontScale="85000" lnSpcReduction="20000"/>
          </a:bodyPr>
          <a:lstStyle/>
          <a:p>
            <a:pPr algn="l"/>
            <a:r>
              <a:rPr lang="en-US" dirty="0"/>
              <a:t>Group Name : Ragnarok</a:t>
            </a:r>
          </a:p>
          <a:p>
            <a:pPr algn="l"/>
            <a:endParaRPr lang="en-US" dirty="0"/>
          </a:p>
          <a:p>
            <a:pPr algn="l"/>
            <a:r>
              <a:rPr lang="en-US" dirty="0"/>
              <a:t>Anshul Sharma		Chinmay Kavimandan</a:t>
            </a:r>
          </a:p>
          <a:p>
            <a:pPr algn="l"/>
            <a:r>
              <a:rPr lang="en-US" dirty="0"/>
              <a:t>					</a:t>
            </a:r>
          </a:p>
          <a:p>
            <a:pPr algn="l"/>
            <a:r>
              <a:rPr lang="en-US" dirty="0"/>
              <a:t>MT2022143		MT2022031		</a:t>
            </a:r>
          </a:p>
        </p:txBody>
      </p:sp>
      <p:pic>
        <p:nvPicPr>
          <p:cNvPr id="7" name="Picture 6">
            <a:extLst>
              <a:ext uri="{FF2B5EF4-FFF2-40B4-BE49-F238E27FC236}">
                <a16:creationId xmlns:a16="http://schemas.microsoft.com/office/drawing/2014/main" id="{C61ACCEA-1E40-41E4-93DA-1B679771CCA4}"/>
              </a:ext>
            </a:extLst>
          </p:cNvPr>
          <p:cNvPicPr>
            <a:picLocks noChangeAspect="1"/>
          </p:cNvPicPr>
          <p:nvPr/>
        </p:nvPicPr>
        <p:blipFill>
          <a:blip r:embed="rId2"/>
          <a:stretch>
            <a:fillRect/>
          </a:stretch>
        </p:blipFill>
        <p:spPr>
          <a:xfrm>
            <a:off x="10190480" y="5449691"/>
            <a:ext cx="2133600" cy="1508188"/>
          </a:xfrm>
          <a:prstGeom prst="rect">
            <a:avLst/>
          </a:prstGeom>
        </p:spPr>
      </p:pic>
    </p:spTree>
    <p:extLst>
      <p:ext uri="{BB962C8B-B14F-4D97-AF65-F5344CB8AC3E}">
        <p14:creationId xmlns:p14="http://schemas.microsoft.com/office/powerpoint/2010/main"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D67B-7C4F-4458-9C88-BAD61C6933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267FA0-AF1E-4B3A-9E85-DC11C7F3C434}"/>
              </a:ext>
            </a:extLst>
          </p:cNvPr>
          <p:cNvSpPr>
            <a:spLocks noGrp="1"/>
          </p:cNvSpPr>
          <p:nvPr>
            <p:ph idx="1"/>
          </p:nvPr>
        </p:nvSpPr>
        <p:spPr>
          <a:xfrm>
            <a:off x="838200" y="1876145"/>
            <a:ext cx="10515600" cy="4351338"/>
          </a:xfrm>
        </p:spPr>
        <p:txBody>
          <a:bodyPr/>
          <a:lstStyle/>
          <a:p>
            <a:endParaRPr lang="en-US" dirty="0"/>
          </a:p>
        </p:txBody>
      </p:sp>
      <p:pic>
        <p:nvPicPr>
          <p:cNvPr id="4" name="Picture 3">
            <a:extLst>
              <a:ext uri="{FF2B5EF4-FFF2-40B4-BE49-F238E27FC236}">
                <a16:creationId xmlns:a16="http://schemas.microsoft.com/office/drawing/2014/main" id="{75F21B8D-0323-4861-8F3F-B4DD1746ADE8}"/>
              </a:ext>
            </a:extLst>
          </p:cNvPr>
          <p:cNvPicPr>
            <a:picLocks noChangeAspect="1"/>
          </p:cNvPicPr>
          <p:nvPr/>
        </p:nvPicPr>
        <p:blipFill>
          <a:blip r:embed="rId2"/>
          <a:stretch>
            <a:fillRect/>
          </a:stretch>
        </p:blipFill>
        <p:spPr>
          <a:xfrm>
            <a:off x="10210096" y="5482936"/>
            <a:ext cx="2133600" cy="1508188"/>
          </a:xfrm>
          <a:prstGeom prst="rect">
            <a:avLst/>
          </a:prstGeom>
        </p:spPr>
      </p:pic>
      <p:sp useBgFill="1">
        <p:nvSpPr>
          <p:cNvPr id="5" name="Rectangle 4">
            <a:extLst>
              <a:ext uri="{FF2B5EF4-FFF2-40B4-BE49-F238E27FC236}">
                <a16:creationId xmlns:a16="http://schemas.microsoft.com/office/drawing/2014/main" id="{24E4232C-E9C0-442D-B8F4-6DCC1724C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B799F0D-8880-4C44-83B9-571F02C7B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9BAC1F2-F98D-4338-A5EE-20AF2ADFEF93}"/>
              </a:ext>
            </a:extLst>
          </p:cNvPr>
          <p:cNvSpPr txBox="1">
            <a:spLocks/>
          </p:cNvSpPr>
          <p:nvPr/>
        </p:nvSpPr>
        <p:spPr>
          <a:xfrm>
            <a:off x="1527996" y="1904214"/>
            <a:ext cx="2883584" cy="3557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bg1"/>
                </a:solidFill>
                <a:latin typeface="Liberation Sans" pitchFamily="18"/>
                <a:ea typeface="Noto Sans CJK SC" pitchFamily="2"/>
                <a:cs typeface="Lohit Devanagari" pitchFamily="2"/>
              </a:rPr>
              <a:t>TF-IDF &amp; Word2vec</a:t>
            </a:r>
            <a:br>
              <a:rPr lang="en-IN" dirty="0">
                <a:latin typeface="Liberation Sans" pitchFamily="18"/>
                <a:ea typeface="Noto Sans CJK SC" pitchFamily="2"/>
                <a:cs typeface="Lohit Devanagari" pitchFamily="2"/>
              </a:rPr>
            </a:br>
            <a:endParaRPr lang="en-US" dirty="0">
              <a:solidFill>
                <a:srgbClr val="FFFFFF"/>
              </a:solidFill>
            </a:endParaRPr>
          </a:p>
        </p:txBody>
      </p:sp>
      <p:sp>
        <p:nvSpPr>
          <p:cNvPr id="8" name="Arc 7">
            <a:extLst>
              <a:ext uri="{FF2B5EF4-FFF2-40B4-BE49-F238E27FC236}">
                <a16:creationId xmlns:a16="http://schemas.microsoft.com/office/drawing/2014/main" id="{A8EEB92A-8B91-4C1D-AEA5-484E58823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63436453-97CD-4E89-AC99-7770CF7A0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A7EE2D1D-C82C-4009-9B23-04FABECFC1FB}"/>
              </a:ext>
            </a:extLst>
          </p:cNvPr>
          <p:cNvSpPr txBox="1">
            <a:spLocks/>
          </p:cNvSpPr>
          <p:nvPr/>
        </p:nvSpPr>
        <p:spPr>
          <a:xfrm>
            <a:off x="4947920" y="1690687"/>
            <a:ext cx="6754891" cy="4619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100" dirty="0">
                <a:latin typeface="Liberation Sans" pitchFamily="18"/>
                <a:ea typeface="Noto Sans CJK SC" pitchFamily="2"/>
                <a:cs typeface="Lohit Devanagari" pitchFamily="2"/>
              </a:rPr>
              <a:t>Parameters use in TF-IDF are max_features = 45000 &amp; ngram = 1 to 5.</a:t>
            </a:r>
          </a:p>
          <a:p>
            <a:pPr marL="0" indent="0">
              <a:buNone/>
            </a:pPr>
            <a:endParaRPr lang="en-IN" sz="2100" dirty="0">
              <a:latin typeface="Liberation Sans" pitchFamily="18"/>
              <a:ea typeface="Noto Sans CJK SC" pitchFamily="2"/>
              <a:cs typeface="Lohit Devanagari" pitchFamily="2"/>
            </a:endParaRPr>
          </a:p>
          <a:p>
            <a:r>
              <a:rPr lang="en-US" sz="2400" dirty="0">
                <a:latin typeface="Liberation Sans" pitchFamily="18"/>
                <a:ea typeface="Noto Sans CJK SC" pitchFamily="2"/>
                <a:cs typeface="Lohit Devanagari" pitchFamily="2"/>
              </a:rPr>
              <a:t>We have used word2Vec feature vectors for training the RBF SVM, also used gridSearchCV to find out the optimal parameters for training SVM</a:t>
            </a:r>
          </a:p>
          <a:p>
            <a:r>
              <a:rPr lang="en-US" sz="2400" dirty="0">
                <a:latin typeface="Liberation Sans" pitchFamily="18"/>
                <a:ea typeface="Noto Sans CJK SC" pitchFamily="2"/>
                <a:cs typeface="Lohit Devanagari" pitchFamily="2"/>
              </a:rPr>
              <a:t>We use Google news data set to train Word2vec</a:t>
            </a: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US" sz="2200" dirty="0"/>
          </a:p>
        </p:txBody>
      </p:sp>
      <p:pic>
        <p:nvPicPr>
          <p:cNvPr id="11" name="Picture 10">
            <a:extLst>
              <a:ext uri="{FF2B5EF4-FFF2-40B4-BE49-F238E27FC236}">
                <a16:creationId xmlns:a16="http://schemas.microsoft.com/office/drawing/2014/main" id="{2DE499A1-01FC-41EB-AB07-98DEDA4CE96A}"/>
              </a:ext>
            </a:extLst>
          </p:cNvPr>
          <p:cNvPicPr>
            <a:picLocks noChangeAspect="1"/>
          </p:cNvPicPr>
          <p:nvPr/>
        </p:nvPicPr>
        <p:blipFill>
          <a:blip r:embed="rId3"/>
          <a:stretch>
            <a:fillRect/>
          </a:stretch>
        </p:blipFill>
        <p:spPr>
          <a:xfrm>
            <a:off x="5246732" y="2970448"/>
            <a:ext cx="5895663" cy="492759"/>
          </a:xfrm>
          <a:prstGeom prst="rect">
            <a:avLst/>
          </a:prstGeom>
        </p:spPr>
      </p:pic>
      <p:pic>
        <p:nvPicPr>
          <p:cNvPr id="12" name="Picture 11">
            <a:extLst>
              <a:ext uri="{FF2B5EF4-FFF2-40B4-BE49-F238E27FC236}">
                <a16:creationId xmlns:a16="http://schemas.microsoft.com/office/drawing/2014/main" id="{6298799E-F79B-4425-8919-E743A12438DB}"/>
              </a:ext>
            </a:extLst>
          </p:cNvPr>
          <p:cNvPicPr>
            <a:picLocks noChangeAspect="1"/>
          </p:cNvPicPr>
          <p:nvPr/>
        </p:nvPicPr>
        <p:blipFill>
          <a:blip r:embed="rId2"/>
          <a:stretch>
            <a:fillRect/>
          </a:stretch>
        </p:blipFill>
        <p:spPr>
          <a:xfrm>
            <a:off x="10190480" y="5459118"/>
            <a:ext cx="2133600" cy="1508188"/>
          </a:xfrm>
          <a:prstGeom prst="rect">
            <a:avLst/>
          </a:prstGeom>
        </p:spPr>
      </p:pic>
      <p:sp>
        <p:nvSpPr>
          <p:cNvPr id="13" name="Rectangle 12">
            <a:extLst>
              <a:ext uri="{FF2B5EF4-FFF2-40B4-BE49-F238E27FC236}">
                <a16:creationId xmlns:a16="http://schemas.microsoft.com/office/drawing/2014/main" id="{9E62AE4A-44E3-48C9-9F1A-652E32DABC68}"/>
              </a:ext>
            </a:extLst>
          </p:cNvPr>
          <p:cNvSpPr/>
          <p:nvPr/>
        </p:nvSpPr>
        <p:spPr>
          <a:xfrm>
            <a:off x="4805890" y="5751547"/>
            <a:ext cx="5656083" cy="923330"/>
          </a:xfrm>
          <a:prstGeom prst="rect">
            <a:avLst/>
          </a:prstGeom>
        </p:spPr>
        <p:txBody>
          <a:bodyPr wrap="square">
            <a:spAutoFit/>
          </a:bodyPr>
          <a:lstStyle/>
          <a:p>
            <a:r>
              <a:rPr lang="en-US" dirty="0">
                <a:solidFill>
                  <a:srgbClr val="1F377F"/>
                </a:solidFill>
                <a:latin typeface="Consolas" panose="020B0609020204030204" pitchFamily="49" charset="0"/>
              </a:rPr>
              <a:t>w2v_model</a:t>
            </a:r>
            <a:r>
              <a:rPr lang="en-US" dirty="0">
                <a:solidFill>
                  <a:srgbClr val="000000"/>
                </a:solidFill>
                <a:latin typeface="Consolas" panose="020B0609020204030204" pitchFamily="49" charset="0"/>
              </a:rPr>
              <a:t>=KeyedVectors.load_word2vec_format(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GoogleNews-vectors-negative300.bin</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binary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4235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5B13-989F-48DA-A08F-67DAEBB2B3C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EE1974-5314-4C33-9146-1CAF14A11B8B}"/>
              </a:ext>
            </a:extLst>
          </p:cNvPr>
          <p:cNvSpPr>
            <a:spLocks noGrp="1"/>
          </p:cNvSpPr>
          <p:nvPr>
            <p:ph idx="1"/>
          </p:nvPr>
        </p:nvSpPr>
        <p:spPr>
          <a:xfrm>
            <a:off x="838200" y="1835052"/>
            <a:ext cx="10515600" cy="4351338"/>
          </a:xfrm>
        </p:spPr>
        <p:txBody>
          <a:bodyPr/>
          <a:lstStyle/>
          <a:p>
            <a:endParaRPr lang="en-US" dirty="0"/>
          </a:p>
        </p:txBody>
      </p:sp>
      <p:sp useBgFill="1">
        <p:nvSpPr>
          <p:cNvPr id="4" name="Rectangle 3">
            <a:extLst>
              <a:ext uri="{FF2B5EF4-FFF2-40B4-BE49-F238E27FC236}">
                <a16:creationId xmlns:a16="http://schemas.microsoft.com/office/drawing/2014/main" id="{DECC250A-515C-4E0F-87F5-1030EE18F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61B8D66-0D70-415A-A956-84C466CCC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42B2047-E58A-4B3C-80D2-9DE1FF8885F4}"/>
              </a:ext>
            </a:extLst>
          </p:cNvPr>
          <p:cNvSpPr txBox="1">
            <a:spLocks/>
          </p:cNvSpPr>
          <p:nvPr/>
        </p:nvSpPr>
        <p:spPr>
          <a:xfrm>
            <a:off x="1527996" y="1904214"/>
            <a:ext cx="2883584" cy="3557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1"/>
                </a:solidFill>
                <a:latin typeface="Liberation Sans" pitchFamily="18"/>
                <a:ea typeface="Noto Sans CJK SC" pitchFamily="2"/>
                <a:cs typeface="Lohit Devanagari" pitchFamily="2"/>
              </a:rPr>
              <a:t>Model Used</a:t>
            </a:r>
          </a:p>
          <a:p>
            <a:br>
              <a:rPr lang="en-IN" dirty="0">
                <a:latin typeface="Liberation Sans" pitchFamily="18"/>
                <a:ea typeface="Noto Sans CJK SC" pitchFamily="2"/>
                <a:cs typeface="Lohit Devanagari" pitchFamily="2"/>
              </a:rPr>
            </a:br>
            <a:endParaRPr lang="en-US" dirty="0">
              <a:solidFill>
                <a:srgbClr val="FFFFFF"/>
              </a:solidFill>
            </a:endParaRPr>
          </a:p>
        </p:txBody>
      </p:sp>
      <p:sp>
        <p:nvSpPr>
          <p:cNvPr id="7" name="Arc 6">
            <a:extLst>
              <a:ext uri="{FF2B5EF4-FFF2-40B4-BE49-F238E27FC236}">
                <a16:creationId xmlns:a16="http://schemas.microsoft.com/office/drawing/2014/main" id="{32193B15-55D3-48D6-A342-07D83C7A26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321EBE6D-8B8C-45EC-84E5-C220D871F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Content Placeholder 2">
            <a:extLst>
              <a:ext uri="{FF2B5EF4-FFF2-40B4-BE49-F238E27FC236}">
                <a16:creationId xmlns:a16="http://schemas.microsoft.com/office/drawing/2014/main" id="{F4EEE90C-2A9B-42AB-82E7-49BA2A21F3F4}"/>
              </a:ext>
            </a:extLst>
          </p:cNvPr>
          <p:cNvSpPr txBox="1">
            <a:spLocks/>
          </p:cNvSpPr>
          <p:nvPr/>
        </p:nvSpPr>
        <p:spPr>
          <a:xfrm>
            <a:off x="5370153" y="1526033"/>
            <a:ext cx="6332658" cy="40786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ea typeface="Noto Sans CJK SC" pitchFamily="2"/>
                <a:cs typeface="Lohit Devanagari" pitchFamily="2"/>
              </a:rPr>
              <a:t>We use Logistic Regression, Svm and random forest</a:t>
            </a:r>
          </a:p>
          <a:p>
            <a:endParaRPr lang="en-US" sz="2400" dirty="0"/>
          </a:p>
          <a:p>
            <a:r>
              <a:rPr lang="en-US" sz="2400" dirty="0"/>
              <a:t>When Logistic is used with TF-IDF the maximum accuracy we get is 0.8773.</a:t>
            </a:r>
          </a:p>
          <a:p>
            <a:endParaRPr lang="en-US" sz="2400" dirty="0"/>
          </a:p>
          <a:p>
            <a:r>
              <a:rPr lang="en-IN" sz="2400" dirty="0">
                <a:ea typeface="Noto Sans CJK SC" pitchFamily="2"/>
                <a:cs typeface="Lohit Devanagari" pitchFamily="2"/>
              </a:rPr>
              <a:t>In svm we use kernel = ‘rbf’, and svm with TF-IDF give 0.8763</a:t>
            </a:r>
          </a:p>
          <a:p>
            <a:endParaRPr lang="en-IN" sz="2400" dirty="0">
              <a:ea typeface="Noto Sans CJK SC" pitchFamily="2"/>
              <a:cs typeface="Lohit Devanagari" pitchFamily="2"/>
            </a:endParaRPr>
          </a:p>
          <a:p>
            <a:r>
              <a:rPr lang="en-IN" sz="2400" dirty="0">
                <a:ea typeface="Noto Sans CJK SC" pitchFamily="2"/>
                <a:cs typeface="Lohit Devanagari" pitchFamily="2"/>
              </a:rPr>
              <a:t>In Random forest we use n_estimators = 100.</a:t>
            </a:r>
          </a:p>
          <a:p>
            <a:endParaRPr lang="en-IN" sz="2400" dirty="0">
              <a:ea typeface="Noto Sans CJK SC" pitchFamily="2"/>
              <a:cs typeface="Lohit Devanagari" pitchFamily="2"/>
            </a:endParaRPr>
          </a:p>
          <a:p>
            <a:r>
              <a:rPr lang="en-IN" sz="2400" dirty="0">
                <a:ea typeface="Noto Sans CJK SC" pitchFamily="2"/>
                <a:cs typeface="Calibri bold" panose="020F0702030404030204" pitchFamily="34" charset="0"/>
              </a:rPr>
              <a:t>In Decision tree we use </a:t>
            </a:r>
            <a:r>
              <a:rPr lang="en-US" dirty="0" err="1">
                <a:cs typeface="Calibri bold" panose="020F0702030404030204" pitchFamily="34" charset="0"/>
              </a:rPr>
              <a:t>random_state</a:t>
            </a:r>
            <a:r>
              <a:rPr lang="en-US" dirty="0">
                <a:cs typeface="Calibri bold" panose="020F0702030404030204" pitchFamily="34" charset="0"/>
              </a:rPr>
              <a:t>=42 and </a:t>
            </a:r>
            <a:r>
              <a:rPr lang="en-US" dirty="0" err="1">
                <a:cs typeface="Calibri bold" panose="020F0702030404030204" pitchFamily="34" charset="0"/>
              </a:rPr>
              <a:t>max_depth</a:t>
            </a:r>
            <a:r>
              <a:rPr lang="en-US" dirty="0">
                <a:cs typeface="Calibri bold" panose="020F0702030404030204" pitchFamily="34" charset="0"/>
              </a:rPr>
              <a:t> = 2</a:t>
            </a:r>
            <a:endParaRPr lang="en-IN" sz="2400" dirty="0">
              <a:ea typeface="Noto Sans CJK SC" pitchFamily="2"/>
              <a:cs typeface="Calibri bold" panose="020F0702030404030204" pitchFamily="34" charset="0"/>
            </a:endParaRPr>
          </a:p>
          <a:p>
            <a:pPr marL="0" indent="0">
              <a:buNone/>
            </a:pPr>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US" sz="2200" dirty="0"/>
          </a:p>
        </p:txBody>
      </p:sp>
      <p:pic>
        <p:nvPicPr>
          <p:cNvPr id="10" name="Picture 9">
            <a:extLst>
              <a:ext uri="{FF2B5EF4-FFF2-40B4-BE49-F238E27FC236}">
                <a16:creationId xmlns:a16="http://schemas.microsoft.com/office/drawing/2014/main" id="{C1A406F1-8A77-4253-83A1-C1AC1E37F4D5}"/>
              </a:ext>
            </a:extLst>
          </p:cNvPr>
          <p:cNvPicPr>
            <a:picLocks noChangeAspect="1"/>
          </p:cNvPicPr>
          <p:nvPr/>
        </p:nvPicPr>
        <p:blipFill>
          <a:blip r:embed="rId2"/>
          <a:stretch>
            <a:fillRect/>
          </a:stretch>
        </p:blipFill>
        <p:spPr>
          <a:xfrm>
            <a:off x="10190480" y="5449691"/>
            <a:ext cx="2133600" cy="1508188"/>
          </a:xfrm>
          <a:prstGeom prst="rect">
            <a:avLst/>
          </a:prstGeom>
        </p:spPr>
      </p:pic>
    </p:spTree>
    <p:extLst>
      <p:ext uri="{BB962C8B-B14F-4D97-AF65-F5344CB8AC3E}">
        <p14:creationId xmlns:p14="http://schemas.microsoft.com/office/powerpoint/2010/main" val="340959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6500-123D-470A-9A5D-3E33CC9DEA27}"/>
              </a:ext>
            </a:extLst>
          </p:cNvPr>
          <p:cNvSpPr>
            <a:spLocks noGrp="1"/>
          </p:cNvSpPr>
          <p:nvPr>
            <p:ph type="title"/>
          </p:nvPr>
        </p:nvSpPr>
        <p:spPr/>
        <p:txBody>
          <a:bodyPr/>
          <a:lstStyle/>
          <a:p>
            <a:r>
              <a:rPr lang="en-US" dirty="0"/>
              <a:t>Tables of Models and score : </a:t>
            </a:r>
          </a:p>
        </p:txBody>
      </p:sp>
      <p:graphicFrame>
        <p:nvGraphicFramePr>
          <p:cNvPr id="4" name="Content Placeholder 3">
            <a:extLst>
              <a:ext uri="{FF2B5EF4-FFF2-40B4-BE49-F238E27FC236}">
                <a16:creationId xmlns:a16="http://schemas.microsoft.com/office/drawing/2014/main" id="{59295F04-3C22-4F51-8A6D-7B094DBC8D42}"/>
              </a:ext>
            </a:extLst>
          </p:cNvPr>
          <p:cNvGraphicFramePr>
            <a:graphicFrameLocks noGrp="1"/>
          </p:cNvGraphicFramePr>
          <p:nvPr>
            <p:ph idx="1"/>
            <p:extLst>
              <p:ext uri="{D42A27DB-BD31-4B8C-83A1-F6EECF244321}">
                <p14:modId xmlns:p14="http://schemas.microsoft.com/office/powerpoint/2010/main" val="989381299"/>
              </p:ext>
            </p:extLst>
          </p:nvPr>
        </p:nvGraphicFramePr>
        <p:xfrm>
          <a:off x="348792" y="1432875"/>
          <a:ext cx="11005010" cy="4753507"/>
        </p:xfrm>
        <a:graphic>
          <a:graphicData uri="http://schemas.openxmlformats.org/drawingml/2006/table">
            <a:tbl>
              <a:tblPr firstRow="1" bandRow="1">
                <a:tableStyleId>{5C22544A-7EE6-4342-B048-85BDC9FD1C3A}</a:tableStyleId>
              </a:tblPr>
              <a:tblGrid>
                <a:gridCol w="2201002">
                  <a:extLst>
                    <a:ext uri="{9D8B030D-6E8A-4147-A177-3AD203B41FA5}">
                      <a16:colId xmlns:a16="http://schemas.microsoft.com/office/drawing/2014/main" val="444075626"/>
                    </a:ext>
                  </a:extLst>
                </a:gridCol>
                <a:gridCol w="2201002">
                  <a:extLst>
                    <a:ext uri="{9D8B030D-6E8A-4147-A177-3AD203B41FA5}">
                      <a16:colId xmlns:a16="http://schemas.microsoft.com/office/drawing/2014/main" val="4058030508"/>
                    </a:ext>
                  </a:extLst>
                </a:gridCol>
                <a:gridCol w="2201002">
                  <a:extLst>
                    <a:ext uri="{9D8B030D-6E8A-4147-A177-3AD203B41FA5}">
                      <a16:colId xmlns:a16="http://schemas.microsoft.com/office/drawing/2014/main" val="2254713095"/>
                    </a:ext>
                  </a:extLst>
                </a:gridCol>
                <a:gridCol w="2201002">
                  <a:extLst>
                    <a:ext uri="{9D8B030D-6E8A-4147-A177-3AD203B41FA5}">
                      <a16:colId xmlns:a16="http://schemas.microsoft.com/office/drawing/2014/main" val="1103070389"/>
                    </a:ext>
                  </a:extLst>
                </a:gridCol>
                <a:gridCol w="2201002">
                  <a:extLst>
                    <a:ext uri="{9D8B030D-6E8A-4147-A177-3AD203B41FA5}">
                      <a16:colId xmlns:a16="http://schemas.microsoft.com/office/drawing/2014/main" val="1177612942"/>
                    </a:ext>
                  </a:extLst>
                </a:gridCol>
              </a:tblGrid>
              <a:tr h="666745">
                <a:tc>
                  <a:txBody>
                    <a:bodyPr/>
                    <a:lstStyle/>
                    <a:p>
                      <a:r>
                        <a:rPr lang="en-US" sz="2000" b="1" kern="1200" dirty="0">
                          <a:solidFill>
                            <a:schemeClr val="lt1"/>
                          </a:solidFill>
                          <a:effectLst/>
                          <a:latin typeface="+mn-lt"/>
                          <a:ea typeface="+mn-ea"/>
                          <a:cs typeface="+mn-cs"/>
                        </a:rPr>
                        <a:t>Preprocessing</a:t>
                      </a:r>
                      <a:endParaRPr lang="en-US" sz="2000" dirty="0"/>
                    </a:p>
                  </a:txBody>
                  <a:tcPr/>
                </a:tc>
                <a:tc>
                  <a:txBody>
                    <a:bodyPr/>
                    <a:lstStyle/>
                    <a:p>
                      <a:r>
                        <a:rPr lang="en-US" sz="2000" b="1" kern="1200" dirty="0">
                          <a:solidFill>
                            <a:schemeClr val="lt1"/>
                          </a:solidFill>
                          <a:effectLst/>
                          <a:latin typeface="+mn-lt"/>
                          <a:ea typeface="+mn-ea"/>
                          <a:cs typeface="+mn-cs"/>
                        </a:rPr>
                        <a:t>Model</a:t>
                      </a:r>
                      <a:endParaRPr lang="en-US" sz="2000" dirty="0"/>
                    </a:p>
                  </a:txBody>
                  <a:tcPr/>
                </a:tc>
                <a:tc>
                  <a:txBody>
                    <a:bodyPr/>
                    <a:lstStyle/>
                    <a:p>
                      <a:r>
                        <a:rPr lang="en-US" sz="2000" b="1" kern="1200" dirty="0">
                          <a:solidFill>
                            <a:schemeClr val="lt1"/>
                          </a:solidFill>
                          <a:effectLst/>
                          <a:latin typeface="+mn-lt"/>
                          <a:ea typeface="+mn-ea"/>
                          <a:cs typeface="+mn-cs"/>
                        </a:rPr>
                        <a:t>Hyperparameters</a:t>
                      </a:r>
                      <a:endParaRPr lang="en-US" sz="2000" dirty="0"/>
                    </a:p>
                  </a:txBody>
                  <a:tcPr/>
                </a:tc>
                <a:tc>
                  <a:txBody>
                    <a:bodyPr/>
                    <a:lstStyle/>
                    <a:p>
                      <a:r>
                        <a:rPr lang="en-US" sz="2000" b="1" kern="1200" dirty="0">
                          <a:solidFill>
                            <a:schemeClr val="lt1"/>
                          </a:solidFill>
                          <a:effectLst/>
                          <a:latin typeface="+mn-lt"/>
                          <a:ea typeface="+mn-ea"/>
                          <a:cs typeface="+mn-cs"/>
                        </a:rPr>
                        <a:t>Local score</a:t>
                      </a:r>
                      <a:endParaRPr lang="en-US" sz="2000" dirty="0"/>
                    </a:p>
                  </a:txBody>
                  <a:tcPr/>
                </a:tc>
                <a:tc>
                  <a:txBody>
                    <a:bodyPr/>
                    <a:lstStyle/>
                    <a:p>
                      <a:r>
                        <a:rPr lang="en-US" sz="2000" b="1" kern="1200" dirty="0">
                          <a:solidFill>
                            <a:schemeClr val="lt1"/>
                          </a:solidFill>
                          <a:effectLst/>
                          <a:latin typeface="+mn-lt"/>
                          <a:ea typeface="+mn-ea"/>
                          <a:cs typeface="+mn-cs"/>
                        </a:rPr>
                        <a:t>Kaggle score</a:t>
                      </a:r>
                      <a:endParaRPr lang="en-US" sz="2000" dirty="0"/>
                    </a:p>
                  </a:txBody>
                  <a:tcPr/>
                </a:tc>
                <a:extLst>
                  <a:ext uri="{0D108BD9-81ED-4DB2-BD59-A6C34878D82A}">
                    <a16:rowId xmlns:a16="http://schemas.microsoft.com/office/drawing/2014/main" val="2456958906"/>
                  </a:ext>
                </a:extLst>
              </a:tr>
              <a:tr h="681127">
                <a:tc>
                  <a:txBody>
                    <a:bodyPr/>
                    <a:lstStyle/>
                    <a:p>
                      <a:r>
                        <a:rPr lang="en-US" dirty="0"/>
                        <a:t>Database columns + TF-IDF features</a:t>
                      </a:r>
                    </a:p>
                  </a:txBody>
                  <a:tcPr/>
                </a:tc>
                <a:tc>
                  <a:txBody>
                    <a:bodyPr/>
                    <a:lstStyle/>
                    <a:p>
                      <a:r>
                        <a:rPr lang="en-US" dirty="0"/>
                        <a:t>Random Forest</a:t>
                      </a:r>
                    </a:p>
                  </a:txBody>
                  <a:tcPr/>
                </a:tc>
                <a:tc>
                  <a:txBody>
                    <a:bodyPr/>
                    <a:lstStyle/>
                    <a:p>
                      <a:r>
                        <a:rPr lang="en-US" dirty="0"/>
                        <a:t>n_estimator = 100</a:t>
                      </a:r>
                    </a:p>
                  </a:txBody>
                  <a:tcPr/>
                </a:tc>
                <a:tc>
                  <a:txBody>
                    <a:bodyPr/>
                    <a:lstStyle/>
                    <a:p>
                      <a:r>
                        <a:rPr lang="en-US" dirty="0"/>
                        <a:t>0.8890</a:t>
                      </a:r>
                    </a:p>
                  </a:txBody>
                  <a:tcPr/>
                </a:tc>
                <a:tc>
                  <a:txBody>
                    <a:bodyPr/>
                    <a:lstStyle/>
                    <a:p>
                      <a:r>
                        <a:rPr lang="en-US" dirty="0"/>
                        <a:t>0.8603</a:t>
                      </a:r>
                    </a:p>
                  </a:txBody>
                  <a:tcPr/>
                </a:tc>
                <a:extLst>
                  <a:ext uri="{0D108BD9-81ED-4DB2-BD59-A6C34878D82A}">
                    <a16:rowId xmlns:a16="http://schemas.microsoft.com/office/drawing/2014/main" val="4197733534"/>
                  </a:ext>
                </a:extLst>
              </a:tr>
              <a:tr h="681127">
                <a:tc>
                  <a:txBody>
                    <a:bodyPr/>
                    <a:lstStyle/>
                    <a:p>
                      <a:r>
                        <a:rPr lang="en-US" dirty="0"/>
                        <a:t>Database columns + TF-IDF features</a:t>
                      </a:r>
                    </a:p>
                  </a:txBody>
                  <a:tcPr/>
                </a:tc>
                <a:tc>
                  <a:txBody>
                    <a:bodyPr/>
                    <a:lstStyle/>
                    <a:p>
                      <a:r>
                        <a:rPr lang="en-US" dirty="0"/>
                        <a:t>Logistic Regression</a:t>
                      </a:r>
                    </a:p>
                  </a:txBody>
                  <a:tcPr/>
                </a:tc>
                <a:tc>
                  <a:txBody>
                    <a:bodyPr/>
                    <a:lstStyle/>
                    <a:p>
                      <a:endParaRPr lang="en-US"/>
                    </a:p>
                  </a:txBody>
                  <a:tcPr/>
                </a:tc>
                <a:tc>
                  <a:txBody>
                    <a:bodyPr/>
                    <a:lstStyle/>
                    <a:p>
                      <a:r>
                        <a:rPr lang="en-US" dirty="0"/>
                        <a:t>0.8710</a:t>
                      </a:r>
                    </a:p>
                  </a:txBody>
                  <a:tcPr/>
                </a:tc>
                <a:tc>
                  <a:txBody>
                    <a:bodyPr/>
                    <a:lstStyle/>
                    <a:p>
                      <a:r>
                        <a:rPr lang="en-US" dirty="0"/>
                        <a:t>0.8777</a:t>
                      </a:r>
                    </a:p>
                  </a:txBody>
                  <a:tcPr/>
                </a:tc>
                <a:extLst>
                  <a:ext uri="{0D108BD9-81ED-4DB2-BD59-A6C34878D82A}">
                    <a16:rowId xmlns:a16="http://schemas.microsoft.com/office/drawing/2014/main" val="3919981852"/>
                  </a:ext>
                </a:extLst>
              </a:tr>
              <a:tr h="681127">
                <a:tc>
                  <a:txBody>
                    <a:bodyPr/>
                    <a:lstStyle/>
                    <a:p>
                      <a:r>
                        <a:rPr lang="en-US" dirty="0"/>
                        <a:t>TF-IDF features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a:t>
                      </a:r>
                    </a:p>
                    <a:p>
                      <a:endParaRPr lang="en-US" dirty="0"/>
                    </a:p>
                  </a:txBody>
                  <a:tcPr/>
                </a:tc>
                <a:tc>
                  <a:txBody>
                    <a:bodyPr/>
                    <a:lstStyle/>
                    <a:p>
                      <a:endParaRPr lang="en-US" dirty="0"/>
                    </a:p>
                  </a:txBody>
                  <a:tcPr/>
                </a:tc>
                <a:tc>
                  <a:txBody>
                    <a:bodyPr/>
                    <a:lstStyle/>
                    <a:p>
                      <a:r>
                        <a:rPr lang="en-US" dirty="0"/>
                        <a:t>0.8663</a:t>
                      </a:r>
                    </a:p>
                  </a:txBody>
                  <a:tcPr/>
                </a:tc>
                <a:tc>
                  <a:txBody>
                    <a:bodyPr/>
                    <a:lstStyle/>
                    <a:p>
                      <a:r>
                        <a:rPr lang="en-US" dirty="0"/>
                        <a:t>.8773</a:t>
                      </a:r>
                    </a:p>
                  </a:txBody>
                  <a:tcPr/>
                </a:tc>
                <a:extLst>
                  <a:ext uri="{0D108BD9-81ED-4DB2-BD59-A6C34878D82A}">
                    <a16:rowId xmlns:a16="http://schemas.microsoft.com/office/drawing/2014/main" val="2322110129"/>
                  </a:ext>
                </a:extLst>
              </a:tr>
              <a:tr h="681127">
                <a:tc>
                  <a:txBody>
                    <a:bodyPr/>
                    <a:lstStyle/>
                    <a:p>
                      <a:r>
                        <a:rPr lang="en-US" dirty="0"/>
                        <a:t>TF-IDF features</a:t>
                      </a:r>
                    </a:p>
                  </a:txBody>
                  <a:tcPr/>
                </a:tc>
                <a:tc>
                  <a:txBody>
                    <a:bodyPr/>
                    <a:lstStyle/>
                    <a:p>
                      <a:r>
                        <a:rPr lang="en-US" dirty="0"/>
                        <a:t>Random Forest Classifier</a:t>
                      </a:r>
                    </a:p>
                  </a:txBody>
                  <a:tcPr/>
                </a:tc>
                <a:tc>
                  <a:txBody>
                    <a:bodyPr/>
                    <a:lstStyle/>
                    <a:p>
                      <a:r>
                        <a:rPr lang="en-US" dirty="0"/>
                        <a:t>n_estimator = 100</a:t>
                      </a:r>
                    </a:p>
                  </a:txBody>
                  <a:tcPr/>
                </a:tc>
                <a:tc>
                  <a:txBody>
                    <a:bodyPr/>
                    <a:lstStyle/>
                    <a:p>
                      <a:r>
                        <a:rPr lang="en-US" dirty="0"/>
                        <a:t>0.8553</a:t>
                      </a:r>
                    </a:p>
                  </a:txBody>
                  <a:tcPr/>
                </a:tc>
                <a:tc>
                  <a:txBody>
                    <a:bodyPr/>
                    <a:lstStyle/>
                    <a:p>
                      <a:r>
                        <a:rPr lang="en-US" dirty="0"/>
                        <a:t>.8754</a:t>
                      </a:r>
                    </a:p>
                  </a:txBody>
                  <a:tcPr/>
                </a:tc>
                <a:extLst>
                  <a:ext uri="{0D108BD9-81ED-4DB2-BD59-A6C34878D82A}">
                    <a16:rowId xmlns:a16="http://schemas.microsoft.com/office/drawing/2014/main" val="1184060260"/>
                  </a:ext>
                </a:extLst>
              </a:tr>
              <a:tr h="681127">
                <a:tc>
                  <a:txBody>
                    <a:bodyPr/>
                    <a:lstStyle/>
                    <a:p>
                      <a:r>
                        <a:rPr lang="en-US" dirty="0"/>
                        <a:t>TF-IDF features</a:t>
                      </a:r>
                    </a:p>
                  </a:txBody>
                  <a:tcPr/>
                </a:tc>
                <a:tc>
                  <a:txBody>
                    <a:bodyPr/>
                    <a:lstStyle/>
                    <a:p>
                      <a:r>
                        <a:rPr lang="en-US" dirty="0"/>
                        <a:t>SVM</a:t>
                      </a:r>
                    </a:p>
                  </a:txBody>
                  <a:tcPr/>
                </a:tc>
                <a:tc>
                  <a:txBody>
                    <a:bodyPr/>
                    <a:lstStyle/>
                    <a:p>
                      <a:r>
                        <a:rPr lang="en-US" dirty="0"/>
                        <a:t>Kernel = ‘</a:t>
                      </a:r>
                      <a:r>
                        <a:rPr lang="en-US" dirty="0" err="1"/>
                        <a:t>rbf</a:t>
                      </a:r>
                      <a:r>
                        <a:rPr lang="en-US" dirty="0"/>
                        <a:t>’ and </a:t>
                      </a:r>
                    </a:p>
                  </a:txBody>
                  <a:tcPr/>
                </a:tc>
                <a:tc>
                  <a:txBody>
                    <a:bodyPr/>
                    <a:lstStyle/>
                    <a:p>
                      <a:r>
                        <a:rPr lang="en-US" dirty="0"/>
                        <a:t>0.8683</a:t>
                      </a:r>
                    </a:p>
                  </a:txBody>
                  <a:tcPr/>
                </a:tc>
                <a:tc>
                  <a:txBody>
                    <a:bodyPr/>
                    <a:lstStyle/>
                    <a:p>
                      <a:r>
                        <a:rPr lang="en-US" dirty="0"/>
                        <a:t>0.8773</a:t>
                      </a:r>
                    </a:p>
                  </a:txBody>
                  <a:tcPr/>
                </a:tc>
                <a:extLst>
                  <a:ext uri="{0D108BD9-81ED-4DB2-BD59-A6C34878D82A}">
                    <a16:rowId xmlns:a16="http://schemas.microsoft.com/office/drawing/2014/main" val="1688052267"/>
                  </a:ext>
                </a:extLst>
              </a:tr>
              <a:tr h="681127">
                <a:tc>
                  <a:txBody>
                    <a:bodyPr/>
                    <a:lstStyle/>
                    <a:p>
                      <a:r>
                        <a:rPr lang="en-US" dirty="0"/>
                        <a:t>TF-IDF features </a:t>
                      </a:r>
                    </a:p>
                  </a:txBody>
                  <a:tcPr/>
                </a:tc>
                <a:tc>
                  <a:txBody>
                    <a:bodyPr/>
                    <a:lstStyle/>
                    <a:p>
                      <a:r>
                        <a:rPr lang="en-US" dirty="0"/>
                        <a:t>Kneighbors Classifier</a:t>
                      </a:r>
                    </a:p>
                  </a:txBody>
                  <a:tcPr/>
                </a:tc>
                <a:tc>
                  <a:txBody>
                    <a:bodyPr/>
                    <a:lstStyle/>
                    <a:p>
                      <a:r>
                        <a:rPr lang="en-US" dirty="0"/>
                        <a:t>n_neighbors = 60,leaf_size = 5</a:t>
                      </a:r>
                    </a:p>
                  </a:txBody>
                  <a:tcPr/>
                </a:tc>
                <a:tc>
                  <a:txBody>
                    <a:bodyPr/>
                    <a:lstStyle/>
                    <a:p>
                      <a:r>
                        <a:rPr lang="en-US" dirty="0"/>
                        <a:t>0.85</a:t>
                      </a:r>
                    </a:p>
                  </a:txBody>
                  <a:tcPr/>
                </a:tc>
                <a:tc>
                  <a:txBody>
                    <a:bodyPr/>
                    <a:lstStyle/>
                    <a:p>
                      <a:r>
                        <a:rPr lang="en-US" dirty="0"/>
                        <a:t>0.81</a:t>
                      </a:r>
                    </a:p>
                  </a:txBody>
                  <a:tcPr/>
                </a:tc>
                <a:extLst>
                  <a:ext uri="{0D108BD9-81ED-4DB2-BD59-A6C34878D82A}">
                    <a16:rowId xmlns:a16="http://schemas.microsoft.com/office/drawing/2014/main" val="2971323571"/>
                  </a:ext>
                </a:extLst>
              </a:tr>
            </a:tbl>
          </a:graphicData>
        </a:graphic>
      </p:graphicFrame>
      <p:pic>
        <p:nvPicPr>
          <p:cNvPr id="5" name="Picture 4">
            <a:extLst>
              <a:ext uri="{FF2B5EF4-FFF2-40B4-BE49-F238E27FC236}">
                <a16:creationId xmlns:a16="http://schemas.microsoft.com/office/drawing/2014/main" id="{6AA473B5-633A-4373-8BB1-E94C543F6B51}"/>
              </a:ext>
            </a:extLst>
          </p:cNvPr>
          <p:cNvPicPr>
            <a:picLocks noChangeAspect="1"/>
          </p:cNvPicPr>
          <p:nvPr/>
        </p:nvPicPr>
        <p:blipFill>
          <a:blip r:embed="rId2"/>
          <a:stretch>
            <a:fillRect/>
          </a:stretch>
        </p:blipFill>
        <p:spPr>
          <a:xfrm>
            <a:off x="10469696" y="5600697"/>
            <a:ext cx="1902136" cy="1345761"/>
          </a:xfrm>
          <a:prstGeom prst="rect">
            <a:avLst/>
          </a:prstGeom>
        </p:spPr>
      </p:pic>
    </p:spTree>
    <p:extLst>
      <p:ext uri="{BB962C8B-B14F-4D97-AF65-F5344CB8AC3E}">
        <p14:creationId xmlns:p14="http://schemas.microsoft.com/office/powerpoint/2010/main" val="250557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DEBB-3537-43D4-839C-24DBAD90AEA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CA6D483-1758-49F3-83F7-03956299C7FE}"/>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D3A88E96-E83D-4787-A7ED-8A8C5B31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81F3EFB-AC23-434A-A40A-44485C683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631C92C-C041-4DB9-9EAC-60DA09816454}"/>
              </a:ext>
            </a:extLst>
          </p:cNvPr>
          <p:cNvSpPr txBox="1">
            <a:spLocks/>
          </p:cNvSpPr>
          <p:nvPr/>
        </p:nvSpPr>
        <p:spPr>
          <a:xfrm>
            <a:off x="1036948" y="2347274"/>
            <a:ext cx="4144026" cy="2895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1"/>
                </a:solidFill>
                <a:latin typeface="Liberation Sans" pitchFamily="18"/>
                <a:ea typeface="Noto Sans CJK SC" pitchFamily="2"/>
                <a:cs typeface="Lohit Devanagari" pitchFamily="2"/>
              </a:rPr>
              <a:t>Hyperparameter Tuning</a:t>
            </a:r>
          </a:p>
          <a:p>
            <a:br>
              <a:rPr lang="en-IN" dirty="0">
                <a:latin typeface="Liberation Sans" pitchFamily="18"/>
                <a:ea typeface="Noto Sans CJK SC" pitchFamily="2"/>
                <a:cs typeface="Lohit Devanagari" pitchFamily="2"/>
              </a:rPr>
            </a:br>
            <a:endParaRPr lang="en-US" dirty="0">
              <a:solidFill>
                <a:srgbClr val="FFFFFF"/>
              </a:solidFill>
            </a:endParaRPr>
          </a:p>
        </p:txBody>
      </p:sp>
      <p:sp>
        <p:nvSpPr>
          <p:cNvPr id="7" name="Arc 6">
            <a:extLst>
              <a:ext uri="{FF2B5EF4-FFF2-40B4-BE49-F238E27FC236}">
                <a16:creationId xmlns:a16="http://schemas.microsoft.com/office/drawing/2014/main" id="{70DF04F5-B817-45B0-9136-EDB37225A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88F1E97F-8367-47DA-BCA0-1632FF023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Content Placeholder 2">
            <a:extLst>
              <a:ext uri="{FF2B5EF4-FFF2-40B4-BE49-F238E27FC236}">
                <a16:creationId xmlns:a16="http://schemas.microsoft.com/office/drawing/2014/main" id="{D392BB02-FDE1-4DE2-81C1-9419D3B4D452}"/>
              </a:ext>
            </a:extLst>
          </p:cNvPr>
          <p:cNvSpPr txBox="1">
            <a:spLocks/>
          </p:cNvSpPr>
          <p:nvPr/>
        </p:nvSpPr>
        <p:spPr>
          <a:xfrm>
            <a:off x="5370153" y="1526033"/>
            <a:ext cx="6332658" cy="4078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ea typeface="Noto Sans CJK SC" pitchFamily="2"/>
                <a:cs typeface="Lohit Devanagari" pitchFamily="2"/>
              </a:rPr>
              <a:t>Use GridserchCV for Hyperparameter Tuning.</a:t>
            </a:r>
          </a:p>
          <a:p>
            <a:r>
              <a:rPr lang="en-IN" sz="2400" dirty="0">
                <a:ea typeface="Noto Sans CJK SC" pitchFamily="2"/>
                <a:cs typeface="Lohit Devanagari" pitchFamily="2"/>
              </a:rPr>
              <a:t>Apply GridserchCV on SVM with C = “0.1”, “1”, ”10” and kernel =‘rbf’ , gamma = ‘1’ , ‘0.1’, 0.01’</a:t>
            </a:r>
          </a:p>
          <a:p>
            <a:endParaRPr lang="en-US" sz="2400" dirty="0"/>
          </a:p>
          <a:p>
            <a:r>
              <a:rPr lang="en-US" sz="2400" dirty="0"/>
              <a:t>Now we get best Hyperparameter for SVM</a:t>
            </a:r>
          </a:p>
          <a:p>
            <a:endParaRPr lang="en-US" sz="2400" dirty="0"/>
          </a:p>
          <a:p>
            <a:pPr marL="0" indent="0">
              <a:buNone/>
            </a:pPr>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US" sz="2200" dirty="0"/>
          </a:p>
        </p:txBody>
      </p:sp>
      <p:pic>
        <p:nvPicPr>
          <p:cNvPr id="11" name="Picture 10">
            <a:extLst>
              <a:ext uri="{FF2B5EF4-FFF2-40B4-BE49-F238E27FC236}">
                <a16:creationId xmlns:a16="http://schemas.microsoft.com/office/drawing/2014/main" id="{D536342D-5AF8-4B58-9ACF-82FFE60F7DE0}"/>
              </a:ext>
            </a:extLst>
          </p:cNvPr>
          <p:cNvPicPr>
            <a:picLocks noChangeAspect="1"/>
          </p:cNvPicPr>
          <p:nvPr/>
        </p:nvPicPr>
        <p:blipFill>
          <a:blip r:embed="rId2"/>
          <a:stretch>
            <a:fillRect/>
          </a:stretch>
        </p:blipFill>
        <p:spPr>
          <a:xfrm>
            <a:off x="5082604" y="3321957"/>
            <a:ext cx="6540292" cy="2855006"/>
          </a:xfrm>
          <a:prstGeom prst="rect">
            <a:avLst/>
          </a:prstGeom>
        </p:spPr>
      </p:pic>
      <p:pic>
        <p:nvPicPr>
          <p:cNvPr id="12" name="Picture 11">
            <a:extLst>
              <a:ext uri="{FF2B5EF4-FFF2-40B4-BE49-F238E27FC236}">
                <a16:creationId xmlns:a16="http://schemas.microsoft.com/office/drawing/2014/main" id="{E1D67D4F-D95F-4555-A03C-885F8C89C0D0}"/>
              </a:ext>
            </a:extLst>
          </p:cNvPr>
          <p:cNvPicPr>
            <a:picLocks noChangeAspect="1"/>
          </p:cNvPicPr>
          <p:nvPr/>
        </p:nvPicPr>
        <p:blipFill>
          <a:blip r:embed="rId3"/>
          <a:stretch>
            <a:fillRect/>
          </a:stretch>
        </p:blipFill>
        <p:spPr>
          <a:xfrm>
            <a:off x="10268829" y="5305173"/>
            <a:ext cx="2133600" cy="1508188"/>
          </a:xfrm>
          <a:prstGeom prst="rect">
            <a:avLst/>
          </a:prstGeom>
        </p:spPr>
      </p:pic>
    </p:spTree>
    <p:extLst>
      <p:ext uri="{BB962C8B-B14F-4D97-AF65-F5344CB8AC3E}">
        <p14:creationId xmlns:p14="http://schemas.microsoft.com/office/powerpoint/2010/main" val="206135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5A00-0ECE-4BEE-BEA3-44D43043E80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BF1690B-F9B4-4514-B0F7-D4415DCD4B21}"/>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647ABD42-2DE3-4570-A040-5486F2AFE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A69FC16-4F04-4074-8FF6-6CBA7405B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B585553-4C6F-4C9E-844C-765B3104A2BB}"/>
              </a:ext>
            </a:extLst>
          </p:cNvPr>
          <p:cNvSpPr txBox="1">
            <a:spLocks/>
          </p:cNvSpPr>
          <p:nvPr/>
        </p:nvSpPr>
        <p:spPr>
          <a:xfrm>
            <a:off x="1527996" y="1904214"/>
            <a:ext cx="2883584" cy="3557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1"/>
                </a:solidFill>
                <a:latin typeface="Liberation Sans" pitchFamily="18"/>
                <a:ea typeface="Noto Sans CJK SC" pitchFamily="2"/>
                <a:cs typeface="Lohit Devanagari" pitchFamily="2"/>
              </a:rPr>
              <a:t>Slacking</a:t>
            </a:r>
          </a:p>
          <a:p>
            <a:br>
              <a:rPr lang="en-IN" dirty="0">
                <a:latin typeface="Liberation Sans" pitchFamily="18"/>
                <a:ea typeface="Noto Sans CJK SC" pitchFamily="2"/>
                <a:cs typeface="Lohit Devanagari" pitchFamily="2"/>
              </a:rPr>
            </a:br>
            <a:endParaRPr lang="en-US" dirty="0">
              <a:solidFill>
                <a:srgbClr val="FFFFFF"/>
              </a:solidFill>
            </a:endParaRPr>
          </a:p>
        </p:txBody>
      </p:sp>
      <p:sp>
        <p:nvSpPr>
          <p:cNvPr id="7" name="Arc 6">
            <a:extLst>
              <a:ext uri="{FF2B5EF4-FFF2-40B4-BE49-F238E27FC236}">
                <a16:creationId xmlns:a16="http://schemas.microsoft.com/office/drawing/2014/main" id="{ECA609E6-695E-44AF-828A-3AF40356C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85D60AF6-227D-4E68-AFAE-2FC6A883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Content Placeholder 2">
            <a:extLst>
              <a:ext uri="{FF2B5EF4-FFF2-40B4-BE49-F238E27FC236}">
                <a16:creationId xmlns:a16="http://schemas.microsoft.com/office/drawing/2014/main" id="{F7B0C8C7-B69D-4811-95AA-A2ACDC07C89A}"/>
              </a:ext>
            </a:extLst>
          </p:cNvPr>
          <p:cNvSpPr txBox="1">
            <a:spLocks/>
          </p:cNvSpPr>
          <p:nvPr/>
        </p:nvSpPr>
        <p:spPr>
          <a:xfrm>
            <a:off x="5370153" y="1526033"/>
            <a:ext cx="6332658" cy="4078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Slacking is done for optimize prediction in which Logistic Regression, Random forest and SVM were taken and the resultant submission score was 0.8783 for TF-IDF.</a:t>
            </a: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US" sz="2200" dirty="0"/>
          </a:p>
        </p:txBody>
      </p:sp>
      <p:pic>
        <p:nvPicPr>
          <p:cNvPr id="10" name="Picture 9">
            <a:extLst>
              <a:ext uri="{FF2B5EF4-FFF2-40B4-BE49-F238E27FC236}">
                <a16:creationId xmlns:a16="http://schemas.microsoft.com/office/drawing/2014/main" id="{816DA92D-B751-46F1-9547-242E428AB4D6}"/>
              </a:ext>
            </a:extLst>
          </p:cNvPr>
          <p:cNvPicPr>
            <a:picLocks noChangeAspect="1"/>
          </p:cNvPicPr>
          <p:nvPr/>
        </p:nvPicPr>
        <p:blipFill>
          <a:blip r:embed="rId2"/>
          <a:stretch>
            <a:fillRect/>
          </a:stretch>
        </p:blipFill>
        <p:spPr>
          <a:xfrm>
            <a:off x="10190480" y="5449691"/>
            <a:ext cx="2133600" cy="1508188"/>
          </a:xfrm>
          <a:prstGeom prst="rect">
            <a:avLst/>
          </a:prstGeom>
        </p:spPr>
      </p:pic>
      <p:pic>
        <p:nvPicPr>
          <p:cNvPr id="11" name="Picture 10">
            <a:extLst>
              <a:ext uri="{FF2B5EF4-FFF2-40B4-BE49-F238E27FC236}">
                <a16:creationId xmlns:a16="http://schemas.microsoft.com/office/drawing/2014/main" id="{8346E37D-4E13-45BA-80D9-EDE3875B87D2}"/>
              </a:ext>
            </a:extLst>
          </p:cNvPr>
          <p:cNvPicPr>
            <a:picLocks noChangeAspect="1"/>
          </p:cNvPicPr>
          <p:nvPr/>
        </p:nvPicPr>
        <p:blipFill>
          <a:blip r:embed="rId3"/>
          <a:stretch>
            <a:fillRect/>
          </a:stretch>
        </p:blipFill>
        <p:spPr>
          <a:xfrm>
            <a:off x="5352685" y="3200399"/>
            <a:ext cx="6508131" cy="2538570"/>
          </a:xfrm>
          <a:prstGeom prst="rect">
            <a:avLst/>
          </a:prstGeom>
        </p:spPr>
      </p:pic>
    </p:spTree>
    <p:extLst>
      <p:ext uri="{BB962C8B-B14F-4D97-AF65-F5344CB8AC3E}">
        <p14:creationId xmlns:p14="http://schemas.microsoft.com/office/powerpoint/2010/main" val="191405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9BE8-D0B5-4051-92E2-A12448D692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9CC093-316E-420D-8C20-539E45308991}"/>
              </a:ext>
            </a:extLst>
          </p:cNvPr>
          <p:cNvSpPr>
            <a:spLocks noGrp="1"/>
          </p:cNvSpPr>
          <p:nvPr>
            <p:ph idx="1"/>
          </p:nvPr>
        </p:nvSpPr>
        <p:spPr/>
        <p:txBody>
          <a:bodyPr/>
          <a:lstStyle/>
          <a:p>
            <a:pPr marL="0" indent="0">
              <a:buNone/>
            </a:pPr>
            <a:endParaRPr lang="en-US" dirty="0"/>
          </a:p>
        </p:txBody>
      </p:sp>
      <p:sp useBgFill="1">
        <p:nvSpPr>
          <p:cNvPr id="4" name="Rectangle 3">
            <a:extLst>
              <a:ext uri="{FF2B5EF4-FFF2-40B4-BE49-F238E27FC236}">
                <a16:creationId xmlns:a16="http://schemas.microsoft.com/office/drawing/2014/main" id="{8A768594-8261-4295-B6E6-B6150ADCB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6C5BD3F-F7EA-4AD0-8EA7-10278B478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74EA0D6-60C9-445E-92B5-EF93837D40FD}"/>
              </a:ext>
            </a:extLst>
          </p:cNvPr>
          <p:cNvSpPr txBox="1">
            <a:spLocks/>
          </p:cNvSpPr>
          <p:nvPr/>
        </p:nvSpPr>
        <p:spPr>
          <a:xfrm>
            <a:off x="1527996" y="1904214"/>
            <a:ext cx="2883584" cy="3557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1"/>
                </a:solidFill>
                <a:latin typeface="Liberation Sans" pitchFamily="18"/>
                <a:ea typeface="Noto Sans CJK SC" pitchFamily="2"/>
                <a:cs typeface="Lohit Devanagari" pitchFamily="2"/>
              </a:rPr>
              <a:t>Voting  </a:t>
            </a:r>
            <a:br>
              <a:rPr lang="en-IN" dirty="0">
                <a:latin typeface="Liberation Sans" pitchFamily="18"/>
                <a:ea typeface="Noto Sans CJK SC" pitchFamily="2"/>
                <a:cs typeface="Lohit Devanagari" pitchFamily="2"/>
              </a:rPr>
            </a:br>
            <a:endParaRPr lang="en-US" dirty="0">
              <a:solidFill>
                <a:srgbClr val="FFFFFF"/>
              </a:solidFill>
            </a:endParaRPr>
          </a:p>
        </p:txBody>
      </p:sp>
      <p:sp>
        <p:nvSpPr>
          <p:cNvPr id="7" name="Arc 6">
            <a:extLst>
              <a:ext uri="{FF2B5EF4-FFF2-40B4-BE49-F238E27FC236}">
                <a16:creationId xmlns:a16="http://schemas.microsoft.com/office/drawing/2014/main" id="{2F131E2C-0D75-45E5-9293-E4E431288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CBFD1434-EFC5-46F2-87D5-E2985D51F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Content Placeholder 2">
            <a:extLst>
              <a:ext uri="{FF2B5EF4-FFF2-40B4-BE49-F238E27FC236}">
                <a16:creationId xmlns:a16="http://schemas.microsoft.com/office/drawing/2014/main" id="{7624960C-3C0F-480C-9B8C-04B8CD4731F6}"/>
              </a:ext>
            </a:extLst>
          </p:cNvPr>
          <p:cNvSpPr txBox="1">
            <a:spLocks/>
          </p:cNvSpPr>
          <p:nvPr/>
        </p:nvSpPr>
        <p:spPr>
          <a:xfrm>
            <a:off x="5370153" y="1526033"/>
            <a:ext cx="6332658" cy="4078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Voting is one of the simplest ways of combining the predictions from multiple machine learning algorithms</a:t>
            </a:r>
          </a:p>
          <a:p>
            <a:r>
              <a:rPr lang="en-US" sz="2600" dirty="0"/>
              <a:t> If 'hard', uses predicted class labels for majority rule voting. Else if 'soft', predicts the class label based on the argmax of the sums of the predicted probabilities, which is recommended for an ensemble of well-calibrated classifiers.</a:t>
            </a:r>
          </a:p>
          <a:p>
            <a:r>
              <a:rPr lang="en-IN" sz="2600" dirty="0">
                <a:ea typeface="Noto Sans CJK SC" pitchFamily="2"/>
                <a:cs typeface="Lohit Devanagari" pitchFamily="2"/>
              </a:rPr>
              <a:t>We use Logistic Regression, Decision Tree and SVM in Voting</a:t>
            </a:r>
          </a:p>
          <a:p>
            <a:pPr marL="0" indent="0">
              <a:buNone/>
            </a:pPr>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US" sz="2200" dirty="0"/>
          </a:p>
        </p:txBody>
      </p:sp>
      <p:pic>
        <p:nvPicPr>
          <p:cNvPr id="10" name="Picture 9">
            <a:extLst>
              <a:ext uri="{FF2B5EF4-FFF2-40B4-BE49-F238E27FC236}">
                <a16:creationId xmlns:a16="http://schemas.microsoft.com/office/drawing/2014/main" id="{4E8DADC1-5E57-4CA5-9763-E64126A2FA78}"/>
              </a:ext>
            </a:extLst>
          </p:cNvPr>
          <p:cNvPicPr>
            <a:picLocks noChangeAspect="1"/>
          </p:cNvPicPr>
          <p:nvPr/>
        </p:nvPicPr>
        <p:blipFill>
          <a:blip r:embed="rId2"/>
          <a:stretch>
            <a:fillRect/>
          </a:stretch>
        </p:blipFill>
        <p:spPr>
          <a:xfrm>
            <a:off x="10190480" y="5449691"/>
            <a:ext cx="2133600" cy="1508188"/>
          </a:xfrm>
          <a:prstGeom prst="rect">
            <a:avLst/>
          </a:prstGeom>
        </p:spPr>
      </p:pic>
      <p:pic>
        <p:nvPicPr>
          <p:cNvPr id="11" name="Picture 10">
            <a:extLst>
              <a:ext uri="{FF2B5EF4-FFF2-40B4-BE49-F238E27FC236}">
                <a16:creationId xmlns:a16="http://schemas.microsoft.com/office/drawing/2014/main" id="{48E7F79D-4D00-492D-BDAA-5D58757D59AB}"/>
              </a:ext>
            </a:extLst>
          </p:cNvPr>
          <p:cNvPicPr>
            <a:picLocks noChangeAspect="1"/>
          </p:cNvPicPr>
          <p:nvPr/>
        </p:nvPicPr>
        <p:blipFill>
          <a:blip r:embed="rId3"/>
          <a:stretch>
            <a:fillRect/>
          </a:stretch>
        </p:blipFill>
        <p:spPr>
          <a:xfrm>
            <a:off x="4589727" y="5327093"/>
            <a:ext cx="5839730" cy="1083276"/>
          </a:xfrm>
          <a:prstGeom prst="rect">
            <a:avLst/>
          </a:prstGeom>
        </p:spPr>
      </p:pic>
    </p:spTree>
    <p:extLst>
      <p:ext uri="{BB962C8B-B14F-4D97-AF65-F5344CB8AC3E}">
        <p14:creationId xmlns:p14="http://schemas.microsoft.com/office/powerpoint/2010/main" val="414052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FDBB-B428-4D0D-A668-4F9CC242AFDC}"/>
              </a:ext>
            </a:extLst>
          </p:cNvPr>
          <p:cNvSpPr>
            <a:spLocks noGrp="1"/>
          </p:cNvSpPr>
          <p:nvPr>
            <p:ph type="title"/>
          </p:nvPr>
        </p:nvSpPr>
        <p:spPr/>
        <p:txBody>
          <a:bodyPr/>
          <a:lstStyle/>
          <a:p>
            <a:r>
              <a:rPr lang="en-US" dirty="0">
                <a:solidFill>
                  <a:schemeClr val="accent2">
                    <a:lumMod val="75000"/>
                  </a:schemeClr>
                </a:solidFill>
              </a:rPr>
              <a:t>Work done by both team mates  :</a:t>
            </a:r>
          </a:p>
        </p:txBody>
      </p:sp>
      <p:sp>
        <p:nvSpPr>
          <p:cNvPr id="3" name="Content Placeholder 2">
            <a:extLst>
              <a:ext uri="{FF2B5EF4-FFF2-40B4-BE49-F238E27FC236}">
                <a16:creationId xmlns:a16="http://schemas.microsoft.com/office/drawing/2014/main" id="{7EC374D5-B282-4D71-868F-46BA00A7730B}"/>
              </a:ext>
            </a:extLst>
          </p:cNvPr>
          <p:cNvSpPr>
            <a:spLocks noGrp="1"/>
          </p:cNvSpPr>
          <p:nvPr>
            <p:ph idx="1"/>
          </p:nvPr>
        </p:nvSpPr>
        <p:spPr/>
        <p:txBody>
          <a:bodyPr>
            <a:normAutofit fontScale="70000" lnSpcReduction="20000"/>
          </a:bodyPr>
          <a:lstStyle/>
          <a:p>
            <a:pPr marL="0" indent="0">
              <a:buNone/>
            </a:pPr>
            <a:r>
              <a:rPr lang="en-US" dirty="0">
                <a:solidFill>
                  <a:srgbClr val="C00000"/>
                </a:solidFill>
              </a:rPr>
              <a:t>Work done by Anshul Sharma:  </a:t>
            </a:r>
          </a:p>
          <a:p>
            <a:r>
              <a:rPr lang="en-US" dirty="0"/>
              <a:t>Text Processing using genism and stopwords.</a:t>
            </a:r>
          </a:p>
          <a:p>
            <a:r>
              <a:rPr lang="en-US" dirty="0"/>
              <a:t>Apply various models to test various accuracy.</a:t>
            </a:r>
          </a:p>
          <a:p>
            <a:r>
              <a:rPr lang="en-US" dirty="0"/>
              <a:t>Apply slacking with various models.</a:t>
            </a:r>
          </a:p>
          <a:p>
            <a:r>
              <a:rPr lang="en-US" dirty="0"/>
              <a:t>Apply TF-IDF with different parameters.</a:t>
            </a:r>
          </a:p>
          <a:p>
            <a:r>
              <a:rPr lang="en-US" dirty="0"/>
              <a:t>Apply voting to get best accuracy.</a:t>
            </a:r>
          </a:p>
          <a:p>
            <a:pPr marL="0" indent="0">
              <a:buNone/>
            </a:pPr>
            <a:endParaRPr lang="en-US" dirty="0"/>
          </a:p>
          <a:p>
            <a:r>
              <a:rPr lang="en-US" dirty="0">
                <a:solidFill>
                  <a:srgbClr val="C00000"/>
                </a:solidFill>
              </a:rPr>
              <a:t>Work done by Chinmay:  </a:t>
            </a:r>
            <a:endParaRPr lang="en-US" dirty="0"/>
          </a:p>
          <a:p>
            <a:pPr lvl="0"/>
            <a:r>
              <a:rPr lang="en-IN" dirty="0"/>
              <a:t>Normalising columns link_word_score,non_markup_alphanumeric_characters,count_of_links and </a:t>
            </a:r>
            <a:r>
              <a:rPr lang="en-IN" dirty="0" err="1"/>
              <a:t>number_of_words_in_url</a:t>
            </a:r>
            <a:endParaRPr lang="en-US" dirty="0"/>
          </a:p>
          <a:p>
            <a:pPr lvl="0"/>
            <a:r>
              <a:rPr lang="en-IN" dirty="0"/>
              <a:t>Prediction of ‘?’ in Alchemy Category and Alchemy Category score using intermediate model</a:t>
            </a:r>
            <a:endParaRPr lang="en-US" dirty="0"/>
          </a:p>
          <a:p>
            <a:pPr lvl="0"/>
            <a:r>
              <a:rPr lang="en-IN" dirty="0"/>
              <a:t>Implementing word2Vec to find feature vector for column page description </a:t>
            </a:r>
            <a:endParaRPr lang="en-US" dirty="0"/>
          </a:p>
          <a:p>
            <a:pPr lvl="0"/>
            <a:r>
              <a:rPr lang="en-IN" dirty="0"/>
              <a:t>Using </a:t>
            </a:r>
            <a:r>
              <a:rPr lang="en-IN" dirty="0" err="1"/>
              <a:t>GridSearchCV</a:t>
            </a:r>
            <a:r>
              <a:rPr lang="en-IN" dirty="0"/>
              <a:t> for finding optimal parameters for SVM model</a:t>
            </a:r>
            <a:endParaRPr lang="en-US" dirty="0"/>
          </a:p>
          <a:p>
            <a:endParaRPr lang="en-US" dirty="0"/>
          </a:p>
        </p:txBody>
      </p:sp>
      <p:pic>
        <p:nvPicPr>
          <p:cNvPr id="4" name="Picture 3">
            <a:extLst>
              <a:ext uri="{FF2B5EF4-FFF2-40B4-BE49-F238E27FC236}">
                <a16:creationId xmlns:a16="http://schemas.microsoft.com/office/drawing/2014/main" id="{1C3DCAA0-3C00-4481-9E50-CD20DA2A43C3}"/>
              </a:ext>
            </a:extLst>
          </p:cNvPr>
          <p:cNvPicPr>
            <a:picLocks noChangeAspect="1"/>
          </p:cNvPicPr>
          <p:nvPr/>
        </p:nvPicPr>
        <p:blipFill>
          <a:blip r:embed="rId2"/>
          <a:stretch>
            <a:fillRect/>
          </a:stretch>
        </p:blipFill>
        <p:spPr>
          <a:xfrm>
            <a:off x="10469696" y="5600697"/>
            <a:ext cx="1902136" cy="1345761"/>
          </a:xfrm>
          <a:prstGeom prst="rect">
            <a:avLst/>
          </a:prstGeom>
        </p:spPr>
      </p:pic>
    </p:spTree>
    <p:extLst>
      <p:ext uri="{BB962C8B-B14F-4D97-AF65-F5344CB8AC3E}">
        <p14:creationId xmlns:p14="http://schemas.microsoft.com/office/powerpoint/2010/main" val="379150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6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71">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B5CA096-22E6-4CED-9BA0-7222B4E3ED02}"/>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DATA ANALYSIS :</a:t>
            </a:r>
            <a:br>
              <a:rPr lang="en-IN" sz="4000">
                <a:solidFill>
                  <a:srgbClr val="FFFFFF"/>
                </a:solidFill>
                <a:latin typeface="Liberation Sans" pitchFamily="18"/>
                <a:ea typeface="Noto Sans CJK SC" pitchFamily="2"/>
                <a:cs typeface="Lohit Devanagari" pitchFamily="2"/>
              </a:rPr>
            </a:br>
            <a:endParaRPr lang="en-US" sz="4000">
              <a:solidFill>
                <a:srgbClr val="FFFFFF"/>
              </a:solidFill>
            </a:endParaRPr>
          </a:p>
        </p:txBody>
      </p:sp>
      <p:sp>
        <p:nvSpPr>
          <p:cNvPr id="51" name="Content Placeholder 2">
            <a:extLst>
              <a:ext uri="{FF2B5EF4-FFF2-40B4-BE49-F238E27FC236}">
                <a16:creationId xmlns:a16="http://schemas.microsoft.com/office/drawing/2014/main" id="{476A2232-3E3A-481C-9CDF-C84DAED4A3DC}"/>
              </a:ext>
            </a:extLst>
          </p:cNvPr>
          <p:cNvSpPr>
            <a:spLocks noGrp="1"/>
          </p:cNvSpPr>
          <p:nvPr>
            <p:ph idx="1"/>
          </p:nvPr>
        </p:nvSpPr>
        <p:spPr>
          <a:xfrm>
            <a:off x="182880" y="3014916"/>
            <a:ext cx="6238240" cy="3843084"/>
          </a:xfrm>
        </p:spPr>
        <p:txBody>
          <a:bodyPr>
            <a:normAutofit/>
          </a:bodyPr>
          <a:lstStyle/>
          <a:p>
            <a:r>
              <a:rPr lang="en-US" sz="2000" dirty="0"/>
              <a:t>We have given Train and Test data separate.</a:t>
            </a:r>
          </a:p>
          <a:p>
            <a:r>
              <a:rPr lang="en-US" sz="2000" dirty="0"/>
              <a:t>In Train data we have 4437 rows and 24 columns.</a:t>
            </a:r>
          </a:p>
          <a:p>
            <a:r>
              <a:rPr lang="en-US" sz="2000" dirty="0"/>
              <a:t>In Test data we have 2958 rows and 23 columns.</a:t>
            </a:r>
          </a:p>
          <a:p>
            <a:r>
              <a:rPr lang="en-US" sz="2000" dirty="0"/>
              <a:t>We didn’t have any Null value in data but many of rows has “?”.</a:t>
            </a:r>
          </a:p>
          <a:p>
            <a:r>
              <a:rPr lang="en-US" sz="2000" dirty="0"/>
              <a:t>Some of Column’s maximum entries are Zero.</a:t>
            </a:r>
          </a:p>
          <a:p>
            <a:r>
              <a:rPr lang="en-US" sz="2000" dirty="0"/>
              <a:t>In “page description” column we have text data.</a:t>
            </a:r>
          </a:p>
          <a:p>
            <a:r>
              <a:rPr lang="en-US" sz="2000" dirty="0"/>
              <a:t>In “alchemy category” column we have categorical data.</a:t>
            </a:r>
          </a:p>
          <a:p>
            <a:r>
              <a:rPr lang="en-US" sz="2000" dirty="0"/>
              <a:t>Some columns has very low correlation with Output “label”.</a:t>
            </a:r>
          </a:p>
          <a:p>
            <a:endParaRPr lang="en-IN" sz="1300" dirty="0">
              <a:latin typeface="Liberation Sans" pitchFamily="18"/>
              <a:ea typeface="Noto Sans CJK SC" pitchFamily="2"/>
              <a:cs typeface="Lohit Devanagari" pitchFamily="2"/>
            </a:endParaRPr>
          </a:p>
          <a:p>
            <a:endParaRPr lang="en-IN" sz="1300" dirty="0">
              <a:latin typeface="Liberation Sans" pitchFamily="18"/>
              <a:ea typeface="Noto Sans CJK SC" pitchFamily="2"/>
              <a:cs typeface="Lohit Devanagari" pitchFamily="2"/>
            </a:endParaRPr>
          </a:p>
          <a:p>
            <a:endParaRPr lang="en-US" sz="1300" dirty="0"/>
          </a:p>
        </p:txBody>
      </p:sp>
      <p:pic>
        <p:nvPicPr>
          <p:cNvPr id="32" name="Content Placeholder 5">
            <a:extLst>
              <a:ext uri="{FF2B5EF4-FFF2-40B4-BE49-F238E27FC236}">
                <a16:creationId xmlns:a16="http://schemas.microsoft.com/office/drawing/2014/main" id="{39658A8A-9F59-4294-9533-782B7E984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826" y="2239890"/>
            <a:ext cx="5966174" cy="2378148"/>
          </a:xfrm>
          <a:prstGeom prst="rect">
            <a:avLst/>
          </a:prstGeom>
        </p:spPr>
      </p:pic>
      <p:pic>
        <p:nvPicPr>
          <p:cNvPr id="50" name="Picture 49">
            <a:extLst>
              <a:ext uri="{FF2B5EF4-FFF2-40B4-BE49-F238E27FC236}">
                <a16:creationId xmlns:a16="http://schemas.microsoft.com/office/drawing/2014/main" id="{67B22383-3D1A-453F-8570-4517FEC4B36C}"/>
              </a:ext>
            </a:extLst>
          </p:cNvPr>
          <p:cNvPicPr>
            <a:picLocks noChangeAspect="1"/>
          </p:cNvPicPr>
          <p:nvPr/>
        </p:nvPicPr>
        <p:blipFill>
          <a:blip r:embed="rId3"/>
          <a:stretch>
            <a:fillRect/>
          </a:stretch>
        </p:blipFill>
        <p:spPr>
          <a:xfrm>
            <a:off x="10469696" y="5600697"/>
            <a:ext cx="1902136" cy="1345761"/>
          </a:xfrm>
          <a:prstGeom prst="rect">
            <a:avLst/>
          </a:prstGeom>
        </p:spPr>
      </p:pic>
    </p:spTree>
    <p:extLst>
      <p:ext uri="{BB962C8B-B14F-4D97-AF65-F5344CB8AC3E}">
        <p14:creationId xmlns:p14="http://schemas.microsoft.com/office/powerpoint/2010/main" val="242519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1B130-2779-4B83-883E-6DB214FCF985}"/>
              </a:ext>
            </a:extLst>
          </p:cNvPr>
          <p:cNvSpPr>
            <a:spLocks noGrp="1"/>
          </p:cNvSpPr>
          <p:nvPr>
            <p:ph type="title"/>
          </p:nvPr>
        </p:nvSpPr>
        <p:spPr>
          <a:xfrm>
            <a:off x="686834" y="1153572"/>
            <a:ext cx="3480438" cy="4461163"/>
          </a:xfrm>
        </p:spPr>
        <p:txBody>
          <a:bodyPr>
            <a:normAutofit/>
          </a:bodyPr>
          <a:lstStyle/>
          <a:p>
            <a:r>
              <a:rPr lang="en-US" sz="4100" dirty="0">
                <a:solidFill>
                  <a:srgbClr val="FFFFFF"/>
                </a:solidFill>
              </a:rPr>
              <a:t>Preprocessing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1A53674-D4CC-4DE4-876F-37A3A54B12D5}"/>
              </a:ext>
            </a:extLst>
          </p:cNvPr>
          <p:cNvSpPr>
            <a:spLocks noGrp="1"/>
          </p:cNvSpPr>
          <p:nvPr>
            <p:ph idx="1"/>
          </p:nvPr>
        </p:nvSpPr>
        <p:spPr>
          <a:xfrm>
            <a:off x="4447308" y="591344"/>
            <a:ext cx="6906491" cy="5585619"/>
          </a:xfrm>
        </p:spPr>
        <p:txBody>
          <a:bodyPr anchor="ctr">
            <a:normAutofit/>
          </a:bodyPr>
          <a:lstStyle/>
          <a:p>
            <a:r>
              <a:rPr lang="en-US" sz="2600"/>
              <a:t>Drop some columns based on low correlation with output these columns are: “embed_ratio,frame_based,has_domain_link”</a:t>
            </a:r>
          </a:p>
          <a:p>
            <a:r>
              <a:rPr lang="en-US" sz="2600"/>
              <a:t>Some columns have very large value so we have  Normalize them with formula :  Min-Max Scaling  : (X – Min)/(Max-Min)</a:t>
            </a:r>
          </a:p>
          <a:p>
            <a:r>
              <a:rPr lang="en-US" sz="2600"/>
              <a:t>Replace the “?” from alchemy_category column with “others”.</a:t>
            </a:r>
          </a:p>
          <a:p>
            <a:r>
              <a:rPr lang="en-US" sz="2600"/>
              <a:t>Apply Label Encoding using category codes approach that assign each category a unique value.</a:t>
            </a:r>
          </a:p>
          <a:p>
            <a:r>
              <a:rPr lang="en-US" sz="2600"/>
              <a:t>Replace “?” from alchemy_category_score with mean of that column.</a:t>
            </a:r>
          </a:p>
          <a:p>
            <a:endParaRPr lang="en-US" sz="2600"/>
          </a:p>
        </p:txBody>
      </p:sp>
      <p:pic>
        <p:nvPicPr>
          <p:cNvPr id="9" name="Picture 8">
            <a:extLst>
              <a:ext uri="{FF2B5EF4-FFF2-40B4-BE49-F238E27FC236}">
                <a16:creationId xmlns:a16="http://schemas.microsoft.com/office/drawing/2014/main" id="{F76468C1-4639-4E5C-8140-EF0EC1B0F252}"/>
              </a:ext>
            </a:extLst>
          </p:cNvPr>
          <p:cNvPicPr>
            <a:picLocks noChangeAspect="1"/>
          </p:cNvPicPr>
          <p:nvPr/>
        </p:nvPicPr>
        <p:blipFill>
          <a:blip r:embed="rId2"/>
          <a:stretch>
            <a:fillRect/>
          </a:stretch>
        </p:blipFill>
        <p:spPr>
          <a:xfrm>
            <a:off x="10469696" y="5600697"/>
            <a:ext cx="1902136" cy="1345761"/>
          </a:xfrm>
          <a:prstGeom prst="rect">
            <a:avLst/>
          </a:prstGeom>
        </p:spPr>
      </p:pic>
    </p:spTree>
    <p:extLst>
      <p:ext uri="{BB962C8B-B14F-4D97-AF65-F5344CB8AC3E}">
        <p14:creationId xmlns:p14="http://schemas.microsoft.com/office/powerpoint/2010/main" val="214539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D9B1-83E0-4A9C-8F2A-D6A9E390D99B}"/>
              </a:ext>
            </a:extLst>
          </p:cNvPr>
          <p:cNvSpPr>
            <a:spLocks noGrp="1"/>
          </p:cNvSpPr>
          <p:nvPr>
            <p:ph type="title"/>
          </p:nvPr>
        </p:nvSpPr>
        <p:spPr/>
        <p:txBody>
          <a:bodyPr/>
          <a:lstStyle/>
          <a:p>
            <a:r>
              <a:rPr lang="en-US" b="1" dirty="0">
                <a:solidFill>
                  <a:schemeClr val="accent2">
                    <a:lumMod val="75000"/>
                  </a:schemeClr>
                </a:solidFill>
              </a:rPr>
              <a:t>Exploratory Data Analysis : </a:t>
            </a:r>
          </a:p>
        </p:txBody>
      </p:sp>
      <p:sp>
        <p:nvSpPr>
          <p:cNvPr id="3" name="Content Placeholder 2">
            <a:extLst>
              <a:ext uri="{FF2B5EF4-FFF2-40B4-BE49-F238E27FC236}">
                <a16:creationId xmlns:a16="http://schemas.microsoft.com/office/drawing/2014/main" id="{C856BF26-2AC8-4F1E-8016-3BFD9B2E13E5}"/>
              </a:ext>
            </a:extLst>
          </p:cNvPr>
          <p:cNvSpPr>
            <a:spLocks noGrp="1"/>
          </p:cNvSpPr>
          <p:nvPr>
            <p:ph idx="1"/>
          </p:nvPr>
        </p:nvSpPr>
        <p:spPr/>
        <p:txBody>
          <a:bodyPr/>
          <a:lstStyle/>
          <a:p>
            <a:r>
              <a:rPr lang="en-US" dirty="0"/>
              <a:t>Now we have to preprocess text based column that is : </a:t>
            </a:r>
            <a:r>
              <a:rPr lang="en-US" dirty="0" err="1"/>
              <a:t>page_description</a:t>
            </a:r>
            <a:r>
              <a:rPr lang="en-US" dirty="0"/>
              <a:t>.</a:t>
            </a:r>
          </a:p>
          <a:p>
            <a:r>
              <a:rPr lang="en-US" dirty="0"/>
              <a:t>Using </a:t>
            </a:r>
            <a:r>
              <a:rPr lang="en-US" dirty="0" err="1"/>
              <a:t>gensim.utils.simple_preprocess</a:t>
            </a:r>
            <a:r>
              <a:rPr lang="en-US" dirty="0"/>
              <a:t> we remove the special character from the text and it converts the character into lower case, this function return sentence in form of list of words then we have to join them together in a sentence.</a:t>
            </a:r>
          </a:p>
          <a:p>
            <a:r>
              <a:rPr lang="en-US" dirty="0"/>
              <a:t>Now convert the text data into numeric data with TFIDF (Term frequency Inverse Document Frequency).</a:t>
            </a:r>
          </a:p>
          <a:p>
            <a:r>
              <a:rPr lang="en-US" dirty="0"/>
              <a:t>This return data into a Matrix form for some models we have to convert this into array form using </a:t>
            </a:r>
            <a:r>
              <a:rPr lang="en-US" dirty="0" err="1"/>
              <a:t>toarray</a:t>
            </a:r>
            <a:r>
              <a:rPr lang="en-US" dirty="0"/>
              <a:t>() function.</a:t>
            </a:r>
          </a:p>
          <a:p>
            <a:endParaRPr lang="en-US" dirty="0"/>
          </a:p>
        </p:txBody>
      </p:sp>
      <p:pic>
        <p:nvPicPr>
          <p:cNvPr id="4" name="Picture 3">
            <a:extLst>
              <a:ext uri="{FF2B5EF4-FFF2-40B4-BE49-F238E27FC236}">
                <a16:creationId xmlns:a16="http://schemas.microsoft.com/office/drawing/2014/main" id="{6DCA656A-778A-4B11-9A7D-9DF3F6F7DFB3}"/>
              </a:ext>
            </a:extLst>
          </p:cNvPr>
          <p:cNvPicPr>
            <a:picLocks noChangeAspect="1"/>
          </p:cNvPicPr>
          <p:nvPr/>
        </p:nvPicPr>
        <p:blipFill>
          <a:blip r:embed="rId2"/>
          <a:stretch>
            <a:fillRect/>
          </a:stretch>
        </p:blipFill>
        <p:spPr>
          <a:xfrm>
            <a:off x="10469696" y="5600697"/>
            <a:ext cx="1902136" cy="1345761"/>
          </a:xfrm>
          <a:prstGeom prst="rect">
            <a:avLst/>
          </a:prstGeom>
        </p:spPr>
      </p:pic>
    </p:spTree>
    <p:extLst>
      <p:ext uri="{BB962C8B-B14F-4D97-AF65-F5344CB8AC3E}">
        <p14:creationId xmlns:p14="http://schemas.microsoft.com/office/powerpoint/2010/main" val="291713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171074" y="1396686"/>
            <a:ext cx="3240506" cy="4064628"/>
          </a:xfrm>
        </p:spPr>
        <p:txBody>
          <a:bodyPr>
            <a:normAutofit/>
          </a:bodyPr>
          <a:lstStyle/>
          <a:p>
            <a:r>
              <a:rPr lang="en-IN" sz="4000" dirty="0">
                <a:solidFill>
                  <a:schemeClr val="bg1"/>
                </a:solidFill>
                <a:latin typeface="Liberation Sans" pitchFamily="18"/>
                <a:ea typeface="Noto Sans CJK SC" pitchFamily="2"/>
                <a:cs typeface="Lohit Devanagari" pitchFamily="2"/>
              </a:rPr>
              <a:t>Intermediate Model for alchemy category</a:t>
            </a:r>
            <a:br>
              <a:rPr lang="en-IN" dirty="0">
                <a:latin typeface="Liberation Sans" pitchFamily="18"/>
                <a:ea typeface="Noto Sans CJK SC" pitchFamily="2"/>
                <a:cs typeface="Lohit Devanagari" pitchFamily="2"/>
              </a:rPr>
            </a:br>
            <a:endParaRPr lang="en-US"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5370153" y="1526033"/>
            <a:ext cx="6332658" cy="4078635"/>
          </a:xfrm>
        </p:spPr>
        <p:txBody>
          <a:bodyPr>
            <a:normAutofit lnSpcReduction="10000"/>
          </a:bodyPr>
          <a:lstStyle/>
          <a:p>
            <a:r>
              <a:rPr lang="en-IN" sz="2300" dirty="0">
                <a:latin typeface="Liberation Sans" pitchFamily="18"/>
                <a:ea typeface="Noto Sans CJK SC" pitchFamily="2"/>
                <a:cs typeface="Lohit Devanagari" pitchFamily="2"/>
              </a:rPr>
              <a:t>Divide the dataframe in two parts based on  value “?” of alchemy category</a:t>
            </a:r>
          </a:p>
          <a:p>
            <a:endParaRPr lang="en-US" sz="2300" dirty="0"/>
          </a:p>
          <a:p>
            <a:r>
              <a:rPr lang="en-IN" sz="2300" dirty="0">
                <a:latin typeface="Liberation Sans" pitchFamily="18"/>
                <a:ea typeface="Noto Sans CJK SC" pitchFamily="2"/>
                <a:cs typeface="Lohit Devanagari" pitchFamily="2"/>
              </a:rPr>
              <a:t>Use the data which does not contain “?” for training of the model</a:t>
            </a:r>
          </a:p>
          <a:p>
            <a:endParaRPr lang="en-US" sz="2300" dirty="0"/>
          </a:p>
          <a:p>
            <a:r>
              <a:rPr lang="en-IN" sz="2300" dirty="0">
                <a:latin typeface="Liberation Sans" pitchFamily="18"/>
                <a:ea typeface="Noto Sans CJK SC" pitchFamily="2"/>
                <a:cs typeface="Lohit Devanagari" pitchFamily="2"/>
              </a:rPr>
              <a:t>These columns are used for training of the model :</a:t>
            </a:r>
          </a:p>
          <a:p>
            <a:pPr marL="0" indent="0">
              <a:buNone/>
            </a:pPr>
            <a:r>
              <a:rPr lang="en-IN" sz="2300" dirty="0">
                <a:latin typeface="Liberation Sans" pitchFamily="18"/>
                <a:ea typeface="Noto Sans CJK SC" pitchFamily="2"/>
                <a:cs typeface="Lohit Devanagari" pitchFamily="2"/>
              </a:rPr>
              <a:t>'common_word_link_ratio_1','common_word_link_ratio_2','common_word_link_ratio_3','common_word_link_ratio_4','link_word_score'</a:t>
            </a: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US" sz="2200" dirty="0"/>
          </a:p>
        </p:txBody>
      </p:sp>
      <p:pic>
        <p:nvPicPr>
          <p:cNvPr id="9" name="Picture 8">
            <a:extLst>
              <a:ext uri="{FF2B5EF4-FFF2-40B4-BE49-F238E27FC236}">
                <a16:creationId xmlns:a16="http://schemas.microsoft.com/office/drawing/2014/main" id="{5C5D24C9-831C-4403-8C08-60A2D21155F5}"/>
              </a:ext>
            </a:extLst>
          </p:cNvPr>
          <p:cNvPicPr>
            <a:picLocks noChangeAspect="1"/>
          </p:cNvPicPr>
          <p:nvPr/>
        </p:nvPicPr>
        <p:blipFill>
          <a:blip r:embed="rId2"/>
          <a:stretch>
            <a:fillRect/>
          </a:stretch>
        </p:blipFill>
        <p:spPr>
          <a:xfrm>
            <a:off x="10190480" y="5449691"/>
            <a:ext cx="2133600" cy="1508188"/>
          </a:xfrm>
          <a:prstGeom prst="rect">
            <a:avLst/>
          </a:prstGeom>
        </p:spPr>
      </p:pic>
    </p:spTree>
    <p:extLst>
      <p:ext uri="{BB962C8B-B14F-4D97-AF65-F5344CB8AC3E}">
        <p14:creationId xmlns:p14="http://schemas.microsoft.com/office/powerpoint/2010/main" val="219423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D180-E99B-4064-B479-DD046FBA64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178543-0C6B-4A5D-9A10-C7F29A8802B7}"/>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7070BB84-F440-4AA8-BF4A-67968AA44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D6F88D9-B5C2-4050-8973-C9B7C4C7F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107BC99-073E-43B8-9F82-7F62F4211CAA}"/>
              </a:ext>
            </a:extLst>
          </p:cNvPr>
          <p:cNvSpPr txBox="1">
            <a:spLocks/>
          </p:cNvSpPr>
          <p:nvPr/>
        </p:nvSpPr>
        <p:spPr>
          <a:xfrm>
            <a:off x="1527996" y="1904214"/>
            <a:ext cx="2883584" cy="35571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1"/>
                </a:solidFill>
                <a:latin typeface="Liberation Sans" pitchFamily="18"/>
                <a:ea typeface="Noto Sans CJK SC" pitchFamily="2"/>
                <a:cs typeface="Lohit Devanagari" pitchFamily="2"/>
              </a:rPr>
              <a:t>Intermdiate</a:t>
            </a:r>
          </a:p>
          <a:p>
            <a:r>
              <a:rPr lang="en-IN" sz="4000" dirty="0">
                <a:solidFill>
                  <a:schemeClr val="bg1"/>
                </a:solidFill>
                <a:latin typeface="Liberation Sans" pitchFamily="18"/>
                <a:ea typeface="Noto Sans CJK SC" pitchFamily="2"/>
                <a:cs typeface="Lohit Devanagari" pitchFamily="2"/>
              </a:rPr>
              <a:t> Model for alchemy category score</a:t>
            </a:r>
          </a:p>
          <a:p>
            <a:br>
              <a:rPr lang="en-IN" dirty="0">
                <a:latin typeface="Liberation Sans" pitchFamily="18"/>
                <a:ea typeface="Noto Sans CJK SC" pitchFamily="2"/>
                <a:cs typeface="Lohit Devanagari" pitchFamily="2"/>
              </a:rPr>
            </a:br>
            <a:endParaRPr lang="en-US" dirty="0">
              <a:solidFill>
                <a:srgbClr val="FFFFFF"/>
              </a:solidFill>
            </a:endParaRPr>
          </a:p>
        </p:txBody>
      </p:sp>
      <p:sp>
        <p:nvSpPr>
          <p:cNvPr id="7" name="Arc 6">
            <a:extLst>
              <a:ext uri="{FF2B5EF4-FFF2-40B4-BE49-F238E27FC236}">
                <a16:creationId xmlns:a16="http://schemas.microsoft.com/office/drawing/2014/main" id="{D975B217-B272-4F1C-909E-C88807340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E276C606-6AC6-4CB4-8558-F069030BE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Content Placeholder 2">
            <a:extLst>
              <a:ext uri="{FF2B5EF4-FFF2-40B4-BE49-F238E27FC236}">
                <a16:creationId xmlns:a16="http://schemas.microsoft.com/office/drawing/2014/main" id="{CA752D3F-08DA-466E-A464-DB948382C99E}"/>
              </a:ext>
            </a:extLst>
          </p:cNvPr>
          <p:cNvSpPr txBox="1">
            <a:spLocks/>
          </p:cNvSpPr>
          <p:nvPr/>
        </p:nvSpPr>
        <p:spPr>
          <a:xfrm>
            <a:off x="5370153" y="1526033"/>
            <a:ext cx="6332658" cy="407863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latin typeface="Liberation Sans" pitchFamily="18"/>
                <a:ea typeface="Noto Sans CJK SC" pitchFamily="2"/>
                <a:cs typeface="Lohit Devanagari" pitchFamily="2"/>
              </a:rPr>
              <a:t>We used alchemy category values for predicting alchemy category score</a:t>
            </a:r>
          </a:p>
          <a:p>
            <a:endParaRPr lang="en-US" sz="2300" dirty="0"/>
          </a:p>
          <a:p>
            <a:r>
              <a:rPr lang="en-IN" sz="2400" dirty="0">
                <a:latin typeface="Liberation Sans" pitchFamily="18"/>
                <a:ea typeface="Noto Sans CJK SC" pitchFamily="2"/>
                <a:cs typeface="Lohit Devanagari" pitchFamily="2"/>
              </a:rPr>
              <a:t>After predicting values for “?”  we used one hot encoding to convert each individual alchemy category into column and used these columns for training of the model</a:t>
            </a:r>
          </a:p>
          <a:p>
            <a:endParaRPr lang="en-US" sz="2300" dirty="0"/>
          </a:p>
          <a:p>
            <a:r>
              <a:rPr lang="en-IN" sz="2400" dirty="0">
                <a:latin typeface="Liberation Sans" pitchFamily="18"/>
                <a:ea typeface="Noto Sans CJK SC" pitchFamily="2"/>
                <a:cs typeface="Lohit Devanagari" pitchFamily="2"/>
              </a:rPr>
              <a:t>These columns are used for training of the model : </a:t>
            </a:r>
          </a:p>
          <a:p>
            <a:pPr marL="0" indent="0">
              <a:buNone/>
            </a:pPr>
            <a:r>
              <a:rPr lang="en-IN" sz="2400" dirty="0">
                <a:latin typeface="Liberation Sans" pitchFamily="18"/>
                <a:ea typeface="Noto Sans CJK SC" pitchFamily="2"/>
                <a:cs typeface="Lohit Devanagari" pitchFamily="2"/>
              </a:rPr>
              <a:t>'arts_entertainment','recreation','sports','computer_internet','health','gaming','unknown'</a:t>
            </a: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US" sz="2200" dirty="0"/>
          </a:p>
        </p:txBody>
      </p:sp>
      <p:pic>
        <p:nvPicPr>
          <p:cNvPr id="10" name="Picture 9">
            <a:extLst>
              <a:ext uri="{FF2B5EF4-FFF2-40B4-BE49-F238E27FC236}">
                <a16:creationId xmlns:a16="http://schemas.microsoft.com/office/drawing/2014/main" id="{D5838910-9017-4663-91F5-1F3E4F6D33F8}"/>
              </a:ext>
            </a:extLst>
          </p:cNvPr>
          <p:cNvPicPr>
            <a:picLocks noChangeAspect="1"/>
          </p:cNvPicPr>
          <p:nvPr/>
        </p:nvPicPr>
        <p:blipFill>
          <a:blip r:embed="rId2"/>
          <a:stretch>
            <a:fillRect/>
          </a:stretch>
        </p:blipFill>
        <p:spPr>
          <a:xfrm>
            <a:off x="10190480" y="5449691"/>
            <a:ext cx="2133600" cy="1508188"/>
          </a:xfrm>
          <a:prstGeom prst="rect">
            <a:avLst/>
          </a:prstGeom>
        </p:spPr>
      </p:pic>
    </p:spTree>
    <p:extLst>
      <p:ext uri="{BB962C8B-B14F-4D97-AF65-F5344CB8AC3E}">
        <p14:creationId xmlns:p14="http://schemas.microsoft.com/office/powerpoint/2010/main" val="418441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FC33200-3523-4792-973F-9F5148A328C0}"/>
              </a:ext>
            </a:extLst>
          </p:cNvPr>
          <p:cNvPicPr>
            <a:picLocks noChangeAspect="1"/>
          </p:cNvPicPr>
          <p:nvPr/>
        </p:nvPicPr>
        <p:blipFill>
          <a:blip r:embed="rId2"/>
          <a:stretch>
            <a:fillRect/>
          </a:stretch>
        </p:blipFill>
        <p:spPr>
          <a:xfrm>
            <a:off x="10210096" y="5482936"/>
            <a:ext cx="2133600" cy="1508188"/>
          </a:xfrm>
          <a:prstGeom prst="rect">
            <a:avLst/>
          </a:prstGeom>
        </p:spPr>
      </p:pic>
      <p:sp>
        <p:nvSpPr>
          <p:cNvPr id="3" name="Content Placeholder 2">
            <a:extLst>
              <a:ext uri="{FF2B5EF4-FFF2-40B4-BE49-F238E27FC236}">
                <a16:creationId xmlns:a16="http://schemas.microsoft.com/office/drawing/2014/main" id="{43796328-A39C-4C1A-9E25-2DDA85D3C80E}"/>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FECE2B3C-6565-464F-AEB4-DF50D39D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87314F6-CF94-40F5-B3A9-86727791A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CA89E0B-D1EC-408E-B4B9-1DCD817BC80E}"/>
              </a:ext>
            </a:extLst>
          </p:cNvPr>
          <p:cNvSpPr txBox="1">
            <a:spLocks/>
          </p:cNvSpPr>
          <p:nvPr/>
        </p:nvSpPr>
        <p:spPr>
          <a:xfrm>
            <a:off x="1527996" y="1904214"/>
            <a:ext cx="2883584" cy="3557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hangingPunct="0">
              <a:lnSpc>
                <a:spcPct val="100000"/>
              </a:lnSpc>
              <a:spcBef>
                <a:spcPts val="0"/>
              </a:spcBef>
            </a:pPr>
            <a:r>
              <a:rPr lang="en-IN" sz="3600" dirty="0">
                <a:solidFill>
                  <a:schemeClr val="bg1"/>
                </a:solidFill>
                <a:latin typeface="Liberation Sans" pitchFamily="18"/>
                <a:ea typeface="Noto Sans CJK SC" pitchFamily="2"/>
                <a:cs typeface="Lohit Devanagari" pitchFamily="2"/>
              </a:rPr>
              <a:t>Features use for training the model</a:t>
            </a:r>
          </a:p>
          <a:p>
            <a:br>
              <a:rPr lang="en-IN" dirty="0">
                <a:latin typeface="Liberation Sans" pitchFamily="18"/>
                <a:ea typeface="Noto Sans CJK SC" pitchFamily="2"/>
                <a:cs typeface="Lohit Devanagari" pitchFamily="2"/>
              </a:rPr>
            </a:br>
            <a:endParaRPr lang="en-US" dirty="0">
              <a:solidFill>
                <a:srgbClr val="FFFFFF"/>
              </a:solidFill>
            </a:endParaRPr>
          </a:p>
        </p:txBody>
      </p:sp>
      <p:sp>
        <p:nvSpPr>
          <p:cNvPr id="7" name="Arc 6">
            <a:extLst>
              <a:ext uri="{FF2B5EF4-FFF2-40B4-BE49-F238E27FC236}">
                <a16:creationId xmlns:a16="http://schemas.microsoft.com/office/drawing/2014/main" id="{2D7A5ABF-FE29-496F-A13A-BDE89D186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ABF9F10F-1C52-4BF8-9105-33278ADC8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Content Placeholder 2">
            <a:extLst>
              <a:ext uri="{FF2B5EF4-FFF2-40B4-BE49-F238E27FC236}">
                <a16:creationId xmlns:a16="http://schemas.microsoft.com/office/drawing/2014/main" id="{1B6C14D4-A563-47A5-A72B-91166CED5544}"/>
              </a:ext>
            </a:extLst>
          </p:cNvPr>
          <p:cNvSpPr txBox="1">
            <a:spLocks/>
          </p:cNvSpPr>
          <p:nvPr/>
        </p:nvSpPr>
        <p:spPr>
          <a:xfrm>
            <a:off x="4947920" y="1338607"/>
            <a:ext cx="6754891" cy="497201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100" dirty="0">
                <a:latin typeface="Liberation Sans" pitchFamily="18"/>
                <a:ea typeface="Noto Sans CJK SC" pitchFamily="2"/>
                <a:cs typeface="Lohit Devanagari" pitchFamily="2"/>
              </a:rPr>
              <a:t>We combine the dataset splitted earlier for predicting the values of alchemy category and score</a:t>
            </a:r>
            <a:endParaRPr lang="en-US" sz="3100" dirty="0"/>
          </a:p>
          <a:p>
            <a:r>
              <a:rPr lang="en-IN" sz="3100" dirty="0">
                <a:latin typeface="Liberation Sans" pitchFamily="18"/>
                <a:ea typeface="Noto Sans CJK SC" pitchFamily="2"/>
                <a:cs typeface="Lohit Devanagari" pitchFamily="2"/>
              </a:rPr>
              <a:t>We trained the model by applying  TF-IDF on page description column and then convert the sparse matrix into a data frame.</a:t>
            </a:r>
            <a:endParaRPr lang="en-IN" sz="2100" dirty="0">
              <a:latin typeface="Liberation Sans" pitchFamily="18"/>
              <a:ea typeface="Noto Sans CJK SC" pitchFamily="2"/>
              <a:cs typeface="Lohit Devanagari" pitchFamily="2"/>
            </a:endParaRPr>
          </a:p>
          <a:p>
            <a:r>
              <a:rPr lang="en-IN" sz="3400" dirty="0">
                <a:latin typeface="Liberation Sans" pitchFamily="18"/>
                <a:ea typeface="Noto Sans CJK SC" pitchFamily="2"/>
                <a:cs typeface="Lohit Devanagari" pitchFamily="2"/>
              </a:rPr>
              <a:t>These columns are inserted in the dataframe formed by TF IDF :</a:t>
            </a:r>
          </a:p>
          <a:p>
            <a:r>
              <a:rPr lang="en-IN" sz="3400" dirty="0">
                <a:latin typeface="Liberation Sans" pitchFamily="18"/>
                <a:ea typeface="Noto Sans CJK SC" pitchFamily="2"/>
                <a:cs typeface="Lohit Devanagari" pitchFamily="2"/>
              </a:rPr>
              <a:t>'common_word_link_ratio_1','common_word_link_ratio_2','common_word_link_ratio_3','common_word_link_ratio_4','link_word_score',’alchemy_category_score’</a:t>
            </a: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US" sz="2200" dirty="0"/>
          </a:p>
        </p:txBody>
      </p:sp>
      <p:pic>
        <p:nvPicPr>
          <p:cNvPr id="13" name="Picture 12">
            <a:extLst>
              <a:ext uri="{FF2B5EF4-FFF2-40B4-BE49-F238E27FC236}">
                <a16:creationId xmlns:a16="http://schemas.microsoft.com/office/drawing/2014/main" id="{80203D43-6458-4457-8E2F-67DD34A8A110}"/>
              </a:ext>
            </a:extLst>
          </p:cNvPr>
          <p:cNvPicPr>
            <a:picLocks noChangeAspect="1"/>
          </p:cNvPicPr>
          <p:nvPr/>
        </p:nvPicPr>
        <p:blipFill>
          <a:blip r:embed="rId2"/>
          <a:stretch>
            <a:fillRect/>
          </a:stretch>
        </p:blipFill>
        <p:spPr>
          <a:xfrm>
            <a:off x="10190480" y="5459118"/>
            <a:ext cx="2133600" cy="1508188"/>
          </a:xfrm>
          <a:prstGeom prst="rect">
            <a:avLst/>
          </a:prstGeom>
        </p:spPr>
      </p:pic>
    </p:spTree>
    <p:extLst>
      <p:ext uri="{BB962C8B-B14F-4D97-AF65-F5344CB8AC3E}">
        <p14:creationId xmlns:p14="http://schemas.microsoft.com/office/powerpoint/2010/main" val="240571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6E5C-5CA4-4169-BBAE-FCA152142D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6D6D11-FF7F-4D38-8C19-2544060EB4C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8967D4D-D125-413E-B8B5-978450BE282D}"/>
              </a:ext>
            </a:extLst>
          </p:cNvPr>
          <p:cNvPicPr>
            <a:picLocks noChangeAspect="1"/>
          </p:cNvPicPr>
          <p:nvPr/>
        </p:nvPicPr>
        <p:blipFill>
          <a:blip r:embed="rId2"/>
          <a:stretch>
            <a:fillRect/>
          </a:stretch>
        </p:blipFill>
        <p:spPr>
          <a:xfrm>
            <a:off x="10210096" y="5482936"/>
            <a:ext cx="2133600" cy="1508188"/>
          </a:xfrm>
          <a:prstGeom prst="rect">
            <a:avLst/>
          </a:prstGeom>
        </p:spPr>
      </p:pic>
      <p:sp useBgFill="1">
        <p:nvSpPr>
          <p:cNvPr id="5" name="Rectangle 4">
            <a:extLst>
              <a:ext uri="{FF2B5EF4-FFF2-40B4-BE49-F238E27FC236}">
                <a16:creationId xmlns:a16="http://schemas.microsoft.com/office/drawing/2014/main" id="{47906536-A30B-4ED2-8137-53FFB240D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CC88B42-8DE7-47A6-8B71-D04A9D3F0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50DCAA1-DDC2-4357-88AA-A7E136D058C5}"/>
              </a:ext>
            </a:extLst>
          </p:cNvPr>
          <p:cNvSpPr txBox="1">
            <a:spLocks/>
          </p:cNvSpPr>
          <p:nvPr/>
        </p:nvSpPr>
        <p:spPr>
          <a:xfrm>
            <a:off x="1527996" y="1904214"/>
            <a:ext cx="3419924" cy="3557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hangingPunct="0">
              <a:lnSpc>
                <a:spcPct val="100000"/>
              </a:lnSpc>
              <a:spcBef>
                <a:spcPts val="0"/>
              </a:spcBef>
            </a:pPr>
            <a:r>
              <a:rPr lang="en-IN" sz="3600" dirty="0">
                <a:solidFill>
                  <a:schemeClr val="bg1"/>
                </a:solidFill>
                <a:latin typeface="Liberation Sans" pitchFamily="18"/>
                <a:ea typeface="Noto Sans CJK SC" pitchFamily="2"/>
                <a:cs typeface="Lohit Devanagari" pitchFamily="2"/>
              </a:rPr>
              <a:t>Text-</a:t>
            </a:r>
            <a:r>
              <a:rPr lang="en-IN" sz="3600" dirty="0" err="1">
                <a:solidFill>
                  <a:schemeClr val="bg1"/>
                </a:solidFill>
                <a:latin typeface="Liberation Sans" pitchFamily="18"/>
                <a:ea typeface="Noto Sans CJK SC" pitchFamily="2"/>
                <a:cs typeface="Lohit Devanagari" pitchFamily="2"/>
              </a:rPr>
              <a:t>Preprocessiong</a:t>
            </a:r>
            <a:endParaRPr lang="en-IN" sz="3600" dirty="0">
              <a:solidFill>
                <a:schemeClr val="bg1"/>
              </a:solidFill>
              <a:latin typeface="Liberation Sans" pitchFamily="18"/>
              <a:ea typeface="Noto Sans CJK SC" pitchFamily="2"/>
              <a:cs typeface="Lohit Devanagari" pitchFamily="2"/>
            </a:endParaRPr>
          </a:p>
          <a:p>
            <a:br>
              <a:rPr lang="en-IN" dirty="0">
                <a:latin typeface="Liberation Sans" pitchFamily="18"/>
                <a:ea typeface="Noto Sans CJK SC" pitchFamily="2"/>
                <a:cs typeface="Lohit Devanagari" pitchFamily="2"/>
              </a:rPr>
            </a:br>
            <a:endParaRPr lang="en-US" dirty="0">
              <a:solidFill>
                <a:srgbClr val="FFFFFF"/>
              </a:solidFill>
            </a:endParaRPr>
          </a:p>
        </p:txBody>
      </p:sp>
      <p:sp>
        <p:nvSpPr>
          <p:cNvPr id="8" name="Arc 7">
            <a:extLst>
              <a:ext uri="{FF2B5EF4-FFF2-40B4-BE49-F238E27FC236}">
                <a16:creationId xmlns:a16="http://schemas.microsoft.com/office/drawing/2014/main" id="{B1BA90EC-F96E-44BF-BE76-B55730359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029DCD0B-6D8D-4F65-8BD0-2087EEC72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D961315D-5C02-4E6B-9535-74B702C69604}"/>
              </a:ext>
            </a:extLst>
          </p:cNvPr>
          <p:cNvSpPr txBox="1">
            <a:spLocks/>
          </p:cNvSpPr>
          <p:nvPr/>
        </p:nvSpPr>
        <p:spPr>
          <a:xfrm>
            <a:off x="4947920" y="1338607"/>
            <a:ext cx="6754891" cy="4972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Removing punctuations like . , ! $( ) * % @</a:t>
            </a:r>
          </a:p>
          <a:p>
            <a:r>
              <a:rPr lang="en-US" dirty="0"/>
              <a:t>Removing Stop words</a:t>
            </a:r>
          </a:p>
          <a:p>
            <a:r>
              <a:rPr lang="en-US" dirty="0"/>
              <a:t>Tokenization</a:t>
            </a:r>
          </a:p>
          <a:p>
            <a:r>
              <a:rPr lang="en-US" dirty="0"/>
              <a:t>Lower casing</a:t>
            </a:r>
          </a:p>
          <a:p>
            <a:r>
              <a:rPr lang="en-US" dirty="0"/>
              <a:t>Stemming</a:t>
            </a:r>
          </a:p>
          <a:p>
            <a:r>
              <a:rPr lang="en-US" dirty="0"/>
              <a:t>Lemmatization</a:t>
            </a:r>
          </a:p>
          <a:p>
            <a:pPr marL="0" indent="0">
              <a:buNone/>
            </a:pPr>
            <a:r>
              <a:rPr lang="en-US" dirty="0"/>
              <a:t>We use genism to remove special characters, lowering the words and tokenization</a:t>
            </a:r>
          </a:p>
          <a:p>
            <a:pPr marL="0" indent="0">
              <a:buNone/>
            </a:pPr>
            <a:r>
              <a:rPr lang="en-US" dirty="0"/>
              <a:t>Use STOPWORDS for remove the common words.</a:t>
            </a:r>
          </a:p>
          <a:p>
            <a:endParaRPr lang="en-US" dirty="0"/>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pPr marL="0" indent="0">
              <a:buNone/>
            </a:pPr>
            <a:endParaRPr lang="en-IN" sz="23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IN" sz="2400" dirty="0">
              <a:latin typeface="Liberation Sans" pitchFamily="18"/>
              <a:ea typeface="Noto Sans CJK SC" pitchFamily="2"/>
              <a:cs typeface="Lohit Devanagari" pitchFamily="2"/>
            </a:endParaRPr>
          </a:p>
          <a:p>
            <a:endParaRPr lang="en-US" sz="2200" dirty="0"/>
          </a:p>
        </p:txBody>
      </p:sp>
      <p:pic>
        <p:nvPicPr>
          <p:cNvPr id="11" name="Picture 10">
            <a:extLst>
              <a:ext uri="{FF2B5EF4-FFF2-40B4-BE49-F238E27FC236}">
                <a16:creationId xmlns:a16="http://schemas.microsoft.com/office/drawing/2014/main" id="{AE3EE8DB-E2FF-4BAB-B01C-BFE2560E93DA}"/>
              </a:ext>
            </a:extLst>
          </p:cNvPr>
          <p:cNvPicPr>
            <a:picLocks noChangeAspect="1"/>
          </p:cNvPicPr>
          <p:nvPr/>
        </p:nvPicPr>
        <p:blipFill>
          <a:blip r:embed="rId2"/>
          <a:stretch>
            <a:fillRect/>
          </a:stretch>
        </p:blipFill>
        <p:spPr>
          <a:xfrm>
            <a:off x="10190480" y="5459118"/>
            <a:ext cx="2133600" cy="1508188"/>
          </a:xfrm>
          <a:prstGeom prst="rect">
            <a:avLst/>
          </a:prstGeom>
        </p:spPr>
      </p:pic>
    </p:spTree>
    <p:extLst>
      <p:ext uri="{BB962C8B-B14F-4D97-AF65-F5344CB8AC3E}">
        <p14:creationId xmlns:p14="http://schemas.microsoft.com/office/powerpoint/2010/main" val="332032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7CCF5B-6F30-49CD-827A-8CD41CC6813C}"/>
              </a:ext>
            </a:extLst>
          </p:cNvPr>
          <p:cNvPicPr>
            <a:picLocks noGrp="1" noChangeAspect="1"/>
          </p:cNvPicPr>
          <p:nvPr>
            <p:ph idx="1"/>
          </p:nvPr>
        </p:nvPicPr>
        <p:blipFill>
          <a:blip r:embed="rId2"/>
          <a:stretch>
            <a:fillRect/>
          </a:stretch>
        </p:blipFill>
        <p:spPr>
          <a:xfrm>
            <a:off x="5755384" y="1729540"/>
            <a:ext cx="6368443" cy="2497296"/>
          </a:xfrm>
          <a:prstGeom prst="rect">
            <a:avLst/>
          </a:prstGeom>
        </p:spPr>
      </p:pic>
      <p:sp>
        <p:nvSpPr>
          <p:cNvPr id="7" name="Title 1">
            <a:extLst>
              <a:ext uri="{FF2B5EF4-FFF2-40B4-BE49-F238E27FC236}">
                <a16:creationId xmlns:a16="http://schemas.microsoft.com/office/drawing/2014/main" id="{4691061B-9489-4FB7-B61A-8A5B6EB94CE0}"/>
              </a:ext>
            </a:extLst>
          </p:cNvPr>
          <p:cNvSpPr txBox="1">
            <a:spLocks/>
          </p:cNvSpPr>
          <p:nvPr/>
        </p:nvSpPr>
        <p:spPr>
          <a:xfrm>
            <a:off x="604204" y="142240"/>
            <a:ext cx="4740688" cy="1010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8" name="TextBox 7">
            <a:extLst>
              <a:ext uri="{FF2B5EF4-FFF2-40B4-BE49-F238E27FC236}">
                <a16:creationId xmlns:a16="http://schemas.microsoft.com/office/drawing/2014/main" id="{C779D966-47EB-4A9C-A228-9C77EE4FDDC7}"/>
              </a:ext>
            </a:extLst>
          </p:cNvPr>
          <p:cNvSpPr txBox="1"/>
          <p:nvPr/>
        </p:nvSpPr>
        <p:spPr>
          <a:xfrm>
            <a:off x="5575795" y="1083209"/>
            <a:ext cx="6674177" cy="646331"/>
          </a:xfrm>
          <a:prstGeom prst="rect">
            <a:avLst/>
          </a:prstGeom>
          <a:noFill/>
        </p:spPr>
        <p:txBody>
          <a:bodyPr wrap="square" rtlCol="0">
            <a:spAutoFit/>
          </a:bodyPr>
          <a:lstStyle/>
          <a:p>
            <a:r>
              <a:rPr lang="en-US" dirty="0"/>
              <a:t>Function use to remove the special word, make token of sentences and lowering the words : </a:t>
            </a:r>
          </a:p>
        </p:txBody>
      </p:sp>
      <p:pic>
        <p:nvPicPr>
          <p:cNvPr id="9" name="Picture 8">
            <a:extLst>
              <a:ext uri="{FF2B5EF4-FFF2-40B4-BE49-F238E27FC236}">
                <a16:creationId xmlns:a16="http://schemas.microsoft.com/office/drawing/2014/main" id="{1EAFFB7D-FFDD-463B-91BB-8500E92B6D04}"/>
              </a:ext>
            </a:extLst>
          </p:cNvPr>
          <p:cNvPicPr>
            <a:picLocks noChangeAspect="1"/>
          </p:cNvPicPr>
          <p:nvPr/>
        </p:nvPicPr>
        <p:blipFill>
          <a:blip r:embed="rId3"/>
          <a:stretch>
            <a:fillRect/>
          </a:stretch>
        </p:blipFill>
        <p:spPr>
          <a:xfrm>
            <a:off x="8115" y="3904256"/>
            <a:ext cx="5567680" cy="2713511"/>
          </a:xfrm>
          <a:prstGeom prst="rect">
            <a:avLst/>
          </a:prstGeom>
        </p:spPr>
      </p:pic>
      <p:sp>
        <p:nvSpPr>
          <p:cNvPr id="10" name="TextBox 9">
            <a:extLst>
              <a:ext uri="{FF2B5EF4-FFF2-40B4-BE49-F238E27FC236}">
                <a16:creationId xmlns:a16="http://schemas.microsoft.com/office/drawing/2014/main" id="{338CD69B-63FB-4A5A-8489-43DCE5415A09}"/>
              </a:ext>
            </a:extLst>
          </p:cNvPr>
          <p:cNvSpPr txBox="1"/>
          <p:nvPr/>
        </p:nvSpPr>
        <p:spPr>
          <a:xfrm>
            <a:off x="91440" y="3327876"/>
            <a:ext cx="4114801" cy="646331"/>
          </a:xfrm>
          <a:prstGeom prst="rect">
            <a:avLst/>
          </a:prstGeom>
          <a:noFill/>
        </p:spPr>
        <p:txBody>
          <a:bodyPr wrap="square" rtlCol="0">
            <a:spAutoFit/>
          </a:bodyPr>
          <a:lstStyle/>
          <a:p>
            <a:r>
              <a:rPr lang="en-US" dirty="0"/>
              <a:t>Function use for print most frequent words: </a:t>
            </a:r>
          </a:p>
        </p:txBody>
      </p:sp>
      <p:sp>
        <p:nvSpPr>
          <p:cNvPr id="12" name="Title 11">
            <a:extLst>
              <a:ext uri="{FF2B5EF4-FFF2-40B4-BE49-F238E27FC236}">
                <a16:creationId xmlns:a16="http://schemas.microsoft.com/office/drawing/2014/main" id="{688B85AE-0F4F-41F2-BEFB-5480D5D061BA}"/>
              </a:ext>
            </a:extLst>
          </p:cNvPr>
          <p:cNvSpPr>
            <a:spLocks noGrp="1"/>
          </p:cNvSpPr>
          <p:nvPr>
            <p:ph type="title"/>
          </p:nvPr>
        </p:nvSpPr>
        <p:spPr>
          <a:xfrm>
            <a:off x="216364" y="585977"/>
            <a:ext cx="5233285" cy="1366351"/>
          </a:xfrm>
        </p:spPr>
        <p:txBody>
          <a:bodyPr/>
          <a:lstStyle/>
          <a:p>
            <a:r>
              <a:rPr lang="en-US" b="1" dirty="0">
                <a:solidFill>
                  <a:schemeClr val="accent2">
                    <a:lumMod val="75000"/>
                  </a:schemeClr>
                </a:solidFill>
              </a:rPr>
              <a:t>Functions use in code : </a:t>
            </a:r>
          </a:p>
        </p:txBody>
      </p:sp>
      <p:pic>
        <p:nvPicPr>
          <p:cNvPr id="13" name="Picture 12">
            <a:extLst>
              <a:ext uri="{FF2B5EF4-FFF2-40B4-BE49-F238E27FC236}">
                <a16:creationId xmlns:a16="http://schemas.microsoft.com/office/drawing/2014/main" id="{7F3CACA5-0AC4-464F-B378-A44B560FEEE1}"/>
              </a:ext>
            </a:extLst>
          </p:cNvPr>
          <p:cNvPicPr>
            <a:picLocks noChangeAspect="1"/>
          </p:cNvPicPr>
          <p:nvPr/>
        </p:nvPicPr>
        <p:blipFill>
          <a:blip r:embed="rId4"/>
          <a:stretch>
            <a:fillRect/>
          </a:stretch>
        </p:blipFill>
        <p:spPr>
          <a:xfrm>
            <a:off x="6096000" y="4353024"/>
            <a:ext cx="3322583" cy="2497296"/>
          </a:xfrm>
          <a:prstGeom prst="rect">
            <a:avLst/>
          </a:prstGeom>
        </p:spPr>
      </p:pic>
      <p:pic>
        <p:nvPicPr>
          <p:cNvPr id="14" name="Picture 13">
            <a:extLst>
              <a:ext uri="{FF2B5EF4-FFF2-40B4-BE49-F238E27FC236}">
                <a16:creationId xmlns:a16="http://schemas.microsoft.com/office/drawing/2014/main" id="{7976147F-576F-401D-9469-B0C411E57806}"/>
              </a:ext>
            </a:extLst>
          </p:cNvPr>
          <p:cNvPicPr>
            <a:picLocks noChangeAspect="1"/>
          </p:cNvPicPr>
          <p:nvPr/>
        </p:nvPicPr>
        <p:blipFill>
          <a:blip r:embed="rId5"/>
          <a:stretch>
            <a:fillRect/>
          </a:stretch>
        </p:blipFill>
        <p:spPr>
          <a:xfrm>
            <a:off x="10469696" y="5600697"/>
            <a:ext cx="1902136" cy="1345761"/>
          </a:xfrm>
          <a:prstGeom prst="rect">
            <a:avLst/>
          </a:prstGeom>
        </p:spPr>
      </p:pic>
    </p:spTree>
    <p:extLst>
      <p:ext uri="{BB962C8B-B14F-4D97-AF65-F5344CB8AC3E}">
        <p14:creationId xmlns:p14="http://schemas.microsoft.com/office/powerpoint/2010/main" val="2905833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bold</vt:lpstr>
      <vt:lpstr>Calibri Light</vt:lpstr>
      <vt:lpstr>Consolas</vt:lpstr>
      <vt:lpstr>Liberation Sans</vt:lpstr>
      <vt:lpstr>Lohit Devanagari</vt:lpstr>
      <vt:lpstr>Noto Sans CJK SC</vt:lpstr>
      <vt:lpstr>Office Theme</vt:lpstr>
      <vt:lpstr>Aid Escalating Internet Coverage</vt:lpstr>
      <vt:lpstr>DATA ANALYSIS : </vt:lpstr>
      <vt:lpstr>Preprocessing :</vt:lpstr>
      <vt:lpstr>Exploratory Data Analysis : </vt:lpstr>
      <vt:lpstr>Intermediate Model for alchemy category </vt:lpstr>
      <vt:lpstr>PowerPoint Presentation</vt:lpstr>
      <vt:lpstr>PowerPoint Presentation</vt:lpstr>
      <vt:lpstr>PowerPoint Presentation</vt:lpstr>
      <vt:lpstr>Functions use in code : </vt:lpstr>
      <vt:lpstr>PowerPoint Presentation</vt:lpstr>
      <vt:lpstr>PowerPoint Presentation</vt:lpstr>
      <vt:lpstr>Tables of Models and score : </vt:lpstr>
      <vt:lpstr>PowerPoint Presentation</vt:lpstr>
      <vt:lpstr>PowerPoint Presentation</vt:lpstr>
      <vt:lpstr>PowerPoint Presentation</vt:lpstr>
      <vt:lpstr>Work done by both team mates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2022-12-13T15:10:58Z</dcterms:created>
  <dcterms:modified xsi:type="dcterms:W3CDTF">2022-12-13T18:23:07Z</dcterms:modified>
</cp:coreProperties>
</file>