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10FF-BADB-AC36-13D0-F50266E3A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7B2EF-00C1-967F-AE28-B2C7E7F03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06431-D610-09D5-9CB8-681E84B5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88B6-6ACF-40A6-A4C1-3ED6C926545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87C8C-E058-4C6B-1FB9-3AD6C8E7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92EC-2A59-00A7-D664-5C2EC9C5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783-0FAC-4AED-A7EF-365CB2D91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2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7969-6870-98A2-8948-3EE38F82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AE0F8-2A87-16DF-D4CA-BA5397D7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395A-9DD2-DE24-4011-9771C51E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88B6-6ACF-40A6-A4C1-3ED6C926545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7A950-3B7C-9AB7-A514-9D4CB477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3D736-DBD3-6DA8-2221-A2844FE9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783-0FAC-4AED-A7EF-365CB2D91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5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87090-C5A7-A752-8EDA-317B9E6D2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64B58-41FD-9565-C48B-942C07B7F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06A27-7677-EF2C-003E-E8F0D222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88B6-6ACF-40A6-A4C1-3ED6C926545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A03B6-7B0F-BCAD-39D6-9DFC2533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98B9-1B6D-A3A7-1300-564B80E4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783-0FAC-4AED-A7EF-365CB2D91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2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52FD-9211-DA07-53AC-03072BE1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330A-85D6-6C11-3689-11A1FAFC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9F9B-9B42-B0C6-BF01-59589D52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88B6-6ACF-40A6-A4C1-3ED6C926545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C22FD-2703-E4BF-5593-4D96348A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773E-6887-ED5D-B691-9A2C39D6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783-0FAC-4AED-A7EF-365CB2D91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6826-1DCF-0D7E-FCCC-EE30F8CA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46F09-C220-235C-5536-9EA8CE3F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390B-3474-C582-607E-26B9F38E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88B6-6ACF-40A6-A4C1-3ED6C926545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8C5D-3AE1-0E91-808C-59C7B424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FB1FC-B106-0312-0809-2949C122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783-0FAC-4AED-A7EF-365CB2D91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20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526A-CFE5-95A3-5446-9CE5EB35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579F-6640-488C-3349-7972E2E8C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9E24A-2CF3-023A-2C75-13FB4200A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FA35D-C876-9122-FC6B-2975A472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88B6-6ACF-40A6-A4C1-3ED6C926545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63FD-2F50-BF98-3F93-E401BEB5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9A32C-43D9-C7AB-9D60-414717F5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783-0FAC-4AED-A7EF-365CB2D91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89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14FC-6E8D-E493-E54B-1F16894C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E95C0-99E3-9A0B-98D5-6EDF32130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8CDE9-FE8F-F03B-D18F-2BF9D03F7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166F2-E9C3-98D1-BA1F-B9330674D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F141F-9F12-5BAC-2160-3CEB849BD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997C3-92D3-92E3-F3E9-C4D2FE2B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88B6-6ACF-40A6-A4C1-3ED6C926545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A5ED1-8D78-C45B-5EEC-ECB97148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256F8-CFBE-32F9-4EF2-50965A6B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783-0FAC-4AED-A7EF-365CB2D91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1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E592-1615-C1CD-3266-A3352591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D2B6D-258B-0DED-8B7A-DFAB1091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88B6-6ACF-40A6-A4C1-3ED6C926545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72BB0-8F22-2831-6BA9-421CD836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4035D-1A6D-BA8A-036F-79072031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783-0FAC-4AED-A7EF-365CB2D91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31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6A812-C13D-5D0B-2A73-3AC01B0C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88B6-6ACF-40A6-A4C1-3ED6C926545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72E1D-5563-8690-B8D9-C85E1550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06EAD-EEDE-E1CB-AF13-CAFEC700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783-0FAC-4AED-A7EF-365CB2D91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05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8B26-3E7E-0B90-FB71-FCC0D361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6A51-38EA-88EF-8057-4CFE3F12F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C2CC2-C747-0E42-3ED9-F57D642BC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31842-1864-5E96-28E7-231EE06C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88B6-6ACF-40A6-A4C1-3ED6C926545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36E2E-3A40-E2ED-C8B9-0A47D908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1E786-8AFD-31A9-B437-7C16370C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783-0FAC-4AED-A7EF-365CB2D91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4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3154-75A4-3A11-A559-FA454200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AE309-105D-2819-9A0B-D5A08A44C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B6F5E-30AC-6C0B-81E3-E5D61D5A6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BCE02-5FA5-6ED9-E721-AEFAD1C4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88B6-6ACF-40A6-A4C1-3ED6C926545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761A1-671E-ED2C-731C-7653F910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A60AF-6EC2-C132-6BE1-6065D875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783-0FAC-4AED-A7EF-365CB2D91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8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A8EBD-088A-C881-AAC3-4312820B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EAA1D-6BF3-106F-4991-A60D411F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65B1-5F91-16CC-51CB-1444C0A7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88B6-6ACF-40A6-A4C1-3ED6C926545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DD3A1-9FD5-FE45-853C-EA05E94EB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BF8A1-5AC9-5A6F-C5E9-1BAACA76E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6783-0FAC-4AED-A7EF-365CB2D91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3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2A03-A478-FE1D-7CC8-3017D8CB4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C0BBC-D664-CA38-3484-5DFC751A9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Anshul Sarswat</a:t>
            </a:r>
          </a:p>
          <a:p>
            <a:r>
              <a:rPr lang="en-IN" dirty="0"/>
              <a:t>Ankit Gayen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31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1D1F-2D0C-259E-443D-8BD7BAF5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68E14-7D4F-1254-A855-7A3F7B053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7" y="1519144"/>
            <a:ext cx="10515600" cy="30713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9042C-7EF9-CC16-9CFE-7532E3C732D3}"/>
              </a:ext>
            </a:extLst>
          </p:cNvPr>
          <p:cNvSpPr txBox="1"/>
          <p:nvPr/>
        </p:nvSpPr>
        <p:spPr>
          <a:xfrm>
            <a:off x="661737" y="4986779"/>
            <a:ext cx="9095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Observation: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lang="en-US" altLang="en-US" dirty="0">
                <a:latin typeface="Arial Unicode MS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Distribution of amounts for all three looks very much similar.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We will work with only loan amount column for rest of our analysis.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4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6EDF78-824B-068F-2DB2-AF1DEB442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7" y="1690688"/>
            <a:ext cx="10515600" cy="311658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63309F8-E704-D18E-62F9-EB18D371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Univariate Analysis on Loan amount-Quantitative Variables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EF07C-8DF3-2F8F-1D4A-058F519EC2F5}"/>
              </a:ext>
            </a:extLst>
          </p:cNvPr>
          <p:cNvSpPr txBox="1"/>
          <p:nvPr/>
        </p:nvSpPr>
        <p:spPr>
          <a:xfrm>
            <a:off x="661736" y="5260157"/>
            <a:ext cx="1023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Observations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</a:rPr>
              <a:t>	Above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plots show that most of the Loan amounts are in range 	of 5000 - 15000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6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04D1FC-A78F-E515-F5E1-041A2B836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647"/>
            <a:ext cx="10515600" cy="3200915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322FAD-3E78-91BC-B9A4-C90A141B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Univariate Analysis on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Intrest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Rate-Quantitative Variables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59231-02F7-A83E-FC8E-92BEEDCD9249}"/>
              </a:ext>
            </a:extLst>
          </p:cNvPr>
          <p:cNvSpPr txBox="1"/>
          <p:nvPr/>
        </p:nvSpPr>
        <p:spPr>
          <a:xfrm>
            <a:off x="1008668" y="5165889"/>
            <a:ext cx="1034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Observations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Above plots show that most of the Interest Rates on loans are in range of 10% - 15%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8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E11C09-B8C9-FDD1-C02C-AB4E552DC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3113"/>
            <a:ext cx="10515600" cy="3200915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A7CBE31-2B7C-A39A-4495-5904D526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Univariate Analysis on Annual Income - Quantitative Varia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I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DE8E746-6F14-1559-2586-4547EAFD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Observations : # Below plots show that most of the borrower's Annual incomes are in range of 40000- 80000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EEE21-3D23-4EB7-8CDD-9746A771A616}"/>
              </a:ext>
            </a:extLst>
          </p:cNvPr>
          <p:cNvSpPr txBox="1"/>
          <p:nvPr/>
        </p:nvSpPr>
        <p:spPr>
          <a:xfrm>
            <a:off x="1084081" y="5335571"/>
            <a:ext cx="10906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Observations :</a:t>
            </a:r>
          </a:p>
          <a:p>
            <a:r>
              <a:rPr lang="en-US" altLang="en-US" dirty="0">
                <a:latin typeface="Arial Unicode MS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Below plots show that most of the borrower's Annual incomes are in range of 40000- 80000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38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1888-B029-BC07-1CA2-21306809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Bivariate Analysis : Part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2A516-B9E8-F986-1A99-D6CA7A2DD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6867"/>
            <a:ext cx="640256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FD0D3-7AE0-3C31-56C7-5594EA637F6A}"/>
              </a:ext>
            </a:extLst>
          </p:cNvPr>
          <p:cNvSpPr txBox="1"/>
          <p:nvPr/>
        </p:nvSpPr>
        <p:spPr>
          <a:xfrm>
            <a:off x="7411453" y="1379621"/>
            <a:ext cx="43153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Observations: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Income range 80000+ has less chances of charged off.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Income range 0-20000 has high chances of charged off.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Notice that with increase in annual income charged off proportion got decreased.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0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F9C064-957D-F42B-3762-4FA03E52A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3" y="225677"/>
            <a:ext cx="6448675" cy="60788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A6232-2631-4D6C-378E-4B3E4B77A4EC}"/>
              </a:ext>
            </a:extLst>
          </p:cNvPr>
          <p:cNvSpPr txBox="1"/>
          <p:nvPr/>
        </p:nvSpPr>
        <p:spPr>
          <a:xfrm>
            <a:off x="7042484" y="732304"/>
            <a:ext cx="4636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Observations: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Grade "A" has very less chances of charged off.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Grade "F" and "G" have very high chances of charged off. </a:t>
            </a: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Chances of charged of is increasing with grade moving from "A" towards "G"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9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8DF489-DE44-9240-12C2-A3F57ED83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68951"/>
            <a:ext cx="5746841" cy="492392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CCFF9D-69C9-3F89-DACF-9553377C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Bivariate Analysis on sub grade against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Chargedoff_Proportion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DF337-85D7-8D73-DB78-F3C4D7A1F52D}"/>
              </a:ext>
            </a:extLst>
          </p:cNvPr>
          <p:cNvSpPr txBox="1"/>
          <p:nvPr/>
        </p:nvSpPr>
        <p:spPr>
          <a:xfrm>
            <a:off x="577516" y="1892968"/>
            <a:ext cx="4860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Observations: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 Grades of "A" has very less chances of charged off.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 Grades of "F" and "G" have very high chances of charged off.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proportion of charged off is increasing with sub grades moving from sub grades of "A" towards sub grades of "G"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58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4579-2E69-D14F-23C0-6E957450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Multivariate Analysis - Pair Plots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F4E4D-81D2-4498-7BD2-3FB10E9C9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5355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CB224E-F83E-8E55-2352-C53DBAD2F812}"/>
              </a:ext>
            </a:extLst>
          </p:cNvPr>
          <p:cNvSpPr txBox="1"/>
          <p:nvPr/>
        </p:nvSpPr>
        <p:spPr>
          <a:xfrm>
            <a:off x="6448926" y="1690687"/>
            <a:ext cx="53259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Observation: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Higher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rate higher charged off ratio 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Higher the annual income higher the loan amount slightly. # increase in number of charged off with increase in year.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rate is increasing with loan amount increase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1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34E7E9-8DF0-BCEA-8671-B1A9491B9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4" y="1953962"/>
            <a:ext cx="4934507" cy="435133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303F334-D900-6626-4C86-67EDA687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Above plot is too dense so just pick year 2010 for getting some insights.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79217-3D6D-CA5A-8AAE-CB471569B00B}"/>
              </a:ext>
            </a:extLst>
          </p:cNvPr>
          <p:cNvSpPr txBox="1"/>
          <p:nvPr/>
        </p:nvSpPr>
        <p:spPr>
          <a:xfrm>
            <a:off x="6272463" y="1925053"/>
            <a:ext cx="5229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Observation: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Higher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rate higher charged off ratio # Higher the annual income higher the loan amount slightly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rate is increasing with loan amount increase this results in high charged off.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8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EA4D-9686-40E1-B6F8-2D17184C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FB8F-3A50-5276-1356-44C3BD69B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Minor Impact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.Higher loan amount (above 16K)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•Higher installment amount (above 327)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•Lower annual income (below 37K)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•Higher debt to income ratio (above 15%)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•Applicant’s address state (NV, SD, AK, FL, etc.)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•Loan issue month (Dec, May, Sep)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66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0EF6-5041-6E53-C764-EC23B553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LENDING CLUB ANALYSIS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DAD4-FE3D-15A8-928D-BA6C4731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3600" dirty="0"/>
              <a:t>IDENTIFING BUSINESS PROBLEM</a:t>
            </a:r>
          </a:p>
          <a:p>
            <a:pPr lvl="1"/>
            <a:r>
              <a:rPr lang="en-IN" sz="3600" dirty="0"/>
              <a:t>DATA DESCRIPTION</a:t>
            </a:r>
          </a:p>
          <a:p>
            <a:pPr lvl="1"/>
            <a:r>
              <a:rPr lang="en-IN" sz="3600" dirty="0"/>
              <a:t>DATA PRESENTATION AND PROCESSING</a:t>
            </a:r>
          </a:p>
          <a:p>
            <a:pPr lvl="1"/>
            <a:r>
              <a:rPr lang="en-IN" sz="3600" dirty="0"/>
              <a:t>MODELS</a:t>
            </a:r>
          </a:p>
          <a:p>
            <a:pPr lvl="1"/>
            <a:r>
              <a:rPr lang="en-IN" sz="3600" dirty="0"/>
              <a:t>SUMMARY OF FINDINGS</a:t>
            </a:r>
          </a:p>
          <a:p>
            <a:pPr lvl="1"/>
            <a:r>
              <a:rPr lang="en-IN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34052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C771-A76F-FB52-323B-68E680F3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1E59-F837-51CA-DB1D-4D526C54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Heavy impact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•Higher interest rate (above 13%)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•Higher revolving line utilization rate (above 58%)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•Repayment term (5 years)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•Loan grade &amp; sub-grade (D to G)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•Missing employment record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•Loan purpose (small business, renewable energy, educational)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•Derogatory public records (1 or 2)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•Public bankruptcy records (1 or 2)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36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1129-CBF4-3B3D-978C-28C6D69D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2C69-188A-C614-AA0B-7DB7032FA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Combined impact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•High loan amount &amp; interest rate for lower income group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•High installment and longer repayment term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•Home ownership (other) and loan purpose (car, moving or small business)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•Residential state and loan purpose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•Income group and loan purpose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8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EC7F-3753-710C-CFD0-5CED3C00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UNDRESTANDING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C601-41F6-378B-684A-8877D246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working for Lending club a finance company which </a:t>
            </a:r>
            <a:r>
              <a:rPr lang="en-US" dirty="0" err="1"/>
              <a:t>specialises</a:t>
            </a:r>
            <a:r>
              <a:rPr lang="en-US" dirty="0"/>
              <a:t> in lending various types of loans to urban customers. When the company receives a loan application, the company has to make a decision for loan approval based on the applicant’s profile. Two types of risks are associated with the bank’s decision:</a:t>
            </a:r>
            <a:br>
              <a:rPr lang="en-US" dirty="0"/>
            </a:br>
            <a:r>
              <a:rPr lang="en-US" dirty="0"/>
              <a:t>•If the applicant is likely to repay the loan, then not approving the loan results in a loss of business to the company</a:t>
            </a:r>
            <a:br>
              <a:rPr lang="en-US" dirty="0"/>
            </a:br>
            <a:r>
              <a:rPr lang="en-US" dirty="0"/>
              <a:t>•If the applicant is not likely to repay the loan, i.e. he/she is likely to default, then approving the loan may lead to a financial loss for the company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35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DB73-5ED6-77BF-C398-527AF57D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FA42-E272-1F50-1992-051E7EA6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wants to understand the driving factors (or driver variables) behind loan default (</a:t>
            </a:r>
            <a:r>
              <a:rPr lang="en-US" dirty="0" err="1"/>
              <a:t>loan_status</a:t>
            </a:r>
            <a:r>
              <a:rPr lang="en-US" dirty="0"/>
              <a:t> = 'Charged Off'), i.e. the variables which are strong indicators of default. The company can </a:t>
            </a:r>
            <a:r>
              <a:rPr lang="en-US" dirty="0" err="1"/>
              <a:t>utilise</a:t>
            </a:r>
            <a:r>
              <a:rPr lang="en-US" dirty="0"/>
              <a:t> this knowledge for its portfolio and risk assessment.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33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AC4F-0486-302A-131C-AC32396A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C72-7B8E-98BC-7FA9-9FDC19AAD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IN" dirty="0"/>
              <a:t>DROP THE NULL/ADDITIONAL COLUMNS BASED ON ANALYSIS</a:t>
            </a:r>
          </a:p>
          <a:p>
            <a:r>
              <a:rPr lang="en-IN" dirty="0"/>
              <a:t>LEFT WOTH 44 COLUMNS</a:t>
            </a:r>
          </a:p>
          <a:p>
            <a:r>
              <a:rPr lang="en-IN" dirty="0"/>
              <a:t>CONVERT ALL VALUES INTO NUMETIC VALUES FOR BETTER CALCULATIONS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OBSERVATIONS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Fully Paid 82.96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Charged Off 14.17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 2.87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loan_status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dtype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float64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2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B360-7414-2F2B-32E4-B95A19AE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B7C-68B2-9B2A-5489-63670697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ANALYSIS PF PURPOSE OF LOAN</a:t>
            </a:r>
          </a:p>
          <a:p>
            <a:endParaRPr lang="en-IN" dirty="0"/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 of the loans taken for debt consolidation(47%) and Credit card bill payment.</a:t>
            </a:r>
          </a:p>
          <a:p>
            <a:pPr lvl="1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Other is also one of the main area where loans were taken.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/>
            <a:endParaRPr kumimoji="0" lang="en-US" altLang="en-US" sz="5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b="1" dirty="0"/>
              <a:t>Derive Columns For Analysis </a:t>
            </a:r>
          </a:p>
          <a:p>
            <a:pPr lvl="1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Two new columns month and year were derived from issue 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4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ECDF-8E08-A31A-70BA-2425FC39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F14D-F152-A5E4-DC71-441983171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REMOVE OUTLIERS QUANTITILE 0.00 FROM ANNUAL INCOME</a:t>
            </a:r>
          </a:p>
          <a:p>
            <a:endParaRPr lang="en-IN" dirty="0"/>
          </a:p>
          <a:p>
            <a:r>
              <a:rPr lang="en-IN" dirty="0"/>
              <a:t>ANALYSIS</a:t>
            </a:r>
          </a:p>
          <a:p>
            <a:pPr lvl="1"/>
            <a:r>
              <a:rPr lang="en-IN" dirty="0"/>
              <a:t>AVERAGE % RATE IS 12%</a:t>
            </a:r>
          </a:p>
          <a:p>
            <a:pPr lvl="1"/>
            <a:r>
              <a:rPr lang="en-IN" dirty="0"/>
              <a:t>AFTER 75% PERCENTILE INTEREST RATE ZOOMED TO 25% FROM 15%</a:t>
            </a:r>
          </a:p>
        </p:txBody>
      </p:sp>
    </p:spTree>
    <p:extLst>
      <p:ext uri="{BB962C8B-B14F-4D97-AF65-F5344CB8AC3E}">
        <p14:creationId xmlns:p14="http://schemas.microsoft.com/office/powerpoint/2010/main" val="418815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D1DA-4928-6A8A-DBCF-7C6E633F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3B6B99-890F-A1B4-ADBB-E30B347F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6747" cy="4351338"/>
          </a:xfrm>
        </p:spPr>
        <p:txBody>
          <a:bodyPr/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Correlation Matrix-Quantitative Variable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Heatmap with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Dendogram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clustermap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to show closeness among numerical variables.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114B4A-E5AC-889B-5E72-715492CA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47" y="1027905"/>
            <a:ext cx="6175159" cy="55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9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C85E-69CA-A822-86A5-5532FEDE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F78562-4F4B-DA9D-CC32-000E1C23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Observation is that Loan amount, investor amount, funding amount are strongly correlated.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Annual income with DTI(Debt-to-income ratio) is negatively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correalted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Debt income ratio is the percentage of a consumer's monthly gross income that goes toward paying debts.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That means when annual income is low DTI is high &amp; vice versa.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positive correlation between annual income and employment years. # That means income increases with work experience.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17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1030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Office Theme</vt:lpstr>
      <vt:lpstr>Lending Club Case Study</vt:lpstr>
      <vt:lpstr>LENDING CLUB ANALYSIS OVERVIEW </vt:lpstr>
      <vt:lpstr>BUSINESS UNDRESTANDING </vt:lpstr>
      <vt:lpstr>OBJECTIVE</vt:lpstr>
      <vt:lpstr>DATA CLEANING</vt:lpstr>
      <vt:lpstr>DATA CLEANING</vt:lpstr>
      <vt:lpstr>UNIVARIATE ANALYSIS</vt:lpstr>
      <vt:lpstr>BIVARIATE ANALYSIS</vt:lpstr>
      <vt:lpstr>BIVARIATE ANALYSIS</vt:lpstr>
      <vt:lpstr>UNIVARIATE ANALYSIS</vt:lpstr>
      <vt:lpstr>Univariate Analysis on Loan amount-Quantitative Variables </vt:lpstr>
      <vt:lpstr>Univariate Analysis on Intrest Rate-Quantitative Variables </vt:lpstr>
      <vt:lpstr>Univariate Analysis on Annual Income - Quantitative Varia </vt:lpstr>
      <vt:lpstr>Bivariate Analysis : Part 1</vt:lpstr>
      <vt:lpstr>PowerPoint Presentation</vt:lpstr>
      <vt:lpstr>Bivariate Analysis on sub grade against Chargedoff_Proportion </vt:lpstr>
      <vt:lpstr>Multivariate Analysis - Pair Plots</vt:lpstr>
      <vt:lpstr>Above plot is too dense so just pick year 2010 for getting some insights. </vt:lpstr>
      <vt:lpstr>OBSERVATIONS</vt:lpstr>
      <vt:lpstr>OBSERVATIONS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Anshul Sarswat</dc:creator>
  <cp:lastModifiedBy>Anshul Sarswat</cp:lastModifiedBy>
  <cp:revision>1</cp:revision>
  <dcterms:created xsi:type="dcterms:W3CDTF">2024-08-21T15:44:03Z</dcterms:created>
  <dcterms:modified xsi:type="dcterms:W3CDTF">2024-08-21T16:12:53Z</dcterms:modified>
</cp:coreProperties>
</file>