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E6A3E9-2C9B-4B0F-9B65-B86B503D6752}">
  <a:tblStyle styleId="{2FE6A3E9-2C9B-4B0F-9B65-B86B503D67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9e70dd3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9e70dd3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Referring</a:t>
            </a:r>
            <a:r>
              <a:rPr lang="en"/>
              <a:t> to the figure on the right.</a:t>
            </a:r>
            <a:endParaRPr/>
          </a:p>
          <a:p>
            <a:pPr indent="0" lvl="0" marL="0" rtl="0" algn="l">
              <a:spcBef>
                <a:spcPts val="0"/>
              </a:spcBef>
              <a:spcAft>
                <a:spcPts val="0"/>
              </a:spcAft>
              <a:buNone/>
            </a:pPr>
            <a:r>
              <a:rPr lang="en"/>
              <a:t>The left portion represents a satellite image showing the solution, and the right portion shows thermal analysis obstructed by air pollution. The severity of this problem can be seen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9e70dd3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9e70dd3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9e70dd3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9e70dd3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Air Quality Index is calculated using the formula on the right. </a:t>
            </a:r>
            <a:endParaRPr/>
          </a:p>
          <a:p>
            <a:pPr indent="0" lvl="0" marL="0" rtl="0" algn="l">
              <a:spcBef>
                <a:spcPts val="0"/>
              </a:spcBef>
              <a:spcAft>
                <a:spcPts val="0"/>
              </a:spcAft>
              <a:buNone/>
            </a:pPr>
            <a:r>
              <a:rPr lang="en"/>
              <a:t>Using this calculation, we can train a regression model </a:t>
            </a:r>
            <a:r>
              <a:rPr lang="en"/>
              <a:t>which</a:t>
            </a:r>
            <a:r>
              <a:rPr lang="en"/>
              <a:t> </a:t>
            </a:r>
            <a:r>
              <a:rPr lang="en"/>
              <a:t>does</a:t>
            </a:r>
            <a:r>
              <a:rPr lang="en"/>
              <a:t> AQI calculation for new data in the deployment part.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9e70dd3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9e70dd3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focus of the problem is on </a:t>
            </a:r>
            <a:r>
              <a:rPr lang="en"/>
              <a:t>classification</a:t>
            </a:r>
            <a:r>
              <a:rPr lang="en"/>
              <a:t>, Linear Regression will be used in an </a:t>
            </a:r>
            <a:r>
              <a:rPr lang="en"/>
              <a:t>intermediary</a:t>
            </a:r>
            <a:r>
              <a:rPr lang="en"/>
              <a:t> stage to generate a helper model for training our classification models. </a:t>
            </a:r>
            <a:endParaRPr/>
          </a:p>
          <a:p>
            <a:pPr indent="0" lvl="0" marL="0" rtl="0" algn="l">
              <a:spcBef>
                <a:spcPts val="0"/>
              </a:spcBef>
              <a:spcAft>
                <a:spcPts val="0"/>
              </a:spcAft>
              <a:buNone/>
            </a:pPr>
            <a:r>
              <a:rPr lang="en"/>
              <a:t>This way this is a hybrid problems comprising of two stages.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61b974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61b974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2535daa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535daa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classification, we selected 8 classifier models to work with and explored what can be done with the data that we have. The table shows the accuracy results of these classifiers. As comparison, the models marked 1 are the ones with the </a:t>
            </a:r>
            <a:r>
              <a:rPr lang="en"/>
              <a:t>original</a:t>
            </a:r>
            <a:r>
              <a:rPr lang="en"/>
              <a:t> approach of directly using concentration of pollutants as variables for Quality and the models marked 2 are the ones </a:t>
            </a:r>
            <a:r>
              <a:rPr lang="en"/>
              <a:t>with</a:t>
            </a:r>
            <a:r>
              <a:rPr lang="en"/>
              <a:t> the </a:t>
            </a:r>
            <a:r>
              <a:rPr lang="en"/>
              <a:t>approach</a:t>
            </a:r>
            <a:r>
              <a:rPr lang="en"/>
              <a:t> that we have considered.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2535daa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2535daa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261b974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261b974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Air Quality Index Prediction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Anshul Singh, Sujit Soren and Sehej Jain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The Problem Statement</a:t>
            </a:r>
            <a:endParaRPr b="1">
              <a:solidFill>
                <a:srgbClr val="CCCCCC"/>
              </a:solidFill>
            </a:endParaRPr>
          </a:p>
        </p:txBody>
      </p:sp>
      <p:sp>
        <p:nvSpPr>
          <p:cNvPr id="66" name="Google Shape;66;p14"/>
          <p:cNvSpPr txBox="1"/>
          <p:nvPr>
            <p:ph idx="1" type="body"/>
          </p:nvPr>
        </p:nvSpPr>
        <p:spPr>
          <a:xfrm>
            <a:off x="311700" y="1152475"/>
            <a:ext cx="5703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F3F3F3"/>
                </a:solidFill>
              </a:rPr>
              <a:t>Air pollution has become an important environmental issue in the recent decades. Forecasts of air quality play an important role in warning people and controlling air pollution.</a:t>
            </a:r>
            <a:endParaRPr>
              <a:solidFill>
                <a:srgbClr val="F3F3F3"/>
              </a:solidFill>
            </a:endParaRPr>
          </a:p>
          <a:p>
            <a:pPr indent="0" lvl="0" marL="0" rtl="0" algn="l">
              <a:spcBef>
                <a:spcPts val="1200"/>
              </a:spcBef>
              <a:spcAft>
                <a:spcPts val="1200"/>
              </a:spcAft>
              <a:buNone/>
            </a:pPr>
            <a:r>
              <a:rPr lang="en">
                <a:solidFill>
                  <a:srgbClr val="F3F3F3"/>
                </a:solidFill>
              </a:rPr>
              <a:t>Using Machine Learning it is possible to train a model which can take in air quality data for certain areas of India and for both Regression and Classification problems, that is, by calculating Air Quality Index in the Regression part and then classifying raw new data into AQI classes.</a:t>
            </a:r>
            <a:endParaRPr>
              <a:solidFill>
                <a:srgbClr val="F3F3F3"/>
              </a:solidFill>
            </a:endParaRPr>
          </a:p>
        </p:txBody>
      </p:sp>
      <p:pic>
        <p:nvPicPr>
          <p:cNvPr id="67" name="Google Shape;67;p14"/>
          <p:cNvPicPr preferRelativeResize="0"/>
          <p:nvPr/>
        </p:nvPicPr>
        <p:blipFill>
          <a:blip r:embed="rId3">
            <a:alphaModFix/>
          </a:blip>
          <a:stretch>
            <a:fillRect/>
          </a:stretch>
        </p:blipFill>
        <p:spPr>
          <a:xfrm>
            <a:off x="5883175" y="1170125"/>
            <a:ext cx="3108426" cy="2455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Trend analysis and Modeling for the future</a:t>
            </a:r>
            <a:endParaRPr b="1">
              <a:solidFill>
                <a:srgbClr val="CCCCCC"/>
              </a:solidFill>
            </a:endParaRPr>
          </a:p>
        </p:txBody>
      </p:sp>
      <p:sp>
        <p:nvSpPr>
          <p:cNvPr id="73" name="Google Shape;73;p15"/>
          <p:cNvSpPr txBox="1"/>
          <p:nvPr>
            <p:ph idx="1" type="body"/>
          </p:nvPr>
        </p:nvSpPr>
        <p:spPr>
          <a:xfrm>
            <a:off x="311700" y="1152475"/>
            <a:ext cx="570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3F3F3"/>
                </a:solidFill>
              </a:rPr>
              <a:t>As instructed by you, we looked into trying to take the Air Pollution data for the past 10 years and modelling and predicting for the next 10 years. </a:t>
            </a:r>
            <a:endParaRPr>
              <a:solidFill>
                <a:srgbClr val="F3F3F3"/>
              </a:solidFill>
            </a:endParaRPr>
          </a:p>
          <a:p>
            <a:pPr indent="0" lvl="0" marL="0" rtl="0" algn="l">
              <a:spcBef>
                <a:spcPts val="1200"/>
              </a:spcBef>
              <a:spcAft>
                <a:spcPts val="0"/>
              </a:spcAft>
              <a:buNone/>
            </a:pPr>
            <a:r>
              <a:rPr lang="en">
                <a:solidFill>
                  <a:srgbClr val="F3F3F3"/>
                </a:solidFill>
              </a:rPr>
              <a:t>The problem we encountered in this approach was that this cannot be done by conventional Machine Learning Algorithms since this becomes a time-series prediction problem.</a:t>
            </a:r>
            <a:endParaRPr>
              <a:solidFill>
                <a:srgbClr val="F3F3F3"/>
              </a:solidFill>
            </a:endParaRPr>
          </a:p>
          <a:p>
            <a:pPr indent="0" lvl="0" marL="0" rtl="0" algn="l">
              <a:spcBef>
                <a:spcPts val="1200"/>
              </a:spcBef>
              <a:spcAft>
                <a:spcPts val="1200"/>
              </a:spcAft>
              <a:buNone/>
            </a:pPr>
            <a:r>
              <a:rPr lang="en">
                <a:solidFill>
                  <a:srgbClr val="F3F3F3"/>
                </a:solidFill>
              </a:rPr>
              <a:t>We would need to apply ARIMA and SARIMAX techniques here.</a:t>
            </a:r>
            <a:endParaRPr>
              <a:solidFill>
                <a:srgbClr val="F3F3F3"/>
              </a:solidFill>
            </a:endParaRPr>
          </a:p>
        </p:txBody>
      </p:sp>
      <p:pic>
        <p:nvPicPr>
          <p:cNvPr id="74" name="Google Shape;74;p15"/>
          <p:cNvPicPr preferRelativeResize="0"/>
          <p:nvPr/>
        </p:nvPicPr>
        <p:blipFill>
          <a:blip r:embed="rId3">
            <a:alphaModFix/>
          </a:blip>
          <a:stretch>
            <a:fillRect/>
          </a:stretch>
        </p:blipFill>
        <p:spPr>
          <a:xfrm>
            <a:off x="6081950" y="1394225"/>
            <a:ext cx="2824500" cy="2118375"/>
          </a:xfrm>
          <a:prstGeom prst="rect">
            <a:avLst/>
          </a:prstGeom>
          <a:noFill/>
          <a:ln>
            <a:noFill/>
          </a:ln>
        </p:spPr>
      </p:pic>
      <p:sp>
        <p:nvSpPr>
          <p:cNvPr id="75" name="Google Shape;75;p15"/>
          <p:cNvSpPr txBox="1"/>
          <p:nvPr/>
        </p:nvSpPr>
        <p:spPr>
          <a:xfrm>
            <a:off x="6443375" y="3742775"/>
            <a:ext cx="238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D9D9D9"/>
                </a:solidFill>
                <a:latin typeface="Proxima Nova"/>
                <a:ea typeface="Proxima Nova"/>
                <a:cs typeface="Proxima Nova"/>
                <a:sym typeface="Proxima Nova"/>
              </a:rPr>
              <a:t>An Example of Time Series Forecasting Problem</a:t>
            </a:r>
            <a:endParaRPr>
              <a:solidFill>
                <a:srgbClr val="D9D9D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Objective</a:t>
            </a:r>
            <a:endParaRPr b="1">
              <a:solidFill>
                <a:srgbClr val="CCCCCC"/>
              </a:solidFill>
            </a:endParaRPr>
          </a:p>
        </p:txBody>
      </p:sp>
      <p:sp>
        <p:nvSpPr>
          <p:cNvPr id="81" name="Google Shape;81;p16"/>
          <p:cNvSpPr txBox="1"/>
          <p:nvPr>
            <p:ph idx="1" type="body"/>
          </p:nvPr>
        </p:nvSpPr>
        <p:spPr>
          <a:xfrm>
            <a:off x="311700" y="1152475"/>
            <a:ext cx="4652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F3F3F3"/>
                </a:solidFill>
              </a:rPr>
              <a:t>The first objective is to compute the AQI, air quality index, and then split the data into training and test sets based on the below features.</a:t>
            </a:r>
            <a:endParaRPr>
              <a:solidFill>
                <a:srgbClr val="F3F3F3"/>
              </a:solidFill>
            </a:endParaRPr>
          </a:p>
          <a:p>
            <a:pPr indent="0" lvl="0" marL="0" rtl="0" algn="l">
              <a:spcBef>
                <a:spcPts val="1200"/>
              </a:spcBef>
              <a:spcAft>
                <a:spcPts val="0"/>
              </a:spcAft>
              <a:buNone/>
            </a:pPr>
            <a:r>
              <a:rPr lang="en">
                <a:solidFill>
                  <a:srgbClr val="F3F3F3"/>
                </a:solidFill>
              </a:rPr>
              <a:t>Independent Features: SOi, NOi, RSPMi, SPMi (the calculated pollution indices) </a:t>
            </a:r>
            <a:endParaRPr>
              <a:solidFill>
                <a:srgbClr val="F3F3F3"/>
              </a:solidFill>
            </a:endParaRPr>
          </a:p>
          <a:p>
            <a:pPr indent="0" lvl="0" marL="0" rtl="0" algn="l">
              <a:spcBef>
                <a:spcPts val="1200"/>
              </a:spcBef>
              <a:spcAft>
                <a:spcPts val="0"/>
              </a:spcAft>
              <a:buNone/>
            </a:pPr>
            <a:r>
              <a:rPr lang="en">
                <a:solidFill>
                  <a:srgbClr val="F3F3F3"/>
                </a:solidFill>
              </a:rPr>
              <a:t>Regression Target Feature: AQI (calculated  Air Quality Index) </a:t>
            </a:r>
            <a:endParaRPr>
              <a:solidFill>
                <a:srgbClr val="F3F3F3"/>
              </a:solidFill>
            </a:endParaRPr>
          </a:p>
          <a:p>
            <a:pPr indent="0" lvl="0" marL="0" rtl="0" algn="l">
              <a:spcBef>
                <a:spcPts val="1200"/>
              </a:spcBef>
              <a:spcAft>
                <a:spcPts val="0"/>
              </a:spcAft>
              <a:buNone/>
            </a:pPr>
            <a:r>
              <a:rPr lang="en">
                <a:solidFill>
                  <a:srgbClr val="F3F3F3"/>
                </a:solidFill>
              </a:rPr>
              <a:t>Classification</a:t>
            </a:r>
            <a:r>
              <a:rPr lang="en">
                <a:solidFill>
                  <a:srgbClr val="F3F3F3"/>
                </a:solidFill>
              </a:rPr>
              <a:t> Target Feature: AQI Classes</a:t>
            </a:r>
            <a:endParaRPr>
              <a:solidFill>
                <a:srgbClr val="F3F3F3"/>
              </a:solidFill>
            </a:endParaRPr>
          </a:p>
          <a:p>
            <a:pPr indent="0" lvl="0" marL="0" rtl="0" algn="l">
              <a:spcBef>
                <a:spcPts val="1200"/>
              </a:spcBef>
              <a:spcAft>
                <a:spcPts val="1200"/>
              </a:spcAft>
              <a:buNone/>
            </a:pPr>
            <a:r>
              <a:t/>
            </a:r>
            <a:endParaRPr>
              <a:solidFill>
                <a:srgbClr val="F3F3F3"/>
              </a:solidFill>
            </a:endParaRPr>
          </a:p>
        </p:txBody>
      </p:sp>
      <p:pic>
        <p:nvPicPr>
          <p:cNvPr id="82" name="Google Shape;82;p16"/>
          <p:cNvPicPr preferRelativeResize="0"/>
          <p:nvPr/>
        </p:nvPicPr>
        <p:blipFill>
          <a:blip r:embed="rId3">
            <a:alphaModFix/>
          </a:blip>
          <a:stretch>
            <a:fillRect/>
          </a:stretch>
        </p:blipFill>
        <p:spPr>
          <a:xfrm>
            <a:off x="5499000" y="2732475"/>
            <a:ext cx="3170551" cy="1896675"/>
          </a:xfrm>
          <a:prstGeom prst="rect">
            <a:avLst/>
          </a:prstGeom>
          <a:noFill/>
          <a:ln>
            <a:noFill/>
          </a:ln>
        </p:spPr>
      </p:pic>
      <p:sp>
        <p:nvSpPr>
          <p:cNvPr id="83" name="Google Shape;83;p16"/>
          <p:cNvSpPr txBox="1"/>
          <p:nvPr/>
        </p:nvSpPr>
        <p:spPr>
          <a:xfrm>
            <a:off x="5889825" y="4071950"/>
            <a:ext cx="23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D9D9D9"/>
              </a:solidFill>
              <a:latin typeface="Proxima Nova"/>
              <a:ea typeface="Proxima Nova"/>
              <a:cs typeface="Proxima Nova"/>
              <a:sym typeface="Proxima Nova"/>
            </a:endParaRPr>
          </a:p>
        </p:txBody>
      </p:sp>
      <p:pic>
        <p:nvPicPr>
          <p:cNvPr id="84" name="Google Shape;84;p16"/>
          <p:cNvPicPr preferRelativeResize="0"/>
          <p:nvPr/>
        </p:nvPicPr>
        <p:blipFill>
          <a:blip r:embed="rId4">
            <a:alphaModFix/>
          </a:blip>
          <a:stretch>
            <a:fillRect/>
          </a:stretch>
        </p:blipFill>
        <p:spPr>
          <a:xfrm>
            <a:off x="5499000" y="492925"/>
            <a:ext cx="3170550" cy="189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382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DataSet Analysis</a:t>
            </a:r>
            <a:endParaRPr b="1">
              <a:solidFill>
                <a:srgbClr val="CCCCCC"/>
              </a:solidFill>
            </a:endParaRPr>
          </a:p>
        </p:txBody>
      </p:sp>
      <p:sp>
        <p:nvSpPr>
          <p:cNvPr id="90" name="Google Shape;90;p17"/>
          <p:cNvSpPr txBox="1"/>
          <p:nvPr>
            <p:ph idx="1" type="body"/>
          </p:nvPr>
        </p:nvSpPr>
        <p:spPr>
          <a:xfrm>
            <a:off x="311700" y="1152475"/>
            <a:ext cx="809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3F3F3"/>
                </a:solidFill>
              </a:rPr>
              <a:t>The data is combined (across the years and states) and largely clean version of the Historical Daily Ambient Air Quality Data released by the Ministry of Environment and Forests and Central Pollution Control Board of India under the National Data Sharing and Accessibility Policy (NDSAP) year 1990-2015</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0"/>
              </a:spcAft>
              <a:buNone/>
            </a:pPr>
            <a:r>
              <a:t/>
            </a:r>
            <a:endParaRPr>
              <a:solidFill>
                <a:srgbClr val="F3F3F3"/>
              </a:solidFill>
            </a:endParaRPr>
          </a:p>
          <a:p>
            <a:pPr indent="0" lvl="0" marL="0" rtl="0" algn="l">
              <a:spcBef>
                <a:spcPts val="1200"/>
              </a:spcBef>
              <a:spcAft>
                <a:spcPts val="1200"/>
              </a:spcAft>
              <a:buNone/>
            </a:pPr>
            <a:r>
              <a:rPr lang="en">
                <a:solidFill>
                  <a:srgbClr val="F3F3F3"/>
                </a:solidFill>
              </a:rPr>
              <a:t>           </a:t>
            </a:r>
            <a:endParaRPr>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16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Challenges Faced and and Our Approach towards it</a:t>
            </a:r>
            <a:endParaRPr b="1">
              <a:solidFill>
                <a:srgbClr val="CCCCCC"/>
              </a:solidFill>
            </a:endParaRPr>
          </a:p>
        </p:txBody>
      </p:sp>
      <p:sp>
        <p:nvSpPr>
          <p:cNvPr id="96" name="Google Shape;96;p18"/>
          <p:cNvSpPr txBox="1"/>
          <p:nvPr>
            <p:ph idx="1" type="body"/>
          </p:nvPr>
        </p:nvSpPr>
        <p:spPr>
          <a:xfrm>
            <a:off x="311700" y="1152475"/>
            <a:ext cx="8091900" cy="34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3F3F3"/>
                </a:solidFill>
              </a:rPr>
              <a:t>The Govt of India’s </a:t>
            </a:r>
            <a:r>
              <a:rPr lang="en">
                <a:solidFill>
                  <a:srgbClr val="F3F3F3"/>
                </a:solidFill>
              </a:rPr>
              <a:t>Ministry of Environment and Forests’ </a:t>
            </a:r>
            <a:r>
              <a:rPr lang="en">
                <a:solidFill>
                  <a:srgbClr val="F3F3F3"/>
                </a:solidFill>
              </a:rPr>
              <a:t>dataset that we have used here lacks a lot of values in various parameters. The parameter with the highest amount of null values was SPM. We had faced a difficult boundary to cross due to the sheer number null values, and for this other regression techniques were applied.</a:t>
            </a:r>
            <a:endParaRPr>
              <a:solidFill>
                <a:srgbClr val="F3F3F3"/>
              </a:solidFill>
            </a:endParaRPr>
          </a:p>
          <a:p>
            <a:pPr indent="0" lvl="0" marL="0" rtl="0" algn="l">
              <a:spcBef>
                <a:spcPts val="1200"/>
              </a:spcBef>
              <a:spcAft>
                <a:spcPts val="1200"/>
              </a:spcAft>
              <a:buNone/>
            </a:pPr>
            <a:r>
              <a:rPr lang="en">
                <a:solidFill>
                  <a:srgbClr val="F3F3F3"/>
                </a:solidFill>
              </a:rPr>
              <a:t>While data preparation, SO2, NO2 and RSPM column features were taken as independent variables and SPM was taken as the dependent variable for solving the issue of null data. We used Random Forest Regression for this which gave excellent results.</a:t>
            </a:r>
            <a:endParaRPr>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Classification Results with 8 Classifiers</a:t>
            </a:r>
            <a:endParaRPr b="1">
              <a:solidFill>
                <a:srgbClr val="CCCCCC"/>
              </a:solidFill>
            </a:endParaRPr>
          </a:p>
        </p:txBody>
      </p:sp>
      <p:graphicFrame>
        <p:nvGraphicFramePr>
          <p:cNvPr id="102" name="Google Shape;102;p19"/>
          <p:cNvGraphicFramePr/>
          <p:nvPr/>
        </p:nvGraphicFramePr>
        <p:xfrm>
          <a:off x="1347988" y="1017725"/>
          <a:ext cx="3000000" cy="3000000"/>
        </p:xfrm>
        <a:graphic>
          <a:graphicData uri="http://schemas.openxmlformats.org/drawingml/2006/table">
            <a:tbl>
              <a:tblPr>
                <a:noFill/>
                <a:tableStyleId>{2FE6A3E9-2C9B-4B0F-9B65-B86B503D6752}</a:tableStyleId>
              </a:tblPr>
              <a:tblGrid>
                <a:gridCol w="4013225"/>
                <a:gridCol w="2649275"/>
              </a:tblGrid>
              <a:tr h="219925">
                <a:tc>
                  <a:txBody>
                    <a:bodyPr/>
                    <a:lstStyle/>
                    <a:p>
                      <a:pPr indent="0" lvl="0" marL="0" rtl="0" algn="ctr">
                        <a:lnSpc>
                          <a:spcPct val="115000"/>
                        </a:lnSpc>
                        <a:spcBef>
                          <a:spcPts val="0"/>
                        </a:spcBef>
                        <a:spcAft>
                          <a:spcPts val="0"/>
                        </a:spcAft>
                        <a:buNone/>
                      </a:pPr>
                      <a:r>
                        <a:rPr b="1" lang="en" sz="900"/>
                        <a:t>Model</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900"/>
                        <a:t>accuracy</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logistic_regression_1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45.44%</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logistic_regression_2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46.26%</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decision_tree_1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71.51%</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decision_tree_2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58.17%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random_forest_1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99.65%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random_forest_2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99.70%</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svc_1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50.15%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svc_2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97.93%</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KNN_1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99.22%</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KNN_2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98.94%</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naive_bayes_1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34.74%</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naive_bayes_2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28.96%</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catboost_1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99.43%</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catboost_2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99.35%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19925">
                <a:tc>
                  <a:txBody>
                    <a:bodyPr/>
                    <a:lstStyle/>
                    <a:p>
                      <a:pPr indent="0" lvl="0" marL="0" rtl="0" algn="ctr">
                        <a:lnSpc>
                          <a:spcPct val="115000"/>
                        </a:lnSpc>
                        <a:spcBef>
                          <a:spcPts val="0"/>
                        </a:spcBef>
                        <a:spcAft>
                          <a:spcPts val="0"/>
                        </a:spcAft>
                        <a:buNone/>
                      </a:pPr>
                      <a:r>
                        <a:rPr b="1" lang="en" sz="900"/>
                        <a:t>Passiveaggressiveclassifier_1</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c>
                  <a:txBody>
                    <a:bodyPr/>
                    <a:lstStyle/>
                    <a:p>
                      <a:pPr indent="0" lvl="0" marL="0" rtl="0" algn="ctr">
                        <a:lnSpc>
                          <a:spcPct val="115000"/>
                        </a:lnSpc>
                        <a:spcBef>
                          <a:spcPts val="0"/>
                        </a:spcBef>
                        <a:spcAft>
                          <a:spcPts val="0"/>
                        </a:spcAft>
                        <a:buNone/>
                      </a:pPr>
                      <a:r>
                        <a:rPr lang="en" sz="900"/>
                        <a:t>77.27%</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5F5F5"/>
                    </a:solidFill>
                  </a:tcPr>
                </a:tc>
              </a:tr>
              <a:tr h="219925">
                <a:tc>
                  <a:txBody>
                    <a:bodyPr/>
                    <a:lstStyle/>
                    <a:p>
                      <a:pPr indent="0" lvl="0" marL="0" rtl="0" algn="ctr">
                        <a:lnSpc>
                          <a:spcPct val="115000"/>
                        </a:lnSpc>
                        <a:spcBef>
                          <a:spcPts val="0"/>
                        </a:spcBef>
                        <a:spcAft>
                          <a:spcPts val="0"/>
                        </a:spcAft>
                        <a:buNone/>
                      </a:pPr>
                      <a:r>
                        <a:rPr b="1" lang="en" sz="900"/>
                        <a:t>Passiveaggressiveclassifier_2</a:t>
                      </a:r>
                      <a:endParaRPr b="1"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900"/>
                        <a:t>53.05%</a:t>
                      </a:r>
                      <a:endParaRPr sz="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Conclusion</a:t>
            </a:r>
            <a:endParaRPr b="1">
              <a:solidFill>
                <a:srgbClr val="CCCCCC"/>
              </a:solidFill>
            </a:endParaRPr>
          </a:p>
        </p:txBody>
      </p:sp>
      <p:sp>
        <p:nvSpPr>
          <p:cNvPr id="108" name="Google Shape;108;p20"/>
          <p:cNvSpPr txBox="1"/>
          <p:nvPr>
            <p:ph idx="1" type="body"/>
          </p:nvPr>
        </p:nvSpPr>
        <p:spPr>
          <a:xfrm>
            <a:off x="311700" y="1152475"/>
            <a:ext cx="813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3F3F3"/>
                </a:solidFill>
              </a:rPr>
              <a:t>In this project we have done an analysis on various possible methods of </a:t>
            </a:r>
            <a:r>
              <a:rPr lang="en">
                <a:solidFill>
                  <a:srgbClr val="F3F3F3"/>
                </a:solidFill>
              </a:rPr>
              <a:t>applying</a:t>
            </a:r>
            <a:r>
              <a:rPr lang="en">
                <a:solidFill>
                  <a:srgbClr val="F3F3F3"/>
                </a:solidFill>
              </a:rPr>
              <a:t> Machine Learning methods in the domain of Air Quality and pollution.One of the main challenges we faced was the absence of consistent data. The data  had  a  lot  of  null  values  for  which  we  had  to  compensate.  We  also  explored a new methodology to work on Air Quality, which was having AQI as an </a:t>
            </a:r>
            <a:r>
              <a:rPr lang="en">
                <a:solidFill>
                  <a:srgbClr val="F3F3F3"/>
                </a:solidFill>
              </a:rPr>
              <a:t>intermediary</a:t>
            </a:r>
            <a:r>
              <a:rPr lang="en">
                <a:solidFill>
                  <a:srgbClr val="F3F3F3"/>
                </a:solidFill>
              </a:rPr>
              <a:t> to classify air quality.</a:t>
            </a:r>
            <a:endParaRPr>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CCCC"/>
                </a:solidFill>
              </a:rPr>
              <a:t>Contributions</a:t>
            </a:r>
            <a:endParaRPr b="1">
              <a:solidFill>
                <a:srgbClr val="CCCCCC"/>
              </a:solidFill>
            </a:endParaRPr>
          </a:p>
        </p:txBody>
      </p:sp>
      <p:sp>
        <p:nvSpPr>
          <p:cNvPr id="114" name="Google Shape;114;p21"/>
          <p:cNvSpPr txBox="1"/>
          <p:nvPr>
            <p:ph idx="1" type="body"/>
          </p:nvPr>
        </p:nvSpPr>
        <p:spPr>
          <a:xfrm>
            <a:off x="311700" y="1152475"/>
            <a:ext cx="81363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a:solidFill>
                  <a:srgbClr val="F3F3F3"/>
                </a:solidFill>
              </a:rPr>
              <a:t>All 3 of us have worked as a great and hardworking team and have contributed equally in the making of this project. We worked on the Indian Air Quality Index and the workload through the project was divided among us as follows:</a:t>
            </a:r>
            <a:endParaRPr>
              <a:solidFill>
                <a:srgbClr val="F3F3F3"/>
              </a:solidFill>
            </a:endParaRPr>
          </a:p>
          <a:p>
            <a:pPr indent="0" lvl="0" marL="0" rtl="0" algn="l">
              <a:lnSpc>
                <a:spcPct val="100000"/>
              </a:lnSpc>
              <a:spcBef>
                <a:spcPts val="1200"/>
              </a:spcBef>
              <a:spcAft>
                <a:spcPts val="0"/>
              </a:spcAft>
              <a:buNone/>
            </a:pPr>
            <a:r>
              <a:rPr lang="en">
                <a:solidFill>
                  <a:srgbClr val="F3F3F3"/>
                </a:solidFill>
              </a:rPr>
              <a:t>Anshul Singh (2018301): Cat Boost, Multinomial Naive Bayes, Passive Aggressive</a:t>
            </a:r>
            <a:endParaRPr>
              <a:solidFill>
                <a:srgbClr val="F3F3F3"/>
              </a:solidFill>
            </a:endParaRPr>
          </a:p>
          <a:p>
            <a:pPr indent="0" lvl="0" marL="0" rtl="0" algn="l">
              <a:lnSpc>
                <a:spcPct val="100000"/>
              </a:lnSpc>
              <a:spcBef>
                <a:spcPts val="1200"/>
              </a:spcBef>
              <a:spcAft>
                <a:spcPts val="0"/>
              </a:spcAft>
              <a:buNone/>
            </a:pPr>
            <a:r>
              <a:rPr lang="en">
                <a:solidFill>
                  <a:srgbClr val="F3F3F3"/>
                </a:solidFill>
              </a:rPr>
              <a:t>Sehej Jain(2018225): SVC, Logistic Regression, KNN</a:t>
            </a:r>
            <a:endParaRPr>
              <a:solidFill>
                <a:srgbClr val="F3F3F3"/>
              </a:solidFill>
            </a:endParaRPr>
          </a:p>
          <a:p>
            <a:pPr indent="0" lvl="0" marL="0" rtl="0" algn="l">
              <a:lnSpc>
                <a:spcPct val="100000"/>
              </a:lnSpc>
              <a:spcBef>
                <a:spcPts val="1200"/>
              </a:spcBef>
              <a:spcAft>
                <a:spcPts val="0"/>
              </a:spcAft>
              <a:buNone/>
            </a:pPr>
            <a:r>
              <a:rPr lang="en">
                <a:solidFill>
                  <a:srgbClr val="F3F3F3"/>
                </a:solidFill>
              </a:rPr>
              <a:t>Sujit Soren (2018247): Decision Tree, Random Forest</a:t>
            </a:r>
            <a:endParaRPr>
              <a:solidFill>
                <a:srgbClr val="F3F3F3"/>
              </a:solidFill>
            </a:endParaRPr>
          </a:p>
          <a:p>
            <a:pPr indent="0" lvl="0" marL="0" rtl="0" algn="l">
              <a:lnSpc>
                <a:spcPct val="100000"/>
              </a:lnSpc>
              <a:spcBef>
                <a:spcPts val="1200"/>
              </a:spcBef>
              <a:spcAft>
                <a:spcPts val="0"/>
              </a:spcAft>
              <a:buNone/>
            </a:pPr>
            <a:r>
              <a:rPr lang="en">
                <a:solidFill>
                  <a:srgbClr val="F3F3F3"/>
                </a:solidFill>
              </a:rPr>
              <a:t>The add on feature of Air Quality Index was calculated through consistent efforts by all three of us.</a:t>
            </a:r>
            <a:endParaRPr>
              <a:solidFill>
                <a:srgbClr val="F3F3F3"/>
              </a:solidFill>
            </a:endParaRPr>
          </a:p>
          <a:p>
            <a:pPr indent="0" lvl="0" marL="0" rtl="0" algn="l">
              <a:lnSpc>
                <a:spcPct val="100000"/>
              </a:lnSpc>
              <a:spcBef>
                <a:spcPts val="1200"/>
              </a:spcBef>
              <a:spcAft>
                <a:spcPts val="1200"/>
              </a:spcAft>
              <a:buNone/>
            </a:pPr>
            <a:r>
              <a:rPr lang="en">
                <a:solidFill>
                  <a:srgbClr val="F3F3F3"/>
                </a:solidFill>
              </a:rPr>
              <a:t>All the necessary research and information for making the report were shared among us all in order to make this entire project successful.</a:t>
            </a:r>
            <a:endParaRPr>
              <a:solidFill>
                <a:srgbClr val="F3F3F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