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Times New Roman Ultra-Bold" charset="1" panose="02030902070405020303"/>
      <p:regular r:id="rId12"/>
    </p:embeddedFont>
    <p:embeddedFont>
      <p:font typeface="The Seasons" charset="1" panose="00000000000000000000"/>
      <p:regular r:id="rId13"/>
    </p:embeddedFont>
    <p:embeddedFont>
      <p:font typeface="Cormorant Garamond"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1486912" y="3198153"/>
            <a:ext cx="15314176" cy="3242994"/>
          </a:xfrm>
          <a:prstGeom prst="rect">
            <a:avLst/>
          </a:prstGeom>
        </p:spPr>
        <p:txBody>
          <a:bodyPr anchor="t" rtlCol="false" tIns="0" lIns="0" bIns="0" rIns="0">
            <a:spAutoFit/>
          </a:bodyPr>
          <a:lstStyle/>
          <a:p>
            <a:pPr algn="ctr">
              <a:lnSpc>
                <a:spcPts val="23797"/>
              </a:lnSpc>
            </a:pPr>
            <a:r>
              <a:rPr lang="en-US" b="true" sz="16998">
                <a:solidFill>
                  <a:srgbClr val="FBF6CC"/>
                </a:solidFill>
                <a:latin typeface="Times New Roman Ultra-Bold"/>
                <a:ea typeface="Times New Roman Ultra-Bold"/>
                <a:cs typeface="Times New Roman Ultra-Bold"/>
                <a:sym typeface="Times New Roman Ultra-Bold"/>
              </a:rPr>
              <a:t>HOPEBRIDGE</a:t>
            </a:r>
          </a:p>
        </p:txBody>
      </p:sp>
      <p:sp>
        <p:nvSpPr>
          <p:cNvPr name="AutoShape 4" id="4"/>
          <p:cNvSpPr/>
          <p:nvPr/>
        </p:nvSpPr>
        <p:spPr>
          <a:xfrm>
            <a:off x="3752797" y="6131783"/>
            <a:ext cx="10782407" cy="0"/>
          </a:xfrm>
          <a:prstGeom prst="line">
            <a:avLst/>
          </a:prstGeom>
          <a:ln cap="rnd" w="66675">
            <a:gradFill>
              <a:gsLst>
                <a:gs pos="0">
                  <a:srgbClr val="A6A6A6">
                    <a:alpha val="100000"/>
                  </a:srgbClr>
                </a:gs>
                <a:gs pos="100000">
                  <a:srgbClr val="FFFFFF">
                    <a:alpha val="100000"/>
                  </a:srgbClr>
                </a:gs>
              </a:gsLst>
              <a:lin ang="0"/>
            </a:gradFill>
            <a:prstDash val="solid"/>
            <a:headEnd type="none" len="sm" w="sm"/>
            <a:tailEnd type="none" len="sm" w="sm"/>
          </a:ln>
        </p:spPr>
      </p:sp>
      <p:grpSp>
        <p:nvGrpSpPr>
          <p:cNvPr name="Group 5" id="5"/>
          <p:cNvGrpSpPr/>
          <p:nvPr/>
        </p:nvGrpSpPr>
        <p:grpSpPr>
          <a:xfrm rot="0">
            <a:off x="8948608" y="5936390"/>
            <a:ext cx="390784" cy="3907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6C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01196" y="6447210"/>
            <a:ext cx="12485609" cy="968375"/>
          </a:xfrm>
          <a:prstGeom prst="rect">
            <a:avLst/>
          </a:prstGeom>
        </p:spPr>
        <p:txBody>
          <a:bodyPr anchor="t" rtlCol="false" tIns="0" lIns="0" bIns="0" rIns="0">
            <a:spAutoFit/>
          </a:bodyPr>
          <a:lstStyle/>
          <a:p>
            <a:pPr algn="ctr">
              <a:lnSpc>
                <a:spcPts val="7000"/>
              </a:lnSpc>
            </a:pPr>
            <a:r>
              <a:rPr lang="en-US" sz="5000">
                <a:solidFill>
                  <a:srgbClr val="FBF6CC"/>
                </a:solidFill>
                <a:latin typeface="The Seasons"/>
                <a:ea typeface="The Seasons"/>
                <a:cs typeface="The Seasons"/>
                <a:sym typeface="The Seasons"/>
              </a:rPr>
              <a:t>BRIDGING GAPS WITH HOPE AND SUPPORT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3000"/>
            </a:blip>
            <a:stretch>
              <a:fillRect l="0" t="-69441" r="-2057" b="-86688"/>
            </a:stretch>
          </a:blipFill>
        </p:spPr>
      </p:sp>
      <p:grpSp>
        <p:nvGrpSpPr>
          <p:cNvPr name="Group 3" id="3"/>
          <p:cNvGrpSpPr/>
          <p:nvPr/>
        </p:nvGrpSpPr>
        <p:grpSpPr>
          <a:xfrm rot="0">
            <a:off x="1028700" y="1228725"/>
            <a:ext cx="16230600" cy="8029575"/>
            <a:chOff x="0" y="0"/>
            <a:chExt cx="4274726" cy="2114785"/>
          </a:xfrm>
        </p:grpSpPr>
        <p:sp>
          <p:nvSpPr>
            <p:cNvPr name="Freeform 4" id="4"/>
            <p:cNvSpPr/>
            <p:nvPr/>
          </p:nvSpPr>
          <p:spPr>
            <a:xfrm flipH="false" flipV="false" rot="0">
              <a:off x="0" y="0"/>
              <a:ext cx="4274726" cy="2114785"/>
            </a:xfrm>
            <a:custGeom>
              <a:avLst/>
              <a:gdLst/>
              <a:ahLst/>
              <a:cxnLst/>
              <a:rect r="r" b="b" t="t" l="l"/>
              <a:pathLst>
                <a:path h="2114785" w="4274726">
                  <a:moveTo>
                    <a:pt x="0" y="0"/>
                  </a:moveTo>
                  <a:lnTo>
                    <a:pt x="4274726" y="0"/>
                  </a:lnTo>
                  <a:lnTo>
                    <a:pt x="4274726" y="2114785"/>
                  </a:lnTo>
                  <a:lnTo>
                    <a:pt x="0" y="2114785"/>
                  </a:lnTo>
                  <a:close/>
                </a:path>
              </a:pathLst>
            </a:custGeom>
            <a:solidFill>
              <a:srgbClr val="FBF6CC">
                <a:alpha val="34902"/>
              </a:srgbClr>
            </a:solidFill>
          </p:spPr>
        </p:sp>
        <p:sp>
          <p:nvSpPr>
            <p:cNvPr name="TextBox 5" id="5"/>
            <p:cNvSpPr txBox="true"/>
            <p:nvPr/>
          </p:nvSpPr>
          <p:spPr>
            <a:xfrm>
              <a:off x="0" y="-38100"/>
              <a:ext cx="4274726" cy="215288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611343" y="523875"/>
            <a:ext cx="15065314" cy="1390650"/>
          </a:xfrm>
          <a:prstGeom prst="rect">
            <a:avLst/>
          </a:prstGeom>
        </p:spPr>
        <p:txBody>
          <a:bodyPr anchor="t" rtlCol="false" tIns="0" lIns="0" bIns="0" rIns="0">
            <a:spAutoFit/>
          </a:bodyPr>
          <a:lstStyle/>
          <a:p>
            <a:pPr algn="ctr">
              <a:lnSpc>
                <a:spcPts val="9000"/>
              </a:lnSpc>
            </a:pPr>
            <a:r>
              <a:rPr lang="en-US" sz="9000">
                <a:solidFill>
                  <a:srgbClr val="FBF6CC"/>
                </a:solidFill>
                <a:latin typeface="The Seasons"/>
                <a:ea typeface="The Seasons"/>
                <a:cs typeface="The Seasons"/>
                <a:sym typeface="The Seasons"/>
              </a:rPr>
              <a:t>ABOUT </a:t>
            </a:r>
          </a:p>
        </p:txBody>
      </p:sp>
      <p:sp>
        <p:nvSpPr>
          <p:cNvPr name="TextBox 7" id="7"/>
          <p:cNvSpPr txBox="true"/>
          <p:nvPr/>
        </p:nvSpPr>
        <p:spPr>
          <a:xfrm rot="0">
            <a:off x="1971094" y="1828800"/>
            <a:ext cx="14345812" cy="6895465"/>
          </a:xfrm>
          <a:prstGeom prst="rect">
            <a:avLst/>
          </a:prstGeom>
        </p:spPr>
        <p:txBody>
          <a:bodyPr anchor="t" rtlCol="false" tIns="0" lIns="0" bIns="0" rIns="0">
            <a:spAutoFit/>
          </a:bodyPr>
          <a:lstStyle/>
          <a:p>
            <a:pPr algn="ctr">
              <a:lnSpc>
                <a:spcPts val="6859"/>
              </a:lnSpc>
            </a:pPr>
            <a:r>
              <a:rPr lang="en-US" sz="4899">
                <a:solidFill>
                  <a:srgbClr val="FBF6CC"/>
                </a:solidFill>
                <a:latin typeface="Cormorant Garamond"/>
                <a:ea typeface="Cormorant Garamond"/>
                <a:cs typeface="Cormorant Garamond"/>
                <a:sym typeface="Cormorant Garamond"/>
              </a:rPr>
              <a:t>Code Crusaders</a:t>
            </a:r>
          </a:p>
          <a:p>
            <a:pPr algn="ctr">
              <a:lnSpc>
                <a:spcPts val="6859"/>
              </a:lnSpc>
            </a:pPr>
            <a:r>
              <a:rPr lang="en-US" sz="4899">
                <a:solidFill>
                  <a:srgbClr val="FBF6CC"/>
                </a:solidFill>
                <a:latin typeface="Cormorant Garamond"/>
                <a:ea typeface="Cormorant Garamond"/>
                <a:cs typeface="Cormorant Garamond"/>
                <a:sym typeface="Cormorant Garamond"/>
              </a:rPr>
              <a:t>We are a team of four passionate developers – Nimish Trivedi, Nuzhat Hussain, Aparna Soni, and Anshul Singhal – who joined forces to participate in HACKGENESIS'25.  Driven by a desire to make a positive impact, we developed a user-friendly mobile application designed to streamline the process of charitable giving and volunteering.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A8E5A"/>
        </a:solidFill>
      </p:bgPr>
    </p:bg>
    <p:spTree>
      <p:nvGrpSpPr>
        <p:cNvPr id="1" name=""/>
        <p:cNvGrpSpPr/>
        <p:nvPr/>
      </p:nvGrpSpPr>
      <p:grpSpPr>
        <a:xfrm>
          <a:off x="0" y="0"/>
          <a:ext cx="0" cy="0"/>
          <a:chOff x="0" y="0"/>
          <a:chExt cx="0" cy="0"/>
        </a:xfrm>
      </p:grpSpPr>
      <p:grpSp>
        <p:nvGrpSpPr>
          <p:cNvPr name="Group 2" id="2"/>
          <p:cNvGrpSpPr/>
          <p:nvPr/>
        </p:nvGrpSpPr>
        <p:grpSpPr>
          <a:xfrm rot="0">
            <a:off x="0" y="0"/>
            <a:ext cx="9590551" cy="10287000"/>
            <a:chOff x="0" y="0"/>
            <a:chExt cx="2525907" cy="2709333"/>
          </a:xfrm>
        </p:grpSpPr>
        <p:sp>
          <p:nvSpPr>
            <p:cNvPr name="Freeform 3" id="3"/>
            <p:cNvSpPr/>
            <p:nvPr/>
          </p:nvSpPr>
          <p:spPr>
            <a:xfrm flipH="false" flipV="false" rot="0">
              <a:off x="0" y="0"/>
              <a:ext cx="2525906" cy="2709333"/>
            </a:xfrm>
            <a:custGeom>
              <a:avLst/>
              <a:gdLst/>
              <a:ahLst/>
              <a:cxnLst/>
              <a:rect r="r" b="b" t="t" l="l"/>
              <a:pathLst>
                <a:path h="2709333" w="2525906">
                  <a:moveTo>
                    <a:pt x="0" y="0"/>
                  </a:moveTo>
                  <a:lnTo>
                    <a:pt x="2525906" y="0"/>
                  </a:lnTo>
                  <a:lnTo>
                    <a:pt x="2525906" y="2709333"/>
                  </a:lnTo>
                  <a:lnTo>
                    <a:pt x="0" y="2709333"/>
                  </a:lnTo>
                  <a:close/>
                </a:path>
              </a:pathLst>
            </a:custGeom>
            <a:solidFill>
              <a:srgbClr val="000000"/>
            </a:solidFill>
          </p:spPr>
        </p:sp>
        <p:sp>
          <p:nvSpPr>
            <p:cNvPr name="TextBox 4" id="4"/>
            <p:cNvSpPr txBox="true"/>
            <p:nvPr/>
          </p:nvSpPr>
          <p:spPr>
            <a:xfrm>
              <a:off x="0" y="-38100"/>
              <a:ext cx="2525907" cy="2747433"/>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0" y="-1031894"/>
            <a:ext cx="9590551" cy="12888238"/>
            <a:chOff x="0" y="0"/>
            <a:chExt cx="3663950" cy="4923790"/>
          </a:xfrm>
        </p:grpSpPr>
        <p:sp>
          <p:nvSpPr>
            <p:cNvPr name="Freeform 6" id="6"/>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alphaModFix amt="68000"/>
              </a:blip>
              <a:stretch>
                <a:fillRect l="0" t="-16159" r="0" b="-16159"/>
              </a:stretch>
            </a:blipFill>
          </p:spPr>
        </p:sp>
        <p:sp>
          <p:nvSpPr>
            <p:cNvPr name="Freeform 7" id="7"/>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3A4925">
                <a:alpha val="67843"/>
              </a:srgbClr>
            </a:solidFill>
          </p:spPr>
        </p:sp>
      </p:grpSp>
      <p:sp>
        <p:nvSpPr>
          <p:cNvPr name="TextBox 8" id="8"/>
          <p:cNvSpPr txBox="true"/>
          <p:nvPr/>
        </p:nvSpPr>
        <p:spPr>
          <a:xfrm rot="0">
            <a:off x="548595" y="650744"/>
            <a:ext cx="8595405" cy="2533650"/>
          </a:xfrm>
          <a:prstGeom prst="rect">
            <a:avLst/>
          </a:prstGeom>
        </p:spPr>
        <p:txBody>
          <a:bodyPr anchor="t" rtlCol="false" tIns="0" lIns="0" bIns="0" rIns="0">
            <a:spAutoFit/>
          </a:bodyPr>
          <a:lstStyle/>
          <a:p>
            <a:pPr algn="ctr">
              <a:lnSpc>
                <a:spcPts val="9000"/>
              </a:lnSpc>
            </a:pPr>
            <a:r>
              <a:rPr lang="en-US" sz="9000">
                <a:solidFill>
                  <a:srgbClr val="FBF6CC"/>
                </a:solidFill>
                <a:latin typeface="The Seasons"/>
                <a:ea typeface="The Seasons"/>
                <a:cs typeface="The Seasons"/>
                <a:sym typeface="The Seasons"/>
              </a:rPr>
              <a:t>PROBLEM STATEMENT </a:t>
            </a:r>
          </a:p>
        </p:txBody>
      </p:sp>
      <p:sp>
        <p:nvSpPr>
          <p:cNvPr name="TextBox 9" id="9"/>
          <p:cNvSpPr txBox="true"/>
          <p:nvPr/>
        </p:nvSpPr>
        <p:spPr>
          <a:xfrm rot="0">
            <a:off x="407296" y="3117719"/>
            <a:ext cx="8736704" cy="7519519"/>
          </a:xfrm>
          <a:prstGeom prst="rect">
            <a:avLst/>
          </a:prstGeom>
        </p:spPr>
        <p:txBody>
          <a:bodyPr anchor="t" rtlCol="false" tIns="0" lIns="0" bIns="0" rIns="0">
            <a:spAutoFit/>
          </a:bodyPr>
          <a:lstStyle/>
          <a:p>
            <a:pPr algn="ctr">
              <a:lnSpc>
                <a:spcPts val="5013"/>
              </a:lnSpc>
            </a:pPr>
            <a:r>
              <a:rPr lang="en-US" sz="3580">
                <a:solidFill>
                  <a:srgbClr val="FBF6CC"/>
                </a:solidFill>
                <a:latin typeface="Cormorant Garamond"/>
                <a:ea typeface="Cormorant Garamond"/>
                <a:cs typeface="Cormorant Garamond"/>
                <a:sym typeface="Cormorant Garamond"/>
              </a:rPr>
              <a:t>A significant disconnect exists between surplus goods and those in need.  While donations are made to NGOs, logistical challenges and a lack of coordination often lead to waste.  Simultaneously, potential volunteers lack a centralized platform to connect with NGOs for collection and distribution efforts. This absence of a connecting platform hinders efficient resource allocation, preventing donations from reaching their full potential and leaving needs unmet.</a:t>
            </a:r>
          </a:p>
          <a:p>
            <a:pPr algn="ctr">
              <a:lnSpc>
                <a:spcPts val="5013"/>
              </a:lnSpc>
            </a:pPr>
          </a:p>
        </p:txBody>
      </p:sp>
      <p:sp>
        <p:nvSpPr>
          <p:cNvPr name="TextBox 10" id="10"/>
          <p:cNvSpPr txBox="true"/>
          <p:nvPr/>
        </p:nvSpPr>
        <p:spPr>
          <a:xfrm rot="0">
            <a:off x="9590551" y="650744"/>
            <a:ext cx="8595405" cy="1390650"/>
          </a:xfrm>
          <a:prstGeom prst="rect">
            <a:avLst/>
          </a:prstGeom>
        </p:spPr>
        <p:txBody>
          <a:bodyPr anchor="t" rtlCol="false" tIns="0" lIns="0" bIns="0" rIns="0">
            <a:spAutoFit/>
          </a:bodyPr>
          <a:lstStyle/>
          <a:p>
            <a:pPr algn="ctr">
              <a:lnSpc>
                <a:spcPts val="9000"/>
              </a:lnSpc>
            </a:pPr>
            <a:r>
              <a:rPr lang="en-US" sz="9000">
                <a:solidFill>
                  <a:srgbClr val="FBF6CC"/>
                </a:solidFill>
                <a:latin typeface="The Seasons"/>
                <a:ea typeface="The Seasons"/>
                <a:cs typeface="The Seasons"/>
                <a:sym typeface="The Seasons"/>
              </a:rPr>
              <a:t>SOLUTION </a:t>
            </a:r>
          </a:p>
        </p:txBody>
      </p:sp>
      <p:sp>
        <p:nvSpPr>
          <p:cNvPr name="TextBox 11" id="11"/>
          <p:cNvSpPr txBox="true"/>
          <p:nvPr/>
        </p:nvSpPr>
        <p:spPr>
          <a:xfrm rot="0">
            <a:off x="10141306" y="2076518"/>
            <a:ext cx="7493896" cy="7577039"/>
          </a:xfrm>
          <a:prstGeom prst="rect">
            <a:avLst/>
          </a:prstGeom>
        </p:spPr>
        <p:txBody>
          <a:bodyPr anchor="t" rtlCol="false" tIns="0" lIns="0" bIns="0" rIns="0">
            <a:spAutoFit/>
          </a:bodyPr>
          <a:lstStyle/>
          <a:p>
            <a:pPr algn="ctr">
              <a:lnSpc>
                <a:spcPts val="5013"/>
              </a:lnSpc>
            </a:pPr>
            <a:r>
              <a:rPr lang="en-US" sz="3580">
                <a:solidFill>
                  <a:srgbClr val="FBF6CC"/>
                </a:solidFill>
                <a:latin typeface="Cormorant Garamond"/>
                <a:ea typeface="Cormorant Garamond"/>
                <a:cs typeface="Cormorant Garamond"/>
                <a:sym typeface="Cormorant Garamond"/>
              </a:rPr>
              <a:t>Our proposed solution would be a mobile app connecting donors and volunteers on a single platform.  Donors could register donations and choose self-delivery or volunteer pickup. Volunteers could select collection or donation drives. The app would also include volunteer-donor counseling and a health tracker. This would streamline donations, optimize resources, engage the community, and promote well-being.</a:t>
            </a:r>
          </a:p>
          <a:p>
            <a:pPr algn="ctr">
              <a:lnSpc>
                <a:spcPts val="501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A4925"/>
        </a:solidFill>
      </p:bgPr>
    </p:bg>
    <p:spTree>
      <p:nvGrpSpPr>
        <p:cNvPr id="1" name=""/>
        <p:cNvGrpSpPr/>
        <p:nvPr/>
      </p:nvGrpSpPr>
      <p:grpSpPr>
        <a:xfrm>
          <a:off x="0" y="0"/>
          <a:ext cx="0" cy="0"/>
          <a:chOff x="0" y="0"/>
          <a:chExt cx="0" cy="0"/>
        </a:xfrm>
      </p:grpSpPr>
      <p:sp>
        <p:nvSpPr>
          <p:cNvPr name="Freeform 2" id="2"/>
          <p:cNvSpPr/>
          <p:nvPr/>
        </p:nvSpPr>
        <p:spPr>
          <a:xfrm flipH="false" flipV="false" rot="0">
            <a:off x="14162373" y="3086100"/>
            <a:ext cx="5585777" cy="7200900"/>
          </a:xfrm>
          <a:custGeom>
            <a:avLst/>
            <a:gdLst/>
            <a:ahLst/>
            <a:cxnLst/>
            <a:rect r="r" b="b" t="t" l="l"/>
            <a:pathLst>
              <a:path h="7200900" w="5585777">
                <a:moveTo>
                  <a:pt x="0" y="0"/>
                </a:moveTo>
                <a:lnTo>
                  <a:pt x="5585777" y="0"/>
                </a:lnTo>
                <a:lnTo>
                  <a:pt x="558577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9784" y="3376357"/>
            <a:ext cx="4802897" cy="6910643"/>
          </a:xfrm>
          <a:custGeom>
            <a:avLst/>
            <a:gdLst/>
            <a:ahLst/>
            <a:cxnLst/>
            <a:rect r="r" b="b" t="t" l="l"/>
            <a:pathLst>
              <a:path h="6910643" w="4802897">
                <a:moveTo>
                  <a:pt x="0" y="0"/>
                </a:moveTo>
                <a:lnTo>
                  <a:pt x="4802897" y="0"/>
                </a:lnTo>
                <a:lnTo>
                  <a:pt x="4802897" y="6910643"/>
                </a:lnTo>
                <a:lnTo>
                  <a:pt x="0" y="6910643"/>
                </a:lnTo>
                <a:lnTo>
                  <a:pt x="0" y="0"/>
                </a:lnTo>
                <a:close/>
              </a:path>
            </a:pathLst>
          </a:custGeom>
          <a:blipFill>
            <a:blip r:embed="rId4"/>
            <a:stretch>
              <a:fillRect l="0" t="0" r="0" b="0"/>
            </a:stretch>
          </a:blipFill>
        </p:spPr>
      </p:sp>
      <p:sp>
        <p:nvSpPr>
          <p:cNvPr name="TextBox 4" id="4"/>
          <p:cNvSpPr txBox="true"/>
          <p:nvPr/>
        </p:nvSpPr>
        <p:spPr>
          <a:xfrm rot="0">
            <a:off x="1332739" y="2690495"/>
            <a:ext cx="15622522" cy="7596505"/>
          </a:xfrm>
          <a:prstGeom prst="rect">
            <a:avLst/>
          </a:prstGeom>
        </p:spPr>
        <p:txBody>
          <a:bodyPr anchor="t" rtlCol="false" tIns="0" lIns="0" bIns="0" rIns="0">
            <a:spAutoFit/>
          </a:bodyPr>
          <a:lstStyle/>
          <a:p>
            <a:pPr algn="ctr">
              <a:lnSpc>
                <a:spcPts val="6019"/>
              </a:lnSpc>
            </a:pPr>
            <a:r>
              <a:rPr lang="en-US" sz="4299">
                <a:solidFill>
                  <a:srgbClr val="FBF6CC"/>
                </a:solidFill>
                <a:latin typeface="Cormorant Garamond"/>
                <a:ea typeface="Cormorant Garamond"/>
                <a:cs typeface="Cormorant Garamond"/>
                <a:sym typeface="Cormorant Garamond"/>
              </a:rPr>
              <a:t>The future scope of this donation and volunteer app focuses on enhancing core functionality (smart matching, real-time tracking, verification, gamification, community features, NGO integration, reporting), expanding reach (multi-language support, accessibility, partnerships, broader community support), and incorporating advanced features (AI chatbot, predictive analytics, potential drone delivery).  These developments aim to improve efficiency, transparency, user engagement, and ultimately, maximize the app's positive community impact.</a:t>
            </a:r>
          </a:p>
          <a:p>
            <a:pPr algn="ctr">
              <a:lnSpc>
                <a:spcPts val="6019"/>
              </a:lnSpc>
            </a:pPr>
          </a:p>
        </p:txBody>
      </p:sp>
      <p:sp>
        <p:nvSpPr>
          <p:cNvPr name="TextBox 5" id="5"/>
          <p:cNvSpPr txBox="true"/>
          <p:nvPr/>
        </p:nvSpPr>
        <p:spPr>
          <a:xfrm rot="0">
            <a:off x="4846297" y="1009650"/>
            <a:ext cx="8595405" cy="1390650"/>
          </a:xfrm>
          <a:prstGeom prst="rect">
            <a:avLst/>
          </a:prstGeom>
        </p:spPr>
        <p:txBody>
          <a:bodyPr anchor="t" rtlCol="false" tIns="0" lIns="0" bIns="0" rIns="0">
            <a:spAutoFit/>
          </a:bodyPr>
          <a:lstStyle/>
          <a:p>
            <a:pPr algn="ctr">
              <a:lnSpc>
                <a:spcPts val="9000"/>
              </a:lnSpc>
            </a:pPr>
            <a:r>
              <a:rPr lang="en-US" sz="9000">
                <a:solidFill>
                  <a:srgbClr val="FBF6CC"/>
                </a:solidFill>
                <a:latin typeface="The Seasons"/>
                <a:ea typeface="The Seasons"/>
                <a:cs typeface="The Seasons"/>
                <a:sym typeface="The Seasons"/>
              </a:rPr>
              <a:t>FUTURE SCOPE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8A8E5A"/>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248024" cy="1390650"/>
          </a:xfrm>
          <a:prstGeom prst="rect">
            <a:avLst/>
          </a:prstGeom>
        </p:spPr>
        <p:txBody>
          <a:bodyPr anchor="t" rtlCol="false" tIns="0" lIns="0" bIns="0" rIns="0">
            <a:spAutoFit/>
          </a:bodyPr>
          <a:lstStyle/>
          <a:p>
            <a:pPr algn="ctr">
              <a:lnSpc>
                <a:spcPts val="9000"/>
              </a:lnSpc>
            </a:pPr>
            <a:r>
              <a:rPr lang="en-US" sz="9000">
                <a:solidFill>
                  <a:srgbClr val="FBF6CC"/>
                </a:solidFill>
                <a:latin typeface="The Seasons"/>
                <a:ea typeface="The Seasons"/>
                <a:cs typeface="The Seasons"/>
                <a:sym typeface="The Seasons"/>
              </a:rPr>
              <a:t>SOURCES /MODULE USED </a:t>
            </a:r>
          </a:p>
        </p:txBody>
      </p:sp>
      <p:sp>
        <p:nvSpPr>
          <p:cNvPr name="TextBox 3" id="3"/>
          <p:cNvSpPr txBox="true"/>
          <p:nvPr/>
        </p:nvSpPr>
        <p:spPr>
          <a:xfrm rot="0">
            <a:off x="1332739" y="2690495"/>
            <a:ext cx="15622522" cy="6072505"/>
          </a:xfrm>
          <a:prstGeom prst="rect">
            <a:avLst/>
          </a:prstGeom>
        </p:spPr>
        <p:txBody>
          <a:bodyPr anchor="t" rtlCol="false" tIns="0" lIns="0" bIns="0" rIns="0">
            <a:spAutoFit/>
          </a:bodyPr>
          <a:lstStyle/>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Type here</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Kivy - python module</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Chatgpt</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Claude.ai</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Date time module </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Plyer module </a:t>
            </a:r>
          </a:p>
          <a:p>
            <a:pPr algn="l" marL="928369" indent="-464185" lvl="1">
              <a:lnSpc>
                <a:spcPts val="6019"/>
              </a:lnSpc>
              <a:buFont typeface="Arial"/>
              <a:buChar char="•"/>
            </a:pPr>
            <a:r>
              <a:rPr lang="en-US" sz="4299">
                <a:solidFill>
                  <a:srgbClr val="FFFFFF"/>
                </a:solidFill>
                <a:latin typeface="Cormorant Garamond"/>
                <a:ea typeface="Cormorant Garamond"/>
                <a:cs typeface="Cormorant Garamond"/>
                <a:sym typeface="Cormorant Garamond"/>
              </a:rPr>
              <a:t>Sqlite3</a:t>
            </a:r>
          </a:p>
          <a:p>
            <a:pPr algn="l">
              <a:lnSpc>
                <a:spcPts val="60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328834" y="3198153"/>
            <a:ext cx="13630332" cy="3246260"/>
          </a:xfrm>
          <a:prstGeom prst="rect">
            <a:avLst/>
          </a:prstGeom>
        </p:spPr>
        <p:txBody>
          <a:bodyPr anchor="t" rtlCol="false" tIns="0" lIns="0" bIns="0" rIns="0">
            <a:spAutoFit/>
          </a:bodyPr>
          <a:lstStyle/>
          <a:p>
            <a:pPr algn="ctr">
              <a:lnSpc>
                <a:spcPts val="23797"/>
              </a:lnSpc>
            </a:pPr>
            <a:r>
              <a:rPr lang="en-US" b="true" sz="16998">
                <a:solidFill>
                  <a:srgbClr val="FBF6CC"/>
                </a:solidFill>
                <a:latin typeface="Times New Roman Ultra-Bold"/>
                <a:ea typeface="Times New Roman Ultra-Bold"/>
                <a:cs typeface="Times New Roman Ultra-Bold"/>
                <a:sym typeface="Times New Roman Ultra-Bold"/>
              </a:rPr>
              <a:t>THANK YOU</a:t>
            </a:r>
          </a:p>
        </p:txBody>
      </p:sp>
      <p:sp>
        <p:nvSpPr>
          <p:cNvPr name="AutoShape 4" id="4"/>
          <p:cNvSpPr/>
          <p:nvPr/>
        </p:nvSpPr>
        <p:spPr>
          <a:xfrm>
            <a:off x="3752797" y="6131783"/>
            <a:ext cx="10782407" cy="0"/>
          </a:xfrm>
          <a:prstGeom prst="line">
            <a:avLst/>
          </a:prstGeom>
          <a:ln cap="rnd" w="66675">
            <a:gradFill>
              <a:gsLst>
                <a:gs pos="0">
                  <a:srgbClr val="A6A6A6">
                    <a:alpha val="100000"/>
                  </a:srgbClr>
                </a:gs>
                <a:gs pos="100000">
                  <a:srgbClr val="FFFFFF">
                    <a:alpha val="100000"/>
                  </a:srgbClr>
                </a:gs>
              </a:gsLst>
              <a:lin ang="0"/>
            </a:gradFill>
            <a:prstDash val="solid"/>
            <a:headEnd type="none" len="sm" w="sm"/>
            <a:tailEnd type="none" len="sm" w="sm"/>
          </a:ln>
        </p:spPr>
      </p:sp>
      <p:grpSp>
        <p:nvGrpSpPr>
          <p:cNvPr name="Group 5" id="5"/>
          <p:cNvGrpSpPr/>
          <p:nvPr/>
        </p:nvGrpSpPr>
        <p:grpSpPr>
          <a:xfrm rot="0">
            <a:off x="8948608" y="5936390"/>
            <a:ext cx="390784" cy="3907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6C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DAGd51I9ddY</dc:identifier>
  <dcterms:modified xsi:type="dcterms:W3CDTF">2011-08-01T06:04:30Z</dcterms:modified>
  <cp:revision>1</cp:revision>
  <dc:title>Cream and Green Aesthetic Background Project Presentation</dc:title>
</cp:coreProperties>
</file>