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62" r:id="rId8"/>
    <p:sldId id="276" r:id="rId9"/>
    <p:sldId id="277" r:id="rId10"/>
    <p:sldId id="278" r:id="rId11"/>
    <p:sldId id="279" r:id="rId12"/>
    <p:sldId id="28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0CB8-E37C-0288-4259-41BACE281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25F7F-F673-7A04-3373-715CE45AA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80E9-767C-B313-1B97-77A5DE1C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1A34-C07E-0B6D-5B2A-A688C242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B0C2-2828-4149-4401-3611CE7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1A69-392C-138E-E6A5-E4AFC03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17D2B-EDEE-5B46-DC00-112DFBED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3C88-65BC-A903-0471-9A5C5400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91EB-410A-D051-5E87-E751CEE3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EAEA-C433-549F-833A-6258D19F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3A528-1F26-1660-43B3-8785E9A8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07BFD-231B-7F5F-9F25-5C10DC0C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837C7-7DAB-5D65-B14A-5ACADD73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59DC-946F-65D1-8131-7D46329C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36B0-EFD7-B6BA-EE62-38DA25E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0E4D-A5B1-BD1C-758C-A1BFEA47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7DF0-311F-44D2-C88D-388B60AE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7E83-8E26-0F43-A885-873978C7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F07F-A774-EF12-1A03-868CFFBC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8301-E57E-56BA-C467-A7D1DCA1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2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B6A5-55B8-6707-33E2-B91175F0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E632-F81E-7396-0221-C5250B40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9C1A-9943-A1C7-BC60-0153D550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2C92-69DF-DEBC-AD4C-59AC8671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CB69-637C-AD81-1C55-04A9DB2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6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E41C-7807-20C8-8906-822081C2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6419-7054-8BB5-6C6B-525BFED30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07898-5EDA-62DE-B599-74A01C39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5013C-54B4-282C-0ED4-F72C6D5D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57C4-6549-3E7C-B06D-8656DCAA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E293-02D6-2303-2D37-2030E02B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DC4-63BB-3535-638E-FDE45B0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EC116-658E-4CBB-6743-9EC2D925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3E8E-B27F-DB8F-D3AA-DF19507F3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1E0EB-72B7-30C4-0028-4F7D01C43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9844-B7D2-0714-1200-D8CA54121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3F48-843B-AD22-8011-F3EA5994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FC68E-D16A-4CFA-BC2A-E451D467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824C3-FE49-03B2-429A-44337BBE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1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E790-9F3B-A678-79B1-2DCCC219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4050D-9E3E-119C-3FD3-46B215E1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C9F8-77BE-50EA-DE05-CC7557B4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89F85-0193-0CCE-6DDA-D86099B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6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5167-22D9-701F-D344-8B9D583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2FC6A-C1BB-3F4E-0662-551D8E1B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A777-51D7-A20C-5F38-71C550B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0CF7-6E26-AB37-82A4-9C8103E7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3B23-4317-78FA-DE43-4128B4E2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03AF1-8CDA-5232-3916-C4EF5ACB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3F64A-007D-4465-8E18-26BF7F58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B2D1-8577-0811-DA56-22EC5E5C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01022-3DDB-8DCF-83E3-B0628C29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3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A503-B63D-41A8-5E0B-843DA488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F5602-CAFB-380C-E6C9-2D0FF7D66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BA1A-4A6B-7697-6985-5E322873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B399-E2A3-5B66-71B5-9CF60946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719E-A16E-B6C2-F7C7-0E35943A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3426-042D-6711-523E-37FD5F0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1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4548B-89E0-785A-F90A-5441220E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C8E1-E116-38F8-BF63-CF0983F9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82FF-9814-06F3-47E0-A3BE3448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A5A65-7132-4CDA-B588-7ED94D9184E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743C-54E7-24C8-EE58-66138BEA0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D534-F216-7EB6-3DFE-B775F35C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770E2-049D-44D8-B6A6-6FDEC018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B4E-EF68-DC18-2073-DB63C9A8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Forecasting Real Estate Values with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B652-FCA5-82BD-878F-C609ABAE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Comparative Study of Methods and Attributes of Property Structure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5FC93-8202-C984-D54D-25E90B462081}"/>
              </a:ext>
            </a:extLst>
          </p:cNvPr>
          <p:cNvSpPr txBox="1"/>
          <p:nvPr/>
        </p:nvSpPr>
        <p:spPr>
          <a:xfrm>
            <a:off x="1173707" y="5854890"/>
            <a:ext cx="194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Anshul Kumbhare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30665-9C98-1162-7F7A-20F8FC1ECF34}"/>
              </a:ext>
            </a:extLst>
          </p:cNvPr>
          <p:cNvSpPr txBox="1"/>
          <p:nvPr/>
        </p:nvSpPr>
        <p:spPr>
          <a:xfrm>
            <a:off x="9072119" y="585489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Dt. 10/08/24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5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2C1-62A1-B190-388E-7E70B6D9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4C8E67-C2F3-9838-FA9D-3B6E3DE2E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117"/>
            <a:ext cx="1051559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Metrics Used: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Mean Squared Error (MSE): Measure of average squared difference between predicted and actual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R-squared: Proportion of variance explained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Importance: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Evaluation metrics provide insight into model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different models based on these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5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494F-94E7-3314-0A7C-C33B3993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58A1-FFBE-94F9-5802-00104625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b="1" dirty="0"/>
              <a:t>Purpose:</a:t>
            </a:r>
          </a:p>
          <a:p>
            <a:r>
              <a:rPr lang="en-IN" sz="1500" dirty="0"/>
              <a:t>Optimize model parameters to improve performance.</a:t>
            </a:r>
          </a:p>
          <a:p>
            <a:r>
              <a:rPr lang="en-IN" sz="1500" dirty="0"/>
              <a:t>Techniques Used:</a:t>
            </a:r>
          </a:p>
          <a:p>
            <a:r>
              <a:rPr lang="en-IN" sz="1500" dirty="0"/>
              <a:t>GridSearchCV: Exhaustive search over specified parameter values.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700" b="1" dirty="0"/>
              <a:t>Outcome:</a:t>
            </a:r>
          </a:p>
          <a:p>
            <a:r>
              <a:rPr lang="en-IN" sz="1500" dirty="0"/>
              <a:t>Best parameter settings for Decision Tree and Random Forest models.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700" b="1" dirty="0"/>
              <a:t>Implementation:</a:t>
            </a:r>
          </a:p>
          <a:p>
            <a:r>
              <a:rPr lang="en-IN" sz="1500" dirty="0"/>
              <a:t>Example of GridSearchCV implementation for tuning.</a:t>
            </a:r>
          </a:p>
        </p:txBody>
      </p:sp>
    </p:spTree>
    <p:extLst>
      <p:ext uri="{BB962C8B-B14F-4D97-AF65-F5344CB8AC3E}">
        <p14:creationId xmlns:p14="http://schemas.microsoft.com/office/powerpoint/2010/main" val="69863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3646-26F8-9A0C-B60E-3CE7E05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AADD-BDB2-9CB8-7ADC-ABA2DD9F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52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Metrics Comparison:</a:t>
            </a:r>
          </a:p>
          <a:p>
            <a:r>
              <a:rPr lang="en-US" sz="1700" dirty="0"/>
              <a:t>Linear Regression:</a:t>
            </a:r>
          </a:p>
          <a:p>
            <a:pPr marL="0" indent="0">
              <a:buNone/>
            </a:pPr>
            <a:r>
              <a:rPr lang="en-US" sz="1700" dirty="0"/>
              <a:t>	MSE: 2.557561382491092e+29</a:t>
            </a:r>
          </a:p>
          <a:p>
            <a:pPr marL="0" indent="0">
              <a:buNone/>
            </a:pPr>
            <a:r>
              <a:rPr lang="en-US" sz="1700" dirty="0"/>
              <a:t>	R-squared: -2.516304415434348e+23</a:t>
            </a:r>
          </a:p>
          <a:p>
            <a:r>
              <a:rPr lang="en-US" sz="1700" dirty="0"/>
              <a:t>Decision Tree:</a:t>
            </a:r>
          </a:p>
          <a:p>
            <a:pPr marL="0" indent="0">
              <a:buNone/>
            </a:pPr>
            <a:r>
              <a:rPr lang="en-US" sz="1700" dirty="0"/>
              <a:t>	MSE: 940172.6460318041</a:t>
            </a:r>
          </a:p>
          <a:p>
            <a:pPr marL="0" indent="0">
              <a:buNone/>
            </a:pPr>
            <a:r>
              <a:rPr lang="en-US" sz="1700" dirty="0"/>
              <a:t>	R-squared: 0.0749936260860542</a:t>
            </a:r>
          </a:p>
          <a:p>
            <a:r>
              <a:rPr lang="en-US" sz="1700" dirty="0"/>
              <a:t>Random Forest:</a:t>
            </a:r>
          </a:p>
          <a:p>
            <a:pPr marL="0" indent="0">
              <a:buNone/>
            </a:pPr>
            <a:r>
              <a:rPr lang="en-US" sz="1700" dirty="0"/>
              <a:t>	MSE: 929061.0538901805</a:t>
            </a:r>
          </a:p>
          <a:p>
            <a:pPr marL="0" indent="0">
              <a:buNone/>
            </a:pPr>
            <a:r>
              <a:rPr lang="en-US" sz="1700" dirty="0"/>
              <a:t>	R-squared: 0.08592597303181537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Best Model:</a:t>
            </a:r>
          </a:p>
          <a:p>
            <a:r>
              <a:rPr lang="en-US" sz="1800" dirty="0"/>
              <a:t>Random Forest demonstrated the best performance, with the lowest MSE and highest R-squared, making it the most reliable model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01218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CFD0-0D61-AD78-2E13-71EDF06F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9711F5-175A-9502-3CA1-2804031D9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4123"/>
            <a:ext cx="105156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GridSearchCV: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Used GridSearchCV to fine-tune model parameters.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Explored a range of values for hyperparameters like max_depth, n_estimators, etc.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Optimal Parameters Found: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Example: RandomForestRegressor(n_estimators=100, max_depth=10)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Impact: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Improved model performance by reducing overfitting/underfitting.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9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132-66A2-FD7D-2B4C-830047D8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122"/>
          </a:xfrm>
        </p:spPr>
        <p:txBody>
          <a:bodyPr/>
          <a:lstStyle/>
          <a:p>
            <a:r>
              <a:rPr lang="en-IN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6321-DD4B-3A88-8005-85286513D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2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Chosen Model: </a:t>
            </a:r>
          </a:p>
          <a:p>
            <a:r>
              <a:rPr lang="en-US" sz="1500" dirty="0"/>
              <a:t>Random Forest with tuned parameters.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000" b="1" dirty="0"/>
              <a:t>Results:</a:t>
            </a:r>
          </a:p>
          <a:p>
            <a:pPr marL="228600" lvl="1">
              <a:spcBef>
                <a:spcPts val="1000"/>
              </a:spcBef>
            </a:pPr>
            <a:r>
              <a:rPr lang="en-US" sz="1500" dirty="0"/>
              <a:t>MSE: </a:t>
            </a:r>
            <a:r>
              <a:rPr lang="en-IN" sz="1500" dirty="0"/>
              <a:t>929061.0538901805</a:t>
            </a:r>
            <a:endParaRPr lang="en-US" sz="1500" dirty="0"/>
          </a:p>
          <a:p>
            <a:pPr marL="228600" lvl="1">
              <a:spcBef>
                <a:spcPts val="1000"/>
              </a:spcBef>
            </a:pPr>
            <a:r>
              <a:rPr lang="en-US" sz="1500" dirty="0"/>
              <a:t>R-squared: </a:t>
            </a:r>
            <a:r>
              <a:rPr lang="en-IN" sz="1500" dirty="0"/>
              <a:t>0.08592597303181537</a:t>
            </a:r>
            <a:endParaRPr lang="en-US" sz="1500" dirty="0"/>
          </a:p>
          <a:p>
            <a:pPr marL="0" lvl="1" indent="0">
              <a:spcBef>
                <a:spcPts val="1000"/>
              </a:spcBef>
              <a:buNone/>
            </a:pPr>
            <a:endParaRPr lang="en-US" sz="100" b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b="1" dirty="0"/>
              <a:t>Prediction comparison: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C381AE-5034-6602-4904-3BF36EE1B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09078"/>
              </p:ext>
            </p:extLst>
          </p:nvPr>
        </p:nvGraphicFramePr>
        <p:xfrm>
          <a:off x="1608920" y="3844992"/>
          <a:ext cx="90090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260">
                  <a:extLst>
                    <a:ext uri="{9D8B030D-6E8A-4147-A177-3AD203B41FA5}">
                      <a16:colId xmlns:a16="http://schemas.microsoft.com/office/drawing/2014/main" val="3282341500"/>
                    </a:ext>
                  </a:extLst>
                </a:gridCol>
                <a:gridCol w="2252260">
                  <a:extLst>
                    <a:ext uri="{9D8B030D-6E8A-4147-A177-3AD203B41FA5}">
                      <a16:colId xmlns:a16="http://schemas.microsoft.com/office/drawing/2014/main" val="6220736"/>
                    </a:ext>
                  </a:extLst>
                </a:gridCol>
                <a:gridCol w="2252260">
                  <a:extLst>
                    <a:ext uri="{9D8B030D-6E8A-4147-A177-3AD203B41FA5}">
                      <a16:colId xmlns:a16="http://schemas.microsoft.com/office/drawing/2014/main" val="379302499"/>
                    </a:ext>
                  </a:extLst>
                </a:gridCol>
                <a:gridCol w="2252260">
                  <a:extLst>
                    <a:ext uri="{9D8B030D-6E8A-4147-A177-3AD203B41FA5}">
                      <a16:colId xmlns:a16="http://schemas.microsoft.com/office/drawing/2014/main" val="585527922"/>
                    </a:ext>
                  </a:extLst>
                </a:gridCol>
              </a:tblGrid>
              <a:tr h="523723">
                <a:tc>
                  <a:txBody>
                    <a:bodyPr/>
                    <a:lstStyle/>
                    <a:p>
                      <a:r>
                        <a:rPr lang="en-IN" dirty="0"/>
                        <a:t>Dataset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Best Decision Tree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Best Random Forest 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09111"/>
                  </a:ext>
                </a:extLst>
              </a:tr>
              <a:tr h="299270">
                <a:tc>
                  <a:txBody>
                    <a:bodyPr/>
                    <a:lstStyle/>
                    <a:p>
                      <a:r>
                        <a:rPr lang="en-US" dirty="0"/>
                        <a:t>721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58409"/>
                  </a:ext>
                </a:extLst>
              </a:tr>
              <a:tr h="299270">
                <a:tc>
                  <a:txBody>
                    <a:bodyPr/>
                    <a:lstStyle/>
                    <a:p>
                      <a:r>
                        <a:rPr lang="en-US" dirty="0"/>
                        <a:t>4939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937336"/>
                  </a:ext>
                </a:extLst>
              </a:tr>
              <a:tr h="299270">
                <a:tc>
                  <a:txBody>
                    <a:bodyPr/>
                    <a:lstStyle/>
                    <a:p>
                      <a:r>
                        <a:rPr lang="en-US" dirty="0"/>
                        <a:t>5783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66833"/>
                  </a:ext>
                </a:extLst>
              </a:tr>
              <a:tr h="299270">
                <a:tc>
                  <a:txBody>
                    <a:bodyPr/>
                    <a:lstStyle/>
                    <a:p>
                      <a:r>
                        <a:rPr lang="en-US" dirty="0"/>
                        <a:t>1599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33401"/>
                  </a:ext>
                </a:extLst>
              </a:tr>
              <a:tr h="299270">
                <a:tc>
                  <a:txBody>
                    <a:bodyPr/>
                    <a:lstStyle/>
                    <a:p>
                      <a:r>
                        <a:rPr lang="en-US" dirty="0"/>
                        <a:t>5160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164.52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43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1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17E7-8A03-78A4-2D14-52B42C8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EE7659-1F2B-D812-0790-23D6F00F1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371" y="1813798"/>
            <a:ext cx="973881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Summary: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Successfully forecasted real estate prices using machine learning.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Random Forest outperformed other models after hyperparameter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Impact: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model can be deployed for real estate valuation in markets or by investors.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F3D830-7EAB-89DF-2AA4-E6BFA4AAC58E}"/>
              </a:ext>
            </a:extLst>
          </p:cNvPr>
          <p:cNvSpPr txBox="1"/>
          <p:nvPr/>
        </p:nvSpPr>
        <p:spPr>
          <a:xfrm>
            <a:off x="2483892" y="2756848"/>
            <a:ext cx="6550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033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1398-ACB6-F1F2-B524-784EC87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072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D73E-4221-6CA7-DDFC-3E595300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6"/>
            <a:ext cx="10515600" cy="50598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Objective:</a:t>
            </a:r>
          </a:p>
          <a:p>
            <a:pPr marL="0" indent="0">
              <a:buNone/>
            </a:pPr>
            <a:r>
              <a:rPr lang="en-US" sz="2900" dirty="0"/>
              <a:t>Forecast property prices using advanced machine learning techniques.</a:t>
            </a:r>
          </a:p>
          <a:p>
            <a:pPr marL="0" indent="0">
              <a:buNone/>
            </a:pPr>
            <a:r>
              <a:rPr lang="en-US" sz="2900" dirty="0"/>
              <a:t>Evaluate and compare the effectiveness of different models in predicting real estate values.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3800" b="1" dirty="0"/>
              <a:t>Scope:</a:t>
            </a:r>
          </a:p>
          <a:p>
            <a:pPr marL="0" indent="0">
              <a:buNone/>
            </a:pPr>
            <a:r>
              <a:rPr lang="en-US" sz="2900" dirty="0"/>
              <a:t>Data Analysis: Clean and preprocess the dataset.</a:t>
            </a:r>
          </a:p>
          <a:p>
            <a:pPr marL="0" indent="0">
              <a:buNone/>
            </a:pPr>
            <a:r>
              <a:rPr lang="en-US" sz="2900" dirty="0"/>
              <a:t>Feature Engineering: Extract relevant features and create new ones.</a:t>
            </a:r>
          </a:p>
          <a:p>
            <a:pPr marL="0" indent="0">
              <a:buNone/>
            </a:pPr>
            <a:r>
              <a:rPr lang="en-US" sz="2900" dirty="0"/>
              <a:t>Model Building: Implement and train models including Linear Regression, Decision Tree, and Random Forest.</a:t>
            </a:r>
          </a:p>
          <a:p>
            <a:pPr marL="0" indent="0">
              <a:buNone/>
            </a:pPr>
            <a:r>
              <a:rPr lang="en-US" sz="2900" dirty="0"/>
              <a:t>Evaluation: Assess model performance using various metrics.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3800" b="1" dirty="0"/>
              <a:t>Focus:</a:t>
            </a:r>
          </a:p>
          <a:p>
            <a:pPr marL="0" indent="0">
              <a:buNone/>
            </a:pPr>
            <a:r>
              <a:rPr lang="en-US" sz="2900" dirty="0"/>
              <a:t>Model Comparison: Identify the best-performing model based on performance metrics.</a:t>
            </a:r>
          </a:p>
          <a:p>
            <a:pPr marL="0" indent="0">
              <a:buNone/>
            </a:pPr>
            <a:r>
              <a:rPr lang="en-US" sz="2900" dirty="0"/>
              <a:t>Predictive Accuracy: Analyze how well each model predicts property prices.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800" b="1" dirty="0"/>
              <a:t>Deliverables:</a:t>
            </a:r>
          </a:p>
          <a:p>
            <a:pPr marL="0" indent="0">
              <a:buNone/>
            </a:pPr>
            <a:r>
              <a:rPr lang="en-US" sz="2900" dirty="0"/>
              <a:t>Detailed comparison of models.</a:t>
            </a:r>
          </a:p>
          <a:p>
            <a:pPr marL="0" indent="0">
              <a:buNone/>
            </a:pPr>
            <a:r>
              <a:rPr lang="en-US" sz="2900" dirty="0"/>
              <a:t>Insights into feature importance and model performance.</a:t>
            </a:r>
          </a:p>
          <a:p>
            <a:pPr marL="0" indent="0">
              <a:buNone/>
            </a:pPr>
            <a:r>
              <a:rPr lang="en-US" sz="2900" dirty="0"/>
              <a:t>Recommendations for choosing the best model for real estate value forecasting</a:t>
            </a:r>
            <a:r>
              <a:rPr lang="en-US" sz="2400" b="1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569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ED6C-99D0-9438-300B-0F793E43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Understanding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66450F-928C-63BB-192C-6E32CE943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4784"/>
            <a:ext cx="926452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Real Estate Market Dynamics: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Market Trends: Understanding how property values fluctuate based on market trends.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Economic Factors: Impact of economic conditions such as inflation and interest rates on real estate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/>
              <a:t>Key Factors Influencing Property Prices: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Location: Proximity to amenities, schools, and public transport.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Property Size: Total area and number of rooms (e.g., BHK).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Condition and Features: Age of the property, quality of construction, and additional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Challenges in Real Estate Forecasting: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Data Quality: Variability and completeness of real estate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Feature Selection: Identifying which features are most predictive of property prices.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Model Complexity:</a:t>
            </a:r>
            <a:r>
              <a:rPr lang="en-US" altLang="en-US" sz="2400" dirty="0"/>
              <a:t> </a:t>
            </a:r>
            <a:r>
              <a:rPr lang="en-US" altLang="en-US" sz="1600" dirty="0"/>
              <a:t>Balancing between model complexity and interpretability.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/>
              <a:t>Importance of Accurate Forecasting: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For Buyers and Sellers: Making informed decisions about property transactions.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For Investors: Identifying profitable investment opportunities.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For Real Estate Professionals: Enhancing market analysis and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22852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CCDC-F818-5251-7DF7-DA7531EA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EA3FCB-2FF0-595E-BAAD-1D385FE79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2126"/>
            <a:ext cx="711438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Objective: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Forecast property prices based on various features.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Key Questions: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Which machine learning model provides the most accurate predictions?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How do different features influence the accuracy of predictions?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/>
              <a:t>Challenges: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Handling diverse data formats and missing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Ensuring model generalization across different property types and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552-6D92-66D9-45CC-FDFA6E58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CD52-FF9C-78A7-CA1B-FE33AA9D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Loading Dataset: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Read CSV file and inspect initial rows.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Handling Missing Values: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Dropping rows with critical missing values in essential columns.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Standardization: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Stripping spaces and removing currency symbols from price data.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Converting non-numeric values in total_sqft to numeric format.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Non-Numeric Values: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Identifying and removing non-numeric entries in total_sqft.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Handling anomalies and outliers in price.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Code Implementation: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Use of pandas for cleaning and preprocessing steps.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Code snippets demonstrate key operations.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205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06DE-E5F2-02D7-6773-5E58848A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A96-5DCA-EC61-244E-CD8617A0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700" b="1" dirty="0"/>
              <a:t>Extracting Features:</a:t>
            </a:r>
          </a:p>
          <a:p>
            <a:r>
              <a:rPr lang="en-IN" sz="1600" dirty="0"/>
              <a:t>Parsing BHK information from size column.</a:t>
            </a:r>
          </a:p>
          <a:p>
            <a:r>
              <a:rPr lang="en-IN" sz="1600" dirty="0"/>
              <a:t>Creating new features like price_per_sqft for better model performance.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700" b="1" dirty="0"/>
              <a:t>Encoding Categorical Variables:</a:t>
            </a:r>
          </a:p>
          <a:p>
            <a:r>
              <a:rPr lang="en-IN" sz="1600" dirty="0"/>
              <a:t>One-hot encoding for area_type and location.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700" b="1" dirty="0"/>
              <a:t>Binary Conversion:</a:t>
            </a:r>
          </a:p>
          <a:p>
            <a:r>
              <a:rPr lang="en-IN" sz="1600" dirty="0"/>
              <a:t>Transforming availability to binary format.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700" b="1" dirty="0"/>
              <a:t>Dropping Irrelevant Columns:</a:t>
            </a:r>
          </a:p>
          <a:p>
            <a:r>
              <a:rPr lang="en-IN" sz="1600" dirty="0"/>
              <a:t>Removal of size column after BHK extraction.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700" b="1" dirty="0"/>
              <a:t>Code Implementation:</a:t>
            </a:r>
          </a:p>
          <a:p>
            <a:r>
              <a:rPr lang="en-IN" sz="1600" dirty="0"/>
              <a:t>Example code snippets for feature engineering and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70508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367-185C-412A-DF2C-29B0B15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and removal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BE4811-ACB1-1B6D-5F92-9BDA40F63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6422"/>
            <a:ext cx="891397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Outliers in price_per_sqft: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Used domain knowledge and statistical methods to identify unusually high or low price_per_sqft.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Removed data points that were beyond reasonable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Impact on Data: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Reduced the noise and improved model accuracy.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Ensured the model isn't skewed by extreme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F0B3-6760-6D11-9545-27B63923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1704-EEDC-B6F6-00A0-9712BFAC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Train-Test Split:</a:t>
            </a:r>
          </a:p>
          <a:p>
            <a:pPr>
              <a:lnSpc>
                <a:spcPct val="70000"/>
              </a:lnSpc>
            </a:pPr>
            <a:r>
              <a:rPr lang="en-US" sz="1500" dirty="0"/>
              <a:t>Division of dataset into training and testing sets.</a:t>
            </a:r>
          </a:p>
          <a:p>
            <a:pPr>
              <a:lnSpc>
                <a:spcPct val="70000"/>
              </a:lnSpc>
            </a:pPr>
            <a:r>
              <a:rPr lang="en-US" sz="1500" dirty="0"/>
              <a:t>Ensuring randomization and proper stratification to maintain data distribution.</a:t>
            </a:r>
          </a:p>
          <a:p>
            <a:pPr>
              <a:lnSpc>
                <a:spcPct val="70000"/>
              </a:lnSpc>
            </a:pPr>
            <a:endParaRPr lang="en-US" sz="1500" dirty="0"/>
          </a:p>
          <a:p>
            <a:pPr marL="0" indent="0">
              <a:buNone/>
            </a:pPr>
            <a:r>
              <a:rPr lang="en-US" sz="1600" b="1" dirty="0"/>
              <a:t>Validation Set:</a:t>
            </a:r>
          </a:p>
          <a:p>
            <a:pPr>
              <a:lnSpc>
                <a:spcPct val="70000"/>
              </a:lnSpc>
            </a:pPr>
            <a:r>
              <a:rPr lang="en-US" sz="1500" dirty="0"/>
              <a:t>Usage of cross-validation to evaluate model performance.</a:t>
            </a:r>
          </a:p>
          <a:p>
            <a:pPr>
              <a:lnSpc>
                <a:spcPct val="70000"/>
              </a:lnSpc>
            </a:pPr>
            <a:r>
              <a:rPr lang="en-US" sz="1500" dirty="0"/>
              <a:t>Ensuring robustness and preventing overfitting</a:t>
            </a:r>
          </a:p>
          <a:p>
            <a:pPr marL="0" indent="0">
              <a:lnSpc>
                <a:spcPct val="70000"/>
              </a:lnSpc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600" b="1" dirty="0"/>
              <a:t>Implementation:</a:t>
            </a:r>
          </a:p>
          <a:p>
            <a:pPr>
              <a:lnSpc>
                <a:spcPct val="70000"/>
              </a:lnSpc>
            </a:pPr>
            <a:r>
              <a:rPr lang="en-US" sz="1500" dirty="0"/>
              <a:t>Code snippet showing the train-test split process.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63386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32A6-D07A-544D-9F13-B76B6E9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5E5222-4DBE-098F-518A-9495B45BD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8375"/>
            <a:ext cx="8210266" cy="313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Algorithms Used:</a:t>
            </a:r>
          </a:p>
          <a:p>
            <a:pPr marR="0" lvl="0" fontAlgn="base">
              <a:lnSpc>
                <a:spcPct val="7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500" dirty="0"/>
              <a:t>Linear Regression: Simple regression model.</a:t>
            </a:r>
          </a:p>
          <a:p>
            <a:pPr marR="0" lvl="0" fontAlgn="base">
              <a:lnSpc>
                <a:spcPct val="7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500" dirty="0"/>
              <a:t>Decision Tree: Tree-based model capturing non-linear relationships.</a:t>
            </a:r>
          </a:p>
          <a:p>
            <a:pPr marR="0" lvl="0" fontAlgn="base">
              <a:lnSpc>
                <a:spcPct val="7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500" dirty="0"/>
              <a:t>Random Forest: Ensemble of decision trees for improved accuracy.</a:t>
            </a:r>
          </a:p>
          <a:p>
            <a:pPr marR="0" lvl="0" fontAlgn="base">
              <a:lnSpc>
                <a:spcPct val="70000"/>
              </a:lnSpc>
              <a:spcAft>
                <a:spcPct val="0"/>
              </a:spcAft>
              <a:buClrTx/>
              <a:buSzTx/>
              <a:tabLst/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Hyperparameter Tuning: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r>
              <a:rPr lang="en-US" altLang="en-US" sz="1500" dirty="0"/>
              <a:t>Use of GridSearchCV for optimizing model parameters.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</a:pP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Model Selection Criteria:</a:t>
            </a:r>
          </a:p>
          <a:p>
            <a:pPr marR="0" lvl="0" fontAlgn="base">
              <a:lnSpc>
                <a:spcPct val="7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500" dirty="0"/>
              <a:t>Accuracy, robustness,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1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1018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Forecasting Real Estate Values with Machine Learning</vt:lpstr>
      <vt:lpstr>Project Overview</vt:lpstr>
      <vt:lpstr>Domain Understanding</vt:lpstr>
      <vt:lpstr>Problem Statement</vt:lpstr>
      <vt:lpstr>Data Cleaning Code</vt:lpstr>
      <vt:lpstr>Feature Engineering</vt:lpstr>
      <vt:lpstr>Outlier Detection and removal</vt:lpstr>
      <vt:lpstr>Data Splitting</vt:lpstr>
      <vt:lpstr>Model Building</vt:lpstr>
      <vt:lpstr>Model Evaluation Metrics</vt:lpstr>
      <vt:lpstr>Hyperparameter Tuning</vt:lpstr>
      <vt:lpstr>Model Performance</vt:lpstr>
      <vt:lpstr>Hyperparameter Tuning</vt:lpstr>
      <vt:lpstr>Final Model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Anshul K</dc:creator>
  <cp:lastModifiedBy>Anshul K</cp:lastModifiedBy>
  <cp:revision>17</cp:revision>
  <dcterms:created xsi:type="dcterms:W3CDTF">2024-08-10T14:13:54Z</dcterms:created>
  <dcterms:modified xsi:type="dcterms:W3CDTF">2024-08-17T08:57:52Z</dcterms:modified>
</cp:coreProperties>
</file>