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4BCA1-9B38-C851-67E5-FBDD30B777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353854D-50EB-D141-4508-0841B6994E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87A829-4826-6710-44EB-27C3C0F991ED}"/>
              </a:ext>
            </a:extLst>
          </p:cNvPr>
          <p:cNvSpPr>
            <a:spLocks noGrp="1"/>
          </p:cNvSpPr>
          <p:nvPr>
            <p:ph type="dt" sz="half" idx="10"/>
          </p:nvPr>
        </p:nvSpPr>
        <p:spPr/>
        <p:txBody>
          <a:bodyPr/>
          <a:lstStyle/>
          <a:p>
            <a:fld id="{2EBF1FD3-1845-49CD-A8AF-7B868CFB57DE}" type="datetimeFigureOut">
              <a:rPr lang="en-IN" smtClean="0"/>
              <a:t>05-10-2024</a:t>
            </a:fld>
            <a:endParaRPr lang="en-IN"/>
          </a:p>
        </p:txBody>
      </p:sp>
      <p:sp>
        <p:nvSpPr>
          <p:cNvPr id="5" name="Footer Placeholder 4">
            <a:extLst>
              <a:ext uri="{FF2B5EF4-FFF2-40B4-BE49-F238E27FC236}">
                <a16:creationId xmlns:a16="http://schemas.microsoft.com/office/drawing/2014/main" id="{6BDEEF75-EEB6-71A1-0C26-4DBB205248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89EFFE-DB97-B28E-624D-32B52AE25D19}"/>
              </a:ext>
            </a:extLst>
          </p:cNvPr>
          <p:cNvSpPr>
            <a:spLocks noGrp="1"/>
          </p:cNvSpPr>
          <p:nvPr>
            <p:ph type="sldNum" sz="quarter" idx="12"/>
          </p:nvPr>
        </p:nvSpPr>
        <p:spPr/>
        <p:txBody>
          <a:bodyPr/>
          <a:lstStyle/>
          <a:p>
            <a:fld id="{8D044DA8-D8D9-4EFE-9333-E8991DABF1FC}" type="slidenum">
              <a:rPr lang="en-IN" smtClean="0"/>
              <a:t>‹#›</a:t>
            </a:fld>
            <a:endParaRPr lang="en-IN"/>
          </a:p>
        </p:txBody>
      </p:sp>
    </p:spTree>
    <p:extLst>
      <p:ext uri="{BB962C8B-B14F-4D97-AF65-F5344CB8AC3E}">
        <p14:creationId xmlns:p14="http://schemas.microsoft.com/office/powerpoint/2010/main" val="3089633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B57F0-2C33-0696-E993-6B65786338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B2D52F-6BDE-E8DA-531B-67AC61294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1BAF0C-7B59-9E14-00F2-8B9D3108EE79}"/>
              </a:ext>
            </a:extLst>
          </p:cNvPr>
          <p:cNvSpPr>
            <a:spLocks noGrp="1"/>
          </p:cNvSpPr>
          <p:nvPr>
            <p:ph type="dt" sz="half" idx="10"/>
          </p:nvPr>
        </p:nvSpPr>
        <p:spPr/>
        <p:txBody>
          <a:bodyPr/>
          <a:lstStyle/>
          <a:p>
            <a:fld id="{2EBF1FD3-1845-49CD-A8AF-7B868CFB57DE}" type="datetimeFigureOut">
              <a:rPr lang="en-IN" smtClean="0"/>
              <a:t>05-10-2024</a:t>
            </a:fld>
            <a:endParaRPr lang="en-IN"/>
          </a:p>
        </p:txBody>
      </p:sp>
      <p:sp>
        <p:nvSpPr>
          <p:cNvPr id="5" name="Footer Placeholder 4">
            <a:extLst>
              <a:ext uri="{FF2B5EF4-FFF2-40B4-BE49-F238E27FC236}">
                <a16:creationId xmlns:a16="http://schemas.microsoft.com/office/drawing/2014/main" id="{5627C491-A192-BE7A-A2EC-F2998A3F64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A3143F-286F-7DFC-58DA-805319DD1C66}"/>
              </a:ext>
            </a:extLst>
          </p:cNvPr>
          <p:cNvSpPr>
            <a:spLocks noGrp="1"/>
          </p:cNvSpPr>
          <p:nvPr>
            <p:ph type="sldNum" sz="quarter" idx="12"/>
          </p:nvPr>
        </p:nvSpPr>
        <p:spPr/>
        <p:txBody>
          <a:bodyPr/>
          <a:lstStyle/>
          <a:p>
            <a:fld id="{8D044DA8-D8D9-4EFE-9333-E8991DABF1FC}" type="slidenum">
              <a:rPr lang="en-IN" smtClean="0"/>
              <a:t>‹#›</a:t>
            </a:fld>
            <a:endParaRPr lang="en-IN"/>
          </a:p>
        </p:txBody>
      </p:sp>
    </p:spTree>
    <p:extLst>
      <p:ext uri="{BB962C8B-B14F-4D97-AF65-F5344CB8AC3E}">
        <p14:creationId xmlns:p14="http://schemas.microsoft.com/office/powerpoint/2010/main" val="78638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5D22D8-0CEE-7E6E-2F52-61070A696F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2555AE-272D-4C20-B81B-62BFFC03F2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E17662-13AC-0F19-7D00-0CDABFD4A6E5}"/>
              </a:ext>
            </a:extLst>
          </p:cNvPr>
          <p:cNvSpPr>
            <a:spLocks noGrp="1"/>
          </p:cNvSpPr>
          <p:nvPr>
            <p:ph type="dt" sz="half" idx="10"/>
          </p:nvPr>
        </p:nvSpPr>
        <p:spPr/>
        <p:txBody>
          <a:bodyPr/>
          <a:lstStyle/>
          <a:p>
            <a:fld id="{2EBF1FD3-1845-49CD-A8AF-7B868CFB57DE}" type="datetimeFigureOut">
              <a:rPr lang="en-IN" smtClean="0"/>
              <a:t>05-10-2024</a:t>
            </a:fld>
            <a:endParaRPr lang="en-IN"/>
          </a:p>
        </p:txBody>
      </p:sp>
      <p:sp>
        <p:nvSpPr>
          <p:cNvPr id="5" name="Footer Placeholder 4">
            <a:extLst>
              <a:ext uri="{FF2B5EF4-FFF2-40B4-BE49-F238E27FC236}">
                <a16:creationId xmlns:a16="http://schemas.microsoft.com/office/drawing/2014/main" id="{0E75A920-F5BE-08E4-1F9F-89C07A6108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3FBFD0-4306-6B32-F6AA-EDEFDB2F2FD4}"/>
              </a:ext>
            </a:extLst>
          </p:cNvPr>
          <p:cNvSpPr>
            <a:spLocks noGrp="1"/>
          </p:cNvSpPr>
          <p:nvPr>
            <p:ph type="sldNum" sz="quarter" idx="12"/>
          </p:nvPr>
        </p:nvSpPr>
        <p:spPr/>
        <p:txBody>
          <a:bodyPr/>
          <a:lstStyle/>
          <a:p>
            <a:fld id="{8D044DA8-D8D9-4EFE-9333-E8991DABF1FC}" type="slidenum">
              <a:rPr lang="en-IN" smtClean="0"/>
              <a:t>‹#›</a:t>
            </a:fld>
            <a:endParaRPr lang="en-IN"/>
          </a:p>
        </p:txBody>
      </p:sp>
    </p:spTree>
    <p:extLst>
      <p:ext uri="{BB962C8B-B14F-4D97-AF65-F5344CB8AC3E}">
        <p14:creationId xmlns:p14="http://schemas.microsoft.com/office/powerpoint/2010/main" val="2068782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AB25-F457-FA56-3EF3-26673AFA49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D972FE-B741-A109-2D61-B44442AE74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61C55A-C09C-AB05-3EF5-DFC87F298CD5}"/>
              </a:ext>
            </a:extLst>
          </p:cNvPr>
          <p:cNvSpPr>
            <a:spLocks noGrp="1"/>
          </p:cNvSpPr>
          <p:nvPr>
            <p:ph type="dt" sz="half" idx="10"/>
          </p:nvPr>
        </p:nvSpPr>
        <p:spPr/>
        <p:txBody>
          <a:bodyPr/>
          <a:lstStyle/>
          <a:p>
            <a:fld id="{2EBF1FD3-1845-49CD-A8AF-7B868CFB57DE}" type="datetimeFigureOut">
              <a:rPr lang="en-IN" smtClean="0"/>
              <a:t>05-10-2024</a:t>
            </a:fld>
            <a:endParaRPr lang="en-IN"/>
          </a:p>
        </p:txBody>
      </p:sp>
      <p:sp>
        <p:nvSpPr>
          <p:cNvPr id="5" name="Footer Placeholder 4">
            <a:extLst>
              <a:ext uri="{FF2B5EF4-FFF2-40B4-BE49-F238E27FC236}">
                <a16:creationId xmlns:a16="http://schemas.microsoft.com/office/drawing/2014/main" id="{606205AD-7ED5-22AA-3400-E8C1B6858A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E56F61-1536-AD5A-141A-D72456B1B9E1}"/>
              </a:ext>
            </a:extLst>
          </p:cNvPr>
          <p:cNvSpPr>
            <a:spLocks noGrp="1"/>
          </p:cNvSpPr>
          <p:nvPr>
            <p:ph type="sldNum" sz="quarter" idx="12"/>
          </p:nvPr>
        </p:nvSpPr>
        <p:spPr/>
        <p:txBody>
          <a:bodyPr/>
          <a:lstStyle/>
          <a:p>
            <a:fld id="{8D044DA8-D8D9-4EFE-9333-E8991DABF1FC}" type="slidenum">
              <a:rPr lang="en-IN" smtClean="0"/>
              <a:t>‹#›</a:t>
            </a:fld>
            <a:endParaRPr lang="en-IN"/>
          </a:p>
        </p:txBody>
      </p:sp>
    </p:spTree>
    <p:extLst>
      <p:ext uri="{BB962C8B-B14F-4D97-AF65-F5344CB8AC3E}">
        <p14:creationId xmlns:p14="http://schemas.microsoft.com/office/powerpoint/2010/main" val="4281605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3314A-A90E-ED13-C314-298B7BA9C9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725682-C9DA-9D29-A9D5-8D7484F3C2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EE0B16-9F5F-E666-FAF0-E864C00D8E5A}"/>
              </a:ext>
            </a:extLst>
          </p:cNvPr>
          <p:cNvSpPr>
            <a:spLocks noGrp="1"/>
          </p:cNvSpPr>
          <p:nvPr>
            <p:ph type="dt" sz="half" idx="10"/>
          </p:nvPr>
        </p:nvSpPr>
        <p:spPr/>
        <p:txBody>
          <a:bodyPr/>
          <a:lstStyle/>
          <a:p>
            <a:fld id="{2EBF1FD3-1845-49CD-A8AF-7B868CFB57DE}" type="datetimeFigureOut">
              <a:rPr lang="en-IN" smtClean="0"/>
              <a:t>05-10-2024</a:t>
            </a:fld>
            <a:endParaRPr lang="en-IN"/>
          </a:p>
        </p:txBody>
      </p:sp>
      <p:sp>
        <p:nvSpPr>
          <p:cNvPr id="5" name="Footer Placeholder 4">
            <a:extLst>
              <a:ext uri="{FF2B5EF4-FFF2-40B4-BE49-F238E27FC236}">
                <a16:creationId xmlns:a16="http://schemas.microsoft.com/office/drawing/2014/main" id="{92696B83-B511-3F98-B2DA-0F610E6F9E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57491E-F8FD-B549-11C2-19075449597B}"/>
              </a:ext>
            </a:extLst>
          </p:cNvPr>
          <p:cNvSpPr>
            <a:spLocks noGrp="1"/>
          </p:cNvSpPr>
          <p:nvPr>
            <p:ph type="sldNum" sz="quarter" idx="12"/>
          </p:nvPr>
        </p:nvSpPr>
        <p:spPr/>
        <p:txBody>
          <a:bodyPr/>
          <a:lstStyle/>
          <a:p>
            <a:fld id="{8D044DA8-D8D9-4EFE-9333-E8991DABF1FC}" type="slidenum">
              <a:rPr lang="en-IN" smtClean="0"/>
              <a:t>‹#›</a:t>
            </a:fld>
            <a:endParaRPr lang="en-IN"/>
          </a:p>
        </p:txBody>
      </p:sp>
    </p:spTree>
    <p:extLst>
      <p:ext uri="{BB962C8B-B14F-4D97-AF65-F5344CB8AC3E}">
        <p14:creationId xmlns:p14="http://schemas.microsoft.com/office/powerpoint/2010/main" val="3529566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114C2-8EE8-929D-AA36-8D60E9403E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67FDE1-301D-8743-4D50-82B3549936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EFC2E7-3935-02F9-F089-234B76040E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E13FE3-9CA8-CE6A-B813-8C7921E27862}"/>
              </a:ext>
            </a:extLst>
          </p:cNvPr>
          <p:cNvSpPr>
            <a:spLocks noGrp="1"/>
          </p:cNvSpPr>
          <p:nvPr>
            <p:ph type="dt" sz="half" idx="10"/>
          </p:nvPr>
        </p:nvSpPr>
        <p:spPr/>
        <p:txBody>
          <a:bodyPr/>
          <a:lstStyle/>
          <a:p>
            <a:fld id="{2EBF1FD3-1845-49CD-A8AF-7B868CFB57DE}" type="datetimeFigureOut">
              <a:rPr lang="en-IN" smtClean="0"/>
              <a:t>05-10-2024</a:t>
            </a:fld>
            <a:endParaRPr lang="en-IN"/>
          </a:p>
        </p:txBody>
      </p:sp>
      <p:sp>
        <p:nvSpPr>
          <p:cNvPr id="6" name="Footer Placeholder 5">
            <a:extLst>
              <a:ext uri="{FF2B5EF4-FFF2-40B4-BE49-F238E27FC236}">
                <a16:creationId xmlns:a16="http://schemas.microsoft.com/office/drawing/2014/main" id="{3203E13C-6418-A929-E56D-CB07F091A6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00EECD-752E-1F84-A310-6A42ACA0E1AF}"/>
              </a:ext>
            </a:extLst>
          </p:cNvPr>
          <p:cNvSpPr>
            <a:spLocks noGrp="1"/>
          </p:cNvSpPr>
          <p:nvPr>
            <p:ph type="sldNum" sz="quarter" idx="12"/>
          </p:nvPr>
        </p:nvSpPr>
        <p:spPr/>
        <p:txBody>
          <a:bodyPr/>
          <a:lstStyle/>
          <a:p>
            <a:fld id="{8D044DA8-D8D9-4EFE-9333-E8991DABF1FC}" type="slidenum">
              <a:rPr lang="en-IN" smtClean="0"/>
              <a:t>‹#›</a:t>
            </a:fld>
            <a:endParaRPr lang="en-IN"/>
          </a:p>
        </p:txBody>
      </p:sp>
    </p:spTree>
    <p:extLst>
      <p:ext uri="{BB962C8B-B14F-4D97-AF65-F5344CB8AC3E}">
        <p14:creationId xmlns:p14="http://schemas.microsoft.com/office/powerpoint/2010/main" val="4100780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53C8C-7975-A8D7-6E43-82A52A9C1BC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C19AB2-E12A-051E-1311-6AAF6A7637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814734-5E37-A2BD-3410-FE1A7B6BD1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18B1F63-C36A-C2D7-F27A-70C3724F36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925CE5-36F4-83DB-F97C-D68440F056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5780B87-D366-9824-DFA9-EDDF27B4FBB8}"/>
              </a:ext>
            </a:extLst>
          </p:cNvPr>
          <p:cNvSpPr>
            <a:spLocks noGrp="1"/>
          </p:cNvSpPr>
          <p:nvPr>
            <p:ph type="dt" sz="half" idx="10"/>
          </p:nvPr>
        </p:nvSpPr>
        <p:spPr/>
        <p:txBody>
          <a:bodyPr/>
          <a:lstStyle/>
          <a:p>
            <a:fld id="{2EBF1FD3-1845-49CD-A8AF-7B868CFB57DE}" type="datetimeFigureOut">
              <a:rPr lang="en-IN" smtClean="0"/>
              <a:t>05-10-2024</a:t>
            </a:fld>
            <a:endParaRPr lang="en-IN"/>
          </a:p>
        </p:txBody>
      </p:sp>
      <p:sp>
        <p:nvSpPr>
          <p:cNvPr id="8" name="Footer Placeholder 7">
            <a:extLst>
              <a:ext uri="{FF2B5EF4-FFF2-40B4-BE49-F238E27FC236}">
                <a16:creationId xmlns:a16="http://schemas.microsoft.com/office/drawing/2014/main" id="{A98BFB64-440C-E59E-9B00-749077E4E99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480EF5F-A61C-ACD5-5C72-7E09CACF104B}"/>
              </a:ext>
            </a:extLst>
          </p:cNvPr>
          <p:cNvSpPr>
            <a:spLocks noGrp="1"/>
          </p:cNvSpPr>
          <p:nvPr>
            <p:ph type="sldNum" sz="quarter" idx="12"/>
          </p:nvPr>
        </p:nvSpPr>
        <p:spPr/>
        <p:txBody>
          <a:bodyPr/>
          <a:lstStyle/>
          <a:p>
            <a:fld id="{8D044DA8-D8D9-4EFE-9333-E8991DABF1FC}" type="slidenum">
              <a:rPr lang="en-IN" smtClean="0"/>
              <a:t>‹#›</a:t>
            </a:fld>
            <a:endParaRPr lang="en-IN"/>
          </a:p>
        </p:txBody>
      </p:sp>
    </p:spTree>
    <p:extLst>
      <p:ext uri="{BB962C8B-B14F-4D97-AF65-F5344CB8AC3E}">
        <p14:creationId xmlns:p14="http://schemas.microsoft.com/office/powerpoint/2010/main" val="2122737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303D0-0A6D-ED8B-74BC-FC1183B930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1216644-C7D7-C9B8-33CF-52A0BC304DA3}"/>
              </a:ext>
            </a:extLst>
          </p:cNvPr>
          <p:cNvSpPr>
            <a:spLocks noGrp="1"/>
          </p:cNvSpPr>
          <p:nvPr>
            <p:ph type="dt" sz="half" idx="10"/>
          </p:nvPr>
        </p:nvSpPr>
        <p:spPr/>
        <p:txBody>
          <a:bodyPr/>
          <a:lstStyle/>
          <a:p>
            <a:fld id="{2EBF1FD3-1845-49CD-A8AF-7B868CFB57DE}" type="datetimeFigureOut">
              <a:rPr lang="en-IN" smtClean="0"/>
              <a:t>05-10-2024</a:t>
            </a:fld>
            <a:endParaRPr lang="en-IN"/>
          </a:p>
        </p:txBody>
      </p:sp>
      <p:sp>
        <p:nvSpPr>
          <p:cNvPr id="4" name="Footer Placeholder 3">
            <a:extLst>
              <a:ext uri="{FF2B5EF4-FFF2-40B4-BE49-F238E27FC236}">
                <a16:creationId xmlns:a16="http://schemas.microsoft.com/office/drawing/2014/main" id="{4CDA2288-D357-975D-B925-5467376753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ED59C3C-E33A-391D-5CE2-E09C0CC983E3}"/>
              </a:ext>
            </a:extLst>
          </p:cNvPr>
          <p:cNvSpPr>
            <a:spLocks noGrp="1"/>
          </p:cNvSpPr>
          <p:nvPr>
            <p:ph type="sldNum" sz="quarter" idx="12"/>
          </p:nvPr>
        </p:nvSpPr>
        <p:spPr/>
        <p:txBody>
          <a:bodyPr/>
          <a:lstStyle/>
          <a:p>
            <a:fld id="{8D044DA8-D8D9-4EFE-9333-E8991DABF1FC}" type="slidenum">
              <a:rPr lang="en-IN" smtClean="0"/>
              <a:t>‹#›</a:t>
            </a:fld>
            <a:endParaRPr lang="en-IN"/>
          </a:p>
        </p:txBody>
      </p:sp>
    </p:spTree>
    <p:extLst>
      <p:ext uri="{BB962C8B-B14F-4D97-AF65-F5344CB8AC3E}">
        <p14:creationId xmlns:p14="http://schemas.microsoft.com/office/powerpoint/2010/main" val="2593870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F9B92D-B1EC-4FFD-1EEA-80ACA1E0B260}"/>
              </a:ext>
            </a:extLst>
          </p:cNvPr>
          <p:cNvSpPr>
            <a:spLocks noGrp="1"/>
          </p:cNvSpPr>
          <p:nvPr>
            <p:ph type="dt" sz="half" idx="10"/>
          </p:nvPr>
        </p:nvSpPr>
        <p:spPr/>
        <p:txBody>
          <a:bodyPr/>
          <a:lstStyle/>
          <a:p>
            <a:fld id="{2EBF1FD3-1845-49CD-A8AF-7B868CFB57DE}" type="datetimeFigureOut">
              <a:rPr lang="en-IN" smtClean="0"/>
              <a:t>05-10-2024</a:t>
            </a:fld>
            <a:endParaRPr lang="en-IN"/>
          </a:p>
        </p:txBody>
      </p:sp>
      <p:sp>
        <p:nvSpPr>
          <p:cNvPr id="3" name="Footer Placeholder 2">
            <a:extLst>
              <a:ext uri="{FF2B5EF4-FFF2-40B4-BE49-F238E27FC236}">
                <a16:creationId xmlns:a16="http://schemas.microsoft.com/office/drawing/2014/main" id="{84063D74-F4AF-E649-47F3-33EB7615B41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3F99756-A1DA-AEB3-BD3C-D4565CA6AB64}"/>
              </a:ext>
            </a:extLst>
          </p:cNvPr>
          <p:cNvSpPr>
            <a:spLocks noGrp="1"/>
          </p:cNvSpPr>
          <p:nvPr>
            <p:ph type="sldNum" sz="quarter" idx="12"/>
          </p:nvPr>
        </p:nvSpPr>
        <p:spPr/>
        <p:txBody>
          <a:bodyPr/>
          <a:lstStyle/>
          <a:p>
            <a:fld id="{8D044DA8-D8D9-4EFE-9333-E8991DABF1FC}" type="slidenum">
              <a:rPr lang="en-IN" smtClean="0"/>
              <a:t>‹#›</a:t>
            </a:fld>
            <a:endParaRPr lang="en-IN"/>
          </a:p>
        </p:txBody>
      </p:sp>
    </p:spTree>
    <p:extLst>
      <p:ext uri="{BB962C8B-B14F-4D97-AF65-F5344CB8AC3E}">
        <p14:creationId xmlns:p14="http://schemas.microsoft.com/office/powerpoint/2010/main" val="4042096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C551F-7BD2-A66D-AB66-09ADF4783D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74A4626-BAB1-FFA1-3DEA-FA97DF4FC0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29712FF-6A53-85D7-6603-523FC3F907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044F37-4723-01FF-3E64-8966904B88F5}"/>
              </a:ext>
            </a:extLst>
          </p:cNvPr>
          <p:cNvSpPr>
            <a:spLocks noGrp="1"/>
          </p:cNvSpPr>
          <p:nvPr>
            <p:ph type="dt" sz="half" idx="10"/>
          </p:nvPr>
        </p:nvSpPr>
        <p:spPr/>
        <p:txBody>
          <a:bodyPr/>
          <a:lstStyle/>
          <a:p>
            <a:fld id="{2EBF1FD3-1845-49CD-A8AF-7B868CFB57DE}" type="datetimeFigureOut">
              <a:rPr lang="en-IN" smtClean="0"/>
              <a:t>05-10-2024</a:t>
            </a:fld>
            <a:endParaRPr lang="en-IN"/>
          </a:p>
        </p:txBody>
      </p:sp>
      <p:sp>
        <p:nvSpPr>
          <p:cNvPr id="6" name="Footer Placeholder 5">
            <a:extLst>
              <a:ext uri="{FF2B5EF4-FFF2-40B4-BE49-F238E27FC236}">
                <a16:creationId xmlns:a16="http://schemas.microsoft.com/office/drawing/2014/main" id="{3B3C285B-7E4A-3CD9-60B6-DBA90C1F7D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EEE2A0-7D6F-BB74-3D57-37CF2B4AA088}"/>
              </a:ext>
            </a:extLst>
          </p:cNvPr>
          <p:cNvSpPr>
            <a:spLocks noGrp="1"/>
          </p:cNvSpPr>
          <p:nvPr>
            <p:ph type="sldNum" sz="quarter" idx="12"/>
          </p:nvPr>
        </p:nvSpPr>
        <p:spPr/>
        <p:txBody>
          <a:bodyPr/>
          <a:lstStyle/>
          <a:p>
            <a:fld id="{8D044DA8-D8D9-4EFE-9333-E8991DABF1FC}" type="slidenum">
              <a:rPr lang="en-IN" smtClean="0"/>
              <a:t>‹#›</a:t>
            </a:fld>
            <a:endParaRPr lang="en-IN"/>
          </a:p>
        </p:txBody>
      </p:sp>
    </p:spTree>
    <p:extLst>
      <p:ext uri="{BB962C8B-B14F-4D97-AF65-F5344CB8AC3E}">
        <p14:creationId xmlns:p14="http://schemas.microsoft.com/office/powerpoint/2010/main" val="134855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29D7-8C16-B586-F8EA-7DA307BA3C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E54C7D-AA8B-D469-74D7-38D3EF0167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B83D924-9000-5C5F-6F95-3C35F0F2B2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1CD766-211A-78BE-9695-2110817654F5}"/>
              </a:ext>
            </a:extLst>
          </p:cNvPr>
          <p:cNvSpPr>
            <a:spLocks noGrp="1"/>
          </p:cNvSpPr>
          <p:nvPr>
            <p:ph type="dt" sz="half" idx="10"/>
          </p:nvPr>
        </p:nvSpPr>
        <p:spPr/>
        <p:txBody>
          <a:bodyPr/>
          <a:lstStyle/>
          <a:p>
            <a:fld id="{2EBF1FD3-1845-49CD-A8AF-7B868CFB57DE}" type="datetimeFigureOut">
              <a:rPr lang="en-IN" smtClean="0"/>
              <a:t>05-10-2024</a:t>
            </a:fld>
            <a:endParaRPr lang="en-IN"/>
          </a:p>
        </p:txBody>
      </p:sp>
      <p:sp>
        <p:nvSpPr>
          <p:cNvPr id="6" name="Footer Placeholder 5">
            <a:extLst>
              <a:ext uri="{FF2B5EF4-FFF2-40B4-BE49-F238E27FC236}">
                <a16:creationId xmlns:a16="http://schemas.microsoft.com/office/drawing/2014/main" id="{40EEFBD5-4451-5CC3-22D6-92227B32E0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60D6D6-E28D-AE14-90B5-E2EE04E85256}"/>
              </a:ext>
            </a:extLst>
          </p:cNvPr>
          <p:cNvSpPr>
            <a:spLocks noGrp="1"/>
          </p:cNvSpPr>
          <p:nvPr>
            <p:ph type="sldNum" sz="quarter" idx="12"/>
          </p:nvPr>
        </p:nvSpPr>
        <p:spPr/>
        <p:txBody>
          <a:bodyPr/>
          <a:lstStyle/>
          <a:p>
            <a:fld id="{8D044DA8-D8D9-4EFE-9333-E8991DABF1FC}" type="slidenum">
              <a:rPr lang="en-IN" smtClean="0"/>
              <a:t>‹#›</a:t>
            </a:fld>
            <a:endParaRPr lang="en-IN"/>
          </a:p>
        </p:txBody>
      </p:sp>
    </p:spTree>
    <p:extLst>
      <p:ext uri="{BB962C8B-B14F-4D97-AF65-F5344CB8AC3E}">
        <p14:creationId xmlns:p14="http://schemas.microsoft.com/office/powerpoint/2010/main" val="3812256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C2969D-B4CE-D354-8CF8-9B50832A1F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836F7A-8C25-D9FA-3B85-33D1CDBE4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EDF1D7-6D83-8A81-B9A1-9242AAAEF7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BF1FD3-1845-49CD-A8AF-7B868CFB57DE}" type="datetimeFigureOut">
              <a:rPr lang="en-IN" smtClean="0"/>
              <a:t>05-10-2024</a:t>
            </a:fld>
            <a:endParaRPr lang="en-IN"/>
          </a:p>
        </p:txBody>
      </p:sp>
      <p:sp>
        <p:nvSpPr>
          <p:cNvPr id="5" name="Footer Placeholder 4">
            <a:extLst>
              <a:ext uri="{FF2B5EF4-FFF2-40B4-BE49-F238E27FC236}">
                <a16:creationId xmlns:a16="http://schemas.microsoft.com/office/drawing/2014/main" id="{B4610B0E-93B5-22F2-1571-D41F806BA1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D836559-07EE-A92A-4CF6-0B86CA6EA2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044DA8-D8D9-4EFE-9333-E8991DABF1FC}" type="slidenum">
              <a:rPr lang="en-IN" smtClean="0"/>
              <a:t>‹#›</a:t>
            </a:fld>
            <a:endParaRPr lang="en-IN"/>
          </a:p>
        </p:txBody>
      </p:sp>
    </p:spTree>
    <p:extLst>
      <p:ext uri="{BB962C8B-B14F-4D97-AF65-F5344CB8AC3E}">
        <p14:creationId xmlns:p14="http://schemas.microsoft.com/office/powerpoint/2010/main" val="1916439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a:extLst>
              <a:ext uri="{FF2B5EF4-FFF2-40B4-BE49-F238E27FC236}">
                <a16:creationId xmlns:a16="http://schemas.microsoft.com/office/drawing/2014/main" id="{7842064A-A7BF-6301-FCD7-A9F428CED52F}"/>
              </a:ext>
            </a:extLst>
          </p:cNvPr>
          <p:cNvSpPr>
            <a:spLocks noGrp="1" noChangeArrowheads="1"/>
          </p:cNvSpPr>
          <p:nvPr>
            <p:ph type="ctrTitle"/>
          </p:nvPr>
        </p:nvSpPr>
        <p:spPr bwMode="auto">
          <a:xfrm>
            <a:off x="1251044" y="1105251"/>
            <a:ext cx="9435152" cy="5205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3600" b="1" i="0" u="sng" strike="noStrike" cap="none" normalizeH="0" baseline="0" dirty="0">
                <a:ln>
                  <a:noFill/>
                </a:ln>
                <a:solidFill>
                  <a:schemeClr val="tx1"/>
                </a:solidFill>
                <a:effectLst/>
                <a:latin typeface="Arial" panose="020B0604020202020204" pitchFamily="34" charset="0"/>
              </a:rPr>
              <a:t>Title</a:t>
            </a:r>
            <a:r>
              <a:rPr kumimoji="0" lang="en-US" altLang="en-US" sz="3600" b="0" i="0" u="sng" strike="noStrike" cap="none" normalizeH="0" baseline="0" dirty="0">
                <a:ln>
                  <a:noFill/>
                </a:ln>
                <a:solidFill>
                  <a:schemeClr val="tx1"/>
                </a:solidFill>
                <a:effectLst/>
                <a:latin typeface="Arial" panose="020B0604020202020204" pitchFamily="34" charset="0"/>
              </a:rPr>
              <a:t>: </a:t>
            </a:r>
            <a:r>
              <a:rPr lang="en-IN" sz="3600" b="1" i="0" u="sng" strike="noStrike" dirty="0">
                <a:solidFill>
                  <a:srgbClr val="0D0D0D"/>
                </a:solidFill>
                <a:effectLst/>
                <a:latin typeface="Arial" panose="020B0604020202020204" pitchFamily="34" charset="0"/>
              </a:rPr>
              <a:t>Particle Physics Event Classification</a:t>
            </a:r>
            <a:br>
              <a:rPr lang="en-IN" sz="3600" b="1" i="0" u="none" strike="noStrike" dirty="0">
                <a:solidFill>
                  <a:srgbClr val="0D0D0D"/>
                </a:solidFill>
                <a:effectLst/>
                <a:latin typeface="Arial" panose="020B0604020202020204" pitchFamily="34" charset="0"/>
              </a:rPr>
            </a:b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Objective</a:t>
            </a:r>
            <a:r>
              <a:rPr kumimoji="0" lang="en-US" altLang="en-US" sz="2400" b="0" i="0" u="none" strike="noStrike" cap="none" normalizeH="0" baseline="0" dirty="0">
                <a:ln>
                  <a:noFill/>
                </a:ln>
                <a:solidFill>
                  <a:schemeClr val="tx1"/>
                </a:solidFill>
                <a:effectLst/>
                <a:latin typeface="Arial" panose="020B0604020202020204" pitchFamily="34" charset="0"/>
              </a:rPr>
              <a:t>: To classify particle physics events into signal (s) and background (b) using various machine learning models.</a:t>
            </a:r>
            <a:br>
              <a:rPr kumimoji="0" lang="en-US" altLang="en-US" sz="2400" b="0" i="0" u="none" strike="noStrike" cap="none" normalizeH="0" baseline="0" dirty="0">
                <a:ln>
                  <a:noFill/>
                </a:ln>
                <a:solidFill>
                  <a:schemeClr val="tx1"/>
                </a:solidFill>
                <a:effectLst/>
                <a:latin typeface="Arial" panose="020B0604020202020204" pitchFamily="34" charset="0"/>
              </a:rPr>
            </a:b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Presenter</a:t>
            </a:r>
            <a:r>
              <a:rPr kumimoji="0" lang="en-US" altLang="en-US" sz="2000" b="0" i="0" u="none" strike="noStrike" cap="none" normalizeH="0" baseline="0" dirty="0">
                <a:ln>
                  <a:noFill/>
                </a:ln>
                <a:solidFill>
                  <a:schemeClr val="tx1"/>
                </a:solidFill>
                <a:effectLst/>
                <a:latin typeface="Arial" panose="020B0604020202020204" pitchFamily="34" charset="0"/>
              </a:rPr>
              <a:t>: Anshul Kumbhare</a:t>
            </a:r>
            <a:br>
              <a:rPr kumimoji="0" lang="en-US" altLang="en-US" sz="2000" b="0" i="0" u="none" strike="noStrike" cap="none" normalizeH="0" baseline="0" dirty="0">
                <a:ln>
                  <a:noFill/>
                </a:ln>
                <a:solidFill>
                  <a:schemeClr val="tx1"/>
                </a:solidFill>
                <a:effectLst/>
                <a:latin typeface="Arial" panose="020B0604020202020204" pitchFamily="34" charset="0"/>
              </a:rPr>
            </a:b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Date</a:t>
            </a:r>
            <a:r>
              <a:rPr kumimoji="0" lang="en-US" altLang="en-US" sz="2000" b="0" i="0" u="none" strike="noStrike" cap="none" normalizeH="0" baseline="0" dirty="0">
                <a:ln>
                  <a:noFill/>
                </a:ln>
                <a:solidFill>
                  <a:schemeClr val="tx1"/>
                </a:solidFill>
                <a:effectLst/>
                <a:latin typeface="Arial" panose="020B0604020202020204" pitchFamily="34" charset="0"/>
              </a:rPr>
              <a:t>:19/09/24</a:t>
            </a:r>
            <a:br>
              <a:rPr kumimoji="0" lang="en-US" altLang="en-US" sz="2000" b="0" i="0" u="none" strike="noStrike" cap="none" normalizeH="0" baseline="0" dirty="0">
                <a:ln>
                  <a:noFill/>
                </a:ln>
                <a:solidFill>
                  <a:schemeClr val="tx1"/>
                </a:solidFill>
                <a:effectLst/>
                <a:latin typeface="Arial" panose="020B0604020202020204" pitchFamily="34" charset="0"/>
              </a:rPr>
            </a:b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9549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1877D-9BA2-82A6-43DA-A71EF86F6156}"/>
              </a:ext>
            </a:extLst>
          </p:cNvPr>
          <p:cNvSpPr>
            <a:spLocks noGrp="1"/>
          </p:cNvSpPr>
          <p:nvPr>
            <p:ph type="title"/>
          </p:nvPr>
        </p:nvSpPr>
        <p:spPr/>
        <p:txBody>
          <a:bodyPr/>
          <a:lstStyle/>
          <a:p>
            <a:r>
              <a:rPr lang="en-IN" b="1" dirty="0"/>
              <a:t>Model Evaluation – Random Forest</a:t>
            </a:r>
          </a:p>
        </p:txBody>
      </p:sp>
      <p:sp>
        <p:nvSpPr>
          <p:cNvPr id="3" name="Content Placeholder 2">
            <a:extLst>
              <a:ext uri="{FF2B5EF4-FFF2-40B4-BE49-F238E27FC236}">
                <a16:creationId xmlns:a16="http://schemas.microsoft.com/office/drawing/2014/main" id="{29FE49E5-E34C-F4D7-A75B-89C186EE5DA2}"/>
              </a:ext>
            </a:extLst>
          </p:cNvPr>
          <p:cNvSpPr>
            <a:spLocks noGrp="1"/>
          </p:cNvSpPr>
          <p:nvPr>
            <p:ph idx="1"/>
          </p:nvPr>
        </p:nvSpPr>
        <p:spPr/>
        <p:txBody>
          <a:bodyPr/>
          <a:lstStyle/>
          <a:p>
            <a:pPr rtl="0">
              <a:spcBef>
                <a:spcPts val="0"/>
              </a:spcBef>
              <a:spcAft>
                <a:spcPts val="0"/>
              </a:spcAft>
            </a:pPr>
            <a:r>
              <a:rPr lang="en-US" sz="1800" b="1" dirty="0">
                <a:solidFill>
                  <a:srgbClr val="000000"/>
                </a:solidFill>
                <a:latin typeface="Arial" panose="020B0604020202020204" pitchFamily="34" charset="0"/>
              </a:rPr>
              <a:t>Objective:</a:t>
            </a:r>
            <a:r>
              <a:rPr lang="en-US" sz="1800" b="0" i="0" u="none" strike="noStrike" dirty="0">
                <a:solidFill>
                  <a:srgbClr val="000000"/>
                </a:solidFill>
                <a:effectLst/>
                <a:latin typeface="Arial" panose="020B0604020202020204" pitchFamily="34" charset="0"/>
              </a:rPr>
              <a:t> Evaluate the performance of the Random Forest model.</a:t>
            </a:r>
            <a:endParaRPr lang="en-US" b="0" dirty="0">
              <a:effectLst/>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  </a:t>
            </a:r>
            <a:endParaRPr lang="en-US" b="0" dirty="0">
              <a:effectLst/>
            </a:endParaRPr>
          </a:p>
          <a:p>
            <a:pPr rtl="0">
              <a:spcBef>
                <a:spcPts val="0"/>
              </a:spcBef>
              <a:spcAft>
                <a:spcPts val="0"/>
              </a:spcAft>
            </a:pPr>
            <a:r>
              <a:rPr lang="en-US" sz="1800" b="1" dirty="0">
                <a:solidFill>
                  <a:srgbClr val="000000"/>
                </a:solidFill>
                <a:latin typeface="Arial" panose="020B0604020202020204" pitchFamily="34" charset="0"/>
              </a:rPr>
              <a:t>Metrics:</a:t>
            </a:r>
          </a:p>
          <a:p>
            <a:pPr marL="363538" indent="0" rtl="0">
              <a:lnSpc>
                <a:spcPct val="150000"/>
              </a:lnSpc>
              <a:spcBef>
                <a:spcPts val="0"/>
              </a:spcBef>
              <a:spcAft>
                <a:spcPts val="0"/>
              </a:spcAft>
            </a:pPr>
            <a:r>
              <a:rPr lang="en-US" sz="1800" b="0" i="0" u="none" strike="noStrike" dirty="0">
                <a:solidFill>
                  <a:srgbClr val="000000"/>
                </a:solidFill>
                <a:effectLst/>
                <a:latin typeface="Arial" panose="020B0604020202020204" pitchFamily="34" charset="0"/>
              </a:rPr>
              <a:t>  Confusion Matrix: Perfect classification on both training and test sets.</a:t>
            </a:r>
            <a:endParaRPr lang="en-US" b="0" dirty="0">
              <a:effectLst/>
            </a:endParaRPr>
          </a:p>
          <a:p>
            <a:pPr marL="363538" indent="0" rtl="0">
              <a:lnSpc>
                <a:spcPct val="150000"/>
              </a:lnSpc>
              <a:spcBef>
                <a:spcPts val="0"/>
              </a:spcBef>
              <a:spcAft>
                <a:spcPts val="0"/>
              </a:spcAft>
            </a:pPr>
            <a:r>
              <a:rPr lang="en-US" sz="1800" b="0" i="0" u="none" strike="noStrike" dirty="0">
                <a:solidFill>
                  <a:srgbClr val="000000"/>
                </a:solidFill>
                <a:effectLst/>
                <a:latin typeface="Arial" panose="020B0604020202020204" pitchFamily="34" charset="0"/>
              </a:rPr>
              <a:t>  Precision, Recall, and F1-Score: All metrics were perfect (1.00) for both classes (`b` and `s`).</a:t>
            </a:r>
            <a:endParaRPr lang="en-US" b="0" dirty="0">
              <a:effectLst/>
            </a:endParaRPr>
          </a:p>
          <a:p>
            <a:pPr marL="363538" indent="0" rtl="0">
              <a:spcBef>
                <a:spcPts val="0"/>
              </a:spcBef>
              <a:spcAft>
                <a:spcPts val="0"/>
              </a:spcAft>
              <a:buNone/>
            </a:pPr>
            <a:endParaRPr lang="en-US" b="0" dirty="0">
              <a:effectLst/>
            </a:endParaRPr>
          </a:p>
          <a:p>
            <a:pPr>
              <a:spcBef>
                <a:spcPts val="0"/>
              </a:spcBef>
            </a:pPr>
            <a:r>
              <a:rPr lang="en-US" sz="1800" b="1" dirty="0">
                <a:solidFill>
                  <a:srgbClr val="000000"/>
                </a:solidFill>
                <a:latin typeface="Arial" panose="020B0604020202020204" pitchFamily="34" charset="0"/>
              </a:rPr>
              <a:t>Conclusion:</a:t>
            </a:r>
          </a:p>
          <a:p>
            <a:pPr marL="363538" indent="0" rtl="0">
              <a:lnSpc>
                <a:spcPct val="150000"/>
              </a:lnSpc>
              <a:spcBef>
                <a:spcPts val="0"/>
              </a:spcBef>
              <a:spcAft>
                <a:spcPts val="0"/>
              </a:spcAft>
            </a:pPr>
            <a:r>
              <a:rPr lang="en-US" sz="1800" b="0" i="0" u="none" strike="noStrike" dirty="0">
                <a:solidFill>
                  <a:srgbClr val="000000"/>
                </a:solidFill>
                <a:effectLst/>
                <a:latin typeface="Arial" panose="020B0604020202020204" pitchFamily="34" charset="0"/>
              </a:rPr>
              <a:t>  Random Forest achieved perfect scores on both the training and test data, outperforming the Logistic Regression model.</a:t>
            </a:r>
            <a:endParaRPr lang="en-US" b="0" dirty="0">
              <a:effectLst/>
            </a:endParaRPr>
          </a:p>
        </p:txBody>
      </p:sp>
    </p:spTree>
    <p:extLst>
      <p:ext uri="{BB962C8B-B14F-4D97-AF65-F5344CB8AC3E}">
        <p14:creationId xmlns:p14="http://schemas.microsoft.com/office/powerpoint/2010/main" val="1308818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FAD0B-059F-A5C2-203A-7ADD13689B7E}"/>
              </a:ext>
            </a:extLst>
          </p:cNvPr>
          <p:cNvSpPr>
            <a:spLocks noGrp="1"/>
          </p:cNvSpPr>
          <p:nvPr>
            <p:ph type="title"/>
          </p:nvPr>
        </p:nvSpPr>
        <p:spPr/>
        <p:txBody>
          <a:bodyPr/>
          <a:lstStyle/>
          <a:p>
            <a:r>
              <a:rPr lang="en-IN" b="1" dirty="0"/>
              <a:t>Cross-Validation</a:t>
            </a:r>
          </a:p>
        </p:txBody>
      </p:sp>
      <p:sp>
        <p:nvSpPr>
          <p:cNvPr id="3" name="Content Placeholder 2">
            <a:extLst>
              <a:ext uri="{FF2B5EF4-FFF2-40B4-BE49-F238E27FC236}">
                <a16:creationId xmlns:a16="http://schemas.microsoft.com/office/drawing/2014/main" id="{57642A34-1924-835D-651D-08B6D027B800}"/>
              </a:ext>
            </a:extLst>
          </p:cNvPr>
          <p:cNvSpPr>
            <a:spLocks noGrp="1"/>
          </p:cNvSpPr>
          <p:nvPr>
            <p:ph idx="1"/>
          </p:nvPr>
        </p:nvSpPr>
        <p:spPr/>
        <p:txBody>
          <a:bodyPr>
            <a:normAutofit lnSpcReduction="10000"/>
          </a:bodyPr>
          <a:lstStyle/>
          <a:p>
            <a:pPr rtl="0">
              <a:spcBef>
                <a:spcPts val="0"/>
              </a:spcBef>
              <a:spcAft>
                <a:spcPts val="0"/>
              </a:spcAft>
            </a:pPr>
            <a:r>
              <a:rPr lang="en-US" sz="1800" b="1" dirty="0">
                <a:solidFill>
                  <a:srgbClr val="000000"/>
                </a:solidFill>
                <a:latin typeface="Arial" panose="020B0604020202020204" pitchFamily="34" charset="0"/>
              </a:rPr>
              <a:t>Objective: </a:t>
            </a:r>
            <a:r>
              <a:rPr lang="en-US" sz="1800" b="0" i="0" u="none" strike="noStrike" dirty="0">
                <a:solidFill>
                  <a:srgbClr val="000000"/>
                </a:solidFill>
                <a:effectLst/>
                <a:latin typeface="Arial" panose="020B0604020202020204" pitchFamily="34" charset="0"/>
              </a:rPr>
              <a:t>Validate model performance using cross-validation.</a:t>
            </a:r>
            <a:endParaRPr lang="en-US" b="0" dirty="0">
              <a:effectLst/>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  </a:t>
            </a:r>
            <a:endParaRPr lang="en-US" b="0" dirty="0">
              <a:effectLst/>
            </a:endParaRPr>
          </a:p>
          <a:p>
            <a:pPr rtl="0">
              <a:spcBef>
                <a:spcPts val="0"/>
              </a:spcBef>
              <a:spcAft>
                <a:spcPts val="0"/>
              </a:spcAft>
            </a:pPr>
            <a:r>
              <a:rPr lang="en-US" sz="1800" b="1" dirty="0">
                <a:solidFill>
                  <a:srgbClr val="000000"/>
                </a:solidFill>
                <a:latin typeface="Arial" panose="020B0604020202020204" pitchFamily="34" charset="0"/>
              </a:rPr>
              <a:t>Approach:</a:t>
            </a:r>
          </a:p>
          <a:p>
            <a:pPr marL="449263" indent="0" rtl="0">
              <a:lnSpc>
                <a:spcPct val="150000"/>
              </a:lnSpc>
              <a:spcBef>
                <a:spcPts val="0"/>
              </a:spcBef>
              <a:spcAft>
                <a:spcPts val="0"/>
              </a:spcAft>
            </a:pPr>
            <a:r>
              <a:rPr lang="en-US" sz="1800" b="0" i="0" u="none" strike="noStrike" dirty="0">
                <a:solidFill>
                  <a:srgbClr val="000000"/>
                </a:solidFill>
                <a:effectLst/>
                <a:latin typeface="Arial" panose="020B0604020202020204" pitchFamily="34" charset="0"/>
              </a:rPr>
              <a:t>  Used 10-fold cross-validation on the training data.</a:t>
            </a:r>
            <a:endParaRPr lang="en-US" b="0" dirty="0">
              <a:effectLst/>
            </a:endParaRPr>
          </a:p>
          <a:p>
            <a:pPr marL="449263" indent="0" rtl="0">
              <a:lnSpc>
                <a:spcPct val="150000"/>
              </a:lnSpc>
              <a:spcBef>
                <a:spcPts val="0"/>
              </a:spcBef>
              <a:spcAft>
                <a:spcPts val="0"/>
              </a:spcAft>
            </a:pPr>
            <a:r>
              <a:rPr lang="en-US" sz="1800" b="0" i="0" u="none" strike="noStrike" dirty="0">
                <a:solidFill>
                  <a:srgbClr val="000000"/>
                </a:solidFill>
                <a:effectLst/>
                <a:latin typeface="Arial" panose="020B0604020202020204" pitchFamily="34" charset="0"/>
              </a:rPr>
              <a:t>  Achieved high accuracy across all folds, confirming the stability of the model.</a:t>
            </a:r>
            <a:endParaRPr lang="en-US" b="0" dirty="0">
              <a:effectLst/>
            </a:endParaRPr>
          </a:p>
          <a:p>
            <a:pPr marL="0" indent="0" rtl="0">
              <a:spcBef>
                <a:spcPts val="0"/>
              </a:spcBef>
              <a:spcAft>
                <a:spcPts val="0"/>
              </a:spcAft>
              <a:buNone/>
            </a:pPr>
            <a:endParaRPr lang="en-US" b="0" dirty="0">
              <a:effectLst/>
            </a:endParaRPr>
          </a:p>
          <a:p>
            <a:pPr>
              <a:spcBef>
                <a:spcPts val="0"/>
              </a:spcBef>
            </a:pPr>
            <a:r>
              <a:rPr lang="en-US" sz="1800" b="1" dirty="0">
                <a:solidFill>
                  <a:srgbClr val="000000"/>
                </a:solidFill>
                <a:latin typeface="Arial" panose="020B0604020202020204" pitchFamily="34" charset="0"/>
              </a:rPr>
              <a:t>Results:</a:t>
            </a:r>
          </a:p>
          <a:p>
            <a:pPr marL="449263" indent="0" rtl="0">
              <a:lnSpc>
                <a:spcPct val="150000"/>
              </a:lnSpc>
              <a:spcBef>
                <a:spcPts val="0"/>
              </a:spcBef>
              <a:spcAft>
                <a:spcPts val="0"/>
              </a:spcAft>
            </a:pPr>
            <a:r>
              <a:rPr lang="en-US" sz="1800" b="0" i="0" u="none" strike="noStrike" dirty="0">
                <a:solidFill>
                  <a:srgbClr val="000000"/>
                </a:solidFill>
                <a:effectLst/>
                <a:latin typeface="Arial" panose="020B0604020202020204" pitchFamily="34" charset="0"/>
              </a:rPr>
              <a:t>  Average Training Accuracy: 97.58%</a:t>
            </a:r>
            <a:endParaRPr lang="en-US" b="0" dirty="0">
              <a:effectLst/>
            </a:endParaRPr>
          </a:p>
          <a:p>
            <a:pPr marL="449263" indent="0" rtl="0">
              <a:lnSpc>
                <a:spcPct val="150000"/>
              </a:lnSpc>
              <a:spcBef>
                <a:spcPts val="0"/>
              </a:spcBef>
              <a:spcAft>
                <a:spcPts val="0"/>
              </a:spcAft>
            </a:pPr>
            <a:r>
              <a:rPr lang="en-US" sz="1800" b="0" i="0" u="none" strike="noStrike" dirty="0">
                <a:solidFill>
                  <a:srgbClr val="000000"/>
                </a:solidFill>
                <a:effectLst/>
                <a:latin typeface="Arial" panose="020B0604020202020204" pitchFamily="34" charset="0"/>
              </a:rPr>
              <a:t>  Max Training Accuracy: 98.86%</a:t>
            </a:r>
            <a:endParaRPr lang="en-US" b="0" dirty="0">
              <a:effectLst/>
            </a:endParaRPr>
          </a:p>
          <a:p>
            <a:pPr marL="0" indent="0">
              <a:spcBef>
                <a:spcPts val="0"/>
              </a:spcBef>
              <a:buNone/>
            </a:pPr>
            <a:endParaRPr lang="en-US" sz="1800" b="0" i="0" u="none" strike="noStrike" dirty="0">
              <a:solidFill>
                <a:srgbClr val="000000"/>
              </a:solidFill>
              <a:effectLst/>
              <a:latin typeface="Arial" panose="020B0604020202020204" pitchFamily="34" charset="0"/>
            </a:endParaRPr>
          </a:p>
          <a:p>
            <a:pPr>
              <a:spcBef>
                <a:spcPts val="0"/>
              </a:spcBef>
            </a:pPr>
            <a:r>
              <a:rPr lang="en-US" sz="1800" b="1" dirty="0">
                <a:solidFill>
                  <a:srgbClr val="000000"/>
                </a:solidFill>
                <a:latin typeface="Arial" panose="020B0604020202020204" pitchFamily="34" charset="0"/>
              </a:rPr>
              <a:t>Conclusion:</a:t>
            </a:r>
          </a:p>
          <a:p>
            <a:pPr marL="449263" indent="0" rtl="0">
              <a:lnSpc>
                <a:spcPct val="150000"/>
              </a:lnSpc>
              <a:spcBef>
                <a:spcPts val="0"/>
              </a:spcBef>
              <a:spcAft>
                <a:spcPts val="0"/>
              </a:spcAft>
            </a:pPr>
            <a:r>
              <a:rPr lang="en-US" sz="1800" b="0" i="0" u="none" strike="noStrike" dirty="0">
                <a:solidFill>
                  <a:srgbClr val="000000"/>
                </a:solidFill>
                <a:effectLst/>
                <a:latin typeface="Arial" panose="020B0604020202020204" pitchFamily="34" charset="0"/>
              </a:rPr>
              <a:t>  Cross-validation confirmed the robustness and reliability of the Logistic Regression model's performance.</a:t>
            </a:r>
            <a:endParaRPr lang="en-US" b="0" dirty="0">
              <a:effectLst/>
            </a:endParaRPr>
          </a:p>
          <a:p>
            <a:pPr marL="0" indent="0">
              <a:buNone/>
            </a:pPr>
            <a:endParaRPr lang="en-IN" dirty="0"/>
          </a:p>
        </p:txBody>
      </p:sp>
    </p:spTree>
    <p:extLst>
      <p:ext uri="{BB962C8B-B14F-4D97-AF65-F5344CB8AC3E}">
        <p14:creationId xmlns:p14="http://schemas.microsoft.com/office/powerpoint/2010/main" val="2194675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E0D34-19A3-8F08-9DB9-58F3FD446C8B}"/>
              </a:ext>
            </a:extLst>
          </p:cNvPr>
          <p:cNvSpPr>
            <a:spLocks noGrp="1"/>
          </p:cNvSpPr>
          <p:nvPr>
            <p:ph type="title"/>
          </p:nvPr>
        </p:nvSpPr>
        <p:spPr/>
        <p:txBody>
          <a:bodyPr/>
          <a:lstStyle/>
          <a:p>
            <a:r>
              <a:rPr lang="en-IN" b="1" dirty="0"/>
              <a:t>Comparison of Models</a:t>
            </a:r>
          </a:p>
        </p:txBody>
      </p:sp>
      <p:sp>
        <p:nvSpPr>
          <p:cNvPr id="3" name="Content Placeholder 2">
            <a:extLst>
              <a:ext uri="{FF2B5EF4-FFF2-40B4-BE49-F238E27FC236}">
                <a16:creationId xmlns:a16="http://schemas.microsoft.com/office/drawing/2014/main" id="{3975A8B0-7805-AF8E-DDF1-DED98AC416A9}"/>
              </a:ext>
            </a:extLst>
          </p:cNvPr>
          <p:cNvSpPr>
            <a:spLocks noGrp="1"/>
          </p:cNvSpPr>
          <p:nvPr>
            <p:ph idx="1"/>
          </p:nvPr>
        </p:nvSpPr>
        <p:spPr/>
        <p:txBody>
          <a:bodyPr/>
          <a:lstStyle/>
          <a:p>
            <a:pPr rtl="0">
              <a:spcBef>
                <a:spcPts val="0"/>
              </a:spcBef>
              <a:spcAft>
                <a:spcPts val="0"/>
              </a:spcAft>
            </a:pPr>
            <a:r>
              <a:rPr lang="en-US" sz="1800" b="1" dirty="0">
                <a:solidFill>
                  <a:srgbClr val="000000"/>
                </a:solidFill>
                <a:latin typeface="Arial" panose="020B0604020202020204" pitchFamily="34" charset="0"/>
              </a:rPr>
              <a:t>Objective: </a:t>
            </a:r>
            <a:r>
              <a:rPr lang="en-US" sz="1800" b="0" i="0" u="none" strike="noStrike" dirty="0">
                <a:solidFill>
                  <a:srgbClr val="000000"/>
                </a:solidFill>
                <a:effectLst/>
                <a:latin typeface="Arial" panose="020B0604020202020204" pitchFamily="34" charset="0"/>
              </a:rPr>
              <a:t>Compare the Logistic Regression and Random Forest models.</a:t>
            </a:r>
            <a:endParaRPr lang="en-US" b="0" dirty="0">
              <a:effectLst/>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  </a:t>
            </a:r>
            <a:endParaRPr lang="en-US" b="0" dirty="0">
              <a:effectLst/>
            </a:endParaRPr>
          </a:p>
          <a:p>
            <a:pPr rtl="0">
              <a:spcBef>
                <a:spcPts val="0"/>
              </a:spcBef>
              <a:spcAft>
                <a:spcPts val="0"/>
              </a:spcAft>
            </a:pPr>
            <a:r>
              <a:rPr lang="en-US" sz="1800" b="1" dirty="0">
                <a:solidFill>
                  <a:srgbClr val="000000"/>
                </a:solidFill>
                <a:latin typeface="Arial" panose="020B0604020202020204" pitchFamily="34" charset="0"/>
              </a:rPr>
              <a:t>Metrics:</a:t>
            </a:r>
          </a:p>
          <a:p>
            <a:pPr marL="536575" indent="0" rtl="0">
              <a:lnSpc>
                <a:spcPct val="150000"/>
              </a:lnSpc>
              <a:spcBef>
                <a:spcPts val="0"/>
              </a:spcBef>
              <a:spcAft>
                <a:spcPts val="0"/>
              </a:spcAft>
            </a:pPr>
            <a:r>
              <a:rPr lang="en-US" sz="1800" b="0" i="0" u="none" strike="noStrike" dirty="0">
                <a:solidFill>
                  <a:srgbClr val="000000"/>
                </a:solidFill>
                <a:effectLst/>
                <a:latin typeface="Arial" panose="020B0604020202020204" pitchFamily="34" charset="0"/>
              </a:rPr>
              <a:t>  Logistic Regression: Slightly lower performance, but still excellent accuracy (98.66%).</a:t>
            </a:r>
            <a:endParaRPr lang="en-US" b="0" dirty="0">
              <a:effectLst/>
            </a:endParaRPr>
          </a:p>
          <a:p>
            <a:pPr marL="536575" indent="0" rtl="0">
              <a:lnSpc>
                <a:spcPct val="150000"/>
              </a:lnSpc>
              <a:spcBef>
                <a:spcPts val="0"/>
              </a:spcBef>
              <a:spcAft>
                <a:spcPts val="0"/>
              </a:spcAft>
            </a:pPr>
            <a:r>
              <a:rPr lang="en-US" sz="1800" b="0" i="0" u="none" strike="noStrike" dirty="0">
                <a:solidFill>
                  <a:srgbClr val="000000"/>
                </a:solidFill>
                <a:effectLst/>
                <a:latin typeface="Arial" panose="020B0604020202020204" pitchFamily="34" charset="0"/>
              </a:rPr>
              <a:t>  Random Forest: Perfect classification with 100% accuracy on both training and test data.</a:t>
            </a:r>
            <a:endParaRPr lang="en-US" b="0" dirty="0">
              <a:effectLst/>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  </a:t>
            </a:r>
            <a:endParaRPr lang="en-US" b="0" dirty="0">
              <a:effectLst/>
            </a:endParaRPr>
          </a:p>
          <a:p>
            <a:pPr>
              <a:spcBef>
                <a:spcPts val="0"/>
              </a:spcBef>
            </a:pPr>
            <a:r>
              <a:rPr lang="en-US" sz="1800" b="1" dirty="0">
                <a:solidFill>
                  <a:srgbClr val="000000"/>
                </a:solidFill>
                <a:latin typeface="Arial" panose="020B0604020202020204" pitchFamily="34" charset="0"/>
              </a:rPr>
              <a:t>Conclusion:</a:t>
            </a:r>
          </a:p>
          <a:p>
            <a:pPr marL="536575" indent="0" rtl="0">
              <a:lnSpc>
                <a:spcPct val="150000"/>
              </a:lnSpc>
              <a:spcBef>
                <a:spcPts val="0"/>
              </a:spcBef>
              <a:spcAft>
                <a:spcPts val="0"/>
              </a:spcAft>
            </a:pPr>
            <a:r>
              <a:rPr lang="en-US" sz="1800" b="0" i="0" u="none" strike="noStrike" dirty="0">
                <a:solidFill>
                  <a:srgbClr val="000000"/>
                </a:solidFill>
                <a:effectLst/>
                <a:latin typeface="Arial" panose="020B0604020202020204" pitchFamily="34" charset="0"/>
              </a:rPr>
              <a:t>  Logistic Regression: A simpler, interpretable model but with minor misclassifications.</a:t>
            </a:r>
            <a:endParaRPr lang="en-US" b="0" dirty="0">
              <a:effectLst/>
            </a:endParaRPr>
          </a:p>
          <a:p>
            <a:pPr marL="536575" indent="0" rtl="0">
              <a:lnSpc>
                <a:spcPct val="150000"/>
              </a:lnSpc>
              <a:spcBef>
                <a:spcPts val="0"/>
              </a:spcBef>
              <a:spcAft>
                <a:spcPts val="0"/>
              </a:spcAft>
            </a:pPr>
            <a:r>
              <a:rPr lang="en-US" sz="1800" b="0" i="0" u="none" strike="noStrike" dirty="0">
                <a:solidFill>
                  <a:srgbClr val="000000"/>
                </a:solidFill>
                <a:effectLst/>
                <a:latin typeface="Arial" panose="020B0604020202020204" pitchFamily="34" charset="0"/>
              </a:rPr>
              <a:t>  Random Forest: More complex but achieved perfect classification, making it the preferred model for this task.</a:t>
            </a:r>
            <a:endParaRPr lang="en-US" b="0" dirty="0">
              <a:effectLst/>
            </a:endParaRPr>
          </a:p>
          <a:p>
            <a:pPr marL="0" indent="0">
              <a:buNone/>
            </a:pPr>
            <a:endParaRPr lang="en-IN" dirty="0"/>
          </a:p>
        </p:txBody>
      </p:sp>
    </p:spTree>
    <p:extLst>
      <p:ext uri="{BB962C8B-B14F-4D97-AF65-F5344CB8AC3E}">
        <p14:creationId xmlns:p14="http://schemas.microsoft.com/office/powerpoint/2010/main" val="2594550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AA620-4FDC-7F3C-E56D-A40BAA0C3747}"/>
              </a:ext>
            </a:extLst>
          </p:cNvPr>
          <p:cNvSpPr>
            <a:spLocks noGrp="1"/>
          </p:cNvSpPr>
          <p:nvPr>
            <p:ph type="title"/>
          </p:nvPr>
        </p:nvSpPr>
        <p:spPr/>
        <p:txBody>
          <a:bodyPr/>
          <a:lstStyle/>
          <a:p>
            <a:r>
              <a:rPr lang="en-IN" b="1" dirty="0"/>
              <a:t>Final Model Selection</a:t>
            </a:r>
          </a:p>
        </p:txBody>
      </p:sp>
      <p:sp>
        <p:nvSpPr>
          <p:cNvPr id="3" name="Content Placeholder 2">
            <a:extLst>
              <a:ext uri="{FF2B5EF4-FFF2-40B4-BE49-F238E27FC236}">
                <a16:creationId xmlns:a16="http://schemas.microsoft.com/office/drawing/2014/main" id="{83E8F1A5-A0FA-4203-025F-8F5B572CA580}"/>
              </a:ext>
            </a:extLst>
          </p:cNvPr>
          <p:cNvSpPr>
            <a:spLocks noGrp="1"/>
          </p:cNvSpPr>
          <p:nvPr>
            <p:ph idx="1"/>
          </p:nvPr>
        </p:nvSpPr>
        <p:spPr/>
        <p:txBody>
          <a:bodyPr/>
          <a:lstStyle/>
          <a:p>
            <a:pPr rtl="0">
              <a:spcBef>
                <a:spcPts val="0"/>
              </a:spcBef>
              <a:spcAft>
                <a:spcPts val="0"/>
              </a:spcAft>
            </a:pPr>
            <a:r>
              <a:rPr lang="en-US" sz="1800" b="1" dirty="0">
                <a:solidFill>
                  <a:srgbClr val="000000"/>
                </a:solidFill>
                <a:latin typeface="Arial" panose="020B0604020202020204" pitchFamily="34" charset="0"/>
              </a:rPr>
              <a:t>Selected Model</a:t>
            </a:r>
            <a:r>
              <a:rPr lang="en-US" sz="1800" b="0" i="0" u="none" strike="noStrike" dirty="0">
                <a:solidFill>
                  <a:srgbClr val="000000"/>
                </a:solidFill>
                <a:effectLst/>
                <a:latin typeface="Arial" panose="020B0604020202020204" pitchFamily="34" charset="0"/>
              </a:rPr>
              <a:t>: Random Forest Classifier</a:t>
            </a:r>
            <a:endParaRPr lang="en-US" b="0" dirty="0">
              <a:effectLst/>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 </a:t>
            </a:r>
            <a:endParaRPr lang="en-US" b="0" dirty="0">
              <a:effectLst/>
            </a:endParaRPr>
          </a:p>
          <a:p>
            <a:pPr rtl="0">
              <a:spcBef>
                <a:spcPts val="0"/>
              </a:spcBef>
              <a:spcAft>
                <a:spcPts val="0"/>
              </a:spcAft>
            </a:pPr>
            <a:r>
              <a:rPr lang="en-US" sz="1800" b="1" dirty="0">
                <a:solidFill>
                  <a:srgbClr val="000000"/>
                </a:solidFill>
                <a:latin typeface="Arial" panose="020B0604020202020204" pitchFamily="34" charset="0"/>
              </a:rPr>
              <a:t>Reason for Selection:</a:t>
            </a:r>
          </a:p>
          <a:p>
            <a:pPr marL="449263" indent="0" rtl="0">
              <a:lnSpc>
                <a:spcPct val="150000"/>
              </a:lnSpc>
              <a:spcBef>
                <a:spcPts val="0"/>
              </a:spcBef>
              <a:spcAft>
                <a:spcPts val="0"/>
              </a:spcAft>
            </a:pPr>
            <a:r>
              <a:rPr lang="en-US" sz="1800" b="0" i="0" u="none" strike="noStrike" dirty="0">
                <a:solidFill>
                  <a:srgbClr val="000000"/>
                </a:solidFill>
                <a:effectLst/>
                <a:latin typeface="Arial" panose="020B0604020202020204" pitchFamily="34" charset="0"/>
              </a:rPr>
              <a:t>  Superior accuracy on both training and test data (100%).</a:t>
            </a:r>
            <a:endParaRPr lang="en-US" b="0" dirty="0">
              <a:effectLst/>
            </a:endParaRPr>
          </a:p>
          <a:p>
            <a:pPr marL="449263" indent="0" rtl="0">
              <a:lnSpc>
                <a:spcPct val="150000"/>
              </a:lnSpc>
              <a:spcBef>
                <a:spcPts val="0"/>
              </a:spcBef>
              <a:spcAft>
                <a:spcPts val="0"/>
              </a:spcAft>
            </a:pPr>
            <a:r>
              <a:rPr lang="en-US" sz="1800" b="0" i="0" u="none" strike="noStrike" dirty="0">
                <a:solidFill>
                  <a:srgbClr val="000000"/>
                </a:solidFill>
                <a:effectLst/>
                <a:latin typeface="Arial" panose="020B0604020202020204" pitchFamily="34" charset="0"/>
              </a:rPr>
              <a:t>  Ability to handle feature importance analysis and high-dimensional data.</a:t>
            </a:r>
            <a:endParaRPr lang="en-US" b="0" dirty="0">
              <a:effectLst/>
            </a:endParaRPr>
          </a:p>
          <a:p>
            <a:pPr marL="449263" indent="0" rtl="0">
              <a:lnSpc>
                <a:spcPct val="150000"/>
              </a:lnSpc>
              <a:spcBef>
                <a:spcPts val="0"/>
              </a:spcBef>
              <a:spcAft>
                <a:spcPts val="0"/>
              </a:spcAft>
            </a:pPr>
            <a:r>
              <a:rPr lang="en-US" sz="1800" b="0" i="0" u="none" strike="noStrike" dirty="0">
                <a:solidFill>
                  <a:srgbClr val="000000"/>
                </a:solidFill>
                <a:effectLst/>
                <a:latin typeface="Arial" panose="020B0604020202020204" pitchFamily="34" charset="0"/>
              </a:rPr>
              <a:t>  Robustness confirmed by cross-validation and perfect performance metrics.</a:t>
            </a:r>
            <a:endParaRPr lang="en-US" b="0" dirty="0">
              <a:effectLst/>
            </a:endParaRPr>
          </a:p>
          <a:p>
            <a:pPr marL="0" indent="0" rtl="0">
              <a:spcBef>
                <a:spcPts val="0"/>
              </a:spcBef>
              <a:spcAft>
                <a:spcPts val="0"/>
              </a:spcAft>
              <a:buNone/>
            </a:pPr>
            <a:endParaRPr lang="en-US" b="0" dirty="0">
              <a:effectLst/>
            </a:endParaRPr>
          </a:p>
          <a:p>
            <a:pPr>
              <a:lnSpc>
                <a:spcPct val="150000"/>
              </a:lnSpc>
              <a:spcBef>
                <a:spcPts val="0"/>
              </a:spcBef>
            </a:pPr>
            <a:r>
              <a:rPr lang="en-US" sz="1800" b="1" dirty="0">
                <a:solidFill>
                  <a:srgbClr val="000000"/>
                </a:solidFill>
                <a:latin typeface="Arial" panose="020B0604020202020204" pitchFamily="34" charset="0"/>
              </a:rPr>
              <a:t>Use in Real-World Applications:</a:t>
            </a:r>
          </a:p>
          <a:p>
            <a:pPr marL="449263" indent="0" rtl="0">
              <a:lnSpc>
                <a:spcPct val="150000"/>
              </a:lnSpc>
              <a:spcBef>
                <a:spcPts val="0"/>
              </a:spcBef>
              <a:spcAft>
                <a:spcPts val="0"/>
              </a:spcAft>
            </a:pPr>
            <a:r>
              <a:rPr lang="en-US" sz="1800" b="0" i="0" u="none" strike="noStrike" dirty="0">
                <a:solidFill>
                  <a:srgbClr val="000000"/>
                </a:solidFill>
                <a:effectLst/>
                <a:latin typeface="Arial" panose="020B0604020202020204" pitchFamily="34" charset="0"/>
              </a:rPr>
              <a:t>  Suitable for complex classification tasks in particle physics research, where precision is critical.</a:t>
            </a:r>
            <a:endParaRPr lang="en-US" b="0" dirty="0">
              <a:effectLst/>
            </a:endParaRPr>
          </a:p>
          <a:p>
            <a:pPr marL="0" indent="0">
              <a:buNone/>
            </a:pPr>
            <a:endParaRPr lang="en-IN" dirty="0"/>
          </a:p>
        </p:txBody>
      </p:sp>
    </p:spTree>
    <p:extLst>
      <p:ext uri="{BB962C8B-B14F-4D97-AF65-F5344CB8AC3E}">
        <p14:creationId xmlns:p14="http://schemas.microsoft.com/office/powerpoint/2010/main" val="643540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95599-B7C4-E262-81D1-7EC7F508DAF7}"/>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D03BACD3-014B-4BB4-9E4C-7ACE019656F3}"/>
              </a:ext>
            </a:extLst>
          </p:cNvPr>
          <p:cNvSpPr>
            <a:spLocks noGrp="1"/>
          </p:cNvSpPr>
          <p:nvPr>
            <p:ph idx="1"/>
          </p:nvPr>
        </p:nvSpPr>
        <p:spPr/>
        <p:txBody>
          <a:bodyPr>
            <a:normAutofit fontScale="92500" lnSpcReduction="20000"/>
          </a:bodyPr>
          <a:lstStyle/>
          <a:p>
            <a:pPr algn="l">
              <a:lnSpc>
                <a:spcPct val="150000"/>
              </a:lnSpc>
            </a:pPr>
            <a:r>
              <a:rPr lang="en-US" sz="1800" dirty="0">
                <a:solidFill>
                  <a:srgbClr val="000000"/>
                </a:solidFill>
                <a:latin typeface="Arial" panose="020B0604020202020204" pitchFamily="34" charset="0"/>
              </a:rPr>
              <a:t>In this analysis, we have evaluated the performance of two powerful machine learning models, Logistic Regression and Random Forest, on our dataset. The results obtained are incredibly promising, showcasing the remarkable predictive abilities of both models.</a:t>
            </a:r>
          </a:p>
          <a:p>
            <a:pPr algn="l">
              <a:lnSpc>
                <a:spcPct val="150000"/>
              </a:lnSpc>
            </a:pPr>
            <a:r>
              <a:rPr lang="en-US" sz="1800" dirty="0">
                <a:solidFill>
                  <a:srgbClr val="000000"/>
                </a:solidFill>
                <a:latin typeface="Arial" panose="020B0604020202020204" pitchFamily="34" charset="0"/>
              </a:rPr>
              <a:t>Logistic Regression: Our Logistic Regression model demonstrates exceptional performance, achieving an F1 score of 99%. This score indicates a high level of precision and recall, reflecting the model's ability to correctly classify instances across both classes with outstanding accuracy.</a:t>
            </a:r>
          </a:p>
          <a:p>
            <a:pPr algn="l">
              <a:lnSpc>
                <a:spcPct val="150000"/>
              </a:lnSpc>
            </a:pPr>
            <a:r>
              <a:rPr lang="en-US" sz="1800" dirty="0">
                <a:solidFill>
                  <a:srgbClr val="000000"/>
                </a:solidFill>
                <a:latin typeface="Arial" panose="020B0604020202020204" pitchFamily="34" charset="0"/>
              </a:rPr>
              <a:t>Random Forest: Similarly, our Random Forest model exhibits stellar performance, achieving a perfect F1 score of 100%. The model's ability to achieve optimal precision and recall across all classes is remarkable and underscores its effectiveness in capturing complex relationships within the data.</a:t>
            </a:r>
          </a:p>
          <a:p>
            <a:pPr algn="l">
              <a:lnSpc>
                <a:spcPct val="150000"/>
              </a:lnSpc>
            </a:pPr>
            <a:r>
              <a:rPr lang="en-US" sz="1800" dirty="0">
                <a:solidFill>
                  <a:srgbClr val="000000"/>
                </a:solidFill>
                <a:latin typeface="Arial" panose="020B0604020202020204" pitchFamily="34" charset="0"/>
              </a:rPr>
              <a:t>By Using Feature Importance we could observe the Top 10 features are most influential in making predictions.</a:t>
            </a:r>
          </a:p>
        </p:txBody>
      </p:sp>
    </p:spTree>
    <p:extLst>
      <p:ext uri="{BB962C8B-B14F-4D97-AF65-F5344CB8AC3E}">
        <p14:creationId xmlns:p14="http://schemas.microsoft.com/office/powerpoint/2010/main" val="1222958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393B32-D641-1F7E-2F0A-540EBBE85674}"/>
              </a:ext>
            </a:extLst>
          </p:cNvPr>
          <p:cNvSpPr>
            <a:spLocks noGrp="1"/>
          </p:cNvSpPr>
          <p:nvPr>
            <p:ph type="title"/>
          </p:nvPr>
        </p:nvSpPr>
        <p:spPr/>
        <p:txBody>
          <a:bodyPr/>
          <a:lstStyle/>
          <a:p>
            <a:r>
              <a:rPr lang="en-IN" b="1" dirty="0"/>
              <a:t>Project Overview</a:t>
            </a:r>
          </a:p>
        </p:txBody>
      </p:sp>
      <p:sp>
        <p:nvSpPr>
          <p:cNvPr id="6" name="Content Placeholder 5">
            <a:extLst>
              <a:ext uri="{FF2B5EF4-FFF2-40B4-BE49-F238E27FC236}">
                <a16:creationId xmlns:a16="http://schemas.microsoft.com/office/drawing/2014/main" id="{24DF20A9-99C4-3591-B8AE-4BA30F37F0CD}"/>
              </a:ext>
            </a:extLst>
          </p:cNvPr>
          <p:cNvSpPr>
            <a:spLocks noGrp="1"/>
          </p:cNvSpPr>
          <p:nvPr>
            <p:ph idx="1"/>
          </p:nvPr>
        </p:nvSpPr>
        <p:spPr/>
        <p:txBody>
          <a:bodyPr/>
          <a:lstStyle/>
          <a:p>
            <a:pPr>
              <a:lnSpc>
                <a:spcPct val="150000"/>
              </a:lnSpc>
            </a:pPr>
            <a:r>
              <a:rPr lang="en-US" sz="1800" b="1" dirty="0">
                <a:solidFill>
                  <a:srgbClr val="000000"/>
                </a:solidFill>
                <a:latin typeface="Arial" panose="020B0604020202020204" pitchFamily="34" charset="0"/>
              </a:rPr>
              <a:t>Problem Statement</a:t>
            </a:r>
            <a:r>
              <a:rPr lang="en-US" sz="1800" dirty="0">
                <a:solidFill>
                  <a:srgbClr val="000000"/>
                </a:solidFill>
                <a:latin typeface="Arial" panose="020B0604020202020204" pitchFamily="34" charset="0"/>
              </a:rPr>
              <a:t>: Classifying high-energy physics events as signal or background based on multiple particle characteristics (e.g., momentum, mass, energy).</a:t>
            </a:r>
          </a:p>
          <a:p>
            <a:pPr>
              <a:lnSpc>
                <a:spcPct val="150000"/>
              </a:lnSpc>
            </a:pPr>
            <a:r>
              <a:rPr lang="en-US" sz="1800" b="1" i="0" u="none" strike="noStrike" dirty="0">
                <a:solidFill>
                  <a:srgbClr val="000000"/>
                </a:solidFill>
                <a:effectLst/>
                <a:latin typeface="Arial" panose="020B0604020202020204" pitchFamily="34" charset="0"/>
              </a:rPr>
              <a:t>Objective:</a:t>
            </a:r>
            <a:r>
              <a:rPr lang="en-US" sz="1800" b="0" i="0" u="none" strike="noStrike" dirty="0">
                <a:solidFill>
                  <a:srgbClr val="000000"/>
                </a:solidFill>
                <a:effectLst/>
                <a:latin typeface="Arial" panose="020B0604020202020204" pitchFamily="34" charset="0"/>
              </a:rPr>
              <a:t> Build machine learning models to distinguish between signal (`s`) and background (`b`) events.</a:t>
            </a:r>
          </a:p>
          <a:p>
            <a:pPr>
              <a:lnSpc>
                <a:spcPct val="150000"/>
              </a:lnSpc>
              <a:spcBef>
                <a:spcPts val="0"/>
              </a:spcBef>
            </a:pPr>
            <a:r>
              <a:rPr lang="en-US" sz="1800" b="1" i="0" u="none" strike="noStrike" dirty="0">
                <a:solidFill>
                  <a:srgbClr val="000000"/>
                </a:solidFill>
                <a:effectLst/>
                <a:latin typeface="Arial" panose="020B0604020202020204" pitchFamily="34" charset="0"/>
              </a:rPr>
              <a:t>Approach</a:t>
            </a:r>
            <a:endParaRPr lang="en-US" b="1" dirty="0">
              <a:effectLst/>
            </a:endParaRPr>
          </a:p>
          <a:p>
            <a:pPr marL="457200" lvl="1" indent="0">
              <a:lnSpc>
                <a:spcPct val="150000"/>
              </a:lnSpc>
              <a:spcBef>
                <a:spcPts val="0"/>
              </a:spcBef>
              <a:buNone/>
            </a:pPr>
            <a:r>
              <a:rPr lang="en-US" sz="1400" b="0" i="0" u="none" strike="noStrike" dirty="0">
                <a:solidFill>
                  <a:srgbClr val="000000"/>
                </a:solidFill>
                <a:effectLst/>
                <a:latin typeface="Arial" panose="020B0604020202020204" pitchFamily="34" charset="0"/>
              </a:rPr>
              <a:t> </a:t>
            </a:r>
            <a:r>
              <a:rPr lang="en-US" sz="1800" b="0" i="0" u="none" strike="noStrike" dirty="0">
                <a:solidFill>
                  <a:srgbClr val="000000"/>
                </a:solidFill>
                <a:effectLst/>
                <a:latin typeface="Arial" panose="020B0604020202020204" pitchFamily="34" charset="0"/>
              </a:rPr>
              <a:t> Data Cleaning</a:t>
            </a:r>
            <a:endParaRPr lang="en-US" sz="3200" b="0" dirty="0">
              <a:effectLst/>
            </a:endParaRPr>
          </a:p>
          <a:p>
            <a:pPr marL="457200" lvl="1" indent="0">
              <a:lnSpc>
                <a:spcPct val="150000"/>
              </a:lnSpc>
              <a:spcBef>
                <a:spcPts val="0"/>
              </a:spcBef>
              <a:buNone/>
            </a:pPr>
            <a:r>
              <a:rPr lang="en-US" sz="1800" b="0" i="0" u="none" strike="noStrike" dirty="0">
                <a:solidFill>
                  <a:srgbClr val="000000"/>
                </a:solidFill>
                <a:effectLst/>
                <a:latin typeface="Arial" panose="020B0604020202020204" pitchFamily="34" charset="0"/>
              </a:rPr>
              <a:t>  Exploratory Data Analysis (EDA)</a:t>
            </a:r>
            <a:endParaRPr lang="en-US" sz="3200" b="0" dirty="0">
              <a:effectLst/>
            </a:endParaRPr>
          </a:p>
          <a:p>
            <a:pPr marL="457200" lvl="1" indent="0">
              <a:lnSpc>
                <a:spcPct val="150000"/>
              </a:lnSpc>
              <a:spcBef>
                <a:spcPts val="0"/>
              </a:spcBef>
              <a:buNone/>
            </a:pPr>
            <a:r>
              <a:rPr lang="en-US" sz="1800" b="0" i="0" u="none" strike="noStrike" dirty="0">
                <a:solidFill>
                  <a:srgbClr val="000000"/>
                </a:solidFill>
                <a:effectLst/>
                <a:latin typeface="Arial" panose="020B0604020202020204" pitchFamily="34" charset="0"/>
              </a:rPr>
              <a:t>  Feature Engineering and Selection</a:t>
            </a:r>
            <a:endParaRPr lang="en-US" sz="3200" b="0" dirty="0">
              <a:effectLst/>
            </a:endParaRPr>
          </a:p>
          <a:p>
            <a:pPr marL="457200" lvl="1" indent="0">
              <a:lnSpc>
                <a:spcPct val="150000"/>
              </a:lnSpc>
              <a:spcBef>
                <a:spcPts val="0"/>
              </a:spcBef>
              <a:buNone/>
            </a:pPr>
            <a:r>
              <a:rPr lang="en-US" sz="1800" b="0" i="0" u="none" strike="noStrike" dirty="0">
                <a:solidFill>
                  <a:srgbClr val="000000"/>
                </a:solidFill>
                <a:effectLst/>
                <a:latin typeface="Arial" panose="020B0604020202020204" pitchFamily="34" charset="0"/>
              </a:rPr>
              <a:t>  Model Building and Evaluation</a:t>
            </a:r>
            <a:endParaRPr lang="en-US" sz="3200" b="0" dirty="0">
              <a:effectLst/>
            </a:endParaRPr>
          </a:p>
          <a:p>
            <a:pPr marL="0" indent="0">
              <a:buNone/>
            </a:pPr>
            <a:endParaRPr lang="en-US" dirty="0"/>
          </a:p>
          <a:p>
            <a:endParaRPr lang="en-IN" sz="1800" dirty="0">
              <a:solidFill>
                <a:srgbClr val="000000"/>
              </a:solidFill>
              <a:latin typeface="Arial" panose="020B0604020202020204" pitchFamily="34" charset="0"/>
            </a:endParaRPr>
          </a:p>
        </p:txBody>
      </p:sp>
    </p:spTree>
    <p:extLst>
      <p:ext uri="{BB962C8B-B14F-4D97-AF65-F5344CB8AC3E}">
        <p14:creationId xmlns:p14="http://schemas.microsoft.com/office/powerpoint/2010/main" val="3464049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A2BC-392F-4099-728A-CAF4EB470507}"/>
              </a:ext>
            </a:extLst>
          </p:cNvPr>
          <p:cNvSpPr>
            <a:spLocks noGrp="1"/>
          </p:cNvSpPr>
          <p:nvPr>
            <p:ph type="title"/>
          </p:nvPr>
        </p:nvSpPr>
        <p:spPr/>
        <p:txBody>
          <a:bodyPr/>
          <a:lstStyle/>
          <a:p>
            <a:r>
              <a:rPr lang="en-IN" b="1" dirty="0"/>
              <a:t>Data Preprocessing</a:t>
            </a:r>
          </a:p>
        </p:txBody>
      </p:sp>
      <p:sp>
        <p:nvSpPr>
          <p:cNvPr id="3" name="Content Placeholder 2">
            <a:extLst>
              <a:ext uri="{FF2B5EF4-FFF2-40B4-BE49-F238E27FC236}">
                <a16:creationId xmlns:a16="http://schemas.microsoft.com/office/drawing/2014/main" id="{302A747B-9AF5-2916-1CF9-41A53ACF6EEE}"/>
              </a:ext>
            </a:extLst>
          </p:cNvPr>
          <p:cNvSpPr>
            <a:spLocks noGrp="1"/>
          </p:cNvSpPr>
          <p:nvPr>
            <p:ph idx="1"/>
          </p:nvPr>
        </p:nvSpPr>
        <p:spPr>
          <a:xfrm>
            <a:off x="838200" y="1596119"/>
            <a:ext cx="10515600" cy="4351338"/>
          </a:xfrm>
        </p:spPr>
        <p:txBody>
          <a:bodyPr>
            <a:normAutofit/>
          </a:bodyPr>
          <a:lstStyle/>
          <a:p>
            <a:pPr>
              <a:spcBef>
                <a:spcPts val="0"/>
              </a:spcBef>
            </a:pPr>
            <a:r>
              <a:rPr lang="en-US" sz="1800" b="1" dirty="0">
                <a:solidFill>
                  <a:srgbClr val="000000"/>
                </a:solidFill>
                <a:latin typeface="Arial" panose="020B0604020202020204" pitchFamily="34" charset="0"/>
              </a:rPr>
              <a:t>Initial Dataset</a:t>
            </a:r>
            <a:r>
              <a:rPr lang="en-US" sz="1800" b="0" i="0" u="none" strike="noStrike" dirty="0">
                <a:solidFill>
                  <a:srgbClr val="000000"/>
                </a:solidFill>
                <a:effectLst/>
                <a:latin typeface="Arial" panose="020B0604020202020204" pitchFamily="34" charset="0"/>
              </a:rPr>
              <a:t>:</a:t>
            </a:r>
            <a:endParaRPr lang="en-US" b="0" dirty="0">
              <a:effectLst/>
            </a:endParaRPr>
          </a:p>
          <a:p>
            <a:pPr marL="822325" lvl="1" indent="-285750">
              <a:lnSpc>
                <a:spcPct val="150000"/>
              </a:lnSpc>
              <a:spcBef>
                <a:spcPts val="1000"/>
              </a:spcBef>
            </a:pPr>
            <a:r>
              <a:rPr lang="en-US" sz="1800" dirty="0">
                <a:solidFill>
                  <a:srgbClr val="000000"/>
                </a:solidFill>
                <a:latin typeface="Arial" panose="020B0604020202020204" pitchFamily="34" charset="0"/>
              </a:rPr>
              <a:t>Contains various particle-related features: momentum, mass, energy, and angular separation.</a:t>
            </a:r>
          </a:p>
          <a:p>
            <a:pPr marL="822325" lvl="1" indent="-285750">
              <a:lnSpc>
                <a:spcPct val="150000"/>
              </a:lnSpc>
              <a:spcBef>
                <a:spcPts val="1000"/>
              </a:spcBef>
            </a:pPr>
            <a:r>
              <a:rPr lang="en-US" sz="1800" dirty="0">
                <a:solidFill>
                  <a:srgbClr val="000000"/>
                </a:solidFill>
                <a:latin typeface="Arial" panose="020B0604020202020204" pitchFamily="34" charset="0"/>
              </a:rPr>
              <a:t>Size: 250000,33</a:t>
            </a:r>
          </a:p>
          <a:p>
            <a:pPr>
              <a:lnSpc>
                <a:spcPct val="150000"/>
              </a:lnSpc>
              <a:spcBef>
                <a:spcPts val="0"/>
              </a:spcBef>
            </a:pPr>
            <a:r>
              <a:rPr lang="en-US" sz="1800" b="1" dirty="0">
                <a:solidFill>
                  <a:srgbClr val="000000"/>
                </a:solidFill>
                <a:latin typeface="Arial" panose="020B0604020202020204" pitchFamily="34" charset="0"/>
              </a:rPr>
              <a:t>Data Cleaning:</a:t>
            </a:r>
          </a:p>
          <a:p>
            <a:pPr marL="822325" lvl="1" indent="-285750">
              <a:lnSpc>
                <a:spcPct val="150000"/>
              </a:lnSpc>
              <a:spcBef>
                <a:spcPts val="1000"/>
              </a:spcBef>
            </a:pPr>
            <a:r>
              <a:rPr lang="en-US" sz="1800" dirty="0">
                <a:solidFill>
                  <a:srgbClr val="000000"/>
                </a:solidFill>
                <a:latin typeface="Arial" panose="020B0604020202020204" pitchFamily="34" charset="0"/>
              </a:rPr>
              <a:t>Removed irrelevant or non-numeric columns.</a:t>
            </a:r>
          </a:p>
          <a:p>
            <a:pPr marL="822325" lvl="1" indent="-285750">
              <a:lnSpc>
                <a:spcPct val="150000"/>
              </a:lnSpc>
              <a:spcBef>
                <a:spcPts val="1000"/>
              </a:spcBef>
            </a:pPr>
            <a:r>
              <a:rPr lang="en-US" sz="1800" dirty="0">
                <a:solidFill>
                  <a:srgbClr val="000000"/>
                </a:solidFill>
                <a:latin typeface="Arial" panose="020B0604020202020204" pitchFamily="34" charset="0"/>
              </a:rPr>
              <a:t>Cleaned and converted features to numerical format where necessary.</a:t>
            </a:r>
          </a:p>
          <a:p>
            <a:pPr marL="822325" lvl="1" indent="-285750">
              <a:lnSpc>
                <a:spcPct val="150000"/>
              </a:lnSpc>
              <a:spcBef>
                <a:spcPts val="1000"/>
              </a:spcBef>
            </a:pPr>
            <a:r>
              <a:rPr lang="en-US" sz="1800" dirty="0">
                <a:solidFill>
                  <a:srgbClr val="000000"/>
                </a:solidFill>
                <a:latin typeface="Arial" panose="020B0604020202020204" pitchFamily="34" charset="0"/>
              </a:rPr>
              <a:t>No missing values to handle.</a:t>
            </a:r>
          </a:p>
          <a:p>
            <a:pPr marL="174625" lvl="1" indent="-174625">
              <a:lnSpc>
                <a:spcPct val="150000"/>
              </a:lnSpc>
              <a:spcBef>
                <a:spcPts val="0"/>
              </a:spcBef>
            </a:pPr>
            <a:r>
              <a:rPr lang="en-US" sz="1800" b="1" dirty="0">
                <a:solidFill>
                  <a:srgbClr val="000000"/>
                </a:solidFill>
                <a:latin typeface="Arial" panose="020B0604020202020204" pitchFamily="34" charset="0"/>
              </a:rPr>
              <a:t>Processed Features:</a:t>
            </a:r>
          </a:p>
          <a:p>
            <a:pPr marL="822325" lvl="1" indent="-285750">
              <a:lnSpc>
                <a:spcPct val="150000"/>
              </a:lnSpc>
              <a:spcBef>
                <a:spcPts val="0"/>
              </a:spcBef>
            </a:pPr>
            <a:r>
              <a:rPr lang="en-US" sz="1800" dirty="0">
                <a:solidFill>
                  <a:srgbClr val="000000"/>
                </a:solidFill>
                <a:latin typeface="Arial" panose="020B0604020202020204" pitchFamily="34" charset="0"/>
              </a:rPr>
              <a:t>Initial features such as `</a:t>
            </a:r>
            <a:r>
              <a:rPr lang="en-US" sz="1800" dirty="0" err="1">
                <a:solidFill>
                  <a:srgbClr val="000000"/>
                </a:solidFill>
                <a:latin typeface="Arial" panose="020B0604020202020204" pitchFamily="34" charset="0"/>
              </a:rPr>
              <a:t>PRI_tau_pt</a:t>
            </a:r>
            <a:r>
              <a:rPr lang="en-US" sz="1800" dirty="0">
                <a:solidFill>
                  <a:srgbClr val="000000"/>
                </a:solidFill>
                <a:latin typeface="Arial" panose="020B0604020202020204" pitchFamily="34" charset="0"/>
              </a:rPr>
              <a:t>`, `</a:t>
            </a:r>
            <a:r>
              <a:rPr lang="en-US" sz="1800" dirty="0" err="1">
                <a:solidFill>
                  <a:srgbClr val="000000"/>
                </a:solidFill>
                <a:latin typeface="Arial" panose="020B0604020202020204" pitchFamily="34" charset="0"/>
              </a:rPr>
              <a:t>DER_mass_vis</a:t>
            </a:r>
            <a:r>
              <a:rPr lang="en-US" sz="1800" dirty="0">
                <a:solidFill>
                  <a:srgbClr val="000000"/>
                </a:solidFill>
                <a:latin typeface="Arial" panose="020B0604020202020204" pitchFamily="34" charset="0"/>
              </a:rPr>
              <a:t>`, `</a:t>
            </a:r>
            <a:r>
              <a:rPr lang="en-US" sz="1800" dirty="0" err="1">
                <a:solidFill>
                  <a:srgbClr val="000000"/>
                </a:solidFill>
                <a:latin typeface="Arial" panose="020B0604020202020204" pitchFamily="34" charset="0"/>
              </a:rPr>
              <a:t>PRI_jet_subleading_pt</a:t>
            </a:r>
            <a:r>
              <a:rPr lang="en-US" sz="1800" dirty="0">
                <a:solidFill>
                  <a:srgbClr val="000000"/>
                </a:solidFill>
                <a:latin typeface="Arial" panose="020B0604020202020204" pitchFamily="34" charset="0"/>
              </a:rPr>
              <a:t>`, etc.</a:t>
            </a:r>
            <a:endParaRPr lang="en-IN" sz="1800" dirty="0">
              <a:solidFill>
                <a:srgbClr val="000000"/>
              </a:solidFill>
              <a:latin typeface="Arial" panose="020B0604020202020204" pitchFamily="34" charset="0"/>
            </a:endParaRPr>
          </a:p>
        </p:txBody>
      </p:sp>
    </p:spTree>
    <p:extLst>
      <p:ext uri="{BB962C8B-B14F-4D97-AF65-F5344CB8AC3E}">
        <p14:creationId xmlns:p14="http://schemas.microsoft.com/office/powerpoint/2010/main" val="4126739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C7D51-0B30-0A55-7BF0-B5A7A4C5319F}"/>
              </a:ext>
            </a:extLst>
          </p:cNvPr>
          <p:cNvSpPr>
            <a:spLocks noGrp="1"/>
          </p:cNvSpPr>
          <p:nvPr>
            <p:ph type="title"/>
          </p:nvPr>
        </p:nvSpPr>
        <p:spPr/>
        <p:txBody>
          <a:bodyPr/>
          <a:lstStyle/>
          <a:p>
            <a:r>
              <a:rPr lang="en-IN" b="1" dirty="0"/>
              <a:t>Exploratory Data Analysis (EDA)</a:t>
            </a:r>
          </a:p>
        </p:txBody>
      </p:sp>
      <p:sp>
        <p:nvSpPr>
          <p:cNvPr id="3" name="Content Placeholder 2">
            <a:extLst>
              <a:ext uri="{FF2B5EF4-FFF2-40B4-BE49-F238E27FC236}">
                <a16:creationId xmlns:a16="http://schemas.microsoft.com/office/drawing/2014/main" id="{6B8D2CDD-9C18-75A2-D397-1DB2D43B6F5B}"/>
              </a:ext>
            </a:extLst>
          </p:cNvPr>
          <p:cNvSpPr>
            <a:spLocks noGrp="1"/>
          </p:cNvSpPr>
          <p:nvPr>
            <p:ph idx="1"/>
          </p:nvPr>
        </p:nvSpPr>
        <p:spPr/>
        <p:txBody>
          <a:bodyPr>
            <a:normAutofit/>
          </a:bodyPr>
          <a:lstStyle/>
          <a:p>
            <a:pPr rtl="0">
              <a:spcBef>
                <a:spcPts val="0"/>
              </a:spcBef>
              <a:spcAft>
                <a:spcPts val="0"/>
              </a:spcAft>
            </a:pPr>
            <a:r>
              <a:rPr lang="en-US" sz="1800" b="1" dirty="0">
                <a:solidFill>
                  <a:srgbClr val="000000"/>
                </a:solidFill>
                <a:latin typeface="Arial" panose="020B0604020202020204" pitchFamily="34" charset="0"/>
              </a:rPr>
              <a:t>Objective:</a:t>
            </a:r>
            <a:r>
              <a:rPr lang="en-US" sz="1800" b="0" i="0" u="none" strike="noStrike" dirty="0">
                <a:solidFill>
                  <a:srgbClr val="000000"/>
                </a:solidFill>
                <a:effectLst/>
                <a:latin typeface="Arial" panose="020B0604020202020204" pitchFamily="34" charset="0"/>
              </a:rPr>
              <a:t> To understand feature distributions and relationships.</a:t>
            </a:r>
            <a:endParaRPr lang="en-US" b="0" dirty="0">
              <a:effectLst/>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  </a:t>
            </a:r>
            <a:endParaRPr lang="en-US" b="0" dirty="0">
              <a:effectLst/>
            </a:endParaRPr>
          </a:p>
          <a:p>
            <a:pPr rtl="0">
              <a:spcBef>
                <a:spcPts val="0"/>
              </a:spcBef>
              <a:spcAft>
                <a:spcPts val="0"/>
              </a:spcAft>
            </a:pPr>
            <a:r>
              <a:rPr lang="en-US" sz="1800" b="1" dirty="0">
                <a:solidFill>
                  <a:srgbClr val="000000"/>
                </a:solidFill>
                <a:latin typeface="Arial" panose="020B0604020202020204" pitchFamily="34" charset="0"/>
              </a:rPr>
              <a:t>Techniques Used:</a:t>
            </a:r>
          </a:p>
          <a:p>
            <a:pPr lvl="1">
              <a:lnSpc>
                <a:spcPct val="150000"/>
              </a:lnSpc>
              <a:spcBef>
                <a:spcPts val="0"/>
              </a:spcBef>
            </a:pPr>
            <a:r>
              <a:rPr lang="en-US" sz="1800" b="0" i="0" u="none" strike="noStrike" dirty="0">
                <a:solidFill>
                  <a:srgbClr val="000000"/>
                </a:solidFill>
                <a:effectLst/>
                <a:latin typeface="Arial" panose="020B0604020202020204" pitchFamily="34" charset="0"/>
              </a:rPr>
              <a:t>Box Plot: Used to identify the distribution of key features and detect potential outliers.</a:t>
            </a:r>
            <a:endParaRPr lang="en-US" sz="3200" dirty="0"/>
          </a:p>
          <a:p>
            <a:pPr lvl="1">
              <a:lnSpc>
                <a:spcPct val="200000"/>
              </a:lnSpc>
              <a:spcBef>
                <a:spcPts val="0"/>
              </a:spcBef>
            </a:pPr>
            <a:r>
              <a:rPr lang="en-US" sz="1800" b="0" i="0" u="none" strike="noStrike" dirty="0">
                <a:solidFill>
                  <a:srgbClr val="000000"/>
                </a:solidFill>
                <a:effectLst/>
                <a:latin typeface="Arial" panose="020B0604020202020204" pitchFamily="34" charset="0"/>
              </a:rPr>
              <a:t>Example: Box plot of `</a:t>
            </a:r>
            <a:r>
              <a:rPr lang="en-US" sz="1800" b="0" i="0" u="none" strike="noStrike" dirty="0" err="1">
                <a:solidFill>
                  <a:srgbClr val="000000"/>
                </a:solidFill>
                <a:effectLst/>
                <a:latin typeface="Arial" panose="020B0604020202020204" pitchFamily="34" charset="0"/>
              </a:rPr>
              <a:t>PRI_tau_pt</a:t>
            </a:r>
            <a:r>
              <a:rPr lang="en-US" sz="1800" b="0" i="0" u="none" strike="noStrike" dirty="0">
                <a:solidFill>
                  <a:srgbClr val="000000"/>
                </a:solidFill>
                <a:effectLst/>
                <a:latin typeface="Arial" panose="020B0604020202020204" pitchFamily="34" charset="0"/>
              </a:rPr>
              <a:t>` showed high variance and some potential outliers</a:t>
            </a:r>
            <a:endParaRPr lang="en-US" sz="1400" b="1" dirty="0">
              <a:solidFill>
                <a:srgbClr val="000000"/>
              </a:solidFill>
              <a:latin typeface="Arial" panose="020B0604020202020204" pitchFamily="34" charset="0"/>
            </a:endParaRPr>
          </a:p>
          <a:p>
            <a:pPr>
              <a:lnSpc>
                <a:spcPct val="200000"/>
              </a:lnSpc>
              <a:spcBef>
                <a:spcPts val="0"/>
              </a:spcBef>
            </a:pPr>
            <a:r>
              <a:rPr lang="en-US" sz="1800" b="1" dirty="0">
                <a:solidFill>
                  <a:srgbClr val="000000"/>
                </a:solidFill>
                <a:latin typeface="Arial" panose="020B0604020202020204" pitchFamily="34" charset="0"/>
              </a:rPr>
              <a:t>Insights:</a:t>
            </a:r>
          </a:p>
          <a:p>
            <a:pPr lvl="1">
              <a:lnSpc>
                <a:spcPct val="150000"/>
              </a:lnSpc>
              <a:spcBef>
                <a:spcPts val="0"/>
              </a:spcBef>
            </a:pPr>
            <a:r>
              <a:rPr lang="en-US" sz="1800" b="0" i="0" u="none" strike="noStrike" dirty="0">
                <a:solidFill>
                  <a:srgbClr val="000000"/>
                </a:solidFill>
                <a:effectLst/>
                <a:latin typeface="Arial" panose="020B0604020202020204" pitchFamily="34" charset="0"/>
              </a:rPr>
              <a:t> Wide range of values for features such as `</a:t>
            </a:r>
            <a:r>
              <a:rPr lang="en-US" sz="1800" b="0" i="0" u="none" strike="noStrike" dirty="0" err="1">
                <a:solidFill>
                  <a:srgbClr val="000000"/>
                </a:solidFill>
                <a:effectLst/>
                <a:latin typeface="Arial" panose="020B0604020202020204" pitchFamily="34" charset="0"/>
              </a:rPr>
              <a:t>PRI_tau_pt</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DER_mass_vis</a:t>
            </a:r>
            <a:r>
              <a:rPr lang="en-US" sz="1800" b="0" i="0" u="none" strike="noStrike" dirty="0">
                <a:solidFill>
                  <a:srgbClr val="000000"/>
                </a:solidFill>
                <a:effectLst/>
                <a:latin typeface="Arial" panose="020B0604020202020204" pitchFamily="34" charset="0"/>
              </a:rPr>
              <a:t>`, and `</a:t>
            </a:r>
            <a:r>
              <a:rPr lang="en-US" sz="1800" b="0" i="0" u="none" strike="noStrike" dirty="0" err="1">
                <a:solidFill>
                  <a:srgbClr val="000000"/>
                </a:solidFill>
                <a:effectLst/>
                <a:latin typeface="Arial" panose="020B0604020202020204" pitchFamily="34" charset="0"/>
              </a:rPr>
              <a:t>PRI_jet_subleading_pt</a:t>
            </a:r>
            <a:r>
              <a:rPr lang="en-US" sz="1800" b="0" i="0" u="none" strike="noStrike" dirty="0">
                <a:solidFill>
                  <a:srgbClr val="000000"/>
                </a:solidFill>
                <a:effectLst/>
                <a:latin typeface="Arial" panose="020B0604020202020204" pitchFamily="34" charset="0"/>
              </a:rPr>
              <a:t>`.</a:t>
            </a:r>
            <a:endParaRPr lang="en-US" sz="3200" b="0" dirty="0">
              <a:effectLst/>
            </a:endParaRPr>
          </a:p>
          <a:p>
            <a:pPr lvl="1">
              <a:lnSpc>
                <a:spcPct val="150000"/>
              </a:lnSpc>
              <a:spcBef>
                <a:spcPts val="0"/>
              </a:spcBef>
            </a:pPr>
            <a:r>
              <a:rPr lang="en-US" sz="1800" b="0" i="0" u="none" strike="noStrike" dirty="0">
                <a:solidFill>
                  <a:srgbClr val="000000"/>
                </a:solidFill>
                <a:effectLst/>
                <a:latin typeface="Arial" panose="020B0604020202020204" pitchFamily="34" charset="0"/>
              </a:rPr>
              <a:t>  Outliers were considered part of the dataset and retained for further analysis.</a:t>
            </a:r>
            <a:br>
              <a:rPr lang="en-US" dirty="0"/>
            </a:br>
            <a:endParaRPr lang="en-IN" dirty="0"/>
          </a:p>
        </p:txBody>
      </p:sp>
    </p:spTree>
    <p:extLst>
      <p:ext uri="{BB962C8B-B14F-4D97-AF65-F5344CB8AC3E}">
        <p14:creationId xmlns:p14="http://schemas.microsoft.com/office/powerpoint/2010/main" val="1218356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8B80D-C21E-0FB1-978B-A190B27E1238}"/>
              </a:ext>
            </a:extLst>
          </p:cNvPr>
          <p:cNvSpPr>
            <a:spLocks noGrp="1"/>
          </p:cNvSpPr>
          <p:nvPr>
            <p:ph type="title"/>
          </p:nvPr>
        </p:nvSpPr>
        <p:spPr/>
        <p:txBody>
          <a:bodyPr/>
          <a:lstStyle/>
          <a:p>
            <a:r>
              <a:rPr lang="en-US" b="1" dirty="0"/>
              <a:t>Initial Feature Selection</a:t>
            </a:r>
            <a:endParaRPr lang="en-IN" b="1" dirty="0"/>
          </a:p>
        </p:txBody>
      </p:sp>
      <p:sp>
        <p:nvSpPr>
          <p:cNvPr id="3" name="Content Placeholder 2">
            <a:extLst>
              <a:ext uri="{FF2B5EF4-FFF2-40B4-BE49-F238E27FC236}">
                <a16:creationId xmlns:a16="http://schemas.microsoft.com/office/drawing/2014/main" id="{D2608B02-DBFF-BED5-2143-53C2CF11A304}"/>
              </a:ext>
            </a:extLst>
          </p:cNvPr>
          <p:cNvSpPr>
            <a:spLocks noGrp="1"/>
          </p:cNvSpPr>
          <p:nvPr>
            <p:ph idx="1"/>
          </p:nvPr>
        </p:nvSpPr>
        <p:spPr/>
        <p:txBody>
          <a:bodyPr/>
          <a:lstStyle/>
          <a:p>
            <a:pPr>
              <a:spcBef>
                <a:spcPts val="0"/>
              </a:spcBef>
            </a:pPr>
            <a:r>
              <a:rPr lang="en-US" sz="1800" b="1" dirty="0">
                <a:solidFill>
                  <a:srgbClr val="000000"/>
                </a:solidFill>
                <a:latin typeface="Arial" panose="020B0604020202020204" pitchFamily="34" charset="0"/>
              </a:rPr>
              <a:t>Objective: </a:t>
            </a:r>
            <a:r>
              <a:rPr lang="en-US" sz="1800" b="0" i="0" u="none" strike="noStrike" dirty="0">
                <a:solidFill>
                  <a:srgbClr val="000000"/>
                </a:solidFill>
                <a:effectLst/>
                <a:latin typeface="Arial" panose="020B0604020202020204" pitchFamily="34" charset="0"/>
              </a:rPr>
              <a:t>Select the most relevant features for model training.</a:t>
            </a:r>
          </a:p>
          <a:p>
            <a:pPr marL="0" indent="0">
              <a:spcBef>
                <a:spcPts val="0"/>
              </a:spcBef>
              <a:buNone/>
            </a:pPr>
            <a:endParaRPr lang="en-US" b="0" dirty="0">
              <a:effectLst/>
            </a:endParaRPr>
          </a:p>
          <a:p>
            <a:pPr>
              <a:spcBef>
                <a:spcPts val="0"/>
              </a:spcBef>
            </a:pPr>
            <a:r>
              <a:rPr lang="en-US" sz="1800" b="1" dirty="0">
                <a:solidFill>
                  <a:srgbClr val="000000"/>
                </a:solidFill>
                <a:latin typeface="Arial" panose="020B0604020202020204" pitchFamily="34" charset="0"/>
              </a:rPr>
              <a:t>Approach:</a:t>
            </a:r>
          </a:p>
          <a:p>
            <a:pPr marL="649288" indent="-285750">
              <a:lnSpc>
                <a:spcPct val="150000"/>
              </a:lnSpc>
              <a:spcBef>
                <a:spcPts val="0"/>
              </a:spcBef>
            </a:pPr>
            <a:r>
              <a:rPr lang="en-US" sz="1800" b="0" i="0" u="none" strike="noStrike" dirty="0">
                <a:solidFill>
                  <a:srgbClr val="000000"/>
                </a:solidFill>
                <a:effectLst/>
                <a:latin typeface="Arial" panose="020B0604020202020204" pitchFamily="34" charset="0"/>
              </a:rPr>
              <a:t>Based on domain knowledge and initial EDA insights.</a:t>
            </a:r>
            <a:endParaRPr lang="en-US" dirty="0"/>
          </a:p>
          <a:p>
            <a:pPr marL="649288" indent="-285750">
              <a:lnSpc>
                <a:spcPct val="150000"/>
              </a:lnSpc>
              <a:spcBef>
                <a:spcPts val="0"/>
              </a:spcBef>
            </a:pPr>
            <a:r>
              <a:rPr lang="en-US" sz="1800" b="0" i="0" u="none" strike="noStrike" dirty="0">
                <a:solidFill>
                  <a:srgbClr val="000000"/>
                </a:solidFill>
                <a:effectLst/>
                <a:latin typeface="Arial" panose="020B0604020202020204" pitchFamily="34" charset="0"/>
              </a:rPr>
              <a:t>Selected features related to mass, energy, momentum, angular separation (e.g., `</a:t>
            </a:r>
            <a:r>
              <a:rPr lang="en-US" sz="1800" b="0" i="0" u="none" strike="noStrike" dirty="0" err="1">
                <a:solidFill>
                  <a:srgbClr val="000000"/>
                </a:solidFill>
                <a:effectLst/>
                <a:latin typeface="Arial" panose="020B0604020202020204" pitchFamily="34" charset="0"/>
              </a:rPr>
              <a:t>PRI_tau_pt</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DER_mass_MMC</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DER_pt_ratio_lep_tau</a:t>
            </a:r>
            <a:r>
              <a:rPr lang="en-US" sz="1800" b="0" i="0" u="none" strike="noStrike" dirty="0">
                <a:solidFill>
                  <a:srgbClr val="000000"/>
                </a:solidFill>
                <a:effectLst/>
                <a:latin typeface="Arial" panose="020B0604020202020204" pitchFamily="34" charset="0"/>
              </a:rPr>
              <a:t>`).</a:t>
            </a:r>
            <a:endParaRPr lang="en-US" b="0" dirty="0">
              <a:effectLst/>
            </a:endParaRPr>
          </a:p>
          <a:p>
            <a:pPr marL="649288" indent="-285750">
              <a:lnSpc>
                <a:spcPct val="150000"/>
              </a:lnSpc>
              <a:spcBef>
                <a:spcPts val="0"/>
              </a:spcBef>
            </a:pPr>
            <a:r>
              <a:rPr lang="en-US" sz="1800" b="0" i="0" u="none" strike="noStrike" dirty="0">
                <a:solidFill>
                  <a:srgbClr val="000000"/>
                </a:solidFill>
                <a:effectLst/>
                <a:latin typeface="Arial" panose="020B0604020202020204" pitchFamily="34" charset="0"/>
              </a:rPr>
              <a:t>Features chosen for their relevance to distinguishing particle events.</a:t>
            </a:r>
            <a:endParaRPr lang="en-US" b="0" dirty="0">
              <a:effectLst/>
            </a:endParaRPr>
          </a:p>
          <a:p>
            <a:pPr marL="649288" indent="-285750">
              <a:lnSpc>
                <a:spcPct val="150000"/>
              </a:lnSpc>
              <a:spcBef>
                <a:spcPts val="0"/>
              </a:spcBef>
            </a:pPr>
            <a:r>
              <a:rPr lang="en-US" sz="1800" b="0" i="0" u="none" strike="noStrike" dirty="0">
                <a:solidFill>
                  <a:srgbClr val="000000"/>
                </a:solidFill>
                <a:effectLst/>
                <a:latin typeface="Arial" panose="020B0604020202020204" pitchFamily="34" charset="0"/>
              </a:rPr>
              <a:t>These top 10 features were further validated by the Random Forest model later in the process.</a:t>
            </a:r>
            <a:endParaRPr lang="en-US" b="0" dirty="0">
              <a:effectLst/>
            </a:endParaRPr>
          </a:p>
          <a:p>
            <a:pPr marL="0" indent="0">
              <a:buNone/>
            </a:pPr>
            <a:br>
              <a:rPr lang="en-US" dirty="0"/>
            </a:br>
            <a:endParaRPr lang="en-IN" dirty="0"/>
          </a:p>
        </p:txBody>
      </p:sp>
    </p:spTree>
    <p:extLst>
      <p:ext uri="{BB962C8B-B14F-4D97-AF65-F5344CB8AC3E}">
        <p14:creationId xmlns:p14="http://schemas.microsoft.com/office/powerpoint/2010/main" val="746575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89439-1576-CD17-2989-F532E28B6997}"/>
              </a:ext>
            </a:extLst>
          </p:cNvPr>
          <p:cNvSpPr>
            <a:spLocks noGrp="1"/>
          </p:cNvSpPr>
          <p:nvPr>
            <p:ph type="title"/>
          </p:nvPr>
        </p:nvSpPr>
        <p:spPr/>
        <p:txBody>
          <a:bodyPr/>
          <a:lstStyle/>
          <a:p>
            <a:r>
              <a:rPr lang="en-US" b="1" dirty="0"/>
              <a:t>Building the Logistic Regression Model</a:t>
            </a:r>
            <a:endParaRPr lang="en-IN" b="1" dirty="0"/>
          </a:p>
        </p:txBody>
      </p:sp>
      <p:sp>
        <p:nvSpPr>
          <p:cNvPr id="3" name="Content Placeholder 2">
            <a:extLst>
              <a:ext uri="{FF2B5EF4-FFF2-40B4-BE49-F238E27FC236}">
                <a16:creationId xmlns:a16="http://schemas.microsoft.com/office/drawing/2014/main" id="{739A1561-BDD4-599A-22A9-7F30F1EC3773}"/>
              </a:ext>
            </a:extLst>
          </p:cNvPr>
          <p:cNvSpPr>
            <a:spLocks noGrp="1"/>
          </p:cNvSpPr>
          <p:nvPr>
            <p:ph idx="1"/>
          </p:nvPr>
        </p:nvSpPr>
        <p:spPr/>
        <p:txBody>
          <a:bodyPr>
            <a:normAutofit lnSpcReduction="10000"/>
          </a:bodyPr>
          <a:lstStyle/>
          <a:p>
            <a:pPr rtl="0">
              <a:spcBef>
                <a:spcPts val="0"/>
              </a:spcBef>
              <a:spcAft>
                <a:spcPts val="0"/>
              </a:spcAft>
            </a:pPr>
            <a:r>
              <a:rPr lang="en-US" sz="1800" b="1" dirty="0">
                <a:solidFill>
                  <a:srgbClr val="000000"/>
                </a:solidFill>
                <a:latin typeface="Arial" panose="020B0604020202020204" pitchFamily="34" charset="0"/>
              </a:rPr>
              <a:t>Objective: </a:t>
            </a:r>
            <a:r>
              <a:rPr lang="en-US" sz="1800" b="0" i="0" u="none" strike="noStrike" dirty="0">
                <a:solidFill>
                  <a:srgbClr val="000000"/>
                </a:solidFill>
                <a:effectLst/>
                <a:latin typeface="Arial" panose="020B0604020202020204" pitchFamily="34" charset="0"/>
              </a:rPr>
              <a:t>Train a Logistic Regression model for binary classification.</a:t>
            </a:r>
            <a:endParaRPr lang="en-US" b="0" dirty="0">
              <a:effectLst/>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  </a:t>
            </a:r>
            <a:endParaRPr lang="en-US" b="0" dirty="0">
              <a:effectLst/>
            </a:endParaRPr>
          </a:p>
          <a:p>
            <a:pPr rtl="0">
              <a:spcBef>
                <a:spcPts val="0"/>
              </a:spcBef>
              <a:spcAft>
                <a:spcPts val="0"/>
              </a:spcAft>
            </a:pPr>
            <a:r>
              <a:rPr lang="en-US" sz="1800" b="1" dirty="0">
                <a:solidFill>
                  <a:srgbClr val="000000"/>
                </a:solidFill>
                <a:latin typeface="Arial" panose="020B0604020202020204" pitchFamily="34" charset="0"/>
              </a:rPr>
              <a:t>Steps:</a:t>
            </a:r>
          </a:p>
          <a:p>
            <a:pPr marL="547688" indent="-285750">
              <a:lnSpc>
                <a:spcPct val="150000"/>
              </a:lnSpc>
              <a:spcBef>
                <a:spcPts val="0"/>
              </a:spcBef>
            </a:pPr>
            <a:r>
              <a:rPr lang="en-US" sz="1800" b="0" i="0" u="none" strike="noStrike" dirty="0">
                <a:solidFill>
                  <a:srgbClr val="000000"/>
                </a:solidFill>
                <a:effectLst/>
                <a:latin typeface="Arial" panose="020B0604020202020204" pitchFamily="34" charset="0"/>
              </a:rPr>
              <a:t>Split the dataset into training and testing sets (`70:30` ratio).</a:t>
            </a:r>
            <a:endParaRPr lang="en-US" b="0" dirty="0">
              <a:effectLst/>
            </a:endParaRPr>
          </a:p>
          <a:p>
            <a:pPr marL="547688" indent="-285750">
              <a:lnSpc>
                <a:spcPct val="150000"/>
              </a:lnSpc>
              <a:spcBef>
                <a:spcPts val="0"/>
              </a:spcBef>
            </a:pPr>
            <a:r>
              <a:rPr lang="en-US" sz="1800" b="0" i="0" u="none" strike="noStrike" dirty="0">
                <a:solidFill>
                  <a:srgbClr val="000000"/>
                </a:solidFill>
                <a:effectLst/>
                <a:latin typeface="Arial" panose="020B0604020202020204" pitchFamily="34" charset="0"/>
              </a:rPr>
              <a:t>Applied Logistic Regression to predict whether an event was a signal or background event.</a:t>
            </a:r>
            <a:endParaRPr lang="en-US" b="0" dirty="0">
              <a:effectLst/>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  </a:t>
            </a:r>
            <a:endParaRPr lang="en-US" b="0" dirty="0">
              <a:effectLst/>
            </a:endParaRPr>
          </a:p>
          <a:p>
            <a:pPr>
              <a:spcBef>
                <a:spcPts val="0"/>
              </a:spcBef>
            </a:pPr>
            <a:r>
              <a:rPr lang="en-US" sz="1800" b="1" dirty="0">
                <a:solidFill>
                  <a:srgbClr val="000000"/>
                </a:solidFill>
                <a:latin typeface="Arial" panose="020B0604020202020204" pitchFamily="34" charset="0"/>
              </a:rPr>
              <a:t>Results:</a:t>
            </a:r>
          </a:p>
          <a:p>
            <a:pPr marL="547688" indent="-285750">
              <a:lnSpc>
                <a:spcPct val="150000"/>
              </a:lnSpc>
              <a:spcBef>
                <a:spcPts val="0"/>
              </a:spcBef>
            </a:pPr>
            <a:r>
              <a:rPr lang="en-US" sz="1800" b="0" i="0" u="none" strike="noStrike" dirty="0">
                <a:solidFill>
                  <a:srgbClr val="000000"/>
                </a:solidFill>
                <a:effectLst/>
                <a:latin typeface="Arial" panose="020B0604020202020204" pitchFamily="34" charset="0"/>
              </a:rPr>
              <a:t>Accuracy on Training Data: 76.29%</a:t>
            </a:r>
            <a:endParaRPr lang="en-US" b="0" dirty="0">
              <a:effectLst/>
            </a:endParaRPr>
          </a:p>
          <a:p>
            <a:pPr marL="547688" indent="-285750">
              <a:lnSpc>
                <a:spcPct val="150000"/>
              </a:lnSpc>
              <a:spcBef>
                <a:spcPts val="0"/>
              </a:spcBef>
            </a:pPr>
            <a:r>
              <a:rPr lang="en-US" sz="1800" b="0" i="0" u="none" strike="noStrike" dirty="0">
                <a:solidFill>
                  <a:srgbClr val="000000"/>
                </a:solidFill>
                <a:effectLst/>
                <a:latin typeface="Arial" panose="020B0604020202020204" pitchFamily="34" charset="0"/>
              </a:rPr>
              <a:t>Accuracy on Test Data: 76.40%</a:t>
            </a:r>
            <a:endParaRPr lang="en-US" b="0" dirty="0">
              <a:effectLst/>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 </a:t>
            </a:r>
            <a:endParaRPr lang="en-US" b="0" dirty="0">
              <a:effectLst/>
            </a:endParaRPr>
          </a:p>
          <a:p>
            <a:pPr>
              <a:spcBef>
                <a:spcPts val="0"/>
              </a:spcBef>
              <a:spcAft>
                <a:spcPts val="0"/>
              </a:spcAft>
            </a:pPr>
            <a:r>
              <a:rPr lang="en-US" sz="1800" b="1" dirty="0">
                <a:solidFill>
                  <a:srgbClr val="000000"/>
                </a:solidFill>
                <a:latin typeface="Arial" panose="020B0604020202020204" pitchFamily="34" charset="0"/>
              </a:rPr>
              <a:t>Insights:</a:t>
            </a:r>
          </a:p>
          <a:p>
            <a:pPr marL="547688" indent="-285750">
              <a:lnSpc>
                <a:spcPct val="150000"/>
              </a:lnSpc>
              <a:spcBef>
                <a:spcPts val="0"/>
              </a:spcBef>
            </a:pPr>
            <a:r>
              <a:rPr lang="en-US" sz="1800" b="0" i="0" u="none" strike="noStrike" dirty="0">
                <a:solidFill>
                  <a:srgbClr val="000000"/>
                </a:solidFill>
                <a:effectLst/>
                <a:latin typeface="Arial" panose="020B0604020202020204" pitchFamily="34" charset="0"/>
              </a:rPr>
              <a:t>Strong initial results with Logistic Regression.</a:t>
            </a:r>
            <a:endParaRPr lang="en-US" b="0" dirty="0">
              <a:effectLst/>
            </a:endParaRPr>
          </a:p>
          <a:p>
            <a:pPr marL="547688" indent="-285750">
              <a:lnSpc>
                <a:spcPct val="150000"/>
              </a:lnSpc>
              <a:spcBef>
                <a:spcPts val="0"/>
              </a:spcBef>
            </a:pPr>
            <a:r>
              <a:rPr lang="en-US" sz="1800" b="0" i="0" u="none" strike="noStrike" dirty="0">
                <a:solidFill>
                  <a:srgbClr val="000000"/>
                </a:solidFill>
                <a:effectLst/>
                <a:latin typeface="Arial" panose="020B0604020202020204" pitchFamily="34" charset="0"/>
              </a:rPr>
              <a:t>The confusion matrix and classification report indicated high precision and recall for both classes.</a:t>
            </a:r>
            <a:endParaRPr lang="en-US" b="0" dirty="0">
              <a:effectLst/>
            </a:endParaRPr>
          </a:p>
        </p:txBody>
      </p:sp>
    </p:spTree>
    <p:extLst>
      <p:ext uri="{BB962C8B-B14F-4D97-AF65-F5344CB8AC3E}">
        <p14:creationId xmlns:p14="http://schemas.microsoft.com/office/powerpoint/2010/main" val="540801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6D0B0-DA7F-51DE-83B9-68245CAA6258}"/>
              </a:ext>
            </a:extLst>
          </p:cNvPr>
          <p:cNvSpPr>
            <a:spLocks noGrp="1"/>
          </p:cNvSpPr>
          <p:nvPr>
            <p:ph type="title"/>
          </p:nvPr>
        </p:nvSpPr>
        <p:spPr/>
        <p:txBody>
          <a:bodyPr/>
          <a:lstStyle/>
          <a:p>
            <a:r>
              <a:rPr lang="en-IN" b="1" dirty="0"/>
              <a:t>Logistic Regression – Model Evaluation</a:t>
            </a:r>
          </a:p>
        </p:txBody>
      </p:sp>
      <p:sp>
        <p:nvSpPr>
          <p:cNvPr id="3" name="Content Placeholder 2">
            <a:extLst>
              <a:ext uri="{FF2B5EF4-FFF2-40B4-BE49-F238E27FC236}">
                <a16:creationId xmlns:a16="http://schemas.microsoft.com/office/drawing/2014/main" id="{E7D5244C-C916-CF49-57F2-2288CD3DA82C}"/>
              </a:ext>
            </a:extLst>
          </p:cNvPr>
          <p:cNvSpPr>
            <a:spLocks noGrp="1"/>
          </p:cNvSpPr>
          <p:nvPr>
            <p:ph idx="1"/>
          </p:nvPr>
        </p:nvSpPr>
        <p:spPr>
          <a:xfrm>
            <a:off x="838200" y="1524000"/>
            <a:ext cx="10515600" cy="5138057"/>
          </a:xfrm>
        </p:spPr>
        <p:txBody>
          <a:bodyPr>
            <a:normAutofit/>
          </a:bodyPr>
          <a:lstStyle/>
          <a:p>
            <a:pPr rtl="0">
              <a:spcBef>
                <a:spcPts val="0"/>
              </a:spcBef>
              <a:spcAft>
                <a:spcPts val="0"/>
              </a:spcAft>
            </a:pPr>
            <a:r>
              <a:rPr lang="en-US" sz="1800" b="1" dirty="0">
                <a:solidFill>
                  <a:srgbClr val="000000"/>
                </a:solidFill>
                <a:latin typeface="Arial" panose="020B0604020202020204" pitchFamily="34" charset="0"/>
              </a:rPr>
              <a:t>Objective:</a:t>
            </a:r>
            <a:r>
              <a:rPr lang="en-US" sz="1800" b="0" i="0" u="none" strike="noStrike" dirty="0">
                <a:solidFill>
                  <a:srgbClr val="000000"/>
                </a:solidFill>
                <a:effectLst/>
                <a:latin typeface="Arial" panose="020B0604020202020204" pitchFamily="34" charset="0"/>
              </a:rPr>
              <a:t> Evaluate the performance of the Logistic Regression model.</a:t>
            </a:r>
            <a:endParaRPr lang="en-US" b="0" dirty="0">
              <a:effectLst/>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  </a:t>
            </a:r>
            <a:endParaRPr lang="en-US" b="0" dirty="0">
              <a:effectLst/>
            </a:endParaRPr>
          </a:p>
          <a:p>
            <a:pPr rtl="0">
              <a:spcBef>
                <a:spcPts val="0"/>
              </a:spcBef>
              <a:spcAft>
                <a:spcPts val="0"/>
              </a:spcAft>
            </a:pPr>
            <a:r>
              <a:rPr lang="en-US" sz="1800" b="1" dirty="0">
                <a:solidFill>
                  <a:srgbClr val="000000"/>
                </a:solidFill>
                <a:latin typeface="Arial" panose="020B0604020202020204" pitchFamily="34" charset="0"/>
              </a:rPr>
              <a:t>Metrics:</a:t>
            </a:r>
          </a:p>
          <a:p>
            <a:pPr marL="363538" indent="0" rtl="0">
              <a:lnSpc>
                <a:spcPct val="150000"/>
              </a:lnSpc>
              <a:spcBef>
                <a:spcPts val="0"/>
              </a:spcBef>
              <a:spcAft>
                <a:spcPts val="0"/>
              </a:spcAft>
            </a:pPr>
            <a:r>
              <a:rPr lang="en-US" sz="1800" b="0" i="0" u="none" strike="noStrike" dirty="0">
                <a:solidFill>
                  <a:srgbClr val="000000"/>
                </a:solidFill>
                <a:effectLst/>
                <a:latin typeface="Arial" panose="020B0604020202020204" pitchFamily="34" charset="0"/>
              </a:rPr>
              <a:t>  Confusion Matrix: Shows true positives, false positives, true negatives, and false negatives.</a:t>
            </a:r>
            <a:endParaRPr lang="en-US" b="0" dirty="0">
              <a:effectLst/>
            </a:endParaRPr>
          </a:p>
          <a:p>
            <a:pPr>
              <a:lnSpc>
                <a:spcPct val="150000"/>
              </a:lnSpc>
              <a:spcBef>
                <a:spcPts val="0"/>
              </a:spcBef>
              <a:buFont typeface="Arial" panose="020B0604020202020204" pitchFamily="34" charset="0"/>
              <a:buChar char="•"/>
            </a:pPr>
            <a:r>
              <a:rPr lang="en-US" sz="1800" b="1" dirty="0">
                <a:latin typeface="Arial" panose="020B0604020202020204" pitchFamily="34" charset="0"/>
                <a:cs typeface="Arial" panose="020B0604020202020204" pitchFamily="34" charset="0"/>
              </a:rPr>
              <a:t>Class-wise Performance:</a:t>
            </a:r>
          </a:p>
          <a:p>
            <a:pPr marL="449262" indent="0">
              <a:buNone/>
            </a:pPr>
            <a:r>
              <a:rPr lang="en-US" sz="1800" u="sng" dirty="0">
                <a:solidFill>
                  <a:srgbClr val="000000"/>
                </a:solidFill>
                <a:latin typeface="Arial" panose="020B0604020202020204" pitchFamily="34" charset="0"/>
              </a:rPr>
              <a:t>Class b</a:t>
            </a:r>
          </a:p>
          <a:p>
            <a:pPr marL="742950" lvl="1" indent="-285750">
              <a:buFont typeface="Arial" panose="020B0604020202020204" pitchFamily="34" charset="0"/>
              <a:buChar char="•"/>
            </a:pPr>
            <a:r>
              <a:rPr lang="en-US" sz="1600" dirty="0">
                <a:solidFill>
                  <a:srgbClr val="000000"/>
                </a:solidFill>
                <a:latin typeface="Arial" panose="020B0604020202020204" pitchFamily="34" charset="0"/>
              </a:rPr>
              <a:t>Precision: 0.99 (Train), 0.98 (Test)</a:t>
            </a:r>
          </a:p>
          <a:p>
            <a:pPr marL="742950" lvl="1" indent="-285750">
              <a:buFont typeface="Arial" panose="020B0604020202020204" pitchFamily="34" charset="0"/>
              <a:buChar char="•"/>
            </a:pPr>
            <a:r>
              <a:rPr lang="en-US" sz="1600" dirty="0">
                <a:solidFill>
                  <a:srgbClr val="000000"/>
                </a:solidFill>
                <a:latin typeface="Arial" panose="020B0604020202020204" pitchFamily="34" charset="0"/>
              </a:rPr>
              <a:t>Recall: 0.95 (Train), 0.95 (Test)</a:t>
            </a:r>
          </a:p>
          <a:p>
            <a:pPr marL="742950" lvl="1" indent="-285750">
              <a:buFont typeface="Arial" panose="020B0604020202020204" pitchFamily="34" charset="0"/>
              <a:buChar char="•"/>
            </a:pPr>
            <a:r>
              <a:rPr lang="en-US" sz="1600" dirty="0">
                <a:solidFill>
                  <a:srgbClr val="000000"/>
                </a:solidFill>
                <a:latin typeface="Arial" panose="020B0604020202020204" pitchFamily="34" charset="0"/>
              </a:rPr>
              <a:t>F1-score: 0.97 (Train), 0.97 (Test)</a:t>
            </a:r>
          </a:p>
          <a:p>
            <a:pPr marL="449262" indent="0">
              <a:buNone/>
            </a:pPr>
            <a:r>
              <a:rPr lang="en-US" sz="1800" u="sng" dirty="0">
                <a:solidFill>
                  <a:srgbClr val="000000"/>
                </a:solidFill>
                <a:latin typeface="Arial" panose="020B0604020202020204" pitchFamily="34" charset="0"/>
              </a:rPr>
              <a:t>Class s:</a:t>
            </a:r>
          </a:p>
          <a:p>
            <a:pPr marL="742950" lvl="1" indent="-285750"/>
            <a:r>
              <a:rPr lang="en-US" sz="1600" dirty="0">
                <a:solidFill>
                  <a:srgbClr val="000000"/>
                </a:solidFill>
                <a:latin typeface="Arial" panose="020B0604020202020204" pitchFamily="34" charset="0"/>
              </a:rPr>
              <a:t>Precision: 0.92 (Train), 0.91 (Test)</a:t>
            </a:r>
          </a:p>
          <a:p>
            <a:pPr marL="742950" lvl="1" indent="-285750"/>
            <a:r>
              <a:rPr lang="en-US" sz="1600" dirty="0">
                <a:solidFill>
                  <a:srgbClr val="000000"/>
                </a:solidFill>
                <a:latin typeface="Arial" panose="020B0604020202020204" pitchFamily="34" charset="0"/>
              </a:rPr>
              <a:t>Recall: 0.97 (Train), 0.97 (Test)</a:t>
            </a:r>
          </a:p>
          <a:p>
            <a:pPr marL="742950" lvl="1" indent="-285750"/>
            <a:r>
              <a:rPr lang="en-US" sz="1600" dirty="0">
                <a:solidFill>
                  <a:srgbClr val="000000"/>
                </a:solidFill>
                <a:latin typeface="Arial" panose="020B0604020202020204" pitchFamily="34" charset="0"/>
              </a:rPr>
              <a:t>F1-score: 0.94 (Train), 0.94 (Test)</a:t>
            </a:r>
          </a:p>
          <a:p>
            <a:pPr>
              <a:lnSpc>
                <a:spcPct val="150000"/>
              </a:lnSpc>
              <a:spcBef>
                <a:spcPts val="0"/>
              </a:spcBef>
            </a:pPr>
            <a:r>
              <a:rPr lang="en-US" sz="1800" b="1" dirty="0">
                <a:solidFill>
                  <a:srgbClr val="000000"/>
                </a:solidFill>
                <a:latin typeface="Arial" panose="020B0604020202020204" pitchFamily="34" charset="0"/>
              </a:rPr>
              <a:t>Conclusion:</a:t>
            </a:r>
          </a:p>
          <a:p>
            <a:pPr marL="363538" indent="0" rtl="0">
              <a:lnSpc>
                <a:spcPct val="150000"/>
              </a:lnSpc>
              <a:spcBef>
                <a:spcPts val="0"/>
              </a:spcBef>
              <a:spcAft>
                <a:spcPts val="0"/>
              </a:spcAft>
            </a:pPr>
            <a:r>
              <a:rPr lang="en-US" sz="1800" b="0" i="0" u="none" strike="noStrike" dirty="0">
                <a:solidFill>
                  <a:srgbClr val="000000"/>
                </a:solidFill>
                <a:effectLst/>
                <a:latin typeface="Arial" panose="020B0604020202020204" pitchFamily="34" charset="0"/>
              </a:rPr>
              <a:t>  Logistic Regression performed well but had a few misclassifications (minor false positives).</a:t>
            </a:r>
            <a:endParaRPr lang="en-US" b="0" dirty="0">
              <a:effectLst/>
            </a:endParaRPr>
          </a:p>
        </p:txBody>
      </p:sp>
    </p:spTree>
    <p:extLst>
      <p:ext uri="{BB962C8B-B14F-4D97-AF65-F5344CB8AC3E}">
        <p14:creationId xmlns:p14="http://schemas.microsoft.com/office/powerpoint/2010/main" val="238933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82B6-0720-CB16-FD8E-C56323059409}"/>
              </a:ext>
            </a:extLst>
          </p:cNvPr>
          <p:cNvSpPr>
            <a:spLocks noGrp="1"/>
          </p:cNvSpPr>
          <p:nvPr>
            <p:ph type="title"/>
          </p:nvPr>
        </p:nvSpPr>
        <p:spPr/>
        <p:txBody>
          <a:bodyPr/>
          <a:lstStyle/>
          <a:p>
            <a:r>
              <a:rPr lang="en-US" b="1" dirty="0"/>
              <a:t>Random Forest Classifier – Model Building</a:t>
            </a:r>
            <a:endParaRPr lang="en-IN" b="1" dirty="0"/>
          </a:p>
        </p:txBody>
      </p:sp>
      <p:sp>
        <p:nvSpPr>
          <p:cNvPr id="3" name="Content Placeholder 2">
            <a:extLst>
              <a:ext uri="{FF2B5EF4-FFF2-40B4-BE49-F238E27FC236}">
                <a16:creationId xmlns:a16="http://schemas.microsoft.com/office/drawing/2014/main" id="{F2E3F98F-58DA-6C7A-8367-068B3183D692}"/>
              </a:ext>
            </a:extLst>
          </p:cNvPr>
          <p:cNvSpPr>
            <a:spLocks noGrp="1"/>
          </p:cNvSpPr>
          <p:nvPr>
            <p:ph idx="1"/>
          </p:nvPr>
        </p:nvSpPr>
        <p:spPr/>
        <p:txBody>
          <a:bodyPr>
            <a:normAutofit lnSpcReduction="10000"/>
          </a:bodyPr>
          <a:lstStyle/>
          <a:p>
            <a:pPr rtl="0">
              <a:spcBef>
                <a:spcPts val="0"/>
              </a:spcBef>
              <a:spcAft>
                <a:spcPts val="0"/>
              </a:spcAft>
            </a:pPr>
            <a:r>
              <a:rPr lang="en-US" sz="1800" b="1" dirty="0">
                <a:solidFill>
                  <a:srgbClr val="000000"/>
                </a:solidFill>
                <a:latin typeface="Arial" panose="020B0604020202020204" pitchFamily="34" charset="0"/>
              </a:rPr>
              <a:t>Objective: </a:t>
            </a:r>
            <a:r>
              <a:rPr lang="en-US" sz="1800" b="0" i="0" u="none" strike="noStrike" dirty="0">
                <a:solidFill>
                  <a:srgbClr val="000000"/>
                </a:solidFill>
                <a:effectLst/>
                <a:latin typeface="Arial" panose="020B0604020202020204" pitchFamily="34" charset="0"/>
              </a:rPr>
              <a:t>Use Random Forest for better accuracy and feature importance analysis.</a:t>
            </a:r>
            <a:endParaRPr lang="en-US" b="0" dirty="0">
              <a:effectLst/>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  </a:t>
            </a:r>
            <a:endParaRPr lang="en-US" b="0" dirty="0">
              <a:effectLst/>
            </a:endParaRPr>
          </a:p>
          <a:p>
            <a:pPr rtl="0">
              <a:spcBef>
                <a:spcPts val="0"/>
              </a:spcBef>
              <a:spcAft>
                <a:spcPts val="0"/>
              </a:spcAft>
            </a:pPr>
            <a:r>
              <a:rPr lang="en-US" sz="1800" b="1" dirty="0">
                <a:solidFill>
                  <a:srgbClr val="000000"/>
                </a:solidFill>
                <a:latin typeface="Arial" panose="020B0604020202020204" pitchFamily="34" charset="0"/>
              </a:rPr>
              <a:t>Steps:</a:t>
            </a:r>
          </a:p>
          <a:p>
            <a:pPr marL="449263" indent="0" rtl="0">
              <a:lnSpc>
                <a:spcPct val="150000"/>
              </a:lnSpc>
              <a:spcBef>
                <a:spcPts val="0"/>
              </a:spcBef>
              <a:spcAft>
                <a:spcPts val="0"/>
              </a:spcAft>
            </a:pPr>
            <a:r>
              <a:rPr lang="en-US" sz="1800" b="0" i="0" u="none" strike="noStrike" dirty="0">
                <a:solidFill>
                  <a:srgbClr val="000000"/>
                </a:solidFill>
                <a:effectLst/>
                <a:latin typeface="Arial" panose="020B0604020202020204" pitchFamily="34" charset="0"/>
              </a:rPr>
              <a:t>  Used the same training and testing split.</a:t>
            </a:r>
            <a:endParaRPr lang="en-US" b="0" dirty="0">
              <a:effectLst/>
            </a:endParaRPr>
          </a:p>
          <a:p>
            <a:pPr marL="449263" indent="0" rtl="0">
              <a:lnSpc>
                <a:spcPct val="150000"/>
              </a:lnSpc>
              <a:spcBef>
                <a:spcPts val="0"/>
              </a:spcBef>
              <a:spcAft>
                <a:spcPts val="0"/>
              </a:spcAft>
            </a:pPr>
            <a:r>
              <a:rPr lang="en-US" sz="1800" b="0" i="0" u="none" strike="noStrike" dirty="0">
                <a:solidFill>
                  <a:srgbClr val="000000"/>
                </a:solidFill>
                <a:effectLst/>
                <a:latin typeface="Arial" panose="020B0604020202020204" pitchFamily="34" charset="0"/>
              </a:rPr>
              <a:t>  Trained a Random Forest Classifier on the dataset with top 10 selected features.</a:t>
            </a:r>
            <a:endParaRPr lang="en-US" sz="1800" i="0" u="none" strike="noStrike" dirty="0">
              <a:solidFill>
                <a:srgbClr val="000000"/>
              </a:solidFill>
              <a:latin typeface="Arial" panose="020B0604020202020204" pitchFamily="34" charset="0"/>
            </a:endParaRPr>
          </a:p>
          <a:p>
            <a:pPr marL="0" indent="0" rtl="0">
              <a:spcBef>
                <a:spcPts val="0"/>
              </a:spcBef>
              <a:spcAft>
                <a:spcPts val="0"/>
              </a:spcAft>
              <a:buNone/>
            </a:pPr>
            <a:endParaRPr lang="en-US" b="0" dirty="0">
              <a:effectLst/>
            </a:endParaRPr>
          </a:p>
          <a:p>
            <a:pPr>
              <a:spcBef>
                <a:spcPts val="0"/>
              </a:spcBef>
            </a:pPr>
            <a:r>
              <a:rPr lang="en-US" sz="1800" b="1" dirty="0">
                <a:solidFill>
                  <a:srgbClr val="000000"/>
                </a:solidFill>
                <a:latin typeface="Arial" panose="020B0604020202020204" pitchFamily="34" charset="0"/>
              </a:rPr>
              <a:t>Results:</a:t>
            </a:r>
          </a:p>
          <a:p>
            <a:pPr marL="449263" indent="0" rtl="0">
              <a:lnSpc>
                <a:spcPct val="150000"/>
              </a:lnSpc>
              <a:spcBef>
                <a:spcPts val="0"/>
              </a:spcBef>
              <a:spcAft>
                <a:spcPts val="0"/>
              </a:spcAft>
            </a:pPr>
            <a:r>
              <a:rPr lang="en-US" sz="1800" b="0" i="0" u="none" strike="noStrike" dirty="0">
                <a:solidFill>
                  <a:srgbClr val="000000"/>
                </a:solidFill>
                <a:effectLst/>
                <a:latin typeface="Arial" panose="020B0604020202020204" pitchFamily="34" charset="0"/>
              </a:rPr>
              <a:t>  Training Accuracy: 100%</a:t>
            </a:r>
            <a:endParaRPr lang="en-US" b="0" dirty="0">
              <a:effectLst/>
            </a:endParaRPr>
          </a:p>
          <a:p>
            <a:pPr marL="449263" indent="0" rtl="0">
              <a:lnSpc>
                <a:spcPct val="150000"/>
              </a:lnSpc>
              <a:spcBef>
                <a:spcPts val="0"/>
              </a:spcBef>
              <a:spcAft>
                <a:spcPts val="0"/>
              </a:spcAft>
            </a:pPr>
            <a:r>
              <a:rPr lang="en-US" sz="1800" b="0" i="0" u="none" strike="noStrike" dirty="0">
                <a:solidFill>
                  <a:srgbClr val="000000"/>
                </a:solidFill>
                <a:effectLst/>
                <a:latin typeface="Arial" panose="020B0604020202020204" pitchFamily="34" charset="0"/>
              </a:rPr>
              <a:t>  Testing Accuracy: 100%</a:t>
            </a:r>
          </a:p>
          <a:p>
            <a:pPr rtl="0">
              <a:spcBef>
                <a:spcPts val="0"/>
              </a:spcBef>
              <a:spcAft>
                <a:spcPts val="0"/>
              </a:spcAft>
            </a:pPr>
            <a:endParaRPr lang="en-US" sz="1800" dirty="0">
              <a:solidFill>
                <a:srgbClr val="000000"/>
              </a:solidFill>
              <a:latin typeface="Arial" panose="020B0604020202020204" pitchFamily="34" charset="0"/>
            </a:endParaRPr>
          </a:p>
          <a:p>
            <a:pPr>
              <a:spcBef>
                <a:spcPts val="0"/>
              </a:spcBef>
              <a:spcAft>
                <a:spcPts val="0"/>
              </a:spcAft>
            </a:pPr>
            <a:r>
              <a:rPr lang="en-US" sz="1800" b="1" dirty="0">
                <a:solidFill>
                  <a:srgbClr val="000000"/>
                </a:solidFill>
                <a:latin typeface="Arial" panose="020B0604020202020204" pitchFamily="34" charset="0"/>
              </a:rPr>
              <a:t>Insights:</a:t>
            </a:r>
          </a:p>
          <a:p>
            <a:pPr marL="449263" indent="0" rtl="0">
              <a:lnSpc>
                <a:spcPct val="150000"/>
              </a:lnSpc>
              <a:spcBef>
                <a:spcPts val="0"/>
              </a:spcBef>
              <a:spcAft>
                <a:spcPts val="0"/>
              </a:spcAft>
            </a:pPr>
            <a:r>
              <a:rPr lang="en-US" sz="1800" b="0" i="0" u="none" strike="noStrike" dirty="0">
                <a:solidFill>
                  <a:srgbClr val="000000"/>
                </a:solidFill>
                <a:effectLst/>
                <a:latin typeface="Arial" panose="020B0604020202020204" pitchFamily="34" charset="0"/>
              </a:rPr>
              <a:t>  Random Forest provided perfect classification on both training and testing data, indicating strong performance</a:t>
            </a:r>
            <a:endParaRPr lang="en-US" b="0" dirty="0">
              <a:effectLst/>
            </a:endParaRPr>
          </a:p>
          <a:p>
            <a:pPr marL="0" indent="0">
              <a:buNone/>
            </a:pPr>
            <a:endParaRPr lang="en-US" b="0" dirty="0">
              <a:effectLst/>
            </a:endParaRPr>
          </a:p>
        </p:txBody>
      </p:sp>
    </p:spTree>
    <p:extLst>
      <p:ext uri="{BB962C8B-B14F-4D97-AF65-F5344CB8AC3E}">
        <p14:creationId xmlns:p14="http://schemas.microsoft.com/office/powerpoint/2010/main" val="1785050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67452-B874-EFBB-9A70-F2014A4FB089}"/>
              </a:ext>
            </a:extLst>
          </p:cNvPr>
          <p:cNvSpPr>
            <a:spLocks noGrp="1"/>
          </p:cNvSpPr>
          <p:nvPr>
            <p:ph type="title"/>
          </p:nvPr>
        </p:nvSpPr>
        <p:spPr/>
        <p:txBody>
          <a:bodyPr/>
          <a:lstStyle/>
          <a:p>
            <a:r>
              <a:rPr lang="en-IN" b="1" dirty="0"/>
              <a:t>Random Forest Classifier – Feature Importance</a:t>
            </a:r>
          </a:p>
        </p:txBody>
      </p:sp>
      <p:sp>
        <p:nvSpPr>
          <p:cNvPr id="3" name="Content Placeholder 2">
            <a:extLst>
              <a:ext uri="{FF2B5EF4-FFF2-40B4-BE49-F238E27FC236}">
                <a16:creationId xmlns:a16="http://schemas.microsoft.com/office/drawing/2014/main" id="{8573BB72-4D27-AFB5-AEB5-A66DEBD9E108}"/>
              </a:ext>
            </a:extLst>
          </p:cNvPr>
          <p:cNvSpPr>
            <a:spLocks noGrp="1"/>
          </p:cNvSpPr>
          <p:nvPr>
            <p:ph idx="1"/>
          </p:nvPr>
        </p:nvSpPr>
        <p:spPr/>
        <p:txBody>
          <a:bodyPr/>
          <a:lstStyle/>
          <a:p>
            <a:pPr rtl="0">
              <a:spcBef>
                <a:spcPts val="0"/>
              </a:spcBef>
              <a:spcAft>
                <a:spcPts val="0"/>
              </a:spcAft>
            </a:pPr>
            <a:r>
              <a:rPr lang="en-US" sz="1800" b="1" dirty="0">
                <a:solidFill>
                  <a:srgbClr val="000000"/>
                </a:solidFill>
                <a:latin typeface="Arial" panose="020B0604020202020204" pitchFamily="34" charset="0"/>
              </a:rPr>
              <a:t>Objective:</a:t>
            </a:r>
            <a:r>
              <a:rPr lang="en-US" sz="1800" b="0" i="0" u="none" strike="noStrike" dirty="0">
                <a:solidFill>
                  <a:srgbClr val="000000"/>
                </a:solidFill>
                <a:effectLst/>
                <a:latin typeface="Arial" panose="020B0604020202020204" pitchFamily="34" charset="0"/>
              </a:rPr>
              <a:t> Identify which features were most influential in the model's predictions.</a:t>
            </a:r>
            <a:endParaRPr lang="en-US" b="0" dirty="0">
              <a:effectLst/>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  </a:t>
            </a:r>
            <a:endParaRPr lang="en-US" b="0" dirty="0">
              <a:effectLst/>
            </a:endParaRPr>
          </a:p>
          <a:p>
            <a:pPr rtl="0">
              <a:spcBef>
                <a:spcPts val="0"/>
              </a:spcBef>
              <a:spcAft>
                <a:spcPts val="0"/>
              </a:spcAft>
            </a:pPr>
            <a:r>
              <a:rPr lang="en-US" sz="1800" b="1" dirty="0">
                <a:solidFill>
                  <a:srgbClr val="000000"/>
                </a:solidFill>
                <a:latin typeface="Arial" panose="020B0604020202020204" pitchFamily="34" charset="0"/>
              </a:rPr>
              <a:t>Feature Importance:</a:t>
            </a:r>
          </a:p>
          <a:p>
            <a:pPr marL="449263" indent="0" rtl="0">
              <a:lnSpc>
                <a:spcPct val="150000"/>
              </a:lnSpc>
              <a:spcBef>
                <a:spcPts val="0"/>
              </a:spcBef>
              <a:spcAft>
                <a:spcPts val="0"/>
              </a:spcAft>
            </a:pPr>
            <a:r>
              <a:rPr lang="en-US" sz="1800" b="0" i="0" u="none" strike="noStrike" dirty="0">
                <a:solidFill>
                  <a:srgbClr val="000000"/>
                </a:solidFill>
                <a:effectLst/>
                <a:latin typeface="Arial" panose="020B0604020202020204" pitchFamily="34" charset="0"/>
              </a:rPr>
              <a:t>  Weight: Highest importance (0.73).</a:t>
            </a:r>
            <a:endParaRPr lang="en-US" b="0" dirty="0">
              <a:effectLst/>
            </a:endParaRPr>
          </a:p>
          <a:p>
            <a:pPr marL="449263" indent="0" rtl="0">
              <a:lnSpc>
                <a:spcPct val="150000"/>
              </a:lnSpc>
              <a:spcBef>
                <a:spcPts val="0"/>
              </a:spcBef>
              <a:spcAft>
                <a:spcPts val="0"/>
              </a:spcAft>
            </a:pP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DER_mass_MMC</a:t>
            </a:r>
            <a:r>
              <a:rPr lang="en-US" sz="1800" b="0" i="0" u="none" strike="noStrike" dirty="0">
                <a:solidFill>
                  <a:srgbClr val="000000"/>
                </a:solidFill>
                <a:effectLst/>
                <a:latin typeface="Arial" panose="020B0604020202020204" pitchFamily="34" charset="0"/>
              </a:rPr>
              <a:t>: 2nd highest importance (0.06).</a:t>
            </a:r>
            <a:endParaRPr lang="en-US" b="0" dirty="0">
              <a:effectLst/>
            </a:endParaRPr>
          </a:p>
          <a:p>
            <a:pPr marL="449263" indent="0" rtl="0">
              <a:lnSpc>
                <a:spcPct val="150000"/>
              </a:lnSpc>
              <a:spcBef>
                <a:spcPts val="0"/>
              </a:spcBef>
              <a:spcAft>
                <a:spcPts val="0"/>
              </a:spcAft>
            </a:pPr>
            <a:r>
              <a:rPr lang="en-US" sz="1800" b="0" i="0" u="none" strike="noStrike" dirty="0">
                <a:solidFill>
                  <a:srgbClr val="000000"/>
                </a:solidFill>
                <a:effectLst/>
                <a:latin typeface="Arial" panose="020B0604020202020204" pitchFamily="34" charset="0"/>
              </a:rPr>
              <a:t>  Other important features: `</a:t>
            </a:r>
            <a:r>
              <a:rPr lang="en-US" sz="1800" b="0" i="0" u="none" strike="noStrike" dirty="0" err="1">
                <a:solidFill>
                  <a:srgbClr val="000000"/>
                </a:solidFill>
                <a:effectLst/>
                <a:latin typeface="Arial" panose="020B0604020202020204" pitchFamily="34" charset="0"/>
              </a:rPr>
              <a:t>PRI_tau_pt</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DER_mass_vis</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DER_mass_transverse_met_lep</a:t>
            </a:r>
            <a:r>
              <a:rPr lang="en-US" sz="1800" b="0" i="0" u="none" strike="noStrike" dirty="0">
                <a:solidFill>
                  <a:srgbClr val="000000"/>
                </a:solidFill>
                <a:effectLst/>
                <a:latin typeface="Arial" panose="020B0604020202020204" pitchFamily="34" charset="0"/>
              </a:rPr>
              <a:t>`.</a:t>
            </a:r>
            <a:endParaRPr lang="en-US" b="0" dirty="0">
              <a:effectLst/>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  </a:t>
            </a:r>
            <a:endParaRPr lang="en-US" b="0" dirty="0">
              <a:effectLst/>
            </a:endParaRPr>
          </a:p>
          <a:p>
            <a:pPr>
              <a:spcBef>
                <a:spcPts val="0"/>
              </a:spcBef>
            </a:pPr>
            <a:r>
              <a:rPr lang="en-US" sz="1800" b="1" dirty="0">
                <a:solidFill>
                  <a:srgbClr val="000000"/>
                </a:solidFill>
                <a:latin typeface="Arial" panose="020B0604020202020204" pitchFamily="34" charset="0"/>
              </a:rPr>
              <a:t>Conclusion:</a:t>
            </a:r>
          </a:p>
          <a:p>
            <a:pPr marL="449263" indent="0" rtl="0">
              <a:lnSpc>
                <a:spcPct val="150000"/>
              </a:lnSpc>
              <a:spcBef>
                <a:spcPts val="0"/>
              </a:spcBef>
              <a:spcAft>
                <a:spcPts val="0"/>
              </a:spcAft>
            </a:pPr>
            <a:r>
              <a:rPr lang="en-US" sz="1800" b="0" i="0" u="none" strike="noStrike" dirty="0">
                <a:solidFill>
                  <a:srgbClr val="000000"/>
                </a:solidFill>
                <a:effectLst/>
                <a:latin typeface="Arial" panose="020B0604020202020204" pitchFamily="34" charset="0"/>
              </a:rPr>
              <a:t>  Feature importance results were consistent with domain knowledge from particle physics (mass, momentum, and angular features were the most predictive).</a:t>
            </a:r>
            <a:endParaRPr lang="en-US" b="0" dirty="0">
              <a:effectLst/>
            </a:endParaRPr>
          </a:p>
        </p:txBody>
      </p:sp>
    </p:spTree>
    <p:extLst>
      <p:ext uri="{BB962C8B-B14F-4D97-AF65-F5344CB8AC3E}">
        <p14:creationId xmlns:p14="http://schemas.microsoft.com/office/powerpoint/2010/main" val="1522979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1233</Words>
  <Application>Microsoft Office PowerPoint</Application>
  <PresentationFormat>Widescreen</PresentationFormat>
  <Paragraphs>140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Title: Particle Physics Event Classification  Objective: To classify particle physics events into signal (s) and background (b) using various machine learning models.  Presenter: Anshul Kumbhare  Date:19/09/24 </vt:lpstr>
      <vt:lpstr>Project Overview</vt:lpstr>
      <vt:lpstr>Data Preprocessing</vt:lpstr>
      <vt:lpstr>Exploratory Data Analysis (EDA)</vt:lpstr>
      <vt:lpstr>Initial Feature Selection</vt:lpstr>
      <vt:lpstr>Building the Logistic Regression Model</vt:lpstr>
      <vt:lpstr>Logistic Regression – Model Evaluation</vt:lpstr>
      <vt:lpstr>Random Forest Classifier – Model Building</vt:lpstr>
      <vt:lpstr>Random Forest Classifier – Feature Importance</vt:lpstr>
      <vt:lpstr>Model Evaluation – Random Forest</vt:lpstr>
      <vt:lpstr>Cross-Validation</vt:lpstr>
      <vt:lpstr>Comparison of Models</vt:lpstr>
      <vt:lpstr>Final Model Selection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Anshul K</dc:creator>
  <cp:lastModifiedBy>Anshul K</cp:lastModifiedBy>
  <cp:revision>33</cp:revision>
  <dcterms:created xsi:type="dcterms:W3CDTF">2024-09-19T13:21:42Z</dcterms:created>
  <dcterms:modified xsi:type="dcterms:W3CDTF">2024-10-05T08:41:29Z</dcterms:modified>
</cp:coreProperties>
</file>