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 Bold" charset="1" panose="00000800000000000000"/>
      <p:regular r:id="rId17"/>
    </p:embeddedFont>
    <p:embeddedFont>
      <p:font typeface="Oswald" charset="1" panose="00000500000000000000"/>
      <p:regular r:id="rId18"/>
    </p:embeddedFont>
    <p:embeddedFont>
      <p:font typeface="Lora" charset="1" panose="00000500000000000000"/>
      <p:regular r:id="rId19"/>
    </p:embeddedFont>
    <p:embeddedFont>
      <p:font typeface="Lora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702553" y="2306243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65316" y="643840"/>
            <a:ext cx="3593984" cy="1142198"/>
          </a:xfrm>
          <a:custGeom>
            <a:avLst/>
            <a:gdLst/>
            <a:ahLst/>
            <a:cxnLst/>
            <a:rect r="r" b="b" t="t" l="l"/>
            <a:pathLst>
              <a:path h="1142198" w="3593984">
                <a:moveTo>
                  <a:pt x="0" y="0"/>
                </a:moveTo>
                <a:lnTo>
                  <a:pt x="3593984" y="0"/>
                </a:lnTo>
                <a:lnTo>
                  <a:pt x="3593984" y="1142198"/>
                </a:lnTo>
                <a:lnTo>
                  <a:pt x="0" y="1142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13498"/>
            <a:ext cx="4217130" cy="1342569"/>
          </a:xfrm>
          <a:custGeom>
            <a:avLst/>
            <a:gdLst/>
            <a:ahLst/>
            <a:cxnLst/>
            <a:rect r="r" b="b" t="t" l="l"/>
            <a:pathLst>
              <a:path h="1342569" w="4217130">
                <a:moveTo>
                  <a:pt x="0" y="0"/>
                </a:moveTo>
                <a:lnTo>
                  <a:pt x="4217130" y="0"/>
                </a:lnTo>
                <a:lnTo>
                  <a:pt x="4217130" y="1342569"/>
                </a:lnTo>
                <a:lnTo>
                  <a:pt x="0" y="1342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16814" y="3319361"/>
            <a:ext cx="14469147" cy="153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b="true" sz="4500" spc="44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AI- POWERED FRAUD DETECTION IN FINANCIAL TRANSACTION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0081" y="2230043"/>
            <a:ext cx="11862612" cy="78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b="true" sz="4700" spc="460" u="sng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INTERNAL HACKATHON 1.0- 2024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0862" y="5759450"/>
            <a:ext cx="1216105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u="sng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Team Members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Anil Yadav- AI&amp;ML /2ⁿᵈ year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Anshul Verma- AI&amp;ML /2ⁿᵈ year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Anirudh Raturi- AI&amp;ML /2ⁿᵈ year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Abhishek Bhatt- AI&amp;ML /2ⁿᵈ year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73409" y="5067300"/>
            <a:ext cx="37411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u="sng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Team</a:t>
            </a:r>
            <a:r>
              <a:rPr lang="en-US" sz="3999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- </a:t>
            </a:r>
            <a:r>
              <a:rPr lang="en-US" sz="399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Binary Bytes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18072" y="3249528"/>
            <a:ext cx="5991047" cy="3787944"/>
          </a:xfrm>
          <a:custGeom>
            <a:avLst/>
            <a:gdLst/>
            <a:ahLst/>
            <a:cxnLst/>
            <a:rect r="r" b="b" t="t" l="l"/>
            <a:pathLst>
              <a:path h="3787944" w="5991047">
                <a:moveTo>
                  <a:pt x="0" y="0"/>
                </a:moveTo>
                <a:lnTo>
                  <a:pt x="5991047" y="0"/>
                </a:lnTo>
                <a:lnTo>
                  <a:pt x="5991047" y="3787944"/>
                </a:lnTo>
                <a:lnTo>
                  <a:pt x="0" y="378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80802" y="2393358"/>
            <a:ext cx="3236858" cy="6864942"/>
          </a:xfrm>
          <a:custGeom>
            <a:avLst/>
            <a:gdLst/>
            <a:ahLst/>
            <a:cxnLst/>
            <a:rect r="r" b="b" t="t" l="l"/>
            <a:pathLst>
              <a:path h="6864942" w="3236858">
                <a:moveTo>
                  <a:pt x="0" y="0"/>
                </a:moveTo>
                <a:lnTo>
                  <a:pt x="3236858" y="0"/>
                </a:lnTo>
                <a:lnTo>
                  <a:pt x="3236858" y="6864942"/>
                </a:lnTo>
                <a:lnTo>
                  <a:pt x="0" y="6864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09" r="-231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249528"/>
            <a:ext cx="6020030" cy="3698255"/>
          </a:xfrm>
          <a:custGeom>
            <a:avLst/>
            <a:gdLst/>
            <a:ahLst/>
            <a:cxnLst/>
            <a:rect r="r" b="b" t="t" l="l"/>
            <a:pathLst>
              <a:path h="3698255" w="6020030">
                <a:moveTo>
                  <a:pt x="0" y="0"/>
                </a:moveTo>
                <a:lnTo>
                  <a:pt x="6020030" y="0"/>
                </a:lnTo>
                <a:lnTo>
                  <a:pt x="6020030" y="3698255"/>
                </a:lnTo>
                <a:lnTo>
                  <a:pt x="0" y="3698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92368" y="1171892"/>
            <a:ext cx="42529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6429" y="1323658"/>
            <a:ext cx="685514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Fraud Detection in 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65314"/>
            <a:ext cx="555117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(i) When the transaction is legit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69036" y="7265314"/>
            <a:ext cx="592899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(ii) When the transaction is  fraud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4465181"/>
            <a:ext cx="7315200" cy="1356637"/>
          </a:xfrm>
          <a:custGeom>
            <a:avLst/>
            <a:gdLst/>
            <a:ahLst/>
            <a:cxnLst/>
            <a:rect r="r" b="b" t="t" l="l"/>
            <a:pathLst>
              <a:path h="1356637" w="7315200">
                <a:moveTo>
                  <a:pt x="0" y="0"/>
                </a:moveTo>
                <a:lnTo>
                  <a:pt x="7315200" y="0"/>
                </a:lnTo>
                <a:lnTo>
                  <a:pt x="7315200" y="1356638"/>
                </a:lnTo>
                <a:lnTo>
                  <a:pt x="0" y="135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71414" y="1171892"/>
            <a:ext cx="46720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77993" y="952500"/>
            <a:ext cx="339137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54983" y="1171892"/>
            <a:ext cx="500062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511317" y="514350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7082" y="2228487"/>
            <a:ext cx="1562628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Problem Statement: </a:t>
            </a: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Credit card fraud has become one of the most significant challenges in the financial industry. With millions of transactions happening every minute, detecting fraudulent activities in real-time is crucial to prevent financial losses and protect customer trust.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78731" y="4500373"/>
            <a:ext cx="1562628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Why It’s Important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Fraudulent transactions cost financial institutions and consumers billions of dollars every year.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Manual monitoring is slow and prone to human error, leading to increased false positives and false negatives.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6819" y="7636276"/>
            <a:ext cx="1544819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Key Goal</a:t>
            </a:r>
            <a:r>
              <a:rPr lang="en-US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 Our goal is to develop an AI-powered system that detects fraudulent transactions in real-time, ensuring quick responses to suspicious activities and minimizing financial damage.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92450" y="48708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3463113" y="5504523"/>
            <a:ext cx="5246370" cy="52463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5046" t="0" r="-2504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796965" y="952500"/>
            <a:ext cx="519957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Scope and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50697" y="1171892"/>
            <a:ext cx="50863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72410"/>
            <a:ext cx="14206575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u="sng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Scope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Real-time detection of credit card fraud.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Focus on minimizing false positives for better user experience.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Handle various types of financial fraud (credit card, identity theft).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997976"/>
            <a:ext cx="14178414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u="sng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Key Features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Transaction pattern analysis to identify suspicious behaviors.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Anomaly detection to flag unusual activities.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Automatic alerts for real-time fraud notification and action.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51104" y="980758"/>
            <a:ext cx="918579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Data Collection and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61425"/>
            <a:ext cx="16577006" cy="752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Data Sources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Kaggle Credit Card Fraud Dataset: </a:t>
            </a: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 publicly available dataset that contains historical transaction data labeled as fraudulent or non-fraudulent.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Simulated Data: </a:t>
            </a: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Generated additional data using tools like Faker to create realistic transaction scenarios for testing our model.</a:t>
            </a:r>
          </a:p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Preprocessing Steps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Data Cleaning: </a:t>
            </a: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Identified and handled missing values, removed outliers, and corrected inconsistencies to ensure data quality.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Normalization:</a:t>
            </a: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Scaled transaction amounts and other numerical features to ensure consistent model performance across varying ranges.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Feature Engineering: </a:t>
            </a: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Created new features such as:</a:t>
            </a:r>
          </a:p>
          <a:p>
            <a:pPr algn="just" marL="712470" indent="-356235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Transaction time </a:t>
            </a:r>
          </a:p>
          <a:p>
            <a:pPr algn="just" marL="712470" indent="-356235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Transaction amount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53911" y="1171892"/>
            <a:ext cx="502206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1530" y="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4686" y="952500"/>
            <a:ext cx="711862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Fraud Detection Algorithm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5" y="0"/>
                </a:lnTo>
                <a:lnTo>
                  <a:pt x="3109285" y="989875"/>
                </a:lnTo>
                <a:lnTo>
                  <a:pt x="0" y="98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53495" y="1171892"/>
            <a:ext cx="503039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092450" y="48708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538526"/>
            <a:ext cx="16127834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Models Used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Logistic Regression and for classification.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29417"/>
            <a:ext cx="15624795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Training Approach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Train-Test Split for model evaluation.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Hyperparameter Tuning to optimize performance.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86988"/>
            <a:ext cx="15624795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Key Metrics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Precision: Accuracy of fraud detection (99.92 %).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Recall: Ability to capture fraud cases.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F1 Score: Balances precision and recall.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407" y="533763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4" y="0"/>
                </a:lnTo>
                <a:lnTo>
                  <a:pt x="3109284" y="989874"/>
                </a:lnTo>
                <a:lnTo>
                  <a:pt x="0" y="98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92450" y="48708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37985" y="980758"/>
            <a:ext cx="1170551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Future Real-time Detection SystemPlanning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46172" y="714692"/>
            <a:ext cx="517684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92645"/>
            <a:ext cx="16230600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System Components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Transaction Data Stream: Real-time data input to monitor and detect suspicious transactions.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Fraud Detection API: Built using Flask/Django, the API processes transaction data and assigns fraud risk scores.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3256" y="4813697"/>
            <a:ext cx="1623060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Decision Logic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Twilio SMS Alerts: Automatically sends SMS notifications to admins or users when fraudulent transactions are detected, using Twilio.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3256" y="6980317"/>
            <a:ext cx="16230600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Technologies Used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Message Queues (e.g., Kafka, RabbitMQ) to process large transaction volumes.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Flask for API development and integration.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Twilio for real-time SMS alerts.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407" y="533763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4" y="0"/>
                </a:lnTo>
                <a:lnTo>
                  <a:pt x="3109284" y="989874"/>
                </a:lnTo>
                <a:lnTo>
                  <a:pt x="0" y="98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92450" y="48708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1661" y="980758"/>
            <a:ext cx="811815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Alerting and Reporting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71414" y="714692"/>
            <a:ext cx="46720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01101"/>
            <a:ext cx="1623060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Fraud</a:t>
            </a: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Alerts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Twilio SMS Integration: Sends instant SMS alerts to admins and users when suspicious transactions are flagged.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21240"/>
            <a:ext cx="16230600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R</a:t>
            </a: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eporting Dashboard: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Transaction Overview: Displays total transactions, flagged fraud cases, and false positives.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Fraud Trends: Visualizes patterns and anomalies over time, helping to improve the detection system.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Performance Metrics: Shows the system's accuracy, precision, recall, and F1 score for continuous monitoring and improvement.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407" y="533763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4" y="0"/>
                </a:lnTo>
                <a:lnTo>
                  <a:pt x="3109284" y="989874"/>
                </a:lnTo>
                <a:lnTo>
                  <a:pt x="0" y="98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57244" y="474091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5139" y="980758"/>
            <a:ext cx="675120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Security and Deployment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49625" y="714692"/>
            <a:ext cx="510778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692" y="2382361"/>
            <a:ext cx="1612660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Secu</a:t>
            </a:r>
            <a:r>
              <a:rPr lang="en-US" b="true" sz="320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rity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Data</a:t>
            </a: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Encryption: Protect sensitive transaction details.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Secure API: Use HTTPS for safe communication.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9385" y="4683760"/>
            <a:ext cx="16109915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Deployment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AWS/Heroku: Cloud hosting for handling large-scale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8407" y="533763"/>
            <a:ext cx="3109285" cy="989875"/>
          </a:xfrm>
          <a:custGeom>
            <a:avLst/>
            <a:gdLst/>
            <a:ahLst/>
            <a:cxnLst/>
            <a:rect r="r" b="b" t="t" l="l"/>
            <a:pathLst>
              <a:path h="989875" w="3109285">
                <a:moveTo>
                  <a:pt x="0" y="0"/>
                </a:moveTo>
                <a:lnTo>
                  <a:pt x="3109284" y="0"/>
                </a:lnTo>
                <a:lnTo>
                  <a:pt x="3109284" y="989874"/>
                </a:lnTo>
                <a:lnTo>
                  <a:pt x="0" y="98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92450" y="48708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59121">
            <a:off x="15279976" y="2140843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44424" y="952500"/>
            <a:ext cx="610314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Testing and Validation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46172" y="714692"/>
            <a:ext cx="517684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692" y="1899682"/>
            <a:ext cx="16126608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Testing Process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Mock Transactions: Simulated transactions are run through the system to verify fraud detection accuracy.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Performance Testing: Ensures the system can handle high transaction volumes without lag or errors.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23247"/>
            <a:ext cx="16109915" cy="35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Validation Metrics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Accuracy: Percentage of correctly identified fraud cases.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False Positives: Focus on minimizing the number of legitimate transactions flagged as fraudulent.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Model Tuning: Regularly fine-tuning the model to improve detection rates and reduce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DAGQEDfAR6Q</dc:identifier>
  <dcterms:modified xsi:type="dcterms:W3CDTF">2011-08-01T06:04:30Z</dcterms:modified>
  <cp:revision>1</cp:revision>
  <dc:title>Copy of ideathon- 2024</dc:title>
</cp:coreProperties>
</file>