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7.xml"/><Relationship Id="rId22" Type="http://schemas.openxmlformats.org/officeDocument/2006/relationships/font" Target="fonts/ProximaNova-boldItalic.fntdata"/><Relationship Id="rId10" Type="http://schemas.openxmlformats.org/officeDocument/2006/relationships/slide" Target="slides/slide6.xml"/><Relationship Id="rId21" Type="http://schemas.openxmlformats.org/officeDocument/2006/relationships/font" Target="fonts/ProximaNova-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Shape 5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9pPr>
          </a:lstStyle>
          <a:p/>
        </p:txBody>
      </p:sp>
      <p:sp>
        <p:nvSpPr>
          <p:cNvPr id="12" name="Shape 1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9pPr>
          </a:lstStyle>
          <a:p/>
        </p:txBody>
      </p:sp>
      <p:sp>
        <p:nvSpPr>
          <p:cNvPr id="13" name="Shape 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txBox="1"/>
          <p:nvPr>
            <p:ph type="title"/>
          </p:nvPr>
        </p:nvSpPr>
        <p:spPr>
          <a:xfrm>
            <a:off x="311700" y="991475"/>
            <a:ext cx="8520600" cy="1917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9pPr>
          </a:lstStyle>
          <a:p/>
        </p:txBody>
      </p:sp>
      <p:sp>
        <p:nvSpPr>
          <p:cNvPr id="51" name="Shape 5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ctr">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2" name="Shape 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Shape 1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17" name="Shape 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18" name="Shape 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Shape 2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Shape 21"/>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9pPr>
          </a:lstStyle>
          <a:p/>
        </p:txBody>
      </p:sp>
      <p:sp>
        <p:nvSpPr>
          <p:cNvPr id="22" name="Shape 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25" name="Shape 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26" name="Shape 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27" name="Shape 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30" name="Shape 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9pPr>
          </a:lstStyle>
          <a:p/>
        </p:txBody>
      </p:sp>
      <p:sp>
        <p:nvSpPr>
          <p:cNvPr id="33" name="Shape 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9pPr>
          </a:lstStyle>
          <a:p/>
        </p:txBody>
      </p:sp>
      <p:sp>
        <p:nvSpPr>
          <p:cNvPr id="37" name="Shape 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9pPr>
          </a:lstStyle>
          <a:p/>
        </p:txBody>
      </p:sp>
      <p:sp>
        <p:nvSpPr>
          <p:cNvPr id="42" name="Shape 4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lvl="1"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2pPr>
            <a:lvl3pPr lvl="2"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3pPr>
            <a:lvl4pPr lvl="3"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4pPr>
            <a:lvl5pPr lvl="4"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5pPr>
            <a:lvl6pPr lvl="5"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6pPr>
            <a:lvl7pPr lvl="6"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7pPr>
            <a:lvl8pPr lvl="7"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8pPr>
            <a:lvl9pPr lvl="8"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9pPr>
          </a:lstStyle>
          <a:p/>
        </p:txBody>
      </p:sp>
      <p:sp>
        <p:nvSpPr>
          <p:cNvPr id="43" name="Shape 4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lt1"/>
              </a:buClr>
              <a:buSzPts val="1800"/>
              <a:buFont typeface="Proxima Nova"/>
              <a:buChar char="●"/>
              <a:defRPr b="0" i="0" sz="1800" u="none" cap="none" strike="noStrike">
                <a:solidFill>
                  <a:schemeClr val="lt1"/>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9pPr>
          </a:lstStyle>
          <a:p/>
        </p:txBody>
      </p:sp>
      <p:sp>
        <p:nvSpPr>
          <p:cNvPr id="44" name="Shape 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 sz="2800">
                <a:latin typeface="Arial"/>
                <a:ea typeface="Arial"/>
                <a:cs typeface="Arial"/>
                <a:sym typeface="Arial"/>
              </a:rPr>
              <a:t>Face Recognition using Eigen Face Decomposition</a:t>
            </a:r>
            <a:endParaRPr b="1"/>
          </a:p>
        </p:txBody>
      </p:sp>
      <p:sp>
        <p:nvSpPr>
          <p:cNvPr id="60" name="Shape 60"/>
          <p:cNvSpPr txBox="1"/>
          <p:nvPr>
            <p:ph idx="1" type="subTitle"/>
          </p:nvPr>
        </p:nvSpPr>
        <p:spPr>
          <a:xfrm>
            <a:off x="510450" y="3182349"/>
            <a:ext cx="8123100" cy="182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Proxima Nova"/>
              <a:buNone/>
            </a:pPr>
            <a:r>
              <a:rPr lang="en"/>
              <a:t>Sandeep Mishra </a:t>
            </a:r>
            <a:r>
              <a:rPr b="0" i="0" lang="en" sz="2400" u="none" cap="none" strike="noStrike">
                <a:solidFill>
                  <a:schemeClr val="lt1"/>
                </a:solidFill>
                <a:latin typeface="Proxima Nova"/>
                <a:ea typeface="Proxima Nova"/>
                <a:cs typeface="Proxima Nova"/>
                <a:sym typeface="Proxima Nova"/>
              </a:rPr>
              <a:t>14EC3</a:t>
            </a:r>
            <a:r>
              <a:rPr lang="en"/>
              <a:t>5</a:t>
            </a:r>
            <a:r>
              <a:rPr b="0" i="0" lang="en" sz="2400" u="none" cap="none" strike="noStrike">
                <a:solidFill>
                  <a:schemeClr val="lt1"/>
                </a:solidFill>
                <a:latin typeface="Proxima Nova"/>
                <a:ea typeface="Proxima Nova"/>
                <a:cs typeface="Proxima Nova"/>
                <a:sym typeface="Proxima Nova"/>
              </a:rPr>
              <a:t>0</a:t>
            </a:r>
            <a:r>
              <a:rPr lang="en"/>
              <a:t>3</a:t>
            </a:r>
            <a:r>
              <a:rPr b="0" i="0" lang="en" sz="2400" u="none" cap="none" strike="noStrike">
                <a:solidFill>
                  <a:schemeClr val="lt1"/>
                </a:solidFill>
                <a:latin typeface="Proxima Nova"/>
                <a:ea typeface="Proxima Nova"/>
                <a:cs typeface="Proxima Nova"/>
                <a:sym typeface="Proxima Nova"/>
              </a:rPr>
              <a:t>3	A</a:t>
            </a:r>
            <a:r>
              <a:rPr lang="en"/>
              <a:t>rnab Mondal</a:t>
            </a:r>
            <a:r>
              <a:rPr b="0" i="0" lang="en" sz="2400" u="none" cap="none" strike="noStrike">
                <a:solidFill>
                  <a:schemeClr val="lt1"/>
                </a:solidFill>
                <a:latin typeface="Proxima Nova"/>
                <a:ea typeface="Proxima Nova"/>
                <a:cs typeface="Proxima Nova"/>
                <a:sym typeface="Proxima Nova"/>
              </a:rPr>
              <a:t> 14EC</a:t>
            </a:r>
            <a:r>
              <a:rPr lang="en"/>
              <a:t>35031</a:t>
            </a:r>
            <a:endParaRPr b="0" i="0" sz="24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lt1"/>
              </a:buClr>
              <a:buSzPts val="2400"/>
              <a:buFont typeface="Proxima Nova"/>
              <a:buNone/>
            </a:pPr>
            <a:r>
              <a:rPr lang="en"/>
              <a:t>Vineet Jain</a:t>
            </a:r>
            <a:r>
              <a:rPr b="0" i="0" lang="en" sz="2400" u="none" cap="none" strike="noStrike">
                <a:solidFill>
                  <a:schemeClr val="lt1"/>
                </a:solidFill>
                <a:latin typeface="Proxima Nova"/>
                <a:ea typeface="Proxima Nova"/>
                <a:cs typeface="Proxima Nova"/>
                <a:sym typeface="Proxima Nova"/>
              </a:rPr>
              <a:t> 14EC350</a:t>
            </a:r>
            <a:r>
              <a:rPr lang="en"/>
              <a:t>20 </a:t>
            </a:r>
            <a:r>
              <a:rPr b="0" i="0" lang="en" sz="2400" u="none" cap="none" strike="noStrike">
                <a:solidFill>
                  <a:schemeClr val="lt1"/>
                </a:solidFill>
                <a:latin typeface="Proxima Nova"/>
                <a:ea typeface="Proxima Nova"/>
                <a:cs typeface="Proxima Nova"/>
                <a:sym typeface="Proxima Nova"/>
              </a:rPr>
              <a:t>	      </a:t>
            </a:r>
            <a:r>
              <a:rPr lang="en"/>
              <a:t>Oindrila Saha</a:t>
            </a:r>
            <a:r>
              <a:rPr b="0" i="0" lang="en" sz="2400" u="none" cap="none" strike="noStrike">
                <a:solidFill>
                  <a:schemeClr val="lt1"/>
                </a:solidFill>
                <a:latin typeface="Proxima Nova"/>
                <a:ea typeface="Proxima Nova"/>
                <a:cs typeface="Proxima Nova"/>
                <a:sym typeface="Proxima Nova"/>
              </a:rPr>
              <a:t> 14EC350</a:t>
            </a:r>
            <a:r>
              <a:rPr lang="en"/>
              <a:t>0</a:t>
            </a:r>
            <a:r>
              <a:rPr b="0" i="0" lang="en" sz="2400" u="none" cap="none" strike="noStrike">
                <a:solidFill>
                  <a:schemeClr val="lt1"/>
                </a:solidFill>
                <a:latin typeface="Proxima Nova"/>
                <a:ea typeface="Proxima Nova"/>
                <a:cs typeface="Proxima Nova"/>
                <a:sym typeface="Proxima Nova"/>
              </a:rPr>
              <a:t>5</a:t>
            </a:r>
            <a:endParaRPr b="0" i="0" sz="2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000">
                <a:solidFill>
                  <a:srgbClr val="000000"/>
                </a:solidFill>
              </a:rPr>
              <a:t>Algorithm (continued)</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rial"/>
              <a:buChar char="●"/>
            </a:pPr>
            <a:r>
              <a:rPr lang="en">
                <a:solidFill>
                  <a:srgbClr val="000000"/>
                </a:solidFill>
                <a:latin typeface="Arial"/>
                <a:ea typeface="Arial"/>
                <a:cs typeface="Arial"/>
                <a:sym typeface="Arial"/>
              </a:rPr>
              <a:t>The eigenface of the image in question is formed. The </a:t>
            </a:r>
            <a:r>
              <a:rPr lang="en">
                <a:solidFill>
                  <a:srgbClr val="000000"/>
                </a:solidFill>
                <a:latin typeface="Arial"/>
                <a:ea typeface="Arial"/>
                <a:cs typeface="Arial"/>
                <a:sym typeface="Arial"/>
              </a:rPr>
              <a:t>Euclidean</a:t>
            </a:r>
            <a:r>
              <a:rPr lang="en">
                <a:solidFill>
                  <a:srgbClr val="000000"/>
                </a:solidFill>
                <a:latin typeface="Arial"/>
                <a:ea typeface="Arial"/>
                <a:cs typeface="Arial"/>
                <a:sym typeface="Arial"/>
              </a:rPr>
              <a:t> distances between the eigenface of the image and the eigenfaces stored previously are calculated. </a:t>
            </a:r>
            <a:endParaRPr>
              <a:solidFill>
                <a:srgbClr val="000000"/>
              </a:solidFill>
              <a:latin typeface="Arial"/>
              <a:ea typeface="Arial"/>
              <a:cs typeface="Arial"/>
              <a:sym typeface="Arial"/>
            </a:endParaRPr>
          </a:p>
          <a:p>
            <a:pPr indent="-342900" lvl="0" marL="457200" rtl="0">
              <a:spcBef>
                <a:spcPts val="0"/>
              </a:spcBef>
              <a:spcAft>
                <a:spcPts val="0"/>
              </a:spcAft>
              <a:buSzPts val="1800"/>
              <a:buFont typeface="Arial"/>
              <a:buChar char="●"/>
            </a:pPr>
            <a:r>
              <a:rPr lang="en">
                <a:solidFill>
                  <a:srgbClr val="000000"/>
                </a:solidFill>
                <a:latin typeface="Arial"/>
                <a:ea typeface="Arial"/>
                <a:cs typeface="Arial"/>
                <a:sym typeface="Arial"/>
              </a:rPr>
              <a:t>The person in question is identified as the one whose </a:t>
            </a:r>
            <a:r>
              <a:rPr lang="en">
                <a:solidFill>
                  <a:srgbClr val="000000"/>
                </a:solidFill>
                <a:latin typeface="Arial"/>
                <a:ea typeface="Arial"/>
                <a:cs typeface="Arial"/>
                <a:sym typeface="Arial"/>
              </a:rPr>
              <a:t>Euclidean</a:t>
            </a:r>
            <a:r>
              <a:rPr lang="en">
                <a:solidFill>
                  <a:srgbClr val="000000"/>
                </a:solidFill>
                <a:latin typeface="Arial"/>
                <a:ea typeface="Arial"/>
                <a:cs typeface="Arial"/>
                <a:sym typeface="Arial"/>
              </a:rPr>
              <a:t> distance is minimum below a threshold value in the eigenface database.</a:t>
            </a:r>
            <a:endParaRPr>
              <a:solidFill>
                <a:srgbClr val="000000"/>
              </a:solidFill>
              <a:latin typeface="Arial"/>
              <a:ea typeface="Arial"/>
              <a:cs typeface="Arial"/>
              <a:sym typeface="Arial"/>
            </a:endParaRPr>
          </a:p>
          <a:p>
            <a:pPr indent="-342900" lvl="0" marL="457200" rtl="0">
              <a:spcBef>
                <a:spcPts val="0"/>
              </a:spcBef>
              <a:spcAft>
                <a:spcPts val="0"/>
              </a:spcAft>
              <a:buSzPts val="1800"/>
              <a:buFont typeface="Arial"/>
              <a:buChar char="●"/>
            </a:pPr>
            <a:r>
              <a:rPr lang="en">
                <a:solidFill>
                  <a:srgbClr val="000000"/>
                </a:solidFill>
                <a:latin typeface="Arial"/>
                <a:ea typeface="Arial"/>
                <a:cs typeface="Arial"/>
                <a:sym typeface="Arial"/>
              </a:rPr>
              <a:t> If all the calculated </a:t>
            </a:r>
            <a:r>
              <a:rPr lang="en">
                <a:solidFill>
                  <a:srgbClr val="000000"/>
                </a:solidFill>
                <a:latin typeface="Arial"/>
                <a:ea typeface="Arial"/>
                <a:cs typeface="Arial"/>
                <a:sym typeface="Arial"/>
              </a:rPr>
              <a:t>Euclidean</a:t>
            </a:r>
            <a:r>
              <a:rPr lang="en">
                <a:solidFill>
                  <a:srgbClr val="000000"/>
                </a:solidFill>
                <a:latin typeface="Arial"/>
                <a:ea typeface="Arial"/>
                <a:cs typeface="Arial"/>
                <a:sym typeface="Arial"/>
              </a:rPr>
              <a:t> distances are larger than the threshold, then the image is unrecognizable.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000">
                <a:solidFill>
                  <a:srgbClr val="000000"/>
                </a:solidFill>
              </a:rPr>
              <a:t>Results</a:t>
            </a:r>
            <a:endParaRPr/>
          </a:p>
        </p:txBody>
      </p:sp>
      <p:pic>
        <p:nvPicPr>
          <p:cNvPr id="124" name="Shape 124"/>
          <p:cNvPicPr preferRelativeResize="0"/>
          <p:nvPr/>
        </p:nvPicPr>
        <p:blipFill rotWithShape="1">
          <a:blip r:embed="rId3">
            <a:alphaModFix/>
          </a:blip>
          <a:srcRect b="20710" l="0" r="0" t="0"/>
          <a:stretch/>
        </p:blipFill>
        <p:spPr>
          <a:xfrm>
            <a:off x="2581675" y="2252950"/>
            <a:ext cx="3638550" cy="2333625"/>
          </a:xfrm>
          <a:prstGeom prst="rect">
            <a:avLst/>
          </a:prstGeom>
          <a:noFill/>
          <a:ln>
            <a:noFill/>
          </a:ln>
        </p:spPr>
      </p:pic>
      <p:sp>
        <p:nvSpPr>
          <p:cNvPr id="125" name="Shape 125"/>
          <p:cNvSpPr txBox="1"/>
          <p:nvPr/>
        </p:nvSpPr>
        <p:spPr>
          <a:xfrm>
            <a:off x="311700" y="1174025"/>
            <a:ext cx="8338200" cy="1425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t>The average ‘ghost face’ learned by the algorithm based on the training data is shown below.</a:t>
            </a:r>
            <a:endParaRPr b="1" sz="1800">
              <a:solidFill>
                <a:srgbClr val="943634"/>
              </a:solidFill>
            </a:endParaRPr>
          </a:p>
          <a:p>
            <a:pPr indent="0" lvl="0" marL="0" rtl="0">
              <a:lnSpc>
                <a:spcPct val="115000"/>
              </a:lnSpc>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000">
                <a:solidFill>
                  <a:srgbClr val="000000"/>
                </a:solidFill>
              </a:rPr>
              <a:t>Results</a:t>
            </a:r>
            <a:endParaRPr/>
          </a:p>
        </p:txBody>
      </p:sp>
      <p:sp>
        <p:nvSpPr>
          <p:cNvPr id="131" name="Shape 131"/>
          <p:cNvSpPr txBox="1"/>
          <p:nvPr/>
        </p:nvSpPr>
        <p:spPr>
          <a:xfrm>
            <a:off x="311700" y="1174025"/>
            <a:ext cx="8338200" cy="1425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t>The eigen faces, which are the eigen vectors of the covariance matrix multiplied by the matrix A, are shown below. Since there are a large number of such eigen faces, only those corresponding to the highest three eigen values are shown.</a:t>
            </a:r>
            <a:endParaRPr sz="1800"/>
          </a:p>
          <a:p>
            <a:pPr indent="0" lvl="0" marL="0" rtl="0">
              <a:lnSpc>
                <a:spcPct val="115000"/>
              </a:lnSpc>
              <a:spcBef>
                <a:spcPts val="0"/>
              </a:spcBef>
              <a:spcAft>
                <a:spcPts val="0"/>
              </a:spcAft>
              <a:buNone/>
            </a:pPr>
            <a:r>
              <a:t/>
            </a:r>
            <a:endParaRPr sz="1800"/>
          </a:p>
        </p:txBody>
      </p:sp>
      <p:pic>
        <p:nvPicPr>
          <p:cNvPr id="132" name="Shape 132"/>
          <p:cNvPicPr preferRelativeResize="0"/>
          <p:nvPr/>
        </p:nvPicPr>
        <p:blipFill rotWithShape="1">
          <a:blip r:embed="rId3">
            <a:alphaModFix/>
          </a:blip>
          <a:srcRect b="31624" l="0" r="0" t="26923"/>
          <a:stretch/>
        </p:blipFill>
        <p:spPr>
          <a:xfrm>
            <a:off x="1600200" y="2644575"/>
            <a:ext cx="5943600" cy="184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000">
                <a:solidFill>
                  <a:srgbClr val="000000"/>
                </a:solidFill>
              </a:rPr>
              <a:t>Results</a:t>
            </a:r>
            <a:endParaRPr/>
          </a:p>
        </p:txBody>
      </p:sp>
      <p:sp>
        <p:nvSpPr>
          <p:cNvPr id="138" name="Shape 138"/>
          <p:cNvSpPr txBox="1"/>
          <p:nvPr/>
        </p:nvSpPr>
        <p:spPr>
          <a:xfrm>
            <a:off x="311700" y="1174025"/>
            <a:ext cx="8338200" cy="1425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t>For each person, 15 out of 20 images were randomly selected for training and the remaining were used for testing. After applying the algorithm on the test images, the accuracy was computed.</a:t>
            </a:r>
            <a:endParaRPr sz="1800"/>
          </a:p>
          <a:p>
            <a:pPr indent="0" lvl="0" marL="0" rtl="0">
              <a:lnSpc>
                <a:spcPct val="115000"/>
              </a:lnSpc>
              <a:spcBef>
                <a:spcPts val="0"/>
              </a:spcBef>
              <a:spcAft>
                <a:spcPts val="0"/>
              </a:spcAft>
              <a:buNone/>
            </a:pPr>
            <a:r>
              <a:t/>
            </a:r>
            <a:endParaRPr sz="1800"/>
          </a:p>
        </p:txBody>
      </p:sp>
      <p:pic>
        <p:nvPicPr>
          <p:cNvPr id="139" name="Shape 139"/>
          <p:cNvPicPr preferRelativeResize="0"/>
          <p:nvPr/>
        </p:nvPicPr>
        <p:blipFill>
          <a:blip r:embed="rId3">
            <a:alphaModFix/>
          </a:blip>
          <a:stretch>
            <a:fillRect/>
          </a:stretch>
        </p:blipFill>
        <p:spPr>
          <a:xfrm>
            <a:off x="2246375" y="2893900"/>
            <a:ext cx="4468850" cy="452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000">
                <a:solidFill>
                  <a:srgbClr val="000000"/>
                </a:solidFill>
              </a:rPr>
              <a:t>Conclusion</a:t>
            </a:r>
            <a:endParaRPr/>
          </a:p>
        </p:txBody>
      </p:sp>
      <p:sp>
        <p:nvSpPr>
          <p:cNvPr id="145" name="Shape 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latin typeface="Arial"/>
                <a:ea typeface="Arial"/>
                <a:cs typeface="Arial"/>
                <a:sym typeface="Arial"/>
              </a:rPr>
              <a:t>The eigenfaces method, which is based on the concept of Principal Component Analysis (PCA) is applied on the Faces-152 dataset.</a:t>
            </a:r>
            <a:endParaRPr>
              <a:solidFill>
                <a:srgbClr val="000000"/>
              </a:solidFill>
              <a:latin typeface="Arial"/>
              <a:ea typeface="Arial"/>
              <a:cs typeface="Arial"/>
              <a:sym typeface="Arial"/>
            </a:endParaRPr>
          </a:p>
          <a:p>
            <a:pPr indent="0" lvl="0" marL="0">
              <a:spcBef>
                <a:spcPts val="0"/>
              </a:spcBef>
              <a:spcAft>
                <a:spcPts val="0"/>
              </a:spcAft>
              <a:buNone/>
            </a:pPr>
            <a:r>
              <a:t/>
            </a:r>
            <a:endParaRPr>
              <a:solidFill>
                <a:srgbClr val="000000"/>
              </a:solidFill>
              <a:latin typeface="Arial"/>
              <a:ea typeface="Arial"/>
              <a:cs typeface="Arial"/>
              <a:sym typeface="Arial"/>
            </a:endParaRPr>
          </a:p>
          <a:p>
            <a:pPr indent="0" lvl="0" marL="0">
              <a:spcBef>
                <a:spcPts val="0"/>
              </a:spcBef>
              <a:spcAft>
                <a:spcPts val="0"/>
              </a:spcAft>
              <a:buNone/>
            </a:pPr>
            <a:r>
              <a:rPr lang="en">
                <a:solidFill>
                  <a:srgbClr val="000000"/>
                </a:solidFill>
                <a:latin typeface="Arial"/>
                <a:ea typeface="Arial"/>
                <a:cs typeface="Arial"/>
                <a:sym typeface="Arial"/>
              </a:rPr>
              <a:t>Eigenfaces are obtained during training phase and recognition is achieved by projecting the faces onto this eigenface subspace.</a:t>
            </a:r>
            <a:endParaRPr>
              <a:solidFill>
                <a:srgbClr val="000000"/>
              </a:solidFill>
              <a:latin typeface="Arial"/>
              <a:ea typeface="Arial"/>
              <a:cs typeface="Arial"/>
              <a:sym typeface="Arial"/>
            </a:endParaRPr>
          </a:p>
          <a:p>
            <a:pPr indent="0" lvl="0" marL="0">
              <a:spcBef>
                <a:spcPts val="0"/>
              </a:spcBef>
              <a:spcAft>
                <a:spcPts val="0"/>
              </a:spcAft>
              <a:buNone/>
            </a:pPr>
            <a:r>
              <a:t/>
            </a:r>
            <a:endParaRPr>
              <a:solidFill>
                <a:srgbClr val="000000"/>
              </a:solidFill>
              <a:latin typeface="Arial"/>
              <a:ea typeface="Arial"/>
              <a:cs typeface="Arial"/>
              <a:sym typeface="Arial"/>
            </a:endParaRPr>
          </a:p>
          <a:p>
            <a:pPr indent="0" lvl="0" marL="0">
              <a:spcBef>
                <a:spcPts val="0"/>
              </a:spcBef>
              <a:spcAft>
                <a:spcPts val="0"/>
              </a:spcAft>
              <a:buNone/>
            </a:pPr>
            <a:r>
              <a:rPr lang="en">
                <a:solidFill>
                  <a:srgbClr val="000000"/>
                </a:solidFill>
                <a:latin typeface="Arial"/>
                <a:ea typeface="Arial"/>
                <a:cs typeface="Arial"/>
                <a:sym typeface="Arial"/>
              </a:rPr>
              <a:t>The average ‘ghost face’, a few of the eigenfaces and the mean accuracy of recognition were reported.</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400">
                <a:solidFill>
                  <a:srgbClr val="000000"/>
                </a:solidFill>
              </a:rPr>
              <a:t>Abstract</a:t>
            </a:r>
            <a:endParaRPr sz="2400">
              <a:solidFill>
                <a:srgbClr val="000000"/>
              </a:solidFill>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rial"/>
              <a:buChar char="●"/>
            </a:pPr>
            <a:r>
              <a:rPr lang="en">
                <a:solidFill>
                  <a:srgbClr val="000000"/>
                </a:solidFill>
                <a:highlight>
                  <a:srgbClr val="FFFFFF"/>
                </a:highlight>
                <a:latin typeface="Arial"/>
                <a:ea typeface="Arial"/>
                <a:cs typeface="Arial"/>
                <a:sym typeface="Arial"/>
              </a:rPr>
              <a:t>An approach for the recognition of human faces is presented.</a:t>
            </a:r>
            <a:endParaRPr>
              <a:solidFill>
                <a:srgbClr val="000000"/>
              </a:solidFill>
              <a:highlight>
                <a:srgbClr val="FFFFFF"/>
              </a:highlight>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Face images are projected onto a feature space that best encodes the variation among known face images.</a:t>
            </a:r>
            <a:endParaRPr>
              <a:solidFill>
                <a:srgbClr val="000000"/>
              </a:solidFill>
              <a:highlight>
                <a:srgbClr val="FFFFFF"/>
              </a:highlight>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This feature space is defined by the 'eigenfaces', which are the eigenvectors of the set of faces.</a:t>
            </a:r>
            <a:endParaRPr>
              <a:solidFill>
                <a:srgbClr val="000000"/>
              </a:solidFill>
              <a:highlight>
                <a:srgbClr val="FFFFFF"/>
              </a:highlight>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In the recognition process, an eigenface is formed for the given face image, and the </a:t>
            </a:r>
            <a:r>
              <a:rPr lang="en">
                <a:solidFill>
                  <a:srgbClr val="000000"/>
                </a:solidFill>
                <a:highlight>
                  <a:srgbClr val="FFFFFF"/>
                </a:highlight>
                <a:latin typeface="Arial"/>
                <a:ea typeface="Arial"/>
                <a:cs typeface="Arial"/>
                <a:sym typeface="Arial"/>
              </a:rPr>
              <a:t>Euclidean</a:t>
            </a:r>
            <a:r>
              <a:rPr lang="en">
                <a:solidFill>
                  <a:srgbClr val="000000"/>
                </a:solidFill>
                <a:highlight>
                  <a:srgbClr val="FFFFFF"/>
                </a:highlight>
                <a:latin typeface="Arial"/>
                <a:ea typeface="Arial"/>
                <a:cs typeface="Arial"/>
                <a:sym typeface="Arial"/>
              </a:rPr>
              <a:t> distances between this eigenface and the previously stored eigenfaces are calculated.</a:t>
            </a:r>
            <a:endParaRPr>
              <a:solidFill>
                <a:srgbClr val="000000"/>
              </a:solidFill>
              <a:highlight>
                <a:srgbClr val="FFFFFF"/>
              </a:highlight>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The eigenface with the smallest </a:t>
            </a:r>
            <a:r>
              <a:rPr lang="en">
                <a:solidFill>
                  <a:srgbClr val="000000"/>
                </a:solidFill>
                <a:highlight>
                  <a:srgbClr val="FFFFFF"/>
                </a:highlight>
                <a:latin typeface="Arial"/>
                <a:ea typeface="Arial"/>
                <a:cs typeface="Arial"/>
                <a:sym typeface="Arial"/>
              </a:rPr>
              <a:t>Euclidean</a:t>
            </a:r>
            <a:r>
              <a:rPr lang="en">
                <a:solidFill>
                  <a:srgbClr val="000000"/>
                </a:solidFill>
                <a:highlight>
                  <a:srgbClr val="FFFFFF"/>
                </a:highlight>
                <a:latin typeface="Arial"/>
                <a:ea typeface="Arial"/>
                <a:cs typeface="Arial"/>
                <a:sym typeface="Arial"/>
              </a:rPr>
              <a:t> distance is the one the person resembles the most.</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000">
                <a:solidFill>
                  <a:srgbClr val="000000"/>
                </a:solidFill>
              </a:rPr>
              <a:t>Objective</a:t>
            </a:r>
            <a:endParaRPr sz="3000"/>
          </a:p>
        </p:txBody>
      </p:sp>
      <p:sp>
        <p:nvSpPr>
          <p:cNvPr id="72" name="Shape 72"/>
          <p:cNvSpPr txBox="1"/>
          <p:nvPr>
            <p:ph idx="1" type="body"/>
          </p:nvPr>
        </p:nvSpPr>
        <p:spPr>
          <a:xfrm>
            <a:off x="311700" y="1384275"/>
            <a:ext cx="8520600" cy="31845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Arial"/>
              <a:buChar char="●"/>
            </a:pPr>
            <a:r>
              <a:rPr lang="en" sz="2400">
                <a:solidFill>
                  <a:srgbClr val="000000"/>
                </a:solidFill>
                <a:latin typeface="Arial"/>
                <a:ea typeface="Arial"/>
                <a:cs typeface="Arial"/>
                <a:sym typeface="Arial"/>
              </a:rPr>
              <a:t>Show the average ‘ghost face’ learned from the dataset</a:t>
            </a:r>
            <a:endParaRPr sz="2400">
              <a:solidFill>
                <a:srgbClr val="000000"/>
              </a:solidFill>
              <a:latin typeface="Arial"/>
              <a:ea typeface="Arial"/>
              <a:cs typeface="Arial"/>
              <a:sym typeface="Arial"/>
            </a:endParaRPr>
          </a:p>
          <a:p>
            <a:pPr indent="-381000" lvl="0" marL="457200" rtl="0">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Show the eigen faces for test subjects</a:t>
            </a:r>
            <a:endParaRPr sz="2400">
              <a:solidFill>
                <a:srgbClr val="000000"/>
              </a:solidFill>
              <a:latin typeface="Arial"/>
              <a:ea typeface="Arial"/>
              <a:cs typeface="Arial"/>
              <a:sym typeface="Arial"/>
            </a:endParaRPr>
          </a:p>
          <a:p>
            <a:pPr indent="-381000" lvl="0" marL="457200">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Report mean accuracy of recognition</a:t>
            </a:r>
            <a:endParaRPr sz="2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Dataset</a:t>
            </a:r>
            <a:endParaRPr b="1" sz="3000"/>
          </a:p>
        </p:txBody>
      </p:sp>
      <p:sp>
        <p:nvSpPr>
          <p:cNvPr id="78" name="Shape 78"/>
          <p:cNvSpPr txBox="1"/>
          <p:nvPr>
            <p:ph idx="1" type="body"/>
          </p:nvPr>
        </p:nvSpPr>
        <p:spPr>
          <a:xfrm>
            <a:off x="311700" y="1397850"/>
            <a:ext cx="8520600" cy="3171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The dataset has 152 persons with 20 images for each person. </a:t>
            </a:r>
            <a:endParaRPr sz="2400">
              <a:solidFill>
                <a:srgbClr val="000000"/>
              </a:solidFill>
              <a:latin typeface="Arial"/>
              <a:ea typeface="Arial"/>
              <a:cs typeface="Arial"/>
              <a:sym typeface="Arial"/>
            </a:endParaRPr>
          </a:p>
          <a:p>
            <a:pPr indent="-381000" lvl="0" marL="457200" rtl="0">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Randomly select 15 images from each person for training purpose. </a:t>
            </a:r>
            <a:endParaRPr sz="2400">
              <a:solidFill>
                <a:srgbClr val="000000"/>
              </a:solidFill>
              <a:latin typeface="Arial"/>
              <a:ea typeface="Arial"/>
              <a:cs typeface="Arial"/>
              <a:sym typeface="Arial"/>
            </a:endParaRPr>
          </a:p>
          <a:p>
            <a:pPr indent="-381000" lvl="0" marL="457200">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Remaining 5 images will be used for testing.</a:t>
            </a:r>
            <a:endParaRPr sz="2400">
              <a:solidFill>
                <a:srgbClr val="000000"/>
              </a:solidFill>
              <a:latin typeface="Arial"/>
              <a:ea typeface="Arial"/>
              <a:cs typeface="Arial"/>
              <a:sym typeface="Arial"/>
            </a:endParaRPr>
          </a:p>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Theory</a:t>
            </a:r>
            <a:endParaRPr b="1" sz="3000"/>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rial"/>
              <a:buChar char="●"/>
            </a:pPr>
            <a:r>
              <a:rPr lang="en">
                <a:solidFill>
                  <a:srgbClr val="000000"/>
                </a:solidFill>
                <a:latin typeface="Arial"/>
                <a:ea typeface="Arial"/>
                <a:cs typeface="Arial"/>
                <a:sym typeface="Arial"/>
              </a:rPr>
              <a:t>The basis of the eigenfaces method is the Principal Component Analysis (PCA)</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An objective of PCA is the replacement of correlated vectors of large dimensions with the uncorrelated vectors of smaller dimensions.</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 strategy of the Eigenfaces method consists of </a:t>
            </a:r>
            <a:endParaRPr>
              <a:solidFill>
                <a:srgbClr val="000000"/>
              </a:solidFill>
              <a:latin typeface="Arial"/>
              <a:ea typeface="Arial"/>
              <a:cs typeface="Arial"/>
              <a:sym typeface="Arial"/>
            </a:endParaRPr>
          </a:p>
          <a:p>
            <a:pPr indent="-342900" lvl="1" marL="914400" rtl="0">
              <a:spcBef>
                <a:spcPts val="1600"/>
              </a:spcBef>
              <a:spcAft>
                <a:spcPts val="0"/>
              </a:spcAft>
              <a:buClr>
                <a:srgbClr val="000000"/>
              </a:buClr>
              <a:buSzPts val="1800"/>
              <a:buFont typeface="Arial"/>
              <a:buChar char="○"/>
            </a:pPr>
            <a:r>
              <a:rPr lang="en" sz="1800">
                <a:solidFill>
                  <a:srgbClr val="000000"/>
                </a:solidFill>
                <a:latin typeface="Arial"/>
                <a:ea typeface="Arial"/>
                <a:cs typeface="Arial"/>
                <a:sym typeface="Arial"/>
              </a:rPr>
              <a:t>extracting the characteristic features on the face and </a:t>
            </a:r>
            <a:endParaRPr sz="1800">
              <a:solidFill>
                <a:srgbClr val="000000"/>
              </a:solidFill>
              <a:latin typeface="Arial"/>
              <a:ea typeface="Arial"/>
              <a:cs typeface="Arial"/>
              <a:sym typeface="Arial"/>
            </a:endParaRPr>
          </a:p>
          <a:p>
            <a:pPr indent="-342900" lvl="1" marL="914400" rtl="0">
              <a:spcBef>
                <a:spcPts val="1600"/>
              </a:spcBef>
              <a:spcAft>
                <a:spcPts val="0"/>
              </a:spcAft>
              <a:buClr>
                <a:srgbClr val="000000"/>
              </a:buClr>
              <a:buSzPts val="1800"/>
              <a:buFont typeface="Arial"/>
              <a:buChar char="○"/>
            </a:pPr>
            <a:r>
              <a:rPr lang="en" sz="1800">
                <a:solidFill>
                  <a:srgbClr val="000000"/>
                </a:solidFill>
                <a:latin typeface="Arial"/>
                <a:ea typeface="Arial"/>
                <a:cs typeface="Arial"/>
                <a:sym typeface="Arial"/>
              </a:rPr>
              <a:t>representing the face in question as a linear combination of the so called ‘eigenfaces’ obtained from the feature extraction process</a:t>
            </a:r>
            <a:endParaRPr sz="18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Theory (Continued)</a:t>
            </a:r>
            <a:endParaRPr sz="3000"/>
          </a:p>
        </p:txBody>
      </p:sp>
      <p:sp>
        <p:nvSpPr>
          <p:cNvPr id="90" name="Shape 90"/>
          <p:cNvSpPr txBox="1"/>
          <p:nvPr>
            <p:ph idx="1" type="body"/>
          </p:nvPr>
        </p:nvSpPr>
        <p:spPr>
          <a:xfrm>
            <a:off x="311700" y="1438550"/>
            <a:ext cx="8520600" cy="313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rial"/>
              <a:buChar char="●"/>
            </a:pPr>
            <a:r>
              <a:rPr lang="en">
                <a:solidFill>
                  <a:srgbClr val="000000"/>
                </a:solidFill>
                <a:latin typeface="Arial"/>
                <a:ea typeface="Arial"/>
                <a:cs typeface="Arial"/>
                <a:sym typeface="Arial"/>
              </a:rPr>
              <a:t>The principal components of the faces in the training set are calculated</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Recognition is achieved using the projection of the face into the space formed by the eigenfaces</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Euclidean distance of the eigenvectors of the eigenfaces and the eigenface of the image under question is calculated.</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If this distance is small enough, the person is identified.</a:t>
            </a:r>
            <a:endParaRPr>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000">
                <a:solidFill>
                  <a:srgbClr val="000000"/>
                </a:solidFill>
              </a:rPr>
              <a:t>Algorithm</a:t>
            </a:r>
            <a:endParaRPr sz="3000">
              <a:solidFill>
                <a:srgbClr val="000000"/>
              </a:solidFill>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rgbClr val="000000"/>
                </a:solidFill>
                <a:latin typeface="Arial"/>
                <a:ea typeface="Arial"/>
                <a:cs typeface="Arial"/>
                <a:sym typeface="Arial"/>
              </a:rPr>
              <a:t>First, the training images of dimensions N*N are read and they are converted to N^2*1 dimensions.</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 training set of N2*M dimensions is thus created, where M is the number of sample images.</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 average of the image set is calculated as: </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spcBef>
                <a:spcPts val="0"/>
              </a:spcBef>
              <a:spcAft>
                <a:spcPts val="0"/>
              </a:spcAft>
              <a:buNone/>
            </a:pPr>
            <a:r>
              <a:rPr lang="en">
                <a:solidFill>
                  <a:srgbClr val="000000"/>
                </a:solidFill>
                <a:latin typeface="Arial"/>
                <a:ea typeface="Arial"/>
                <a:cs typeface="Arial"/>
                <a:sym typeface="Arial"/>
              </a:rPr>
              <a:t>        where : average image, M: number of images, i: image vector. </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p:txBody>
      </p:sp>
      <p:pic>
        <p:nvPicPr>
          <p:cNvPr id="97" name="Shape 97"/>
          <p:cNvPicPr preferRelativeResize="0"/>
          <p:nvPr/>
        </p:nvPicPr>
        <p:blipFill>
          <a:blip r:embed="rId3">
            <a:alphaModFix/>
          </a:blip>
          <a:stretch>
            <a:fillRect/>
          </a:stretch>
        </p:blipFill>
        <p:spPr>
          <a:xfrm>
            <a:off x="3498604" y="2845729"/>
            <a:ext cx="2009800" cy="83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1737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000">
                <a:solidFill>
                  <a:srgbClr val="000000"/>
                </a:solidFill>
              </a:rPr>
              <a:t>Algorithm (continued)</a:t>
            </a:r>
            <a:endParaRPr/>
          </a:p>
        </p:txBody>
      </p:sp>
      <p:sp>
        <p:nvSpPr>
          <p:cNvPr id="103" name="Shape 103"/>
          <p:cNvSpPr txBox="1"/>
          <p:nvPr>
            <p:ph idx="1" type="body"/>
          </p:nvPr>
        </p:nvSpPr>
        <p:spPr>
          <a:xfrm>
            <a:off x="311700" y="746425"/>
            <a:ext cx="8520600" cy="3822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rial"/>
              <a:buChar char="●"/>
            </a:pPr>
            <a:r>
              <a:rPr lang="en">
                <a:solidFill>
                  <a:srgbClr val="000000"/>
                </a:solidFill>
                <a:latin typeface="Arial"/>
                <a:ea typeface="Arial"/>
                <a:cs typeface="Arial"/>
                <a:sym typeface="Arial"/>
              </a:rPr>
              <a:t>Average face is calculated and subtracted from each face in the training set. A matrix (A) is formed using the results of the subtraction operation. The difference between each image and the average image is calculated as :</a:t>
            </a:r>
            <a:endParaRPr>
              <a:solidFill>
                <a:srgbClr val="000000"/>
              </a:solidFill>
              <a:latin typeface="Arial"/>
              <a:ea typeface="Arial"/>
              <a:cs typeface="Arial"/>
              <a:sym typeface="Arial"/>
            </a:endParaRPr>
          </a:p>
          <a:p>
            <a:pPr indent="0" lvl="0" marL="0">
              <a:spcBef>
                <a:spcPts val="0"/>
              </a:spcBef>
              <a:spcAft>
                <a:spcPts val="0"/>
              </a:spcAft>
              <a:buNone/>
            </a:pPr>
            <a:r>
              <a:t/>
            </a:r>
            <a:endParaRPr>
              <a:latin typeface="Arial"/>
              <a:ea typeface="Arial"/>
              <a:cs typeface="Arial"/>
              <a:sym typeface="Arial"/>
            </a:endParaRPr>
          </a:p>
          <a:p>
            <a:pPr indent="0" lvl="0" marL="0" rtl="0">
              <a:spcBef>
                <a:spcPts val="0"/>
              </a:spcBef>
              <a:spcAft>
                <a:spcPts val="0"/>
              </a:spcAft>
              <a:buNone/>
            </a:pPr>
            <a:r>
              <a:t/>
            </a:r>
            <a:endParaRPr>
              <a:latin typeface="Arial"/>
              <a:ea typeface="Arial"/>
              <a:cs typeface="Arial"/>
              <a:sym typeface="Arial"/>
            </a:endParaRPr>
          </a:p>
          <a:p>
            <a:pPr indent="0" lvl="0" marL="0" rtl="0">
              <a:spcBef>
                <a:spcPts val="0"/>
              </a:spcBef>
              <a:spcAft>
                <a:spcPts val="0"/>
              </a:spcAft>
              <a:buNone/>
            </a:pPr>
            <a:r>
              <a:rPr lang="en">
                <a:latin typeface="Arial"/>
                <a:ea typeface="Arial"/>
                <a:cs typeface="Arial"/>
                <a:sym typeface="Arial"/>
              </a:rPr>
              <a:t>        </a:t>
            </a:r>
            <a:r>
              <a:rPr lang="en">
                <a:solidFill>
                  <a:srgbClr val="000000"/>
                </a:solidFill>
                <a:latin typeface="Arial"/>
                <a:ea typeface="Arial"/>
                <a:cs typeface="Arial"/>
                <a:sym typeface="Arial"/>
              </a:rPr>
              <a:t>Where i is the difference between the image and the average image.</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 matrix obtained by the subtraction operation (A) is multiplied by its transpose and thus covariance matrix C is formed:</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a:p>
            <a:pPr indent="457200" lvl="0" marL="0" rtl="0">
              <a:spcBef>
                <a:spcPts val="0"/>
              </a:spcBef>
              <a:spcAft>
                <a:spcPts val="0"/>
              </a:spcAft>
              <a:buNone/>
            </a:pPr>
            <a:r>
              <a:t/>
            </a:r>
            <a:endParaRPr>
              <a:solidFill>
                <a:srgbClr val="000000"/>
              </a:solidFill>
              <a:latin typeface="Arial"/>
              <a:ea typeface="Arial"/>
              <a:cs typeface="Arial"/>
              <a:sym typeface="Arial"/>
            </a:endParaRPr>
          </a:p>
          <a:p>
            <a:pPr indent="457200" lvl="0" marL="0" rtl="0">
              <a:spcBef>
                <a:spcPts val="0"/>
              </a:spcBef>
              <a:spcAft>
                <a:spcPts val="0"/>
              </a:spcAft>
              <a:buNone/>
            </a:pPr>
            <a:r>
              <a:rPr lang="en">
                <a:solidFill>
                  <a:srgbClr val="000000"/>
                </a:solidFill>
                <a:latin typeface="Arial"/>
                <a:ea typeface="Arial"/>
                <a:cs typeface="Arial"/>
                <a:sym typeface="Arial"/>
              </a:rPr>
              <a:t>where A is formed by the difference vectors, i.e.,</a:t>
            </a:r>
            <a:endParaRPr>
              <a:solidFill>
                <a:srgbClr val="000000"/>
              </a:solidFill>
              <a:latin typeface="Arial"/>
              <a:ea typeface="Arial"/>
              <a:cs typeface="Arial"/>
              <a:sym typeface="Arial"/>
            </a:endParaRPr>
          </a:p>
          <a:p>
            <a:pPr indent="0" lvl="0" marL="0" rtl="0">
              <a:spcBef>
                <a:spcPts val="0"/>
              </a:spcBef>
              <a:spcAft>
                <a:spcPts val="0"/>
              </a:spcAft>
              <a:buNone/>
            </a:pPr>
            <a:r>
              <a:t/>
            </a:r>
            <a:endParaRPr>
              <a:solidFill>
                <a:srgbClr val="000000"/>
              </a:solidFill>
              <a:latin typeface="Arial"/>
              <a:ea typeface="Arial"/>
              <a:cs typeface="Arial"/>
              <a:sym typeface="Arial"/>
            </a:endParaRPr>
          </a:p>
        </p:txBody>
      </p:sp>
      <p:pic>
        <p:nvPicPr>
          <p:cNvPr id="104" name="Shape 104"/>
          <p:cNvPicPr preferRelativeResize="0"/>
          <p:nvPr/>
        </p:nvPicPr>
        <p:blipFill>
          <a:blip r:embed="rId3">
            <a:alphaModFix/>
          </a:blip>
          <a:stretch>
            <a:fillRect/>
          </a:stretch>
        </p:blipFill>
        <p:spPr>
          <a:xfrm>
            <a:off x="2866675" y="1840700"/>
            <a:ext cx="3071769" cy="572700"/>
          </a:xfrm>
          <a:prstGeom prst="rect">
            <a:avLst/>
          </a:prstGeom>
          <a:noFill/>
          <a:ln>
            <a:noFill/>
          </a:ln>
        </p:spPr>
      </p:pic>
      <p:pic>
        <p:nvPicPr>
          <p:cNvPr id="105" name="Shape 105"/>
          <p:cNvPicPr preferRelativeResize="0"/>
          <p:nvPr/>
        </p:nvPicPr>
        <p:blipFill>
          <a:blip r:embed="rId4">
            <a:alphaModFix/>
          </a:blip>
          <a:stretch>
            <a:fillRect/>
          </a:stretch>
        </p:blipFill>
        <p:spPr>
          <a:xfrm>
            <a:off x="3771663" y="3282725"/>
            <a:ext cx="1071850" cy="503650"/>
          </a:xfrm>
          <a:prstGeom prst="rect">
            <a:avLst/>
          </a:prstGeom>
          <a:noFill/>
          <a:ln>
            <a:noFill/>
          </a:ln>
        </p:spPr>
      </p:pic>
      <p:pic>
        <p:nvPicPr>
          <p:cNvPr id="106" name="Shape 106"/>
          <p:cNvPicPr preferRelativeResize="0"/>
          <p:nvPr/>
        </p:nvPicPr>
        <p:blipFill>
          <a:blip r:embed="rId5">
            <a:alphaModFix/>
          </a:blip>
          <a:stretch>
            <a:fillRect/>
          </a:stretch>
        </p:blipFill>
        <p:spPr>
          <a:xfrm>
            <a:off x="3391196" y="4334350"/>
            <a:ext cx="2022729"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000">
                <a:solidFill>
                  <a:srgbClr val="000000"/>
                </a:solidFill>
              </a:rPr>
              <a:t>Algorithm (continued)</a:t>
            </a:r>
            <a:endParaRPr/>
          </a:p>
          <a:p>
            <a:pPr indent="0" lvl="0" marL="0" rtl="0">
              <a:spcBef>
                <a:spcPts val="0"/>
              </a:spcBef>
              <a:spcAft>
                <a:spcPts val="0"/>
              </a:spcAft>
              <a:buNone/>
            </a:pPr>
            <a:r>
              <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rial"/>
              <a:buChar char="●"/>
            </a:pPr>
            <a:r>
              <a:rPr lang="en">
                <a:solidFill>
                  <a:srgbClr val="000000"/>
                </a:solidFill>
                <a:latin typeface="Arial"/>
                <a:ea typeface="Arial"/>
                <a:cs typeface="Arial"/>
                <a:sym typeface="Arial"/>
              </a:rPr>
              <a:t>The dimensions of the matrix C is N*N. M images are used to form C. In practice, the dimensions of C is N*M. On the other hand, since the rank of A is M, only M out of N eigenvectors are nonzero.</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 eigenvalues and eigenvectors of the covariance matrix are calculated.</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 group of selected eigenvectors are called the eigenfaces. </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Once the eigenfaces have been obtained, the images in the database are projected into the eigenface space and the weights of the image in that space are stored. </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 eigenface of the image in question is formed. The </a:t>
            </a:r>
            <a:r>
              <a:rPr lang="en">
                <a:solidFill>
                  <a:srgbClr val="000000"/>
                </a:solidFill>
                <a:latin typeface="Arial"/>
                <a:ea typeface="Arial"/>
                <a:cs typeface="Arial"/>
                <a:sym typeface="Arial"/>
              </a:rPr>
              <a:t>Euclidean</a:t>
            </a:r>
            <a:r>
              <a:rPr lang="en">
                <a:solidFill>
                  <a:srgbClr val="000000"/>
                </a:solidFill>
                <a:latin typeface="Arial"/>
                <a:ea typeface="Arial"/>
                <a:cs typeface="Arial"/>
                <a:sym typeface="Arial"/>
              </a:rPr>
              <a:t> distances between the eigenface of the image and the eigenfaces stored previously are calculated.</a:t>
            </a:r>
            <a:endParaRPr>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